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jpeg" ContentType="image/jpeg"/>
  <Default Extension="emf" ContentType="image/x-emf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72" r:id="rId2"/>
    <p:sldId id="265" r:id="rId3"/>
    <p:sldId id="280" r:id="rId4"/>
    <p:sldId id="281" r:id="rId5"/>
    <p:sldId id="282" r:id="rId6"/>
    <p:sldId id="283" r:id="rId7"/>
    <p:sldId id="284" r:id="rId8"/>
    <p:sldId id="285" r:id="rId9"/>
    <p:sldId id="270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97" r:id="rId22"/>
    <p:sldId id="298" r:id="rId23"/>
    <p:sldId id="299" r:id="rId24"/>
    <p:sldId id="300" r:id="rId25"/>
    <p:sldId id="301" r:id="rId26"/>
    <p:sldId id="302" r:id="rId27"/>
    <p:sldId id="303" r:id="rId28"/>
    <p:sldId id="304" r:id="rId29"/>
    <p:sldId id="276" r:id="rId30"/>
    <p:sldId id="305" r:id="rId31"/>
    <p:sldId id="279" r:id="rId32"/>
    <p:sldId id="306" r:id="rId33"/>
    <p:sldId id="307" r:id="rId34"/>
    <p:sldId id="308" r:id="rId35"/>
    <p:sldId id="309" r:id="rId3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C0C0C0"/>
    <a:srgbClr val="4F81BD"/>
    <a:srgbClr val="333333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5494" autoAdjust="0"/>
  </p:normalViewPr>
  <p:slideViewPr>
    <p:cSldViewPr showGuides="1">
      <p:cViewPr varScale="1">
        <p:scale>
          <a:sx n="88" d="100"/>
          <a:sy n="88" d="100"/>
        </p:scale>
        <p:origin x="1464" y="84"/>
      </p:cViewPr>
      <p:guideLst>
        <p:guide orient="horz" pos="754"/>
        <p:guide pos="29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2016-06-29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9.xml"/><Relationship Id="rId4" Type="http://schemas.openxmlformats.org/officeDocument/2006/relationships/slide" Target="../slides/slide29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9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9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9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.xml"/><Relationship Id="rId4" Type="http://schemas.openxmlformats.org/officeDocument/2006/relationships/slide" Target="../slides/slide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 userDrawn="1"/>
        </p:nvGrpSpPr>
        <p:grpSpPr>
          <a:xfrm>
            <a:off x="6167395" y="29754"/>
            <a:ext cx="1406154" cy="584776"/>
            <a:chOff x="29482" y="2276803"/>
            <a:chExt cx="1406154" cy="487313"/>
          </a:xfrm>
        </p:grpSpPr>
        <p:sp>
          <p:nvSpPr>
            <p:cNvPr id="27" name="TextBox 26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8" name="TextBox 27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7645150" y="29754"/>
            <a:ext cx="1175322" cy="584776"/>
            <a:chOff x="29482" y="2918863"/>
            <a:chExt cx="1175322" cy="487313"/>
          </a:xfrm>
        </p:grpSpPr>
        <p:sp>
          <p:nvSpPr>
            <p:cNvPr id="30" name="TextBox 29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1" name="TextBox 30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 userDrawn="1"/>
        </p:nvGrpSpPr>
        <p:grpSpPr>
          <a:xfrm>
            <a:off x="6167395" y="19397"/>
            <a:ext cx="1406154" cy="584775"/>
            <a:chOff x="29482" y="2276803"/>
            <a:chExt cx="1406154" cy="487313"/>
          </a:xfrm>
        </p:grpSpPr>
        <p:sp>
          <p:nvSpPr>
            <p:cNvPr id="29" name="TextBox 28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0" name="TextBox 29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7645150" y="19402"/>
            <a:ext cx="1175322" cy="584776"/>
            <a:chOff x="29482" y="2918863"/>
            <a:chExt cx="1175322" cy="487313"/>
          </a:xfrm>
        </p:grpSpPr>
        <p:sp>
          <p:nvSpPr>
            <p:cNvPr id="32" name="TextBox 31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3" name="TextBox 32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5715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197545" y="2460637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考点对接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2" name="TextBox 31">
            <a:hlinkClick r:id="rId4" action="ppaction://hlinksldjump"/>
          </p:cNvPr>
          <p:cNvSpPr txBox="1"/>
          <p:nvPr userDrawn="1"/>
        </p:nvSpPr>
        <p:spPr>
          <a:xfrm>
            <a:off x="7812593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写作导引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6">
            <a:hlinkClick r:id="rId5" action="ppaction://hlinksldjump"/>
          </p:cNvPr>
          <p:cNvSpPr txBox="1"/>
          <p:nvPr userDrawn="1"/>
        </p:nvSpPr>
        <p:spPr>
          <a:xfrm>
            <a:off x="6423188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真题再现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7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 userDrawn="1"/>
        </p:nvSpPr>
        <p:spPr>
          <a:xfrm>
            <a:off x="5043087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考点对接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 userDrawn="1"/>
        </p:nvSpPr>
        <p:spPr>
          <a:xfrm>
            <a:off x="7812593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写作导引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6204287" y="-27384"/>
            <a:ext cx="1443037" cy="880109"/>
            <a:chOff x="6204287" y="-27384"/>
            <a:chExt cx="1443037" cy="880109"/>
          </a:xfrm>
        </p:grpSpPr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04287" y="-27384"/>
              <a:ext cx="1443037" cy="880109"/>
            </a:xfrm>
            <a:prstGeom prst="rect">
              <a:avLst/>
            </a:prstGeom>
          </p:spPr>
        </p:pic>
        <p:sp>
          <p:nvSpPr>
            <p:cNvPr id="6" name="TextBox 5">
              <a:hlinkClick r:id="rId5" action="ppaction://hlinksldjump"/>
            </p:cNvPr>
            <p:cNvSpPr txBox="1"/>
            <p:nvPr userDrawn="1"/>
          </p:nvSpPr>
          <p:spPr>
            <a:xfrm>
              <a:off x="6423188" y="240903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真题再现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209431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0030101010101" pitchFamily="2" charset="-122"/>
                  <a:ea typeface="黑体" panose="02010600030101010101" pitchFamily="2" charset="-122"/>
                  <a:cs typeface="+mn-cs"/>
                </a:rPr>
                <a:t>写作导引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</a:endParaRPr>
            </a:p>
          </p:txBody>
        </p:sp>
      </p:grpSp>
      <p:sp>
        <p:nvSpPr>
          <p:cNvPr id="27" name="TextBox 26">
            <a:hlinkClick r:id="rId4" action="ppaction://hlinksldjump"/>
          </p:cNvPr>
          <p:cNvSpPr txBox="1"/>
          <p:nvPr userDrawn="1"/>
        </p:nvSpPr>
        <p:spPr>
          <a:xfrm>
            <a:off x="6312395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真题再现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0030101010101" pitchFamily="2" charset="-122"/>
              <a:ea typeface="黑体" panose="02010600030101010101" pitchFamily="2" charset="-122"/>
              <a:cs typeface="+mn-cs"/>
            </a:endParaRPr>
          </a:p>
        </p:txBody>
      </p:sp>
      <p:sp>
        <p:nvSpPr>
          <p:cNvPr id="6" name="TextBox 5">
            <a:hlinkClick r:id="rId5" action="ppaction://hlinksldjump"/>
          </p:cNvPr>
          <p:cNvSpPr txBox="1"/>
          <p:nvPr userDrawn="1"/>
        </p:nvSpPr>
        <p:spPr>
          <a:xfrm>
            <a:off x="5043087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考点对接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6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853766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i="0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单元整合</a:t>
            </a:r>
            <a:endParaRPr lang="zh-CN" altLang="zh-CN" sz="1600" i="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4" r:id="rId6"/>
    <p:sldLayoutId id="2147483653" r:id="rId7"/>
    <p:sldLayoutId id="2147483661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2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3.docx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Word___1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单元整合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9115398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帝兼旬不返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傅屡贻书请之。及废立檄至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傅大恸曰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吾唯知吾君可帝中国尔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苟立异姓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吾当死之。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金人来索太上、帝后、诸王、妃主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傅留太子不遣。密谋匿之民间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别求状类宦者二人杀之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并斩十数死囚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持首送之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绐金人曰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宦者欲窃太子出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都人争斗杀之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误伤太子。因帅兵讨定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斩其为乱者以献。苟不已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则以死继之。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越五日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无肯承其事者。傅曰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吾为太子傅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当同生死。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金人虽不吾索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吾当与之俱行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求见二酋面责之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庶或万一可济。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遂从太子出。金守门者曰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所欲得太子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留守何预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傅曰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我宋之大臣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且太子傅也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当死从。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宿门下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金人召之去。明年二月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死于朔廷。绍兴中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赠开府仪同三司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谥曰忠定。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节选自《宋史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孙傅传》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292822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4640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下列对文中画波浪线部分的断句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宣和末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高丽入贡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使者所过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调夫治舟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骚然烦费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傅言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索民力以妨农功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而于中国无丝毫之益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宰相谓其所论同苏轼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奏贬蕲州安置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宣和末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高丽入贡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使者所过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调夫治舟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骚然烦费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傅言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索民力以妨农功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而于中国无丝毫之益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宰相谓其所论同苏轼奏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贬蕲州安置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宣和末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高丽入贡使者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所过调夫治舟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骚然烦费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傅言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索民力以妨农功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而于中国无丝毫之益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宰相谓其所论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同苏轼奏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贬蕲州安置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宣和末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高丽入贡使者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所过调夫治舟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骚然烦费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傅言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索民力以妨农功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而于中国无丝毫之益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宰相谓其所论同苏轼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奏贬蕲州安置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本题考查文言文断句的能力。主要根据句意断句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参考句子的结构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如主谓关系句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宰相谓其所论同苏轼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动宾关系句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索民力以妨农功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还有人物及其说话标志等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傅言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69731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下列对文中加点词语的相关内容的解说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登进士第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又可称为进士及第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指科举时代经考试合格后录取成为进士。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兵部是古代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掌管全国武官选用和兵籍、军械、军令等事宜。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庙号是皇帝死后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在太庙立室奉祀时特起的名号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如高祖、太宗、钦宗。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太子指封建时代君主儿子中被确定继承君位的人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有时也可指其他儿子。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本题考查理解文言实词及识记古代文化常识的能力。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有时也可指其他儿子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700187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80728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下列对原文有关内容的概括和分析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孙傅入仕以后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积极向上建言。他担任礼部员外郎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对尚书蔡翛纵论天下大事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劝蔡迅速有所变更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否则必将失败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可惜他的建议没有被采纳。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孙傅不畏金人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努力保全太子。金人掳走钦宗后又索求太子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他密谋藏匿太子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杀二宦者将首级送至金营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欺骗金人说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这就是误伤太子之人。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孙傅上奏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请求恢复祖宗法度。他任兵部尚书后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从效用角度高度评价祖宗法度和熙、丰年间的法度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批评崇、观年间的法度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受到时人赞许。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孙傅舍身取义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死后谥为忠定。太子被迫至金营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孙傅随往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却受到守门者劝阻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他表示身为太子傅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应誓死跟从太子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后被金人召去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死于北廷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345469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本题考查分析概括文意的能力。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杀二宦者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文中是说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别求状类宦者二人杀之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8000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把文中画横线的句子翻译成现代汉语。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吾唯知吾君可帝中国尔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苟立异姓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吾当死之。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金人虽不吾索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吾当与之俱行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求见二酋面责之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庶或万一可济。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本题考查翻译文言文语句的能力。第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要注意的关键词有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名词用作动词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译为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称帝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假设关系连词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译为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译为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要注意的关键词有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不吾索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是宾语前置句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不索吾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译为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当面指责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庶或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译为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我只知道我的君王可以在中国称帝而已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如果另立异姓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我将为此而死。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金人虽然没有点名要我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我却应该与太子同去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求见两名首领当面指责他们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或许有成功的可能。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015089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参考译文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孙傅字伯野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是海州人。进士及第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任礼部员外郎。当时蔡翛做尚书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孙傅对他谈论天下的事情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劝他赶快做些改革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不然的话肯定坏事。蔡翛没有听从。迁任中书舍人。宣和末年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高丽前来进贡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使者所经过的地方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安排车夫舟船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引起许多麻烦及浪费。孙傅说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索取民力妨碍农时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对我们国家没有丝毫的好处。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宰相说他的观点跟苏轼一样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上奏贬他去蕲州安置。给事中许翰认为孙傅的议论只是偶然与苏轼相同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也没有其他恶意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对这种依职责论事的处罚太过分了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许翰也被罢官离京。靖康元年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孙傅被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召入任给事中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晋升兵部尚书。上奏请求恢复祖宗制度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钦宗问理由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孙傅说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祖宗的制度对人民有利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熙、丰时的制度对国家有利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崇、观时的制度对奸臣有利。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当时认为是名言。十一月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拜尚书右丞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不久改任同知枢密院。金人包围京城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孙傅冒着箭石日夜亲自去巡视。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198193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876062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金兵分为四路呐喊着冲上前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守城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部队败退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堕入护龙河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尸体都填满了河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城门急速关闭。当天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金人就登上了城楼。靖康二年正月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钦宗到金国大帅的营地去求和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安排孙傅辅佐太子留守京城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仍然兼任少傅。皇帝二十天后还没有返回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孙傅屡次写信请求送还钦宗。等到废立的檄书来了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孙傅非常悲哀地说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我只知道我的君王可以在中国称帝而已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如果另立异姓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我将为此而死。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金人来索取太上皇、皇后、诸王、妃嫔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孙傅留下太子不遣送。密谋藏在民间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另外找一个貌似太子的人和两个貌似宦官的人杀了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并且杀十几个死囚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带着首级送去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骗金人说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宦官想把太子偷偷放走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京城的人赶来争斗杀了他们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误伤太子。因而率兵去平定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杀了作乱的人献来。如果这样还不行的话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那就把死的太子送去。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过了五天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没有人肯担任这件事情。孙傅说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我是太子少傅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应当和太子生死与共。金人虽然没有点名要我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我却应该与太子同去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求见两名首领当面指责他们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或许有成功的可能。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于是跟从太子出京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4289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金守门的人说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只想要太子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你这作为留守的来参与什么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孙傅说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我是宋的大臣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并且还是太子少傅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应当到死随从。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当天晚上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在门口住宿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金人召他去。第二年二月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死在北方朝廷。绍兴年间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追赠开府仪同三司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谥号叫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忠定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283784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919606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课标全国高考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阅读下面的文言文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1~4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3090123"/>
              </p:ext>
            </p:extLst>
          </p:nvPr>
        </p:nvGraphicFramePr>
        <p:xfrm>
          <a:off x="620464" y="1459058"/>
          <a:ext cx="8128000" cy="49984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文档" r:id="rId4" imgW="3839157" imgH="2360941" progId="Word.Document.12">
                  <p:embed/>
                </p:oleObj>
              </mc:Choice>
              <mc:Fallback>
                <p:oleObj name="文档" r:id="rId4" imgW="3839157" imgH="23609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0464" y="1459058"/>
                        <a:ext cx="8128000" cy="49984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3645607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本单元学习的文本是古代人物传记。我国人物传记不仅起源早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而且体裁多样。我国人物传记的写作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早在春秋战国时期就已处于萌芽状态。到了西汉中叶武帝时期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被誉为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史家之绝唱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无韵之《离骚》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的《史记》出现了。司马迁首创的纪传体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标志着我国人物传记走上了成熟的阶段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并且达到了高峰。司马迁不仅首创了以人物传记来代替历史事件的叙述方式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他还以文学的手段来描写历史人物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塑造了一系列鲜明生动而又形神兼备的人物形象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不仅为我国文学和史学的兴起奠定了牢固的基础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而且对史学、文学、戏剧的发展也产生了极大的影响。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淳安公主赐田三百顷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复欲夺任丘民业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文力争乃止。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文司国计二年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力遏权幸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权幸深疾之。</a:t>
            </a:r>
            <a:r>
              <a:rPr lang="zh-CN" altLang="zh-CN" sz="2200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而是时青宫旧奄刘瑾等八人号</a:t>
            </a:r>
            <a:r>
              <a:rPr lang="en-US" altLang="zh-CN" sz="2200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八虎</a:t>
            </a:r>
            <a:r>
              <a:rPr lang="en-US" altLang="zh-CN" sz="2200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日导帝狗马鹰兔歌舞角抵不亲万几文每退朝对僚属语及辄泣下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郎中李梦阳进曰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公诚及此时率大臣固争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八虎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易易耳。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文捋须昂肩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毅然改容曰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善。纵事勿济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吾年足死矣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不死不足报国。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即偕诸大臣伏阙上疏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疏入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帝惊泣不食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瑾等大惧。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瑾恨文甚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日令人伺文过。逾月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有以伪银输内库者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遂以为文罪。诏降一级致仕。瑾恨未已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坐以遗失部籍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逮文下诏狱。数月始释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罚米千石输大同。寻复罚米者再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家业荡然。瑾诛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复官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致仕。嘉靖五年卒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年八十有六。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节选自《明史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韩文传》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895371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对下列句子中加点的词的解释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7489079"/>
              </p:ext>
            </p:extLst>
          </p:nvPr>
        </p:nvGraphicFramePr>
        <p:xfrm>
          <a:off x="620464" y="2072994"/>
          <a:ext cx="8128000" cy="18319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文档" r:id="rId4" imgW="3839157" imgH="864874" progId="Word.Document.12">
                  <p:embed/>
                </p:oleObj>
              </mc:Choice>
              <mc:Fallback>
                <p:oleObj name="文档" r:id="rId4" imgW="3839157" imgH="8648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0464" y="2072994"/>
                        <a:ext cx="8128000" cy="18319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392259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登记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7506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8853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对文中画波浪线部分的断句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而是时青宫旧奄刘瑾等八人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八虎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日导帝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狗马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鹰兔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歌舞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角抵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不亲万几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文每退朝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对僚属语及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辄泣下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而是时青宫旧奄刘瑾等八人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八虎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日导帝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狗马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鹰兔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歌舞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角抵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不亲万几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文每退朝对僚属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语及辄泣下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而是时青宫旧奄刘瑾等八人号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八虎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日导帝狗马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鹰兔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歌舞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角抵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不亲万几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文每退朝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对僚属语及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辄泣下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而是时青宫旧奄刘瑾等八人号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八虎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日导帝狗马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鹰兔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歌舞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角抵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不亲万几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文每退朝对僚属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语及辄泣下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此题可以采用语意断句法。首先了解句子大意。这个句子先写刘瑾等八人号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八虎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再写刘瑾等人引导皇帝沉溺声色犬马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最后写韩文对这些行为的不满。据此理解断句。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524082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89466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下列对原文有关内容的概括和分析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韩文为官清正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关注民众生活。他在湖广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妥善处理九溪土酋与邻境争地一事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担任南京兵都尚书时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年成歉收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他开仓取粮十六万石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平抑米价。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韩文刚正不屈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敢于奏议国事。武宗继位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诸项费用供给不足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他不顾非议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一再提出自己看法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有关机构冗员渐增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他援引成例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着手压缩编制。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韩文疾恶如仇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尽力遏制权幸。宦官刘瑾等每日引诱皇上沉溺于声色犬马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不理政事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他采用李梦阳的建议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冒死谏诤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打击了刘瑾等的嚣张气焰。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韩文刚者易折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饱受政敌陷害。刘瑾以遗失部籍作为罪名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逮捕韩文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释放后又两次罚米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使他倾家荡产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直到刘瑾被诛后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韩文才复官而后退休。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55426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他援引成例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着手压缩编制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在文中找不到依据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属于无中生有。原文是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文力请裁汰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可见并非韩文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着手压缩编制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669644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把文中画横线的句子翻译成现代汉语。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淳安公主赐田三百顷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复欲夺任丘民业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文力争乃止。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即偕诸大臣伏阙上疏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疏入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帝惊泣不食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瑾等大惧。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关键词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蒙受赏赐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表被动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民众的产业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争执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争辩。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关键词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伏阙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拜伏宫阙上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呈上。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淳安公主受赐田地有三百顷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又想强夺任丘民众的产业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因韩文尽力相争才停止。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当即与各位大臣一道拜伏宫阙上奏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奏章呈进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皇上惊哭不食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刘瑾等人大为恐惧。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731127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参考译文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字贯道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成化二年中了进士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被授予工部给事中。出京担任湖广右参议。宫中受宠的太监监管太和山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侵吞公家费用。韩文竭尽全力阻止他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用剩下的费用换得万石粮食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以备赈济百姓。九溪土族首领与邻帮为争夺土地互相攻打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韩文奉诏书前往安抚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那里的人都顺服了。弘治十六年官拜南京兵部尚书。年成不好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米价上涨。韩文请求预发三个月的军饷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户部感到为难。韩文说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救荒如救火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皇上降罪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我自己一人担当。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于是发官仓粮食十六万石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米价因此平抑下来。第二年皇帝召见他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授予他户部尚书一职。韩文稳重敦厚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和蔼纯朴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平时处事审慎。遇到大事时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则刚强果断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没有什么能阻挠的。武宗即位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赏赐以及安葬先皇、大婚各项费用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需银子一百八十多万两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国库的钱财不够供给。韩文请求先从承运库中取钱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皇上下诏书不允许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873614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韩文说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国库空虚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自京边军士之外的赏赐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请分别给予银钞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渐渐增加内库和内府的钱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并且暂时向有功勋的皇亲国戚赐借庄田税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并且下命令让承运库的内官核查囤积的金银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登记造册。并且全部停止各项不紧急的费用。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依过去的制度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监局、仓库设置内官仅仅二三人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后渐渐添加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有时一个仓库十多人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韩文极力请求裁减淘汰。淳安公主受赐田地有三百顷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又想强夺任丘民众的产业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因韩文尽力相争才停止。韩文主持国家大事二年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极力遏制有权势而又受帝王宠爱的人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这些权贵宠臣十分怨恨他。而这时太子身边昔日的宦官刘瑾等八人号称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八虎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每天劝导皇帝纵情狗马、鹰兔、歌舞、角抵等娱乐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不亲自处理政务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韩文每次退朝对同僚属下谈及这种情况时就流泪。郎中李梦阳进谏说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您如果在这时率领大臣坚持争辩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八虎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就极其容易了。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82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韩文捋着胡须耸起双肩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毅然动容说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好。纵使事情不能成功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我的岁数足可以死了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不死不足以报效国家。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当即与各位大臣一道拜伏宫阙上奏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奏章呈进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皇上惊哭不食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刘瑾等人大为恐惧。刘瑾十分怨恨韩文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每天派人查找韩文的过错。过了一个多月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有个人把伪银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成色不足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不能用于流通的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送进内库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于是用这件事定韩文的罪。下诏书官降一级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辞官回乡。刘瑾恨怨未消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用丢失部籍的罪名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逮捕韩文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下诏书使韩文入狱。几个月才释放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罚千石米捐献给大同。不久又两次罚米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韩文家业荡然无存。刘瑾被杀后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韩文恢复官职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后来退休回乡。嘉靖五年去世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享年八十六岁。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33608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本单元写作训练对应的是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表达交流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部分《善于思辨　学习辩证分析》。事物是纷繁芜杂的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我们认识事物、分析事物不能简单化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说理论证要辩证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就是要看到事物的各个侧面以及事物之间的内在联系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全面地分析事物的矛盾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从而对事物做出正确的、合乎事理的评价。从事物的两方面进行辩证分析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或一分为二地认识事物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或从比较异同思索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或从侧面与全面、个别与整体的关系思考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都有助于全面认识并从现象到本质揭示事物的特征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进而提出准确全面的观点或理由。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一篇好的议论文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绝不能宣传片面的、孤立的、绝对化的观点。学习好的议论文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要认真研究这些文章是怎样对问题进行辩证分析的。一般情况下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对议论中心进行辩证分析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要注意以下哲学观点的运用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243962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09920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《史记》以后的所谓正史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一般都是学习或模仿《史记》的笔法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以纪传作为主体。继《史记》之后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另一部传记文学名著是东汉班固的《汉书》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包举一代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的纪传体断代史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它以详细的资料展现了西汉广阔的社会生活与各种人物的精神风貌。其文学性在总体上不及《史记》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但一些人物传记中的历史事件也描述得绘声绘色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历史人物刻画得栩栩如生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如晁错、李陵、苏武等人的传记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人物形象鲜明而传神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其艺术性并不比《史记》的人物传记逊色。范晔的《后汉书》继承了前人纪传体体制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但又有所创建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对后世史学的编纂也产生了很大的影响。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高考文言文阅读的材料选取基本上以古代人物传记为主。因此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在掌握大量文言实词、虚词和语法知识的基础上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有必要掌握古代人物传记的结构和阅读方法。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1373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用发展的观点分析问题。世上的万事万物都处在运动、发展、变化之中。论证一个问题的时候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如果采用静止不变的观点分析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就不可能揭示出它内在的客观规律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就必然违背事理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只有抓住事物之间的普遍联系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在发展中分析问题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才能把握问题的实质所在。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运用联系的观点分析问题。任何事物都不是孤立存在的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它总是和外界事物有着千丝万缕的联系。分析一个问题时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就要注意它和其他有关问题的联系。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运用一分为二的观点分析问题。用一分为二的观点分析问题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才能全面地认识问题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避免认识的片面性。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进行辩证分析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是议论文中最常用、最基本的方法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在议论时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只有辩证地看待问题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才能使所议论的问题深刻、全面、客观、有理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使议论有较强的说服力。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561684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世界上本无路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走的人多了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也便有了路。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世界上本有路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走的人多了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也便没了路。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请以《人与路》为题写一篇议论文。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66957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人与路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滚滚长江东逝水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浪花淘尽英雄。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站在喧嚣的历史舞台上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聆听先代哲人的足音。同是华夏文坛上的巨人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陶潜、屈子、李白却走出了不同的人生之路。究竟后人应沿着何人的路前行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采菊东篱下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悠然见南山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中国的文人里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又有谁能将心澄净到如此境界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以至于只剩下南山和菊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陶渊明选择了归隐之路。这一路走得潇洒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走得清明。然而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陶渊明除了饮酒、采菊之外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还做了些什么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这或许连他自己都无法回答。归隐之路虽然为中国无数文人所选择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但正如余秋雨先生所言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自我完善式的道德导致了整体上的不道德。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或许是历史的机缘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促成了一座文学的丰碑。但历史的路若要向前延伸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凭千万个陶渊明能够走出吗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330810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我放弃了归隐之路。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屈子从长长的历史甬道中走出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带着一身凛然正气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带着满腹诗书才华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个性的棱角在世故的社会中又何以保全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为了皓皓之白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为了独醒于世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屈子选择了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悲壮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之路。在滔滔的汨罗江水中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他将自己洗刷得如此透彻清澄。但当他忘记了混浊的天下之时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他又何曾记得还有千万的百姓与自己远大的理想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屈子之路虽壮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却承受不了沧桑重荷。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李白道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行路难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却一直在走。然而李白同样是位被上苍嫉妒的文人啊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嫉妒他的人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年少英才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嫉妒他的诗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出水芙蓉。李白道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行路难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却一直在走。流放夜郎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五岳寻仙不辞远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一生好入名山游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42850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李白所走的路更让我佩服。这样说虽有失公平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但我仍然觉得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李白人生路上的磨难哪里比陶渊明与屈子少呢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但他却一直在走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因为他坚信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长风破浪会有时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一块宝玉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在僵硬的政治舞台上磨来折去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却无半点玷污与磨损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陶渊明人生之路的选择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是其志趣的表现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屈子人生之路的选择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是其个性的张扬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而李白人生之路的选择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是其乐观的写照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我将沿着李白的路往前走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无论路上有多少荆棘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我坚信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只要一直在走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脚下总会有一条康庄大道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不同的人选择不同的路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我将沿着李白的路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124769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剖析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杰出的人开辟出路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并以自己的人格魅力获得了路的冠名权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归隐属于陶渊明之路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死节属于屈原之路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达观属于李白之路。也许一切路都被他们创造了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一切人生模式都被他们代表了。后人似乎只有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于是本文的立意就在于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了。这是本文构思上的独特之处。作者就是在对陶渊明、屈子、李白所代表的三条路的褒贬之中完成了自己的选择和对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人与路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的诠释。既然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典刑在夙昔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《正气歌》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那么作者在表达上就大量地引用陶渊明、屈子、李白诗文里的话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以增强文章的说服力和感染力。文章能够旁征博引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显示出作者深厚的文学底蕴。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351079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一、古代人物传记的结构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传主的姓名、字号、籍贯、家族渊源、早期简单出仕经历。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往往较简练。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传主的官职变迁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体现传主精神或人品的主要事件、政绩政声。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文章主体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详细展开。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类似《史记》中的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太史公曰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或《聊斋志异》中的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异史氏曰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之类的评价性文字。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有的文章没有。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8195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二、主要内容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古代人物传记所写人物有比较固定的标准。主要体现在如下几点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主要事件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传主对君主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谏言献策、讨论国事、评价大臣等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传主对亲友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大公无私、极尽孝道、团结友爱等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传主对同僚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协同为国、肝胆相照、患难与共等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传主对下属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严格要求、以身示范、整肃吏治等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传主对百姓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劝课农桑、兴修水利、减免赋税、赈灾除荒、防病除盗、打击权恶、出俸济民、抵制歪令、清除冤狱、兴办教育、教化民风、公正科举、不贪钱财等。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0333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人物关系及相应人物品质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君臣关系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忠君爱国、知无不言、刚直不阿、有勇有谋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同僚关系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心怀坦荡、不结党营私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夫妻关系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相敬如宾、不私议朝政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父子关系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父慈子孝、大公无私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师生关系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言传身教、维护儒学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官民关系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秉公执法、爱民如子。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3095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古代人物传记往往具备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人物的缺点及事件也被写进传记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但由于是高考选文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仍以体现传主高尚人品的事件为主。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怎样解答以史传为内容的高考文言文试题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了解高考文言文命题的特点。高考文言文试题的史传作品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主要以叙述为主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议论较少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篇幅短小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语言精练简洁。选文主要出自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二十四史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。从内容上说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选文的主人公大多为有声名的文臣武将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人物皆为正面形象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选文主要围绕该人物展开记叙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叙述其生平和突出事迹。文章思想性强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一般突出人物敬业奉公的品行和卓异的才能。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511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认真阅读后解答试题。初读文章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用符号勾画出文中出现的地名、人名、官名。弄清楚人物之间的关系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有可能的话添加出文段中部分句子省略的主语或宾语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概括了解其人其事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明确选段的梗概。再读文章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利用文言文选择题多的优势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对比各选项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有些选项的内容可以作为辅助信息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然后对试题中重要字词做出推断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准确理解文意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拟出较为具体的叙事脉络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即什么人在什么地方做了一件怎样的事情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结果怎样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有何后果或影响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这些事情能够表现主人公怎样的品质或才能。结合全篇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仔细解答试题。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369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25904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课标全国高考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1~4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3979362"/>
              </p:ext>
            </p:extLst>
          </p:nvPr>
        </p:nvGraphicFramePr>
        <p:xfrm>
          <a:off x="620464" y="1473898"/>
          <a:ext cx="8128000" cy="49984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文档" r:id="rId4" imgW="3839157" imgH="2360941" progId="Word.Document.12">
                  <p:embed/>
                </p:oleObj>
              </mc:Choice>
              <mc:Fallback>
                <p:oleObj name="文档" r:id="rId4" imgW="3839157" imgH="23609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0464" y="1473898"/>
                        <a:ext cx="8128000" cy="49984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81</TotalTime>
  <Words>4540</Words>
  <Application>Microsoft Office PowerPoint</Application>
  <PresentationFormat>全屏显示(4:3)</PresentationFormat>
  <Paragraphs>129</Paragraphs>
  <Slides>35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7" baseType="lpstr">
      <vt:lpstr>NEU-BZ-S92</vt:lpstr>
      <vt:lpstr>方正书宋_GBK</vt:lpstr>
      <vt:lpstr>方正宋黑_GBK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单元整合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dbc</cp:lastModifiedBy>
  <cp:revision>语文备课大师【全免费】</cp:revision>
  <dcterms:created xsi:type="dcterms:W3CDTF">2014-03-10T01:26:03Z</dcterms:created>
  <dcterms:modified xsi:type="dcterms:W3CDTF">2016-06-29T08:32:41Z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