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368" r:id="rId2"/>
    <p:sldId id="265" r:id="rId3"/>
    <p:sldId id="369" r:id="rId4"/>
    <p:sldId id="370" r:id="rId5"/>
    <p:sldId id="371" r:id="rId6"/>
    <p:sldId id="359" r:id="rId7"/>
    <p:sldId id="372" r:id="rId8"/>
    <p:sldId id="373" r:id="rId9"/>
    <p:sldId id="374" r:id="rId10"/>
    <p:sldId id="375" r:id="rId11"/>
    <p:sldId id="376" r:id="rId12"/>
    <p:sldId id="377" r:id="rId13"/>
    <p:sldId id="378" r:id="rId14"/>
    <p:sldId id="379" r:id="rId15"/>
    <p:sldId id="275" r:id="rId16"/>
    <p:sldId id="380" r:id="rId17"/>
    <p:sldId id="381" r:id="rId18"/>
    <p:sldId id="361" r:id="rId19"/>
    <p:sldId id="382" r:id="rId20"/>
    <p:sldId id="362" r:id="rId21"/>
    <p:sldId id="360" r:id="rId22"/>
    <p:sldId id="383" r:id="rId23"/>
    <p:sldId id="270" r:id="rId24"/>
    <p:sldId id="384" r:id="rId25"/>
    <p:sldId id="385" r:id="rId26"/>
    <p:sldId id="386" r:id="rId27"/>
    <p:sldId id="277" r:id="rId28"/>
    <p:sldId id="387" r:id="rId29"/>
    <p:sldId id="388" r:id="rId30"/>
    <p:sldId id="389"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1464"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5.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3.xml"/><Relationship Id="rId7" Type="http://schemas.openxmlformats.org/officeDocument/2006/relationships/image" Target="../media/image7.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6.png"/><Relationship Id="rId4" Type="http://schemas.openxmlformats.org/officeDocument/2006/relationships/slide" Target="../slides/slide15.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5.xml"/><Relationship Id="rId4" Type="http://schemas.openxmlformats.org/officeDocument/2006/relationships/slide" Target="../slides/slide2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3.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5.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5.xml"/><Relationship Id="rId4" Type="http://schemas.openxmlformats.org/officeDocument/2006/relationships/slide" Target="../slides/slide2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159314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UXIDAOYIN</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97764" cy="584775"/>
            <a:chOff x="29482" y="2927145"/>
            <a:chExt cx="1476118" cy="487312"/>
          </a:xfrm>
        </p:grpSpPr>
        <p:sp>
          <p:nvSpPr>
            <p:cNvPr id="40" name="TextBox 39"/>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UXIDAOYIN</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H</a:t>
                </a:r>
                <a:r>
                  <a:rPr lang="en-US" altLang="zh-CN" sz="1000" baseline="0" dirty="0" smtClean="0">
                    <a:solidFill>
                      <a:schemeClr val="bg1"/>
                    </a:solidFill>
                    <a:latin typeface="+mn-lt"/>
                    <a:ea typeface="+mn-ea"/>
                  </a:rPr>
                  <a:t>EXINGUINA</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J</a:t>
                </a:r>
                <a:r>
                  <a:rPr lang="en-US" altLang="zh-CN" sz="1000" dirty="0" smtClean="0">
                    <a:solidFill>
                      <a:schemeClr val="bg1"/>
                    </a:solidFill>
                    <a:latin typeface="+mn-lt"/>
                    <a:ea typeface="+mn-ea"/>
                  </a:rPr>
                  <a:t>IAZUOSHANGXI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49190"/>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13</a:t>
            </a:r>
            <a:r>
              <a:rPr lang="zh-CN" altLang="zh-CN" sz="1400" dirty="0" smtClean="0"/>
              <a:t>　张衡传</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71"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image" Target="../media/image14.emf"/><Relationship Id="rId5" Type="http://schemas.openxmlformats.org/officeDocument/2006/relationships/package" Target="../embeddings/Microsoft_Word___7.docx"/><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15.xml"/><Relationship Id="rId7" Type="http://schemas.openxmlformats.org/officeDocument/2006/relationships/package" Target="../embeddings/Microsoft_Word___8.docx"/><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__1.docx"/><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__3.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11.emf"/><Relationship Id="rId5" Type="http://schemas.openxmlformats.org/officeDocument/2006/relationships/package" Target="../embeddings/Microsoft_Word___4.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3.xml"/><Relationship Id="rId7"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image" Target="../media/image12.emf"/><Relationship Id="rId5" Type="http://schemas.openxmlformats.org/officeDocument/2006/relationships/package" Target="../embeddings/Microsoft_Word___5.docx"/><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13</a:t>
            </a:r>
            <a:r>
              <a:rPr lang="zh-CN" altLang="zh-CN" dirty="0"/>
              <a:t>　张衡传</a:t>
            </a:r>
          </a:p>
        </p:txBody>
      </p:sp>
    </p:spTree>
    <p:extLst>
      <p:ext uri="{BB962C8B-B14F-4D97-AF65-F5344CB8AC3E}">
        <p14:creationId xmlns:p14="http://schemas.microsoft.com/office/powerpoint/2010/main" val="361226479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34076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09182541"/>
              </p:ext>
            </p:extLst>
          </p:nvPr>
        </p:nvGraphicFramePr>
        <p:xfrm>
          <a:off x="508000" y="1889716"/>
          <a:ext cx="8128000" cy="4901002"/>
        </p:xfrm>
        <a:graphic>
          <a:graphicData uri="http://schemas.openxmlformats.org/presentationml/2006/ole">
            <mc:AlternateContent xmlns:mc="http://schemas.openxmlformats.org/markup-compatibility/2006">
              <mc:Choice xmlns:v="urn:schemas-microsoft-com:vml" Requires="v">
                <p:oleObj spid="_x0000_s6154" name="文档" r:id="rId5" imgW="3839157" imgH="2315213" progId="Word.Document.12">
                  <p:embed/>
                </p:oleObj>
              </mc:Choice>
              <mc:Fallback>
                <p:oleObj name="文档" r:id="rId5" imgW="3839157" imgH="2315213" progId="Word.Document.12">
                  <p:embed/>
                  <p:pic>
                    <p:nvPicPr>
                      <p:cNvPr id="0" name=""/>
                      <p:cNvPicPr/>
                      <p:nvPr/>
                    </p:nvPicPr>
                    <p:blipFill>
                      <a:blip r:embed="rId6"/>
                      <a:stretch>
                        <a:fillRect/>
                      </a:stretch>
                    </p:blipFill>
                    <p:spPr>
                      <a:xfrm>
                        <a:off x="508000" y="1889716"/>
                        <a:ext cx="8128000" cy="4901002"/>
                      </a:xfrm>
                      <a:prstGeom prst="rect">
                        <a:avLst/>
                      </a:prstGeom>
                    </p:spPr>
                  </p:pic>
                </p:oleObj>
              </mc:Fallback>
            </mc:AlternateContent>
          </a:graphicData>
        </a:graphic>
      </p:graphicFrame>
    </p:spTree>
    <p:extLst>
      <p:ext uri="{BB962C8B-B14F-4D97-AF65-F5344CB8AC3E}">
        <p14:creationId xmlns:p14="http://schemas.microsoft.com/office/powerpoint/2010/main" val="37546914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张衡字平子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南阳西鄂人也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尤致思于天文阴阳历算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饰以篆文山龟鸟兽之形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验之以事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合契若神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自书典所记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未之有也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后数日驿至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果地震陇西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114220" y="2531551"/>
            <a:ext cx="800009"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63982" y="2940243"/>
            <a:ext cx="1917919"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63982" y="3342688"/>
            <a:ext cx="1917919"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64970" y="3732944"/>
            <a:ext cx="1917919" cy="3425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66150" y="4137078"/>
            <a:ext cx="1358965" cy="3425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37307" y="4546601"/>
            <a:ext cx="800009"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54686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记常识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表示官职授予、提升的词语。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由君王征聘社会知名人士充任官员。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由中央官署征聘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然后向上举荐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任以官职。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③荐、举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由地方向中央推荐品行端正的人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任以官职。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④拜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授予官职。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⑤除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免除原职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任命新的官职。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⑥起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起用某人任以官职。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⑦擢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在原官职上提拔。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⑧拔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提升没有官职的人。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96612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表示官职调动的词语。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调动官职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一般是提升调用。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②转、调、徙、改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平级调动官职。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③补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补任缺职。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表示兼职、代理官职的词语。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①兼、领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同时掌管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暂时担任。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③权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暂代官职</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75215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表示降职、罢免的词语。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被罚流放或降职。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③出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离开京城外调。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④左迁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⑤罢、免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罢黜、免去官职。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⑥黜、废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废弃不用。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2284879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衡少善属文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游于三辅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因入京师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观太学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遂通五经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贯六艺。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这句记叙了张衡的求学经历。作者用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通五经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贯六艺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高度概述了张衡的勤于学业和博闻强识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饱含着作者由衷的赞叹之情。这也为下文重点写他在科学技术上取得的辉煌成就打下了基础。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不能狭隘地理解为游览、参观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而是古代读书人的学习方式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即游历、考察、学习。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衡常思图身之事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以为吉凶倚伏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幽微难明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乃作《思玄赋》以宣寄情志。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张衡非但有着科学家的品格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也有着敏锐的政治眼光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自然也能洞察当时社会世情。面对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政事渐损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他想洁身避祸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这是可以理解的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尝问天下所疾恶者。宦官惧其毁己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皆共目之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宦官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势力的强大。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衡乃诡对而出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避其锋芒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巧为应对。即使这样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共谗之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使张衡更明白在那种政治旋涡中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确实是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吉凶倚伏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幽微难明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常思图身之事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他写了《思玄赋》来表达和寄托自己的情志。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600207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永和初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出为河间相。时国王骄奢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不遵典宪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又多豪右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共为不轨。衡下车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治威严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整法度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阴知奸党名姓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一时收禽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上下肃然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称为政理。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这里先概述了河间一带严峻的形势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刘氏宗室骄奢淫逸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不遵法令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又与豪门大族勾结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为非作歹。这为下文做了铺垫。接着写他到任后所采取的措施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面对这样的局面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他毫不畏缩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而是一到任便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治威严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整法度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将奸党一网打尽。这不仅表现了他政治家的气魄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也表现了他的才干和经验。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1970157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在这篇传记中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张衡的高尚品德和杰出才能表现在什么地方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张衡的高尚品德表现在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虽才高于世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而无骄尚之情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从容淡静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不慕世俗的虚荣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举孝廉不行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连辟公府不就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累召不应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不慕当世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品行端正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忧国忧民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作《二京赋》讽谏王侯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整治法度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收拿奸党。其杰出才能表现在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善属文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写作著名的《二京赋》等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善机巧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制作浑天仪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造候风地动仪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善术学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著有《灵宪》《算罔论》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四是善政事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为政机智果断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不畏权贵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称为政理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本文写了张衡的品格、文学才能、科学成就和政治才干四个方面的内容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它们之间有何联系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这对我们有何启示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谦虚的品格和卓越的才能是其成功的基础。因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才高于世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举孝廉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连辟公府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作《二京赋》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邓骘奇其才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再迁为太史令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这样的被举荐、重用。也是因为其有才能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作浑天仪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造候风地动仪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其特长与其官职二者互为因果。其次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其科学发明、理论著作也与其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无骄尚之情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从容淡静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不好交接俗人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的性情密不可分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这种性情利于潜心科研。</a:t>
            </a:r>
            <a:r>
              <a:rPr lang="zh-CN" altLang="zh-CN" sz="2200" dirty="0">
                <a:solidFill>
                  <a:srgbClr val="000000"/>
                </a:solidFill>
                <a:latin typeface="Times New Roman" panose="02020603050405020304" pitchFamily="18" charset="0"/>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张衡不慕名利的高尚品德、刻苦钻研的精神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谦虚谨慎、勤学不倦、不畏强权、勇于进取的品格值得我们学习。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9956616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在科学上成就非凡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有地动仪、浑天仪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研究过阴阳历算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他是文学家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在文学上著作等身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有《二京赋》等</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余部作品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他是政治家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在政治上令行禁止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很有建树。他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就是张衡。郭沫若先生说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如此全面发展之人物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在世界史中亦所罕见。万祀千龄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令人景仰。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5"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2" name="对象 1"/>
          <p:cNvGraphicFramePr>
            <a:graphicFrameLocks noChangeAspect="1"/>
          </p:cNvGraphicFramePr>
          <p:nvPr>
            <p:extLst>
              <p:ext uri="{D42A27DB-BD31-4B8C-83A1-F6EECF244321}">
                <p14:modId xmlns:p14="http://schemas.microsoft.com/office/powerpoint/2010/main" val="729562321"/>
              </p:ext>
            </p:extLst>
          </p:nvPr>
        </p:nvGraphicFramePr>
        <p:xfrm>
          <a:off x="508000" y="2293773"/>
          <a:ext cx="8128000" cy="2524454"/>
        </p:xfrm>
        <a:graphic>
          <a:graphicData uri="http://schemas.openxmlformats.org/presentationml/2006/ole">
            <mc:AlternateContent xmlns:mc="http://schemas.openxmlformats.org/markup-compatibility/2006">
              <mc:Choice xmlns:v="urn:schemas-microsoft-com:vml" Requires="v">
                <p:oleObj spid="_x0000_s7177" name="文档" r:id="rId7" imgW="3839157" imgH="1192893" progId="Word.Document.12">
                  <p:embed/>
                </p:oleObj>
              </mc:Choice>
              <mc:Fallback>
                <p:oleObj name="文档" r:id="rId7" imgW="3839157" imgH="1192893" progId="Word.Document.12">
                  <p:embed/>
                  <p:pic>
                    <p:nvPicPr>
                      <p:cNvPr id="0" name=""/>
                      <p:cNvPicPr/>
                      <p:nvPr/>
                    </p:nvPicPr>
                    <p:blipFill>
                      <a:blip r:embed="rId8"/>
                      <a:stretch>
                        <a:fillRect/>
                      </a:stretch>
                    </p:blipFill>
                    <p:spPr>
                      <a:xfrm>
                        <a:off x="508000" y="2293773"/>
                        <a:ext cx="8128000" cy="2524454"/>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07638"/>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结构谨严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语言质朴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《张衡传》仅以七百余字就概括了张衡六十二年中善属文、善机巧、善理政等方面的杰出成就。全文以时间为序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叙其一生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统率题材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传其精神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因而所写方面多而不杂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事迹富而不乱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文虽简而概括全。张衡正由于潜心于学才达到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通五经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贯六艺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才使他具有了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善机巧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的知识与才干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也使他具有了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不慕当世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的胸襟。不去追名逐利、求官谋宦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才能居郎中的微职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积年不徙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约己博学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无坚不钻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有了创造发明。他做官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不是为了荣华富贵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而是以利于科学研究。当不得不被推上政治舞台时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还始终保持着明智的头脑。作者将张衡于自然科学、文学、政治活动方面的表现统一了起来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写出了一个真实的人、伟大的人。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5698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本文语言质朴通俗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读来朗朗上口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在语言运用上主要有两个特点。第一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记叙语言非常质朴通俗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等句用语毫无雕饰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鲜明地表现出了张衡不追名逐利的高尚品德。第二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说明语言十分准确简洁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段中仅用二百余字就将候风地动仪的有关情况做了比较全面的介绍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可见用语之简洁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酒尊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描摹仪器的外形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等指明部位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足见其用语之准确。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961172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0995"/>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千古孤独张衡墓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访亲南阳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与主人谈南阳名胜。主人道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我们小右桥就是东汉张衡故里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至今存有张衡墓。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出于对一代科学巨匠的仰慕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我便由主人的孙女、一个叫丹丹的十三岁女孩儿带领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骑车直奔张衡墓。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院内空寂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抛却了浮世的喧嚣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十分幽静。拜殿前的石像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把我带回了东汉。一个静静的夜晚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满天的星星像无数珍珠撒在碧玉盘里。一个孩子坐在院子里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靠着奶奶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仰起头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指着天空数星星。一颗、两颗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一直数到几百颗。那是一个多梦的夜晚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孩子们在父母的怀里好梦连连。而这个孩子却一夜没睡好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几次起来看星星。寂寞的苍穹下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他孤独地寻觅着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北斗星果然绕着北极星慢慢地转动。这晚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这个孩子也做了一个梦。为了这个梦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他追寻了一辈子。这孩子就是张衡。他观测了中原地区能看到的</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颗星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绘制了我国第一幅比较完备的星座图。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张衡多才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在天文、地震、文学、机械制造、历法、绘画、地图绘制、数学等领域都做出了杰出的贡献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全面发展之人物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。曾任太史令、尚书等职。张衡发明了地动仪、浑天仪、计里鼓车、指南车等。他一生献身于科学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不追求名利。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张衡走上了寂寞的人生路。东汉时期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光武中兴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社会治安、经济状况明显好转。繁荣兴旺的背后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却掩盖了豪强地主的骄奢淫逸、巧取豪夺。张衡冷眼看世态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作《二京赋》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精思傅会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十年乃成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。铺写京都景象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规模宏大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讽谏当时王侯的奢侈。十年磨剑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只为正义一呼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这就是张衡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他有高尚的人格和异乎常人的深度思考。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94583717"/>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86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光武帝刘秀称帝初期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谶纬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为国典。张衡奋起展开了反对谶纬神学的斗争。汉顺帝阳嘉二年</a:t>
            </a:r>
            <a:r>
              <a:rPr lang="en-US" altLang="zh-CN" sz="2200" dirty="0">
                <a:solidFill>
                  <a:srgbClr val="000000"/>
                </a:solidFill>
                <a:latin typeface="Times New Roman" panose="02020603050405020304" pitchFamily="18" charset="0"/>
                <a:cs typeface="Times New Roman" panose="02020603050405020304" pitchFamily="18" charset="0"/>
              </a:rPr>
              <a:t>(133)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张衡上书《驳图谶疏》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直接要求汉顺帝用行政命令禁绝图谶。在当时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为了科学和真理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孤身奋争的张衡该需要多大的勇气啊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走过耀眼夺目的浑天仪、地动仪模型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眼前的张衡墓可真形成了强烈的反差。除去新中国成立后的多次修建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墓园仅存一丘荒冢与几块古碑了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墓冢苍苍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松柏萋萋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残碑横立。肃穆中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凭吊的我形只影单。微风徐徐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我似乎听到您与谗臣面红耳赤的争论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荒草深处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我看到一双双慌乱的眼睛。汉顺帝曾在帷幕中让您讽谏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宦官恐怕危及自身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都在给您使眼色。虽然您巧妙地回避了汉顺帝的垂问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却无意中树了敌。那些宦官一起参您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于是您的命运便在诋毁中沉落。虽然您的地动仪在</a:t>
            </a:r>
            <a:r>
              <a:rPr lang="en-US" altLang="zh-CN" sz="2200" dirty="0">
                <a:solidFill>
                  <a:srgbClr val="000000"/>
                </a:solidFill>
                <a:latin typeface="Times New Roman" panose="02020603050405020304" pitchFamily="18" charset="0"/>
                <a:cs typeface="Times New Roman" panose="02020603050405020304" pitchFamily="18" charset="0"/>
              </a:rPr>
              <a:t>138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年准确无误地测出</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公里以外的陇西的地震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但您还是为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光武中兴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后的衰落而郁郁寡欢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46704663"/>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走出墓冢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无意中发现有几个石臼、石磨、石碾散落在杂草丛中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这些已被遗忘的什物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却在漫长的人类历史中占有举足轻重的地位。面对尘世、名利与权势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在岁月长河里人是这样卑微与渺小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而一个人的人格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却升华得无比高大。于是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拂去浮华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我不由回头再看一眼张衡。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是人生的一种存在状态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这种状态施之于凡人叫悲凉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施之于伟人叫卓绝。张衡就是这样一位卓绝的伟人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他的伟大成就、高尚品格、不同流俗的人生追求都值得后人学习与敬仰。本文由瞻仰张衡墓写起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追怀张衡伟大的一生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抒发了对这位伟大人物的崇敬之情。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8978088"/>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张衡是我国东汉时期著名的科学家、文学家、政治家。这篇七百余字的传记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可以引导我们思考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是渊博的知识决定了他高洁的品格和卓越的成就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还是高洁的品格成就了他不同凡俗的贡献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张衡的人生境界和杰出贡献可以用来谈论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品格的重要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科学家的人格魅力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等有关话题。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张衡的天文学著作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以《灵宪》最为著名。这是一部阐述天地日月星辰生成和它们的运动的天文理论著作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代表了张衡研究天文的成果。如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过此而往者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未之或知也。未之或知者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宇宙之谓也。宇之表无极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宙之端无穷。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这段话明确地提出了宇宙在时间和空间上都是无穷无尽的思想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是十分可贵的。此外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张衡在《灵宪》中还算出了日、月的角直径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记录了在中原洛阳观察到的恒星</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和近代天文学家观察的结果是相接近的。在他的另一部天文著作《浑天仪图注》里还测定出地球绕太阳一年所需的时间是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周天三百六十五度又四分度之一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和近代天文学家所测量的时间三百六十五天五小时四十八分四十六秒的数字十分接近。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3032921"/>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东汉统治者为加强统治地位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把谶纬神学作为正统思想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王权神授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天人感应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等唯心思想。这些腐朽的唯心主义思想受到了当时一些进步的思想家如扬雄、桓谭、王充等人的坚决反对。之后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张衡也积极投入到了反谶纬神学的斗争。安帝延光二年</a:t>
            </a:r>
            <a:r>
              <a:rPr lang="en-US" altLang="zh-CN" sz="2200" dirty="0">
                <a:solidFill>
                  <a:srgbClr val="000000"/>
                </a:solidFill>
                <a:latin typeface="Times New Roman" panose="02020603050405020304" pitchFamily="18" charset="0"/>
                <a:cs typeface="Times New Roman" panose="02020603050405020304" pitchFamily="18" charset="0"/>
              </a:rPr>
              <a:t>(123),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梁丰等人借口当时实行的四分历不合图谶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提出废除四分历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恢复太初历。张衡和另一位天文学家周兴坚决反对恢复古历。他们根据自己多年对天象的观测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对各种历法做了深入的研究、比较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认为四分历比较精密。在辩论中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他们就所观测到的现象以及这些现象产生的原因进行了深入的讲解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驳得梁丰等人张口结舌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或言失误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终于使四分历得以继续沿用。这是我国历法史上唯物主义对唯心主义斗争的一个胜利。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26384536"/>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654472"/>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本文是我国东汉时期著名文学家和科学家张衡的传记。张衡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河南南阳人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曾任南阳郡主簿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郎中、尚书侍郎、太史令。著有《灵宪》《算罔论》等天文和数学著作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是浑天说的代表人物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其著作常被浑天说家引用。制成水运浑象和候风地动仪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还制作过指南车、自动记里鼓车、可飞行的木鸢。他对月光成因、月食的道理、行星运动的快慢等都有精辟独到的见解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记述了常见亮星有</a:t>
            </a:r>
            <a:r>
              <a:rPr lang="en-US" altLang="zh-CN" sz="2200" dirty="0">
                <a:solidFill>
                  <a:srgbClr val="000000"/>
                </a:solidFill>
                <a:latin typeface="Times New Roman" panose="02020603050405020304" pitchFamily="18" charset="0"/>
                <a:cs typeface="Times New Roman" panose="02020603050405020304" pitchFamily="18" charset="0"/>
              </a:rPr>
              <a:t>124</a:t>
            </a:r>
            <a:r>
              <a:rPr lang="zh-CN" altLang="zh-CN" sz="2200" dirty="0">
                <a:solidFill>
                  <a:srgbClr val="000000"/>
                </a:solidFill>
                <a:latin typeface="Times New Roman" panose="02020603050405020304" pitchFamily="18" charset="0"/>
                <a:cs typeface="Times New Roman" panose="02020603050405020304" pitchFamily="18" charset="0"/>
              </a:rPr>
              <a:t>颗。他也是一个文学家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著名作品有《二京赋》等</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84967808"/>
              </p:ext>
            </p:extLst>
          </p:nvPr>
        </p:nvGraphicFramePr>
        <p:xfrm>
          <a:off x="508000" y="1284900"/>
          <a:ext cx="8128000" cy="2312682"/>
        </p:xfrm>
        <a:graphic>
          <a:graphicData uri="http://schemas.openxmlformats.org/presentationml/2006/ole">
            <mc:AlternateContent xmlns:mc="http://schemas.openxmlformats.org/markup-compatibility/2006">
              <mc:Choice xmlns:v="urn:schemas-microsoft-com:vml" Requires="v">
                <p:oleObj spid="_x0000_s1035" name="文档" r:id="rId5" imgW="3839157" imgH="1091715" progId="Word.Document.12">
                  <p:embed/>
                </p:oleObj>
              </mc:Choice>
              <mc:Fallback>
                <p:oleObj name="文档" r:id="rId5" imgW="3839157" imgH="1091715" progId="Word.Document.12">
                  <p:embed/>
                  <p:pic>
                    <p:nvPicPr>
                      <p:cNvPr id="0" name=""/>
                      <p:cNvPicPr/>
                      <p:nvPr/>
                    </p:nvPicPr>
                    <p:blipFill>
                      <a:blip r:embed="rId6"/>
                      <a:stretch>
                        <a:fillRect/>
                      </a:stretch>
                    </p:blipFill>
                    <p:spPr>
                      <a:xfrm>
                        <a:off x="508000" y="1284900"/>
                        <a:ext cx="8128000" cy="2312682"/>
                      </a:xfrm>
                      <a:prstGeom prst="rect">
                        <a:avLst/>
                      </a:prstGeom>
                    </p:spPr>
                  </p:pic>
                </p:oleObj>
              </mc:Fallback>
            </mc:AlternateContent>
          </a:graphicData>
        </a:graphic>
      </p:graphicFrame>
    </p:spTree>
    <p:extLst>
      <p:ext uri="{BB962C8B-B14F-4D97-AF65-F5344CB8AC3E}">
        <p14:creationId xmlns:p14="http://schemas.microsoft.com/office/powerpoint/2010/main" val="298443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张衡从一本诗集里读到四句诗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描述了北斗星在各个季节傍晚时的变化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斗柄东指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天下皆春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斗柄南指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天下皆夏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斗柄西指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天下皆秋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斗柄北指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天下皆冬。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他觉得这太有意思了。天上的繁星闪烁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有的像箕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有的像斗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有的像狗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又有的像熊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它们的运行又各有怎样的规律呢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于是张衡根据诗的内容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又参考别的书籍画成了天象图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每夜只要是没有云彩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他就默默地对着天象图仔细观察夜空。广漠的星空有多少难解之谜呀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他观察着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他的脑袋里装满了各式各样的问题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充满了五颜六色的幻想。后来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他终于确认那四句诗里描述得不够准确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事实上斗柄早春指东北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暮春却指东南。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38353970"/>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他的《思玄赋》以浪漫的笔法写出了遨游星空的遐想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现在有以他的名字命名的月球背面环形山和小行星。这篇传记以翔实的文笔全面记述了张衡的一生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描述了他在科学、政治、文学等领域的诸多才能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而且详略突出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重点介绍了他在科学上的贡献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其间贯串了作者对张衡的由衷景仰之情。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28927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范晔</a:t>
            </a:r>
            <a:r>
              <a:rPr lang="en-US" altLang="zh-CN" sz="2200" dirty="0">
                <a:solidFill>
                  <a:srgbClr val="000000"/>
                </a:solidFill>
                <a:latin typeface="Times New Roman" panose="02020603050405020304" pitchFamily="18" charset="0"/>
                <a:cs typeface="Times New Roman" panose="02020603050405020304" pitchFamily="18" charset="0"/>
              </a:rPr>
              <a:t>(398—445),</a:t>
            </a:r>
            <a:r>
              <a:rPr lang="zh-CN" altLang="zh-CN" sz="2200" dirty="0">
                <a:solidFill>
                  <a:srgbClr val="000000"/>
                </a:solidFill>
                <a:latin typeface="Times New Roman" panose="02020603050405020304" pitchFamily="18" charset="0"/>
                <a:cs typeface="Times New Roman" panose="02020603050405020304" pitchFamily="18" charset="0"/>
              </a:rPr>
              <a:t>字蔚宗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南朝宋顺阳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今河南淅川东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是我国古代的历史学家。他自幼好学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博通经史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善于写文章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先后担任过司徒从事中郎、尚书吏部郎、宣城太守等官职。因参与拥立彭城王刘义康为帝的政变活动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事泄被杀。范晔广泛搜集几十种关于后汉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亦称东汉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史事的著作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删繁补略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撰写《后汉书》。因突遭杀害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只写就帝纪</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列传</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卷。后来梁刘昭将晋朝人司马彪所著《续汉书》的志</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分为</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以补范著所缺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合计</a:t>
            </a:r>
            <a:r>
              <a:rPr lang="en-US" altLang="zh-CN" sz="2200" dirty="0">
                <a:solidFill>
                  <a:srgbClr val="000000"/>
                </a:solidFill>
                <a:latin typeface="Times New Roman" panose="02020603050405020304" pitchFamily="18" charset="0"/>
                <a:cs typeface="Times New Roman" panose="02020603050405020304" pitchFamily="18" charset="0"/>
              </a:rPr>
              <a:t>120</a:t>
            </a:r>
            <a:r>
              <a:rPr lang="zh-CN" altLang="zh-CN" sz="2200" dirty="0">
                <a:solidFill>
                  <a:srgbClr val="000000"/>
                </a:solidFill>
                <a:latin typeface="Times New Roman" panose="02020603050405020304" pitchFamily="18" charset="0"/>
                <a:cs typeface="Times New Roman" panose="02020603050405020304" pitchFamily="18" charset="0"/>
              </a:rPr>
              <a:t>卷。到北宋时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始将两书合刻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成为今本《后汉书》。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前四史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范晔的《后汉书》与司马迁的《史记》、陈寿的《三国志》、班固的《汉书》合称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前四史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均对我国的文学、史学有很大影响。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58206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20763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061179098"/>
              </p:ext>
            </p:extLst>
          </p:nvPr>
        </p:nvGraphicFramePr>
        <p:xfrm>
          <a:off x="508000" y="1729272"/>
          <a:ext cx="8128000" cy="3939626"/>
        </p:xfrm>
        <a:graphic>
          <a:graphicData uri="http://schemas.openxmlformats.org/presentationml/2006/ole">
            <mc:AlternateContent xmlns:mc="http://schemas.openxmlformats.org/markup-compatibility/2006">
              <mc:Choice xmlns:v="urn:schemas-microsoft-com:vml" Requires="v">
                <p:oleObj spid="_x0000_s2058" name="文档" r:id="rId5" imgW="3839157" imgH="1860812" progId="Word.Document.12">
                  <p:embed/>
                </p:oleObj>
              </mc:Choice>
              <mc:Fallback>
                <p:oleObj name="文档" r:id="rId5" imgW="3839157" imgH="1860812" progId="Word.Document.12">
                  <p:embed/>
                  <p:pic>
                    <p:nvPicPr>
                      <p:cNvPr id="0" name=""/>
                      <p:cNvPicPr/>
                      <p:nvPr/>
                    </p:nvPicPr>
                    <p:blipFill>
                      <a:blip r:embed="rId6"/>
                      <a:stretch>
                        <a:fillRect/>
                      </a:stretch>
                    </p:blipFill>
                    <p:spPr>
                      <a:xfrm>
                        <a:off x="508000" y="1729272"/>
                        <a:ext cx="8128000" cy="3939626"/>
                      </a:xfrm>
                      <a:prstGeom prst="rect">
                        <a:avLst/>
                      </a:prstGeom>
                    </p:spPr>
                  </p:pic>
                </p:oleObj>
              </mc:Fallback>
            </mc:AlternateContent>
          </a:graphicData>
        </a:graphic>
      </p:graphicFrame>
      <p:sp>
        <p:nvSpPr>
          <p:cNvPr id="6" name="矩形 5"/>
          <p:cNvSpPr>
            <a:spLocks noChangeAspect="1"/>
          </p:cNvSpPr>
          <p:nvPr/>
        </p:nvSpPr>
        <p:spPr>
          <a:xfrm>
            <a:off x="508000" y="5259765"/>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员径八尺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形似酒尊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028171" y="5690670"/>
            <a:ext cx="229111"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23519" y="6089584"/>
            <a:ext cx="238414"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611293"/>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807055183"/>
              </p:ext>
            </p:extLst>
          </p:nvPr>
        </p:nvGraphicFramePr>
        <p:xfrm>
          <a:off x="908496" y="2176471"/>
          <a:ext cx="8128000" cy="3196745"/>
        </p:xfrm>
        <a:graphic>
          <a:graphicData uri="http://schemas.openxmlformats.org/presentationml/2006/ole">
            <mc:AlternateContent xmlns:mc="http://schemas.openxmlformats.org/markup-compatibility/2006">
              <mc:Choice xmlns:v="urn:schemas-microsoft-com:vml" Requires="v">
                <p:oleObj spid="_x0000_s3082" name="文档" r:id="rId5" imgW="3839157" imgH="1509029" progId="Word.Document.12">
                  <p:embed/>
                </p:oleObj>
              </mc:Choice>
              <mc:Fallback>
                <p:oleObj name="文档" r:id="rId5" imgW="3839157" imgH="1509029" progId="Word.Document.12">
                  <p:embed/>
                  <p:pic>
                    <p:nvPicPr>
                      <p:cNvPr id="0" name=""/>
                      <p:cNvPicPr/>
                      <p:nvPr/>
                    </p:nvPicPr>
                    <p:blipFill>
                      <a:blip r:embed="rId6"/>
                      <a:stretch>
                        <a:fillRect/>
                      </a:stretch>
                    </p:blipFill>
                    <p:spPr>
                      <a:xfrm>
                        <a:off x="908496" y="2176471"/>
                        <a:ext cx="8128000" cy="3196745"/>
                      </a:xfrm>
                      <a:prstGeom prst="rect">
                        <a:avLst/>
                      </a:prstGeom>
                    </p:spPr>
                  </p:pic>
                </p:oleObj>
              </mc:Fallback>
            </mc:AlternateContent>
          </a:graphicData>
        </a:graphic>
      </p:graphicFrame>
      <p:sp>
        <p:nvSpPr>
          <p:cNvPr id="7" name="矩形 6"/>
          <p:cNvSpPr/>
          <p:nvPr/>
        </p:nvSpPr>
        <p:spPr>
          <a:xfrm>
            <a:off x="3234211" y="2209129"/>
            <a:ext cx="803370"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47420" y="2759156"/>
            <a:ext cx="1664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47354" y="3313448"/>
            <a:ext cx="803370"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13919" y="3834343"/>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38450" y="4365104"/>
            <a:ext cx="137581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61043" y="4873765"/>
            <a:ext cx="137581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5294643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3" name="对象 2"/>
          <p:cNvGraphicFramePr>
            <a:graphicFrameLocks noChangeAspect="1"/>
          </p:cNvGraphicFramePr>
          <p:nvPr>
            <p:extLst>
              <p:ext uri="{D42A27DB-BD31-4B8C-83A1-F6EECF244321}">
                <p14:modId xmlns:p14="http://schemas.microsoft.com/office/powerpoint/2010/main" val="544716426"/>
              </p:ext>
            </p:extLst>
          </p:nvPr>
        </p:nvGraphicFramePr>
        <p:xfrm>
          <a:off x="908496" y="1712242"/>
          <a:ext cx="8128000" cy="3687516"/>
        </p:xfrm>
        <a:graphic>
          <a:graphicData uri="http://schemas.openxmlformats.org/presentationml/2006/ole">
            <mc:AlternateContent xmlns:mc="http://schemas.openxmlformats.org/markup-compatibility/2006">
              <mc:Choice xmlns:v="urn:schemas-microsoft-com:vml" Requires="v">
                <p:oleObj spid="_x0000_s4106" name="文档" r:id="rId5" imgW="3839157" imgH="1740911" progId="Word.Document.12">
                  <p:embed/>
                </p:oleObj>
              </mc:Choice>
              <mc:Fallback>
                <p:oleObj name="文档" r:id="rId5" imgW="3839157" imgH="1740911" progId="Word.Document.12">
                  <p:embed/>
                  <p:pic>
                    <p:nvPicPr>
                      <p:cNvPr id="0" name=""/>
                      <p:cNvPicPr/>
                      <p:nvPr/>
                    </p:nvPicPr>
                    <p:blipFill>
                      <a:blip r:embed="rId6"/>
                      <a:stretch>
                        <a:fillRect/>
                      </a:stretch>
                    </p:blipFill>
                    <p:spPr>
                      <a:xfrm>
                        <a:off x="908496" y="1712242"/>
                        <a:ext cx="8128000" cy="3687516"/>
                      </a:xfrm>
                      <a:prstGeom prst="rect">
                        <a:avLst/>
                      </a:prstGeom>
                    </p:spPr>
                  </p:pic>
                </p:oleObj>
              </mc:Fallback>
            </mc:AlternateContent>
          </a:graphicData>
        </a:graphic>
      </p:graphicFrame>
      <p:sp>
        <p:nvSpPr>
          <p:cNvPr id="6" name="矩形 5"/>
          <p:cNvSpPr/>
          <p:nvPr/>
        </p:nvSpPr>
        <p:spPr>
          <a:xfrm>
            <a:off x="4067944" y="1744900"/>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29625" y="2278307"/>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92415" y="2809392"/>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14187" y="3385291"/>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72279" y="3880798"/>
            <a:ext cx="87495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55978" y="4399217"/>
            <a:ext cx="25369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03286" y="4943031"/>
            <a:ext cx="1650149"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976942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1303914953"/>
              </p:ext>
            </p:extLst>
          </p:nvPr>
        </p:nvGraphicFramePr>
        <p:xfrm>
          <a:off x="908496" y="1340768"/>
          <a:ext cx="8128000" cy="2114355"/>
        </p:xfrm>
        <a:graphic>
          <a:graphicData uri="http://schemas.openxmlformats.org/presentationml/2006/ole">
            <mc:AlternateContent xmlns:mc="http://schemas.openxmlformats.org/markup-compatibility/2006">
              <mc:Choice xmlns:v="urn:schemas-microsoft-com:vml" Requires="v">
                <p:oleObj spid="_x0000_s5138" name="文档" r:id="rId5" imgW="3839157" imgH="998098" progId="Word.Document.12">
                  <p:embed/>
                </p:oleObj>
              </mc:Choice>
              <mc:Fallback>
                <p:oleObj name="文档" r:id="rId5" imgW="3839157" imgH="998098" progId="Word.Document.12">
                  <p:embed/>
                  <p:pic>
                    <p:nvPicPr>
                      <p:cNvPr id="0" name=""/>
                      <p:cNvPicPr/>
                      <p:nvPr/>
                    </p:nvPicPr>
                    <p:blipFill>
                      <a:blip r:embed="rId6"/>
                      <a:stretch>
                        <a:fillRect/>
                      </a:stretch>
                    </p:blipFill>
                    <p:spPr>
                      <a:xfrm>
                        <a:off x="908496" y="1340768"/>
                        <a:ext cx="8128000" cy="2114355"/>
                      </a:xfrm>
                      <a:prstGeom prst="rect">
                        <a:avLst/>
                      </a:prstGeom>
                    </p:spPr>
                  </p:pic>
                </p:oleObj>
              </mc:Fallback>
            </mc:AlternateContent>
          </a:graphicData>
        </a:graphic>
      </p:graphicFrame>
      <p:sp>
        <p:nvSpPr>
          <p:cNvPr id="3" name="矩形 2"/>
          <p:cNvSpPr>
            <a:spLocks noChangeAspect="1"/>
          </p:cNvSpPr>
          <p:nvPr/>
        </p:nvSpPr>
        <p:spPr>
          <a:xfrm>
            <a:off x="508000" y="3485346"/>
            <a:ext cx="1591782" cy="459741"/>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376379042"/>
              </p:ext>
            </p:extLst>
          </p:nvPr>
        </p:nvGraphicFramePr>
        <p:xfrm>
          <a:off x="508000" y="4032994"/>
          <a:ext cx="8128000" cy="2198392"/>
        </p:xfrm>
        <a:graphic>
          <a:graphicData uri="http://schemas.openxmlformats.org/presentationml/2006/ole">
            <mc:AlternateContent xmlns:mc="http://schemas.openxmlformats.org/markup-compatibility/2006">
              <mc:Choice xmlns:v="urn:schemas-microsoft-com:vml" Requires="v">
                <p:oleObj spid="_x0000_s5139" name="文档" r:id="rId7" imgW="3839157" imgH="1037705" progId="Word.Document.12">
                  <p:embed/>
                </p:oleObj>
              </mc:Choice>
              <mc:Fallback>
                <p:oleObj name="文档" r:id="rId7" imgW="3839157" imgH="1037705" progId="Word.Document.12">
                  <p:embed/>
                  <p:pic>
                    <p:nvPicPr>
                      <p:cNvPr id="0" name=""/>
                      <p:cNvPicPr/>
                      <p:nvPr/>
                    </p:nvPicPr>
                    <p:blipFill>
                      <a:blip r:embed="rId8"/>
                      <a:stretch>
                        <a:fillRect/>
                      </a:stretch>
                    </p:blipFill>
                    <p:spPr>
                      <a:xfrm>
                        <a:off x="508000" y="4032994"/>
                        <a:ext cx="8128000" cy="2198392"/>
                      </a:xfrm>
                      <a:prstGeom prst="rect">
                        <a:avLst/>
                      </a:prstGeom>
                    </p:spPr>
                  </p:pic>
                </p:oleObj>
              </mc:Fallback>
            </mc:AlternateContent>
          </a:graphicData>
        </a:graphic>
      </p:graphicFrame>
      <p:sp>
        <p:nvSpPr>
          <p:cNvPr id="7" name="矩形 6"/>
          <p:cNvSpPr/>
          <p:nvPr/>
        </p:nvSpPr>
        <p:spPr>
          <a:xfrm>
            <a:off x="4137867" y="1397633"/>
            <a:ext cx="87495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49415" y="1916832"/>
            <a:ext cx="1161543"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993220" y="2471081"/>
            <a:ext cx="2393784"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77127" y="2993432"/>
            <a:ext cx="10501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48605" y="4021572"/>
            <a:ext cx="3711300"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9872" y="4477358"/>
            <a:ext cx="3711300"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82217" y="4943927"/>
            <a:ext cx="3441911"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054666" y="5388586"/>
            <a:ext cx="4354891"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70486" y="5843718"/>
            <a:ext cx="1768794"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4744697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par>
                                <p:cTn id="41" presetID="22" presetClass="exit" presetSubtype="4" fill="hold" grpId="0" nodeType="withEffect">
                                  <p:stCondLst>
                                    <p:cond delay="0"/>
                                  </p:stCondLst>
                                  <p:childTnLst>
                                    <p:animEffect transition="out" filter="wipe(down)">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335</TotalTime>
  <Words>3463</Words>
  <Application>Microsoft Office PowerPoint</Application>
  <PresentationFormat>全屏显示(4:3)</PresentationFormat>
  <Paragraphs>146</Paragraphs>
  <Slides>30</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44"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13　张衡传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84</cp:revision>
  <dcterms:created xsi:type="dcterms:W3CDTF">2014-04-23T05:53:17Z</dcterms:created>
  <dcterms:modified xsi:type="dcterms:W3CDTF">2016-06-29T08:55:30Z</dcterms:modified>
</cp:coreProperties>
</file>