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368" r:id="rId2"/>
    <p:sldId id="265" r:id="rId3"/>
    <p:sldId id="369" r:id="rId4"/>
    <p:sldId id="370" r:id="rId5"/>
    <p:sldId id="371" r:id="rId6"/>
    <p:sldId id="372" r:id="rId7"/>
    <p:sldId id="359" r:id="rId8"/>
    <p:sldId id="373" r:id="rId9"/>
    <p:sldId id="374" r:id="rId10"/>
    <p:sldId id="375" r:id="rId11"/>
    <p:sldId id="376" r:id="rId12"/>
    <p:sldId id="377" r:id="rId13"/>
    <p:sldId id="275" r:id="rId14"/>
    <p:sldId id="378" r:id="rId15"/>
    <p:sldId id="379" r:id="rId16"/>
    <p:sldId id="382" r:id="rId17"/>
    <p:sldId id="380" r:id="rId18"/>
    <p:sldId id="361" r:id="rId19"/>
    <p:sldId id="383" r:id="rId20"/>
    <p:sldId id="362" r:id="rId21"/>
    <p:sldId id="360" r:id="rId22"/>
    <p:sldId id="384" r:id="rId23"/>
    <p:sldId id="385" r:id="rId24"/>
    <p:sldId id="270" r:id="rId25"/>
    <p:sldId id="386" r:id="rId26"/>
    <p:sldId id="387" r:id="rId27"/>
    <p:sldId id="388" r:id="rId28"/>
    <p:sldId id="389" r:id="rId29"/>
    <p:sldId id="277" r:id="rId30"/>
    <p:sldId id="390" r:id="rId31"/>
    <p:sldId id="391" r:id="rId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5488" autoAdjust="0"/>
  </p:normalViewPr>
  <p:slideViewPr>
    <p:cSldViewPr showGuides="1">
      <p:cViewPr varScale="1">
        <p:scale>
          <a:sx n="88" d="100"/>
          <a:sy n="88" d="100"/>
        </p:scale>
        <p:origin x="1464" y="90"/>
      </p:cViewPr>
      <p:guideLst>
        <p:guide orient="horz" pos="754"/>
        <p:guide pos="2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2016-06-29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4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5" Type="http://schemas.openxmlformats.org/officeDocument/2006/relationships/image" Target="../media/image5.png"/><Relationship Id="rId4" Type="http://schemas.openxmlformats.org/officeDocument/2006/relationships/slide" Target="../slides/slide1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4.xml"/><Relationship Id="rId7" Type="http://schemas.openxmlformats.org/officeDocument/2006/relationships/image" Target="../media/image7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5" Type="http://schemas.openxmlformats.org/officeDocument/2006/relationships/image" Target="../media/image6.png"/><Relationship Id="rId4" Type="http://schemas.openxmlformats.org/officeDocument/2006/relationships/slide" Target="../slides/slide1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3.xml"/><Relationship Id="rId4" Type="http://schemas.openxmlformats.org/officeDocument/2006/relationships/slide" Target="../slides/slide2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4.xml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3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3.xml"/><Relationship Id="rId4" Type="http://schemas.openxmlformats.org/officeDocument/2006/relationships/slide" Target="../slides/slide2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04259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UXIDAOYIN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预习导引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197764" cy="584775"/>
            <a:chOff x="29482" y="2927145"/>
            <a:chExt cx="1476118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47611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IAZUOSHANGXI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21534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H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EXINGUINA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6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04259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UXIDAOYIN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预习导引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197764" cy="584775"/>
            <a:chOff x="29482" y="2927145"/>
            <a:chExt cx="1476118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47611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IAZUOSHANGXI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21534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H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EXINGUINA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191706" y="-1"/>
            <a:ext cx="13194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93146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78897" y="1"/>
            <a:ext cx="1220385" cy="836712"/>
            <a:chOff x="5378897" y="1"/>
            <a:chExt cx="1220385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17092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042599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Y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UXIDAOYIN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预习导引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197764" cy="584775"/>
            <a:chOff x="29482" y="2927145"/>
            <a:chExt cx="1476118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47611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IAZUOSHANGXI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21534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H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EXINGUINA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04259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UXIDAOYIN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预习导引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197764" cy="584775"/>
            <a:chOff x="29482" y="2927145"/>
            <a:chExt cx="1476118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47611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IAZUOSHANGXI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102368" cy="584775"/>
              <a:chOff x="29482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215347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H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EXINGUINA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核心归纳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04259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UXIDAOYIN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预习导引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197764" cy="584775"/>
              <a:chOff x="29482" y="2927145"/>
              <a:chExt cx="1476118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47611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J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IAZUOSHANGXI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佳作赏析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21534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H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EXINGUINA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107027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83568" y="149190"/>
            <a:ext cx="2644529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400" b="1" dirty="0" smtClean="0"/>
              <a:t>6</a:t>
            </a:r>
            <a:r>
              <a:rPr lang="zh-CN" altLang="zh-CN" sz="1400" dirty="0" smtClean="0"/>
              <a:t>　辛弃疾词两首</a:t>
            </a:r>
            <a:endParaRPr lang="zh-CN" altLang="zh-CN" sz="14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71" r:id="rId5"/>
    <p:sldLayoutId id="2147483668" r:id="rId6"/>
    <p:sldLayoutId id="2147483670" r:id="rId7"/>
    <p:sldLayoutId id="2147483669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1.emf"/><Relationship Id="rId5" Type="http://schemas.openxmlformats.org/officeDocument/2006/relationships/package" Target="../embeddings/Microsoft_Word___4.docx"/><Relationship Id="rId4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slide" Target="slide13.xml"/><Relationship Id="rId7" Type="http://schemas.openxmlformats.org/officeDocument/2006/relationships/package" Target="../embeddings/Microsoft_Word___5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10" Type="http://schemas.openxmlformats.org/officeDocument/2006/relationships/image" Target="../media/image13.emf"/><Relationship Id="rId4" Type="http://schemas.openxmlformats.org/officeDocument/2006/relationships/slide" Target="slide18.xml"/><Relationship Id="rId9" Type="http://schemas.openxmlformats.org/officeDocument/2006/relationships/package" Target="../embeddings/Microsoft_Word___6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emf"/><Relationship Id="rId5" Type="http://schemas.openxmlformats.org/officeDocument/2006/relationships/package" Target="../embeddings/Microsoft_Word___1.docx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emf"/><Relationship Id="rId5" Type="http://schemas.openxmlformats.org/officeDocument/2006/relationships/package" Target="../embeddings/Microsoft_Word___2.docx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emf"/><Relationship Id="rId5" Type="http://schemas.openxmlformats.org/officeDocument/2006/relationships/package" Target="../embeddings/Microsoft_Word___3.docx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6</a:t>
            </a:r>
            <a:r>
              <a:rPr lang="zh-CN" altLang="zh-CN" dirty="0"/>
              <a:t>　辛弃疾词两首</a:t>
            </a:r>
          </a:p>
        </p:txBody>
      </p:sp>
    </p:spTree>
    <p:extLst>
      <p:ext uri="{BB962C8B-B14F-4D97-AF65-F5344CB8AC3E}">
        <p14:creationId xmlns:p14="http://schemas.microsoft.com/office/powerpoint/2010/main" val="361226479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古今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8701677"/>
              </p:ext>
            </p:extLst>
          </p:nvPr>
        </p:nvGraphicFramePr>
        <p:xfrm>
          <a:off x="508000" y="1967068"/>
          <a:ext cx="8128000" cy="2716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" name="文档" r:id="rId5" imgW="3839157" imgH="1282549" progId="Word.Document.12">
                  <p:embed/>
                </p:oleObj>
              </mc:Choice>
              <mc:Fallback>
                <p:oleObj name="文档" r:id="rId5" imgW="3839157" imgH="128254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1967068"/>
                        <a:ext cx="8128000" cy="27160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4321560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明句式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英雄无觅孙仲谋处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倒装句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风流总被雨打风吹去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望中犹记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烽火扬州路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倒装句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05530" y="4749704"/>
            <a:ext cx="795416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85187" y="5144108"/>
            <a:ext cx="795416" cy="332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56390" y="5548290"/>
            <a:ext cx="795416" cy="332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218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积名句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遥岑远目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献愁供恨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玉簪螺髻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辛弃疾《水龙吟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登建康赏心亭》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湖北高考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元嘉草草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封狼居胥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赢得仓皇北顾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辛弃疾《永遇乐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京口北固亭怀古》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广东高考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想当年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金戈铁马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气吞万里如虎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辛弃疾《永遇乐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京口北固亭怀古》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江苏高考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楚天千里清秋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水随天去秋无际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辛弃疾《水龙吟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登建康赏心亭》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)(2013·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安徽高考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四十三年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望中犹记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烽火扬州路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。可堪回首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佛狸祠下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一片神鸦社鼓。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辛弃疾《永遇乐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京口北固亭怀古》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)(2012·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课标全国高考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83246" y="1623911"/>
            <a:ext cx="1091640" cy="332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79102" y="2431774"/>
            <a:ext cx="1091640" cy="332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83246" y="2431774"/>
            <a:ext cx="1636826" cy="332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01820" y="3237536"/>
            <a:ext cx="1636826" cy="332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56946" y="4041587"/>
            <a:ext cx="1924858" cy="332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89354" y="4845638"/>
            <a:ext cx="1091640" cy="332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74432" y="4852856"/>
            <a:ext cx="1396872" cy="332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433322" y="4845638"/>
            <a:ext cx="1091640" cy="332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67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落日楼头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断鸿声里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江南游子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辛弃疾《水龙吟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登建康赏心亭》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)(2012·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山东高考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舞榭歌台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风流总被雨打风吹去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辛弃疾《永遇乐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京口北固亭怀古》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)(2012·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安徽高考、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2011·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山东高考、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2010·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天津高考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斜阳草树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寻常巷陌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人道寄奴曾住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辛弃疾《永遇乐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京口北固亭怀古》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)(2012·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江西高考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休说鲈鱼堪脍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尽西风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季鹰归未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辛弃疾《水龙吟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登建康赏心亭》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)(2012·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湖北高考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凭谁问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廉颇老矣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尚能饭否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辛弃疾《永遇乐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京口北固亭怀古》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)(2011·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浙江高考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66902" y="1539214"/>
            <a:ext cx="1102556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81472" y="2337994"/>
            <a:ext cx="2517890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85987" y="3144590"/>
            <a:ext cx="1651663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98510" y="3940869"/>
            <a:ext cx="1651663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44465" y="4742318"/>
            <a:ext cx="1102556" cy="332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32128" y="4742318"/>
            <a:ext cx="1091640" cy="332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001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楚天千里清秋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水随天去秋无际。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楚天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泛指长江中下游一带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这里战国时曾属楚国。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水随天去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指浩浩荡荡、奔流不息的长江。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千里清秋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秋无际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显出辽阔的气势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同时写出江南秋季的特点。南方常年多雨多雾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只有秋季天高气爽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才可能极目远望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看见大江向无穷无尽的天边流去的壮观景象。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遥岑远目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献愁供恨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玉簪螺髻。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举目远眺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那一层层、一叠叠的远山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有的很像美人头上插戴的玉簪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有的很像美人头上海螺形的发髻。作者心中有愁有恨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虽见壮美的远山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愁却有增无减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仿佛远山在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献愁供恨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。这是移情及物的手法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借言远山之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移写内心的负担。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84774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休说鲈鱼堪脍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尽西风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季鹰归未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这里引用了一个典故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晋朝人张翰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字季鹰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在洛阳做官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见秋风起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想到家乡苏州味美的鲈鱼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便弃官回乡。现在深秋时令又到了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连大雁都知道寻踪飞回旧地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更何况我这个漂泊江南的游子呢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然而自己的家乡如今还在金人统治之下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南宋朝廷却偏安一隅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自己想回到故乡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又谈何容易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尽西风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季鹰归未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既写了有家难归的乡思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又抒发了对金人、对南宋朝廷的激愤之情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收到了一石三鸟的效果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1198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可惜流年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忧愁风雨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树犹如此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即时光如流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指国家在风雨飘摇之中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树犹如此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据《世说新语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言语》载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东晋大将军桓温率军北伐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经过金城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见自己过去种的树已粗过十围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便感叹地说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木犹如此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人何以堪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意思是树已长得这么高大了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人怎么能不老呢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这三句是全词的核心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所包含的意思是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我所忧惧的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只是国事飘摇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时光流逝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北伐无期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恢复中原的夙愿不能实现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辜负了平生的雄心壮志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4306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舞榭歌台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风流总被雨打风吹去。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这两句的意思是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孙权的风流余韵现已不复存在。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舞榭歌台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是承平气象的象征。孙权处在群雄纷争的时代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而吴国能出现承平气象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是因为他能确保自己的国土不受外敌侵犯。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指孙权的雄才大略及其建树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这里引申为孙权的遗迹。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雨打风吹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指历史的风雨。自孙权以后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京口一带屡遭兵燹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到辛弃疾时已将近千年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当年孙权的风流余韵已荡然无存。作者慨叹眼前的景象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表明了他既崇拜孙权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又为当前的时局担忧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忠义之心昭如日月。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1047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四十三年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望中犹记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烽火扬州路。可堪回首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佛狸祠下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一片神鸦社鼓。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1162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年渡江到南宋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年写这首词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已经过了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四十三年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望中犹记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烽火扬州路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语序可调整为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望中犹记四十三年扬州路烽火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。作者清楚地记得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金兵对南宋发动进攻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占领了扬州一带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作者在南归途中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一路上还能看到金兵焚烧的废墟。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年过去了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当时的惨状还记忆犹新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可现在呢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佛狸祠下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却是一片神鸦的叫声和祭社的鼓声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沦陷区的人民安于异族统治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多么可悲呀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南宋统治者偏安一隅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忘记收复失地更让人心寒。作者将这番意思艺术地融入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佛狸祠下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一片神鸦社鼓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这幅图景里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颇能发人深思。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773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在《水龙吟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登建康赏心亭》一词的下阕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作者一连运用了张翰、许汜、桓温的典故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这些典故流露出作者怎样的心境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第一个典故表达了作者渴望归乡的心声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他本是山东人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却在江南羁留了数十载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用此典故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借张翰的思乡之意表达自己对故土的思念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也道出了收复北方河山的心愿。第二个典故表面是借许汜自嘲没能尽力说服统治者收复北方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实则是在嘲讽统治者如许汜一般不知心忧国家命运。第三个典故第一层含意是在哀叹自己年华的老去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人老了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越来越难以实现心中抱负了。而从更深一层看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也有影射国家的意思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随着南方的暂时安定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人心越来越涣散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北伐的可能也越来越小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偏安江南到底是暂时的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从这里也表现出辛弃疾对国家前途的深深担忧。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101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辛弃疾的词多用典。《永遇乐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京口北固亭怀古》一词中用了哪些典故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用典的意图各是什么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这首词的上阕两处用典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孙权曾在京口建吴都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并打败曹军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南朝宋武帝刘裕在这里起事北伐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恢复中原。作者借歌颂孙权、刘裕表明自己抗金救国的雄图大略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写的是英雄盛事。下阕写的是衰败之史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作者由刘裕自然想到宋文帝刘义隆草率北伐而失败的史实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其中又包含了霍去病大战匈奴的典故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封狼居胥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是说有北伐必胜的信心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结果宋文帝不但没有胜利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反而招致北魏拓跋焘大举南侵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从此不振。拓跋焘南侵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在瓜步山建行宫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后成庙宇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这里如今全无战斗气氛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也使作者感慨良久。最后借廉颇老矣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不被赵王重用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抒发自己功业无成、报国无门的忧愤之情。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371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铁板铜琶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继东坡高唱大江东去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美芹悲黍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冀南宋莫随鸿雁南飞。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辛弃疾生于乱世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他是胸怀抗金复国大志的铁血男儿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没能在疆场上实现自己的抱负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却在词的世界里留下了不朽的身影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他的词以其澎湃的爱国激情和豪迈奔放的气概独立高标。他被后人誉为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词坛飞将军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03732"/>
              </p:ext>
            </p:extLst>
          </p:nvPr>
        </p:nvGraphicFramePr>
        <p:xfrm>
          <a:off x="508000" y="1243245"/>
          <a:ext cx="8128000" cy="26353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8" name="文档" r:id="rId7" imgW="3839157" imgH="1244022" progId="Word.Document.12">
                  <p:embed/>
                </p:oleObj>
              </mc:Choice>
              <mc:Fallback>
                <p:oleObj name="文档" r:id="rId7" imgW="3839157" imgH="124402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243245"/>
                        <a:ext cx="8128000" cy="26353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6613915"/>
              </p:ext>
            </p:extLst>
          </p:nvPr>
        </p:nvGraphicFramePr>
        <p:xfrm>
          <a:off x="508000" y="3930204"/>
          <a:ext cx="8128000" cy="28505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9" name="文档" r:id="rId9" imgW="3839157" imgH="1345920" progId="Word.Document.12">
                  <p:embed/>
                </p:oleObj>
              </mc:Choice>
              <mc:Fallback>
                <p:oleObj name="文档" r:id="rId9" imgW="3839157" imgH="134592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8000" y="3930204"/>
                        <a:ext cx="8128000" cy="28505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678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13067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《水龙吟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登建康赏心亭》的借景抒情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借景抒情是《水龙吟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登建康赏心亭》的一大特色。这首词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上阕大段写景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由水写到山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由无情之景写到有情之景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很有层次。开头两句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楚天千里清秋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水随天去秋无际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是作者在赏心亭上所见的景色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是纯粹写景。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遥岑远目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献愁供恨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玉簪螺髻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三句已进了一步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由纯粹写景而开始抒情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由客观而及主观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感情也由平淡而渐趋强烈。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落日楼头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断鸿声里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江南游子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虽然仍是写景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但无一语不寓情。落日本是日日皆见之景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辛弃疾用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落日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比喻南宋国势衰颓。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是失群的孤雁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比喻作为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江南游子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的自己飘零的身世和孤寂的心境。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把吴钩看了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栏杆拍遍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无人会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登临意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是直抒胸臆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此时作者思潮澎湃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心情激动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但作者不是直接用语言来渲染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而是选用具有典型意义的动作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淋漓尽致地抒发自己报国无路、壮志难酬的悲愤。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2569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8110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《永遇乐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京口北固亭怀古》的借典抒情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《永遇乐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京口北固亭怀古》最大的艺术特色在于善用典故。首先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作者将典故与现实巧妙对照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直而不露、隐而不晦地与南宋统治者进行类比或对比。如用孙权、刘裕的英雄壮举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对比南宋统治者的屈辱妥协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让人郁郁寡欢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用刘义隆草率北伐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急于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封狼居胥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建盖世奇功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反遭惨败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来类比韩侂胄不修战备、轻战冒进的路线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使人提心吊胆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用廉颇被谗的故事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类比南宋践踏人才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令人扼腕长叹。其中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以刘宋比南宋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以北魏比金国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以刘义隆、王玄谟昏君庸臣比现实生活中的宋宁宗、韩侂胄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足见用典之精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又显作者胆量之大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不畏当权者。其次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将典故化为形象的画面、生动的语言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可收言简意丰之功效。词中所用典故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都经过了再创作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毫无面目刻板、呆滞生涩之感。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953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写刘裕北面破敌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金戈铁马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气吞万里如虎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其英武形象跃然纸上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写刘义隆草率北进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元嘉草草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封狼居胥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赢得仓皇北顾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其狼狈情状现于眼前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写拓跋焘庆功的场面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一片神鸦社鼓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其喧嚷之声闻于耳畔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写自己年岁已大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凭谁问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廉颇老矣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尚能饭否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其怨愤之情倾注笔端。一个个典故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在作者笔下化成了一幅幅活生生的图画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使读者容易理解、接受。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7275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南宋的良心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辛弃疾印象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我在这本《中国古代文学史》里听到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你用一章四节的篇幅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说你的故事。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说你十四岁就两次跑到燕山察看地形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以图复土雪耻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说你弱冠之年揭竿而起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金戈铁马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气势如虎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说你五十轻骑直入五万兵马的金营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生擒叛徒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押至临安处死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你说得神采飞扬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我听得心驰神往。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可那毕竟是南渡前的旧事了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就是不如意事常十之八九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用不着你说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我也听说过几次。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听说你笔势浩荡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九论九议如珠若玉似美芹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然而高宗、孝宗、光宗、宁宗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当权者文恬武嬉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无动于衷。而你偏又不通情趣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不长媚骨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又是归正之人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身份不清不楚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终至于被那些弄权之辈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始之以排挤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继之以弹劾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一次次罢了你的官。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出仕五十年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你三起三落。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都说你一生以气节自负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用功业自许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你把所有的雄心旋成箭尖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直瞄准淮河以北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组建飞虎军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论计鹅湖会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也曾为北伐不遗余力。只是你左右的足迹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只能是建康、潭州、福州、鄂州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你每到一处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无非补缀着半壁剩水残山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而淮河以北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对南宋即天涯了。即便你风云奔走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即便你文章几斗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长安父老、新亭风景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还是依旧。而你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万字平戎策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换得东家种树书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一次又一次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给打发回老家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回带湖。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010757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听说你归隐生活并不清苦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你何不求田问舍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去呼酒买醉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何不相对南山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诗文风流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其实仕宦生涯也容易打发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只要你留心在舞榭歌台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着意于酒朋诗侣、岁月优游之中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杭州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又何妨认作汴州。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可惜你那些英雄之才搁不住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忠义之心放不下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刚烈之气抑不平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你终于喷发于心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倾注于纸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握一管如椽之笔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蘸那满腔心血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把原本风流的一代词史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涂抹得慷慨激昂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让人从南宋一路吟来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一路和来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流行成普及读物。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你留住了生前身后名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只可惜不是勒石燕然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不是饮马黄河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不是痛捣黄龙府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甚至风波亭都不是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你所有的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你留住的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无非那些长长短短的句子。但我依然看到一颗火一样炽热、海一样深沉的南宋的良心。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963521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打开书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打开那一章四节的《古代文学史》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眼前满是你飘飞的意象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有你醉里挑灯看剑、眼前万里江山的睥睨气势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有你落日楼头、把吴钩看了、栏杆拍遍的游子心绪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还有你临终时那几声震耳欲聋的长呼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杀贼杀贼杀贼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那一刻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我分明看见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有风肃然而起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掠过你猎猎作响的长发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指北而去。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千古兴亡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百年悲笑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俱往矣。合上书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我还在那种沸腾浩大的荡动中悲叹难已。地平线那端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却有深深的呼吸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和着我心跳的节拍扣响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越来越粗。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是你吗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幼安居士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405651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方正艺黑简体" panose="03000509000000000000" pitchFamily="65" charset="-122"/>
                <a:cs typeface="Times New Roman" panose="02020603050405020304" pitchFamily="18" charset="0"/>
              </a:rPr>
              <a:t>品读提示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辛弃疾是一代爱国词人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这是他的鲜明特点之一。他的词是他爱国情操的真实流露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记录了他坎坷的人生经历。本文在追溯辛弃疾慷慨激昂而又困顿波折的历程时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角度新颖别致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笔锋饱蘸感情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多用排比和对比语句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酣畅淋漓地表达了对这位爱国词人的敬仰之情。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757743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一个纷乱四起的大争之世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群雄逐鹿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豪杰云涌。我们崇敬精忠报国的岳飞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崇敬勇冠三军的韩世忠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崇敬宁死不屈的文天祥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也不要忘了还有一个孤独的英雄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辛弃疾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他用疾驰的马蹄踏出令敌人闻风丧胆的惊雷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他用手中闪光的长槊舞出浩然的罡风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他曾带领精锐人马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夜闯金军大营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生擒叛将张安国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并将其斩首示众。虎胆龙威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战功赫赫。他那波澜壮阔的征程如此精彩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然而又如此短暂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就如一颗流星划破天宇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最终落入南宋朝廷这片绝望的深渊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没有荡起一丝涟漪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下面有关辛弃疾的文字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可以用在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挫折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逆境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等诸多话题中。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9649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《水龙吟》作于淳熙元年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(1174),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辛弃疾在建康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今江苏南京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任江东安抚司参议官时。这时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他自江北率领人马来到南宋已有十多年了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却一直没有受到朝廷的重用。他深感压抑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内心充满了愤懑和不平。他为了消愁解闷而登上赏心亭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面对着大好江山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无限感慨涌上心头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遂写下了这首慷慨激昂的抒情词。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《永遇乐》写于开禧元年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(1205),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辛弃疾在福建安抚使任上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因政敌的弹劾而被罢官。他先居上饶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后徙铅山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先后被闲置达八年之久。直到嘉泰三年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(1203)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又被朝廷召入京师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并出任镇江知府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这首词便是在镇江任上所作。他本以为此时能有所作为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可以积极练兵备战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积蓄军事实力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准备北伐。但很快他便发觉宰相韩侂胄为了邀功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只想草率出兵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而朝廷则毫无北伐复国之意。于是他深感失望和气愤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登上北固亭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把自己的一腔怒气和怨恨尽情地宣泄在这首词中。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44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辛弃疾作为南宋臣民在南方共生活了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余年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,40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余年间无论在何地何时任何职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甚至赋闲期间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他都不停地上书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不停地唠叨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一有机会还要真抓实干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练兵、筹款、整饬政务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时刻摆出一副要冲上前线的样子。他任湖南安抚使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这本是一个地方行政长官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他却在任上创办了一支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飞虎军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铁甲烈马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威风凛凛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雄震江南。建军之初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造营房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恰逢连日阴雨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无法烧制屋瓦。他就令长沙市民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每户送瓦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立付现银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两日内便全部筹齐。后来他到福建任地方官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又在那里招兵买马。闽南与漠北相隔甚远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但还是隔不断他的忧民情、复国志。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650647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落日楼头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断鸿声里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犹见你这个江南游子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把吴钩看了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栏杆拍遍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无人会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登临意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。南宋小朝廷的偏安让你有如共工撞击不周山一般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在一次次的奋力抗争中遍体鳞伤。你悲愤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你无奈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你捶胸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你哭号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你的震天长啸只换来同僚的白眼和朝廷的鄙弃。你累了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醉了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但你并不曾忘记你手中的那把剑。多少次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在破纸寒窗下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在呼啸的风雨中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在苦酒沉醉后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挑灯看剑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没有人理解你的壮志雄心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没有人知道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那一块烽烟染透的方头巾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就是一阕呐喊的辞章。你的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万字平戎策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换得的却是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东家种树书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你只好做一个田园词人。但田园不是你的梦想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你的梦中都是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铁马冰河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的沙场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821477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辛弃疾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(1140—1207),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字幼安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号稼轩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今山东济南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人。一生力主抗金。曾上《美芹十论》与《九议》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条陈战守之策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显示其卓越的军事才能与爱国热忱。其词风格沉雄豪迈又不乏细腻柔媚之处。在文学上与苏轼齐名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与李清照并称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济南二安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。作品集有《稼轩长短句》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今人辑有《辛稼轩诗文钞存》。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0489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辛弃疾是我国南宋时期著名的爱国词人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于北宋败亡后的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年生于被金人占领的山东。他的祖父虽在金朝做官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但心怀宋室。受其祖父影响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辛弃疾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岁时聚集了两千人的队伍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起义抗金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接着又率众投奔南宋王朝。南归后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他一再奏表进言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主张北伐抗敌。但朝廷只派他出任知府、转运使等地方官员及管理治安、财政的官职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并不给他率兵出征的机会。他作为南宋臣民共生活了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年的时间被闲置一旁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而在断断续续被使用的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多年间又有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次频繁调动。不论出仕或赋闲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他从不放弃自己伐金复国的主张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但由于政敌的排挤、陷害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他始终未能实现自己的报国理想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岁赍志而殁。本课所选的两首词虽作于他的早年、晚年不同时期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但都表现了他御敌抗金的爱国思想和壮志未酬的愤慨之情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7593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辛派词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南宋受辛弃疾的影响而产生的一个词派。词人主要有陈亮、刘过、刘克庄等。他们在辛弃疾的影响下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用词来抒发爱国情感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豪放慷慨如辛弃疾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但题材不如辛词广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风格不如辛词多样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多以议论为词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以文为词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过于直率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不如辛词蕴藉。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802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1891267"/>
              </p:ext>
            </p:extLst>
          </p:nvPr>
        </p:nvGraphicFramePr>
        <p:xfrm>
          <a:off x="508000" y="2070776"/>
          <a:ext cx="8128000" cy="39396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文档" r:id="rId5" imgW="3839157" imgH="1860812" progId="Word.Document.12">
                  <p:embed/>
                </p:oleObj>
              </mc:Choice>
              <mc:Fallback>
                <p:oleObj name="文档" r:id="rId5" imgW="3839157" imgH="186081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2070776"/>
                        <a:ext cx="8128000" cy="39396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41058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解多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1165484"/>
              </p:ext>
            </p:extLst>
          </p:nvPr>
        </p:nvGraphicFramePr>
        <p:xfrm>
          <a:off x="908496" y="1973732"/>
          <a:ext cx="8128000" cy="36875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文档" r:id="rId5" imgW="3839157" imgH="1740911" progId="Word.Document.12">
                  <p:embed/>
                </p:oleObj>
              </mc:Choice>
              <mc:Fallback>
                <p:oleObj name="文档" r:id="rId5" imgW="3839157" imgH="174091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08496" y="1973732"/>
                        <a:ext cx="8128000" cy="36875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292231" y="2036190"/>
            <a:ext cx="1169614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63750" y="2564904"/>
            <a:ext cx="1169614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37680" y="3109334"/>
            <a:ext cx="1169614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20347" y="3654831"/>
            <a:ext cx="1169614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39434" y="4142076"/>
            <a:ext cx="1427152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16029" y="4687736"/>
            <a:ext cx="53198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86871" y="5193141"/>
            <a:ext cx="53198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873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424522"/>
              </p:ext>
            </p:extLst>
          </p:nvPr>
        </p:nvGraphicFramePr>
        <p:xfrm>
          <a:off x="908496" y="1401890"/>
          <a:ext cx="8128000" cy="31463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文档" r:id="rId5" imgW="3839157" imgH="1485625" progId="Word.Document.12">
                  <p:embed/>
                </p:oleObj>
              </mc:Choice>
              <mc:Fallback>
                <p:oleObj name="文档" r:id="rId5" imgW="3839157" imgH="148562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08496" y="1401890"/>
                        <a:ext cx="8128000" cy="31463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4625900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辨活用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遥岑远目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名词活用为动词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赢得仓皇北顾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名词作状语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向北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尚能饭否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名词活用为动词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吃饭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72824" y="1478092"/>
            <a:ext cx="1232030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59360" y="2012973"/>
            <a:ext cx="1137759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18621" y="2547854"/>
            <a:ext cx="1137759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70727" y="3025482"/>
            <a:ext cx="1149137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45864" y="3567128"/>
            <a:ext cx="1533670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845864" y="4112895"/>
            <a:ext cx="1533670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445130" y="5059233"/>
            <a:ext cx="2266352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89703" y="5453122"/>
            <a:ext cx="2007193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438024" y="5856271"/>
            <a:ext cx="2553783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626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311</TotalTime>
  <Words>4495</Words>
  <Application>Microsoft Office PowerPoint</Application>
  <PresentationFormat>全屏显示(4:3)</PresentationFormat>
  <Paragraphs>151</Paragraphs>
  <Slides>31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5" baseType="lpstr">
      <vt:lpstr>NEU-BZ-S92</vt:lpstr>
      <vt:lpstr>方正书宋_GBK</vt:lpstr>
      <vt:lpstr>方正宋黑_GBK</vt:lpstr>
      <vt:lpstr>方正艺黑简体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6　辛弃疾词两首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dbc</cp:lastModifiedBy>
  <cp:revision>86</cp:revision>
  <dcterms:created xsi:type="dcterms:W3CDTF">2014-04-23T05:53:17Z</dcterms:created>
  <dcterms:modified xsi:type="dcterms:W3CDTF">2016-06-29T08:23:41Z</dcterms:modified>
</cp:coreProperties>
</file>