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68" r:id="rId2"/>
    <p:sldId id="265" r:id="rId3"/>
    <p:sldId id="369" r:id="rId4"/>
    <p:sldId id="370" r:id="rId5"/>
    <p:sldId id="371" r:id="rId6"/>
    <p:sldId id="359" r:id="rId7"/>
    <p:sldId id="372" r:id="rId8"/>
    <p:sldId id="373" r:id="rId9"/>
    <p:sldId id="374" r:id="rId10"/>
    <p:sldId id="375" r:id="rId11"/>
    <p:sldId id="376" r:id="rId12"/>
    <p:sldId id="377" r:id="rId13"/>
    <p:sldId id="275" r:id="rId14"/>
    <p:sldId id="378" r:id="rId15"/>
    <p:sldId id="379" r:id="rId16"/>
    <p:sldId id="380" r:id="rId17"/>
    <p:sldId id="361" r:id="rId18"/>
    <p:sldId id="381" r:id="rId19"/>
    <p:sldId id="382" r:id="rId20"/>
    <p:sldId id="362" r:id="rId21"/>
    <p:sldId id="360" r:id="rId22"/>
    <p:sldId id="383" r:id="rId23"/>
    <p:sldId id="270" r:id="rId24"/>
    <p:sldId id="384" r:id="rId25"/>
    <p:sldId id="385" r:id="rId26"/>
    <p:sldId id="386" r:id="rId27"/>
    <p:sldId id="277" r:id="rId28"/>
    <p:sldId id="387"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2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3.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2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3</a:t>
            </a:r>
            <a:r>
              <a:rPr lang="en-US" altLang="zh-CN" sz="1400" baseline="30000" dirty="0" smtClean="0"/>
              <a:t>*</a:t>
            </a:r>
            <a:r>
              <a:rPr lang="zh-CN" altLang="zh-CN" sz="1400" dirty="0" smtClean="0"/>
              <a:t>　哈姆莱特</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3.xml"/><Relationship Id="rId7" Type="http://schemas.openxmlformats.org/officeDocument/2006/relationships/package" Target="../embeddings/Microsoft_Word___4.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en-US" altLang="zh-CN" baseline="30000" dirty="0"/>
              <a:t>*</a:t>
            </a:r>
            <a:r>
              <a:rPr lang="zh-CN" altLang="zh-CN" dirty="0"/>
              <a:t>　哈姆莱特</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亦步亦趋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拾人牙慧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①编创者们逐渐认识到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中国现代舞不能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亦步亦趋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除了学习西方的技术外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还需结合本土艺术特色。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②图省力、吃老本的思想惰性是文化创新的大忌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嚼饭与人和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拾人牙慧</a:t>
            </a:r>
            <a:r>
              <a:rPr lang="zh-CN" altLang="zh-CN" sz="2200" dirty="0">
                <a:solidFill>
                  <a:srgbClr val="000000"/>
                </a:solidFill>
                <a:latin typeface="Times New Roman" panose="02020603050405020304" pitchFamily="18" charset="0"/>
                <a:cs typeface="Times New Roman" panose="02020603050405020304" pitchFamily="18" charset="0"/>
              </a:rPr>
              <a:t>的伪创新最为可恶。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两者都有缺乏创新、盲目模仿的意思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亦步亦趋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原意是你慢走我也慢走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你快走我也快走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你跑我也跑。比喻自己没有主张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或为了讨好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事事都模仿或追随别人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跟着人家行事。侧重点是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盲目仿效、追随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拾人牙慧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拾取别人的一言半语当作自己的话。侧重点是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696956" y="2132856"/>
            <a:ext cx="1090921"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200864" y="293583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3600" y="3338601"/>
            <a:ext cx="808009" cy="3259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12374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无可置疑</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不容置喙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①或许很多人都认为约翰逊并没有打出和他身份相符的水平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无可置疑</a:t>
            </a:r>
            <a:r>
              <a:rPr lang="zh-CN" altLang="zh-CN" sz="2200" dirty="0">
                <a:solidFill>
                  <a:srgbClr val="000000"/>
                </a:solidFill>
                <a:latin typeface="Times New Roman" panose="02020603050405020304" pitchFamily="18" charset="0"/>
                <a:cs typeface="Times New Roman" panose="02020603050405020304" pitchFamily="18" charset="0"/>
              </a:rPr>
              <a:t>的是他仍然是这个联盟最具实力的得分手之一。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②任何决策的过程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本来就是个集思广益的过程。如果说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除了专家以外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旁人都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不容置喙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结局自然就是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一言堂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无可置疑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的意思是不能够怀疑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表示事实确凿、真实可信。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不容置喙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的意思是不容许别人插嘴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表示事情与别人无关。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40049" y="2737384"/>
            <a:ext cx="1159936"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39624" y="3545113"/>
            <a:ext cx="1092712"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85193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莫名其妙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不可名状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①短信转发已成游戏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我却收到了中秋节的祝福短信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莫名其妙</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②杨先生回忆说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小山一样的泥石流冲到他的房下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一幢幢房屋像积木一样瞬间被泥石流掩埋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当时的情景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不可名状</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不容易说明白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莫名其妙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没有人能说明它的奥妙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表示事情奇怪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使人不明白。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不可名状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不能够用语言形容。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176738" y="2741578"/>
            <a:ext cx="1089847"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717436" y="3545113"/>
            <a:ext cx="1089847"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6309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当时在我的心里有一种战争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使我不能睡眠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我觉得我的处境比戴了脚镣的叛徒还要难受。我就鲁莽行事。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这是课文节选部分开始的一段话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这段话引出下文哈姆莱特对自己逃脱阴谋、回到丹麦的故事的回忆。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指哈姆莱特内心的矛盾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主人公把自己与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戴了脚镣的叛徒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鲁莽行事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是因为他暗中调换信件时不自觉地涌起一种负罪感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觉得不够正大光明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这从一个侧面反映了哈姆莱特的良好修养。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两个强敌猛烈争斗的时候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不自量力的微弱之辈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却去插身在他们的刀剑中间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这样的事情是最危险不过的。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指哈姆莱特和他的叔父克劳狄斯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不自量力的微弱之辈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指吉尔登斯吞和罗森格兰兹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前文有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他们本来是自己钻求这件差使的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是他们自己的阿谀献媚断送了他们的生命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插身在他们的刀剑中间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指吉尔登斯吞和罗森格兰兹利令智昏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不自量力地插手两方的争斗。从这句话中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我们可以看出哈姆莱特和克劳狄斯必将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暗示了下文紧张激烈的戏剧冲突。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667238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时间虽然很局促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可是我已经抓住眼前这一刻工夫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一个人的生命可以在说一个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字的一刹那之间了结。可是我很后悔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好霍拉旭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不该在雷欧提斯之前失去了自制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因为他所遭遇的惨痛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正是我自己的怨愤的影子。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这是哈姆莱特对好友霍拉旭说的话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前一句指自己识破了国王的阴谋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改写了国书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顺利地回到丹麦。此时的哈姆莱特进一步认识到人心叵测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感到处处充满危险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但他时刻告诫自己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要保持镇静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不能失去理智。雷欧提斯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所遭遇的惨痛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指哈姆莱特误杀了雷欧提斯的父亲波洛涅斯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并造成雷欧提斯的妹妹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哈姆莱特的情人奥菲莉娅落水而死一事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这件事给雷欧提斯造成了极大的悲痛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也为国王借雷欧提斯除掉哈姆莱特创造了条件。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正是我自己的怨愤的影子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正是哈姆莱特对自己犯下的错误的深刻认识。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68227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他死得应该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这毒药是他亲手调下的。尊贵的哈姆莱特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让我们互相宽恕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我不怪你杀死我和我的父亲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你也不要怪我杀死你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这是雷欧提斯与哈姆莱特比剑中毒后对哈姆莱特说的最后一段话。在这段话中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雷欧提斯揭露了国王阴险的本质并要求哈姆莱特宽恕自己。在《哈姆莱特》中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哈姆莱特与雷欧提斯都是复仇者形象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这两个人又形成了矛盾的焦点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他们复仇的动机和过程存在着本质的差异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雷欧提斯是一个敢爱敢恨的人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不过也是一个被人利用的悲剧性复仇者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落得个与王子相杀而亡的悲剧结局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实在令人痛惜。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60506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《哈姆莱特》一剧的主要矛盾冲突是什么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造成哈姆莱特悲剧的原因有哪些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哈姆莱特和克劳狄斯的冲突是这一戏剧的主要冲突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这一冲突深刻地反映了先进的人文主义理想与英国的黑暗现实之间的尖锐的矛盾。造成哈姆莱特悲剧主观方面的原因是他单枪匹马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孤军奋战。他在斗争中常常表现出一种思虑重重、行动延宕的性格。正是由于这一性格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他往往失去最佳机会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使自己陷入被动的局面。其悲剧客观方面的原因是当时封建势力仍很强大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哈姆莱特面对的不是一个奸诈、阴险的克劳狄斯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而是整个反动统治集团及社会邪恶势力。哈姆莱特所代表的先进思想和力量还十分弱小。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奥斯里克是一位善于逢迎、说话文绉绉的宫廷大臣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他来询问哈姆莱特是否愿意和雷欧提斯比剑时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哈姆莱特狠狠地捉弄了他一番。这个情节轻松诙谐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但并不是剧情发展所必需的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怎么看待这类情节的存在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奥斯里克来征询哈姆莱特的意见时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拘谨守礼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套话连篇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咬文嚼字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而且反应迟钝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根本意识不到对方对他的嘲讽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哈姆莱特本来就很反感他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因此借机大大捉弄了他一番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制造出了不少笑料。其实奥斯里克到哈姆莱特这里的任务几句话就可以说清楚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作者却饶有兴致地描绘了他自以为文雅知礼实则拘谨呆笨的表现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以及哈姆莱特对他的嘲弄。这种情节是插科打诨性的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具有调节欣赏者的情绪、活跃场上气氛的作用。在中国传统戏曲里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也有类似的情况。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211202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157402"/>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在课文节选的部分里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哈姆莱特表现出怎样的个性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他最终与对手同归于尽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你怎样看待这种结局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课文的主要内容是哈姆莱特向霍拉旭讲述他如何破坏掉克劳狄斯借刀杀人的阴谋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以及哈姆莱特掉入克劳狄斯设计的比剑圈套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最后双方同归于尽。前一件事表现了哈姆莱特的敏感、机智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后一件事表现了他的草率、冒失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而总的看来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哈姆莱特做事没有计划性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他总是被事情推着走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不能事先做周密的安排和准备。从课文内容看来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哈姆莱特的对手克劳狄斯高居王位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老奸巨猾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善于耍阴谋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和他相比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哈姆莱特势单力孤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鲁莽草率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不善于制订周密计划主动进攻敌人。他答应比剑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就意味着克劳狄斯的阴谋已经成功了一大半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只是在比剑的过程中出现了一些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如王后喝下毒酒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雷欧提斯也被哈姆莱特用毒剑刺中等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才使哈姆莱特有机会在临死之际用毒剑向克劳狄斯发出致命一击。所以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哈姆莱特是很难避免这种厄运的。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208324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有一千个读者就有一千个哈姆莱特。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这应该是莎士比亚戏剧《哈姆莱特》的最好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广告词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。《哈姆莱特》是一部享誉世界的著名戏剧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它的主人公几乎无人不知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它自诞生以来的四百年间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差不多被翻译成世界上所有的文字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解读和评论它的著作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汗牛充栋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绝不是言过其实。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3695020006"/>
              </p:ext>
            </p:extLst>
          </p:nvPr>
        </p:nvGraphicFramePr>
        <p:xfrm>
          <a:off x="508000" y="1434844"/>
          <a:ext cx="8128000" cy="4514436"/>
        </p:xfrm>
        <a:graphic>
          <a:graphicData uri="http://schemas.openxmlformats.org/presentationml/2006/ole">
            <mc:AlternateContent xmlns:mc="http://schemas.openxmlformats.org/markup-compatibility/2006">
              <mc:Choice xmlns:v="urn:schemas-microsoft-com:vml" Requires="v">
                <p:oleObj spid="_x0000_s4103" name="文档" r:id="rId7" imgW="3839157" imgH="2131940" progId="Word.Document.12">
                  <p:embed/>
                </p:oleObj>
              </mc:Choice>
              <mc:Fallback>
                <p:oleObj name="文档" r:id="rId7" imgW="3839157" imgH="2131940" progId="Word.Document.12">
                  <p:embed/>
                  <p:pic>
                    <p:nvPicPr>
                      <p:cNvPr id="0" name=""/>
                      <p:cNvPicPr/>
                      <p:nvPr/>
                    </p:nvPicPr>
                    <p:blipFill>
                      <a:blip r:embed="rId8"/>
                      <a:stretch>
                        <a:fillRect/>
                      </a:stretch>
                    </p:blipFill>
                    <p:spPr>
                      <a:xfrm>
                        <a:off x="508000" y="1434844"/>
                        <a:ext cx="8128000" cy="4514436"/>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68760"/>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《哈姆莱特》的语言艺术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《哈姆莱特》是莎士比亚的伟大作品之一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作为莎士比亚的代表作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自然体现了莎士比亚戏剧语言独有的艺术风格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通过丰富的人物独白、双关语、比喻等手法展示人物语言的高度个性化。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首先是丰富的人物独白。独白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是人物内心所思所想的一种语言的自然流露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是揭示人物内心活动最为直接的形式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它既可以起到交代剧情的作用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同时也有助于人们更好地理解人物形象。在《哈姆莱特》中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独白成了莎士比亚塑造典型的一种重要的艺术手段。作品运用独白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不仅展示出主人公的内心活动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而且也揭示出主人公内心的矛盾冲突。独白对主人公哈姆莱特内心矛盾的深刻揭示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是其他艺术手段难以代替的。通过独白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我们可以更清晰地看出哈姆莱特性格发展的曲折历程。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其次是双关语的妙用。双关是莎士比亚的戏剧中运用得比较多的一种语言艺术手法。在莎士比亚戏剧中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许多台词表面上看起来很简单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其实其中暗含的意义却是非常深刻的。莎士比亚诙谐而又不乏诗意的双关语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不仅使剧作充满妙趣和才智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使观众感受到他卓越的语言才华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而且其本身也是莎士比亚作为莎剧这样一个特定文本的创造者主体意向的真实映射。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再次是形象的比喻。比喻是常用的一种修辞手法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它可以形象地把事物的特点表现出来。莎剧人物常常是用语言形象说话的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因此从人物语言频频出现的比喻中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会找到很多表现人物心理特征的材料。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莎士比亚的语言充满智慧和深刻的情感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所有这一切都基于他在情节结构和人物塑造方面的高深造诣和对人类本质的深刻洞察力。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363232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3067"/>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一千个哈姆莱特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有一千个读者就有一千个哈姆莱特。对他悲剧命运的哀伤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宇宙的精灵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万物的灵长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四个不同的几何图形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有人看出了圆的光滑无棱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有人看出了三角形的直线组成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有人看出了半圆的方圆兼济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有人看出了不对称图形独到的美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不妨套用苏轼的两句诗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横看成岭侧成峰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远近高低各不同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生活是一个多棱镜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总是以它变幻莫测的一面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面对生活中的每一个人。不必介意别人的观点不同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不必担心自己的思维偏差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坚信你自己的眼睛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因为你用敏锐的视角去注视这个世界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执着于你的感悟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因为你用善感的心灵去体味这多彩的人生。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同是一个甜麦圈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悲观者只看见一个空洞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而乐观者却品尝到它的美味。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同是感怀赤壁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苏轼高歌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雄姿英发。羽扇纶巾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樯橹灰飞烟灭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杜牧却低吟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东风不与周郎便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铜雀春深锁二乔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谁解其中味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的《红楼梦》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有人听到了封建制度的丧钟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有人看见了宝、黛的深情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有人悟到了曹雪芹的良苦用心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也有人只津津乐道于故事本身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我的心执着于我见、我闻、我悟。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条条大道通罗马。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认识事物的角度、深度不同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解决问题的方法也自不相同。正所谓有什么样的世界观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就有什么样的方法论。但我相信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条条大道通罗马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历艰辛殊途同归</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2101529"/>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小平同志的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黑猫白猫论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风趣而深蕴哲理。东部地区飞速发展源于西部的支持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而西部大开发的成功也必需东部的大力相助。设若以老观念来解决问题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东西部齐头并进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那中国的发展不知又要经历多少艰辛。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测量一栋大楼的高度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有人利用太阳下的阴影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通过三角函数的关系算出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有人用绳子与楼房比较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然后测量绳子的长度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有人用气压计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从楼底到楼顶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通过气压变化来计算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也有人询问楼房管理员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问题的出现是一个起点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问题的解决是终点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过程则不唯一。方法的选择完全取决于当时的具体情况。事易世移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方法多变。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2470646"/>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我的回答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我不是怀疑论者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却仍想像北岛一样高呼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我不相信。是的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没有唯一。我喜欢从苹果的横截面中发现一颗星星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我喜欢丢开参考答案让思维纵横驰骋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我喜欢博览群书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看看群儒舌战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我喜欢看秋树婆娑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眼底却没有哀伤</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就让每一颗心去读懂多姿多彩的世界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就让每一双手去开创各自绚烂的人生。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就是我的回答。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在莎翁所有的作品里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《哈姆莱特》是较受争议的一部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也是较受瞩目的一部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特别是对哈姆莱特的人物形象的认识。作者却另辟蹊径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从不同人对哈姆莱特的认识入手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分析了不同观点的合理性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见解独到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语浅意深。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980400"/>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0763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莎士比亚的这部著名悲剧不仅给我们塑造了一个有血有肉的哈姆莱特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同时也给我们勾画出了一幅资本原始积累时期物欲横流的社会风俗图。其中崇高与卑劣、可怕与可笑、英雄与丑角交织在一起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共同咏唱成一部人文主义的悲壮颂歌。哈姆莱特已不再是一个人物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而是一种性格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一种启示。这部戏剧的有关内容可以从不同角度作为作文材料使用。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不可逾越的母爱。王后乔特鲁德在前夫老哈姆莱特去世两个多月后就同他的弟弟克劳狄斯结婚了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本应该在失去丈夫后悲痛万分的她竟然对丈夫的死抱着令人难以相信的平静的态度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这让人百思不得其解。但是在儿子面前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她永远是一个慈善和蔼的母亲形象。无论是一开始怕儿子冲撞新丈夫而对他的教育引导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还是后来在哈姆莱特跟雷欧提斯的决斗中表现出来的担心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都体现出一种母爱的光辉。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高尚而纯洁的友谊。哈姆莱特的好友霍拉旭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他有着敏锐的洞察力和坚定不屈的意志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自始至终都忠于哈姆莱特。正因为有了这样的一个知己和忠臣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王子的复仇才能最终得以实现。霍拉旭就是那种贤德帝王苦苦寻觅的真正的贤才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是社稷栋梁、帝王师友。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矛盾生活中的强者。哈姆莱特一生都伴随着成长的痛苦、理想与现实的冲突、背离的亲情和无望的爱情、重整乾坤的责任与薄弱的意志等等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把乾坤巨人与凡夫俗子的矛盾体现得淋漓尽致。哈姆莱特始终没有满足于个人的复仇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而是以他那好问的头脑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在与社会邪恶和自身人性弱点的斗争中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追求社会正义的实现和自身人性的完美。他在比剑中结束了悲壮的一生。哈姆莱特为后人树立了一个不向罪恶妥协的榜样。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606763"/>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《哈姆莱特》是莎士比亚戏剧的代表作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该剧描写的是丹麦王子哈姆莱特为父报仇的故事。</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世纪末和</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世纪初正是欧洲文艺复兴时期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文艺复兴运动使先进于封建专制思想的资产阶级民主思想深入人心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而当时的英国由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王位继承权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问题引发的政治斗争非常尖锐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人们的进步思想和社会的腐朽现状形成了鲜明对比。悲剧《哈姆莱特》正是在这种大的社会背景下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以古丹麦国的政治斗争暗示英国社会现实的。其大致情节是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丹麦王子哈姆莱特在威登堡大学读书期间突然遭遇了一系列家庭变故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叔叔克劳狄斯篡位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母亲改嫁给了叔叔。这一切使他陷入了巨大的痛苦之中。后来父亲的鬼魂告诉他自己是被克劳狄斯毒死的。哈姆莱特认为现在为父复仇不是时候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只好装疯卖傻以迷惑仇敌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等待时机。克劳狄斯觉察到了危险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想方设法除掉他。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而哈姆莱特为了进一步证实事实真相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也授意戏班进宫演了一出恶人杀兄、篡位、娶嫂的戏剧。克劳狄斯果然惊恐万分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仓皇退席。哈姆莱特的母亲企图劝说他忍让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却受到了他的指责。激愤中哈姆莱特误杀了情人奥菲莉娅的父亲。狡猾的克劳狄斯这时派哈姆莱特出使英格兰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想借英格兰国王之手将他处死。哈姆莱特察觉内情后中途逃回丹麦。回来后知道情人奥菲莉娅因父死、爱人远离而发疯落水溺死。哈姆莱特悲愤交加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中了克劳狄斯的毒计。克劳狄斯利用奥菲莉娅之兄雷欧提斯为父复仇的机会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密谋在比剑中用毒剑、毒酒来置哈姆莱特于死地。结果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哈姆莱特和雷欧提斯都中了毒剑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王后饮了毒酒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克劳狄斯也被刺死。课文节选的是第五幕第二场。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24050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莎士比亚</a:t>
            </a:r>
            <a:r>
              <a:rPr lang="en-US" altLang="zh-CN" sz="2200" dirty="0">
                <a:solidFill>
                  <a:srgbClr val="000000"/>
                </a:solidFill>
                <a:latin typeface="Times New Roman" panose="02020603050405020304" pitchFamily="18" charset="0"/>
                <a:cs typeface="Times New Roman" panose="02020603050405020304" pitchFamily="18" charset="0"/>
              </a:rPr>
              <a:t>(1564—1616),</a:t>
            </a:r>
            <a:r>
              <a:rPr lang="zh-CN" altLang="zh-CN" sz="2200" dirty="0">
                <a:solidFill>
                  <a:srgbClr val="000000"/>
                </a:solidFill>
                <a:latin typeface="Times New Roman" panose="02020603050405020304" pitchFamily="18" charset="0"/>
                <a:cs typeface="Times New Roman" panose="02020603050405020304" pitchFamily="18" charset="0"/>
              </a:rPr>
              <a:t>欧洲文艺复兴时期英国伟大的戏剧家、诗人。一生共创作了两篇叙事长诗</a:t>
            </a:r>
            <a:r>
              <a:rPr lang="en-US" altLang="zh-CN" sz="2200" dirty="0">
                <a:solidFill>
                  <a:srgbClr val="000000"/>
                </a:solidFill>
                <a:latin typeface="Times New Roman" panose="02020603050405020304" pitchFamily="18" charset="0"/>
                <a:cs typeface="Times New Roman" panose="02020603050405020304" pitchFamily="18" charset="0"/>
              </a:rPr>
              <a:t>,154</a:t>
            </a:r>
            <a:r>
              <a:rPr lang="zh-CN" altLang="zh-CN" sz="2200" dirty="0">
                <a:solidFill>
                  <a:srgbClr val="000000"/>
                </a:solidFill>
                <a:latin typeface="Times New Roman" panose="02020603050405020304" pitchFamily="18" charset="0"/>
                <a:cs typeface="Times New Roman" panose="02020603050405020304" pitchFamily="18" charset="0"/>
              </a:rPr>
              <a:t>首十四行诗和</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cs typeface="Times New Roman" panose="02020603050405020304" pitchFamily="18" charset="0"/>
              </a:rPr>
              <a:t>部戏剧。主要作品有《李尔王》《哈姆莱特》《奥赛罗》《罗密欧与朱丽叶》《威尼斯商人》等。他的作品是人文主义文学的杰出代表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在世界文学史上占有极重要的地位。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莎士比亚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四大悲剧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包括《哈姆莱特》《奥赛罗》《李尔王》《麦克白》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故事均取自欧洲的历史传说。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四大喜剧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包括《威尼斯商人》《仲夏夜之梦》《皆大欢喜》《第十二夜》。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40548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55679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578620794"/>
              </p:ext>
            </p:extLst>
          </p:nvPr>
        </p:nvGraphicFramePr>
        <p:xfrm>
          <a:off x="508000" y="2121970"/>
          <a:ext cx="8128000" cy="3455577"/>
        </p:xfrm>
        <a:graphic>
          <a:graphicData uri="http://schemas.openxmlformats.org/presentationml/2006/ole">
            <mc:AlternateContent xmlns:mc="http://schemas.openxmlformats.org/markup-compatibility/2006">
              <mc:Choice xmlns:v="urn:schemas-microsoft-com:vml" Requires="v">
                <p:oleObj spid="_x0000_s1033" name="文档" r:id="rId5" imgW="3839157" imgH="1632171" progId="Word.Document.12">
                  <p:embed/>
                </p:oleObj>
              </mc:Choice>
              <mc:Fallback>
                <p:oleObj name="文档" r:id="rId5" imgW="3839157" imgH="1632171" progId="Word.Document.12">
                  <p:embed/>
                  <p:pic>
                    <p:nvPicPr>
                      <p:cNvPr id="0" name=""/>
                      <p:cNvPicPr/>
                      <p:nvPr/>
                    </p:nvPicPr>
                    <p:blipFill>
                      <a:blip r:embed="rId6"/>
                      <a:stretch>
                        <a:fillRect/>
                      </a:stretch>
                    </p:blipFill>
                    <p:spPr>
                      <a:xfrm>
                        <a:off x="508000" y="2121970"/>
                        <a:ext cx="8128000" cy="3455577"/>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graphicFrame>
        <p:nvGraphicFramePr>
          <p:cNvPr id="2" name="对象 1"/>
          <p:cNvGraphicFramePr>
            <a:graphicFrameLocks noChangeAspect="1"/>
          </p:cNvGraphicFramePr>
          <p:nvPr>
            <p:extLst>
              <p:ext uri="{D42A27DB-BD31-4B8C-83A1-F6EECF244321}">
                <p14:modId xmlns:p14="http://schemas.microsoft.com/office/powerpoint/2010/main" val="3888351464"/>
              </p:ext>
            </p:extLst>
          </p:nvPr>
        </p:nvGraphicFramePr>
        <p:xfrm>
          <a:off x="508000" y="1828211"/>
          <a:ext cx="8128000" cy="3455577"/>
        </p:xfrm>
        <a:graphic>
          <a:graphicData uri="http://schemas.openxmlformats.org/presentationml/2006/ole">
            <mc:AlternateContent xmlns:mc="http://schemas.openxmlformats.org/markup-compatibility/2006">
              <mc:Choice xmlns:v="urn:schemas-microsoft-com:vml" Requires="v">
                <p:oleObj spid="_x0000_s2057" name="文档" r:id="rId5" imgW="3839157" imgH="1632171" progId="Word.Document.12">
                  <p:embed/>
                </p:oleObj>
              </mc:Choice>
              <mc:Fallback>
                <p:oleObj name="文档" r:id="rId5" imgW="3839157" imgH="1632171" progId="Word.Document.12">
                  <p:embed/>
                  <p:pic>
                    <p:nvPicPr>
                      <p:cNvPr id="0" name=""/>
                      <p:cNvPicPr/>
                      <p:nvPr/>
                    </p:nvPicPr>
                    <p:blipFill>
                      <a:blip r:embed="rId6"/>
                      <a:stretch>
                        <a:fillRect/>
                      </a:stretch>
                    </p:blipFill>
                    <p:spPr>
                      <a:xfrm>
                        <a:off x="508000" y="1828211"/>
                        <a:ext cx="8128000" cy="3455577"/>
                      </a:xfrm>
                      <a:prstGeom prst="rect">
                        <a:avLst/>
                      </a:prstGeom>
                    </p:spPr>
                  </p:pic>
                </p:oleObj>
              </mc:Fallback>
            </mc:AlternateContent>
          </a:graphicData>
        </a:graphic>
      </p:graphicFrame>
    </p:spTree>
    <p:extLst>
      <p:ext uri="{BB962C8B-B14F-4D97-AF65-F5344CB8AC3E}">
        <p14:creationId xmlns:p14="http://schemas.microsoft.com/office/powerpoint/2010/main" val="42129753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55679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244505593"/>
              </p:ext>
            </p:extLst>
          </p:nvPr>
        </p:nvGraphicFramePr>
        <p:xfrm>
          <a:off x="508000" y="2225110"/>
          <a:ext cx="8128000" cy="3391708"/>
        </p:xfrm>
        <a:graphic>
          <a:graphicData uri="http://schemas.openxmlformats.org/presentationml/2006/ole">
            <mc:AlternateContent xmlns:mc="http://schemas.openxmlformats.org/markup-compatibility/2006">
              <mc:Choice xmlns:v="urn:schemas-microsoft-com:vml" Requires="v">
                <p:oleObj spid="_x0000_s3081" name="文档" r:id="rId5" imgW="3839157" imgH="1601566" progId="Word.Document.12">
                  <p:embed/>
                </p:oleObj>
              </mc:Choice>
              <mc:Fallback>
                <p:oleObj name="文档" r:id="rId5" imgW="3839157" imgH="1601566" progId="Word.Document.12">
                  <p:embed/>
                  <p:pic>
                    <p:nvPicPr>
                      <p:cNvPr id="0" name=""/>
                      <p:cNvPicPr/>
                      <p:nvPr/>
                    </p:nvPicPr>
                    <p:blipFill>
                      <a:blip r:embed="rId6"/>
                      <a:stretch>
                        <a:fillRect/>
                      </a:stretch>
                    </p:blipFill>
                    <p:spPr>
                      <a:xfrm>
                        <a:off x="508000" y="2225110"/>
                        <a:ext cx="8128000" cy="3391708"/>
                      </a:xfrm>
                      <a:prstGeom prst="rect">
                        <a:avLst/>
                      </a:prstGeom>
                    </p:spPr>
                  </p:pic>
                </p:oleObj>
              </mc:Fallback>
            </mc:AlternateContent>
          </a:graphicData>
        </a:graphic>
      </p:graphicFrame>
    </p:spTree>
    <p:extLst>
      <p:ext uri="{BB962C8B-B14F-4D97-AF65-F5344CB8AC3E}">
        <p14:creationId xmlns:p14="http://schemas.microsoft.com/office/powerpoint/2010/main" val="18687153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2102172"/>
            <a:ext cx="8128000" cy="290765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孟浪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鲁莽草率。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自不量力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不能正确估计自己的力量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多指做力不能及的事情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追踪求迹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按照行迹踪影去寻找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也比喻盲目效仿。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一时无两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当时没有能与其相匹配的。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繁文缛节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烦琐而不必要的礼节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也泛指烦琐多余的事项。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隔屋放箭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没有看清目标射出冷箭。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61355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289</TotalTime>
  <Words>3484</Words>
  <Application>Microsoft Office PowerPoint</Application>
  <PresentationFormat>全屏显示(4:3)</PresentationFormat>
  <Paragraphs>142</Paragraphs>
  <Slides>28</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2"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3*　哈姆莱特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83</cp:revision>
  <dcterms:created xsi:type="dcterms:W3CDTF">2014-04-23T05:53:17Z</dcterms:created>
  <dcterms:modified xsi:type="dcterms:W3CDTF">2016-06-29T08:10:06Z</dcterms:modified>
</cp:coreProperties>
</file>