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68" r:id="rId2"/>
    <p:sldId id="265" r:id="rId3"/>
    <p:sldId id="369" r:id="rId4"/>
    <p:sldId id="370" r:id="rId5"/>
    <p:sldId id="359" r:id="rId6"/>
    <p:sldId id="371" r:id="rId7"/>
    <p:sldId id="372" r:id="rId8"/>
    <p:sldId id="373" r:id="rId9"/>
    <p:sldId id="374" r:id="rId10"/>
    <p:sldId id="375" r:id="rId11"/>
    <p:sldId id="275" r:id="rId12"/>
    <p:sldId id="376" r:id="rId13"/>
    <p:sldId id="377" r:id="rId14"/>
    <p:sldId id="378" r:id="rId15"/>
    <p:sldId id="361" r:id="rId16"/>
    <p:sldId id="379" r:id="rId17"/>
    <p:sldId id="362" r:id="rId18"/>
    <p:sldId id="380" r:id="rId19"/>
    <p:sldId id="360" r:id="rId20"/>
    <p:sldId id="381" r:id="rId21"/>
    <p:sldId id="270" r:id="rId22"/>
    <p:sldId id="382" r:id="rId23"/>
    <p:sldId id="383" r:id="rId24"/>
    <p:sldId id="384" r:id="rId25"/>
    <p:sldId id="385" r:id="rId26"/>
    <p:sldId id="277" r:id="rId27"/>
    <p:sldId id="386" r:id="rId28"/>
    <p:sldId id="387" r:id="rId29"/>
    <p:sldId id="388" r:id="rId30"/>
    <p:sldId id="389" r:id="rId31"/>
    <p:sldId id="390"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10</a:t>
            </a:r>
            <a:r>
              <a:rPr lang="en-US" altLang="zh-CN" sz="1400" baseline="30000" dirty="0" smtClean="0"/>
              <a:t>*</a:t>
            </a:r>
            <a:r>
              <a:rPr lang="zh-CN" altLang="zh-CN" sz="1400" dirty="0" smtClean="0"/>
              <a:t>　短文三篇</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1.xml"/><Relationship Id="rId7" Type="http://schemas.openxmlformats.org/officeDocument/2006/relationships/package" Target="../embeddings/Microsoft_Word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en-US" altLang="zh-CN" baseline="30000" dirty="0"/>
              <a:t>*</a:t>
            </a:r>
            <a:r>
              <a:rPr lang="zh-CN" altLang="zh-CN" dirty="0"/>
              <a:t>　短文三篇</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一无所知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一窍不通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①没有任何准备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我们就到达了这座我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一无所知</a:t>
            </a:r>
            <a:r>
              <a:rPr lang="zh-CN" altLang="zh-CN" sz="2200" dirty="0">
                <a:solidFill>
                  <a:srgbClr val="000000"/>
                </a:solidFill>
                <a:latin typeface="Times New Roman" panose="02020603050405020304" pitchFamily="18" charset="0"/>
                <a:cs typeface="Times New Roman" panose="02020603050405020304" pitchFamily="18" charset="0"/>
              </a:rPr>
              <a:t>的城市。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②在老师的潜心教授下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经过短短几个月的训练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他们竟从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一窍不通</a:t>
            </a:r>
            <a:r>
              <a:rPr lang="zh-CN" altLang="zh-CN" sz="2200" dirty="0">
                <a:solidFill>
                  <a:srgbClr val="000000"/>
                </a:solidFill>
                <a:latin typeface="Times New Roman" panose="02020603050405020304" pitchFamily="18" charset="0"/>
                <a:cs typeface="Times New Roman" panose="02020603050405020304" pitchFamily="18" charset="0"/>
              </a:rPr>
              <a:t>发展到办个人画展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令人惊奇。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一无所知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表示什么也不知道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不了解。侧重于对事物的熟悉程度。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一窍不通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比喻一点儿也不懂。侧重于对技术、技艺的掌握情况。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16104" y="2531551"/>
            <a:ext cx="1091640"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25272" y="2935830"/>
            <a:ext cx="823640"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0380" y="3331879"/>
            <a:ext cx="792088"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19129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我却随时准备告别人生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毫不惋惜。这倒不是因生之艰辛或苦恼所致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而是由于生之本质在于死。因此只有乐于生的人才能真正不感到死之苦恼。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人作为个体生命的存在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都是短暂的、有限的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总是要死亡的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这是任何人都不能避免的。因此作者说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随时准备告别人生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生之本质在于死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这是从生命的终极归宿上来看待生命的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任何生命的最终归宿都是死亡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死亡并不可怕。因此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认真而充实地生活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善于享受生活中快乐的人就感到死而无憾。这是作者站在生命哲学的角度对人生、幸福、死亡的看法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豁达而又深刻。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思想形成人的伟大。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思想是一种非物质性的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是生存环境以及人生经验的反映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而肉体是本能。高尚的思想主宰了肉体本能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就形成了人的伟大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则形成了人的渺小乃至卑鄙。笛卡儿《方法论》第一部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理性或良知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是唯一使我们成为人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并且使我们有别于禽兽的东西。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那省略号的内涵很丰富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感情、理智、认识等都在其中。所以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不是一般意义上的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而是符合理智或良知的思想。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53652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我们全部的尊严就在于思想。正是由于它而不是由于我们所无法填充的空间和时间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我们才必须提高自己。因此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我们要努力好好地思想。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人有一种希望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就是填充空间和时间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即希望自己占有更大的空间和时间。但与浩瀚的宇宙相比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人占有多少空间都没有用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人无法避免死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因此也占不了多长时间。人的尊严不在于填充空间和时间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而在于思想。思想有深浅高下之分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高明的、有深度的思想才能使人获得力量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体现出人发展自己、完善自己的努力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显示出人的独特性和魅力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即获得人在自然万物中的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努力好好地思想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38513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要注意来往车辆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这仍然是个忠告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不论你们年纪多大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最好还是手拉手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这是富尔格姆在《信条》中反复告诫我们的话。怎样生活、怎样做事和怎样为人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是个容量很大的题目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作者却把复杂问题简单化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他举重若轻地以开列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的方式来大题小做。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当你们出门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到世界上去走走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最好还是手拉手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不仅适用于幼儿园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而且适用于家庭、社会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不仅适用于孩提时代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也适用于成年时期。人们在生活中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实际上只需要遵守那些在幼儿园里就学过的最基本的规则。作者诚恳地呼吁人们都来积极主动地实践这些充满人性光芒的忠告。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5614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在《人是一根能思想的苇草》中作者说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我们要努力好好地思想。这就是道德的原则。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道德的原则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是人们共同生活及其行为的准则和规范。道德通过对社会的或一定阶级的舆论对社会生活起约束作用。作者把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努力好好地思想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说明作者对思想的高度重视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在《信条》一文中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作者列出这些最基本的信条有什么意义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真理是朴素的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世界上最难的事情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就是用最简明的语言表达最复杂的道理。对于应该怎样生活、怎样做事和怎样做人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在当代社会生活中越来越没有统一的衡量标准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使一般人难以把握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望而生畏。作者却把复杂问题简单化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而且讲得机智、幽默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充满温情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容易为人们所接受。正如文章中所说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贴近真实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清晰明了并且坚实可靠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便于大家信心十足地去实践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并获得成功。有一位诺贝尔奖获得者就说过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他之所以能得奖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原因就在于他实践了幼儿园中学到的那些基本的信条。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2087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533189847"/>
              </p:ext>
            </p:extLst>
          </p:nvPr>
        </p:nvGraphicFramePr>
        <p:xfrm>
          <a:off x="548456" y="1279646"/>
          <a:ext cx="8128000" cy="5250594"/>
        </p:xfrm>
        <a:graphic>
          <a:graphicData uri="http://schemas.openxmlformats.org/presentationml/2006/ole">
            <mc:AlternateContent xmlns:mc="http://schemas.openxmlformats.org/markup-compatibility/2006">
              <mc:Choice xmlns:v="urn:schemas-microsoft-com:vml" Requires="v">
                <p:oleObj spid="_x0000_s3080" name="文档" r:id="rId7" imgW="3839157" imgH="2479402" progId="Word.Document.12">
                  <p:embed/>
                </p:oleObj>
              </mc:Choice>
              <mc:Fallback>
                <p:oleObj name="文档" r:id="rId7" imgW="3839157" imgH="2479402" progId="Word.Document.12">
                  <p:embed/>
                  <p:pic>
                    <p:nvPicPr>
                      <p:cNvPr id="0" name=""/>
                      <p:cNvPicPr/>
                      <p:nvPr/>
                    </p:nvPicPr>
                    <p:blipFill>
                      <a:blip r:embed="rId8"/>
                      <a:stretch>
                        <a:fillRect/>
                      </a:stretch>
                    </p:blipFill>
                    <p:spPr>
                      <a:xfrm>
                        <a:off x="548456" y="1279646"/>
                        <a:ext cx="8128000" cy="5250594"/>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3" name="对象 2"/>
          <p:cNvGraphicFramePr>
            <a:graphicFrameLocks noChangeAspect="1"/>
          </p:cNvGraphicFramePr>
          <p:nvPr>
            <p:extLst>
              <p:ext uri="{D42A27DB-BD31-4B8C-83A1-F6EECF244321}">
                <p14:modId xmlns:p14="http://schemas.microsoft.com/office/powerpoint/2010/main" val="223376703"/>
              </p:ext>
            </p:extLst>
          </p:nvPr>
        </p:nvGraphicFramePr>
        <p:xfrm>
          <a:off x="620464" y="2895474"/>
          <a:ext cx="8128000" cy="1321051"/>
        </p:xfrm>
        <a:graphic>
          <a:graphicData uri="http://schemas.openxmlformats.org/presentationml/2006/ole">
            <mc:AlternateContent xmlns:mc="http://schemas.openxmlformats.org/markup-compatibility/2006">
              <mc:Choice xmlns:v="urn:schemas-microsoft-com:vml" Requires="v">
                <p:oleObj spid="_x0000_s4104" name="文档" r:id="rId7" imgW="3839157" imgH="623631" progId="Word.Document.12">
                  <p:embed/>
                </p:oleObj>
              </mc:Choice>
              <mc:Fallback>
                <p:oleObj name="文档" r:id="rId7" imgW="3839157" imgH="623631" progId="Word.Document.12">
                  <p:embed/>
                  <p:pic>
                    <p:nvPicPr>
                      <p:cNvPr id="0" name=""/>
                      <p:cNvPicPr/>
                      <p:nvPr/>
                    </p:nvPicPr>
                    <p:blipFill>
                      <a:blip r:embed="rId8"/>
                      <a:stretch>
                        <a:fillRect/>
                      </a:stretch>
                    </p:blipFill>
                    <p:spPr>
                      <a:xfrm>
                        <a:off x="620464" y="2895474"/>
                        <a:ext cx="8128000" cy="1321051"/>
                      </a:xfrm>
                      <a:prstGeom prst="rect">
                        <a:avLst/>
                      </a:prstGeom>
                    </p:spPr>
                  </p:pic>
                </p:oleObj>
              </mc:Fallback>
            </mc:AlternateContent>
          </a:graphicData>
        </a:graphic>
      </p:graphicFrame>
    </p:spTree>
    <p:extLst>
      <p:ext uri="{BB962C8B-B14F-4D97-AF65-F5344CB8AC3E}">
        <p14:creationId xmlns:p14="http://schemas.microsoft.com/office/powerpoint/2010/main" val="29002117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融深刻于朴素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化抽象为生动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这组随笔的共同点是融深刻的哲理于朴素的文字中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如智者静夜里的独自私语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又似挚友与你促膝密谈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亲切自然、深沉悠远。这组随笔所谈的都是关乎人类生命、生存之类的大道理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是一些形而上的哲学观念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但是在表达上却是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形而下的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通过对浅俗的处世经验、自然物象、生活琐事的冷静分析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咀嚼出种种深邃的哲理。品读这组短文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我们需要抓住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这三个关键词。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人生是短暂的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但短暂的人生不能是无为的。那么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该怎样度过我们有限的生命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该怎样认识我们自己的价值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哪些是我们必须践行的箴言和恪守的信条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本课所选的三篇短文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是三个不同国度、不同历史时期的思想家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站在不同角度对人生进行的思考和对这些问题的回答。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蒙田的随笔行文洒脱、不拘常格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但立意高远。他曾说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我不想夸大其词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空话连篇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只愿促膝谈心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娓娓交谈。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不论我谈到什么题材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我总是希望说出我所知道的最为复杂的东西。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他的随笔多是率性而发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如行云流水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给人以醍醐灌顶之颖悟。读此文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我们会因其奋发昂扬的生命姿态而使心灵受到震颤。《人是一根能思想的苇草》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将人的思想提高到了人存在的唯一意义上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凸显了人思想的尊严。维克多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吉罗说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如果整个法国文学只能让我选择一部书留下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我还是会毫不犹豫地选择留下《思想录》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它是一个崇高的纯粹法国天才的标本。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我们会为其勇于开拓思想疆域的卓尔不群的精神所鼓舞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《信条》一文寓复杂于简单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思想深刻、睿智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语言表达机智、幽默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充满温情。读此文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我们可从其重视于细微处修身养性的生活哲学中得到启发和熏陶。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08484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生命之美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街边新开了家礼品店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兼卖鲜花。一向无人送花给我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我却又偏爱这份美丽。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我走进礼品店。因不是什么节日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所以店中有些冷清。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我问老板有没有鲜花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老板很为难地解释说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这几天没有上货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倒还有些郁金香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刚来时美丽极了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可现在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她指了指一个大桶中零落着的十几枝鲜花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由于开始凋零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红得已不那么鲜艳了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而且花瓣上已出现了点点黑斑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表明它们已无多少时间。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见我不无惋惜的样子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老板似乎有些过意不去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你买这些假花吧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刚上的货。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她热情地抱出好几束假花来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有玫瑰、郁金香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还有百合花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做工精细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几乎可以乱真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一副新鲜、长寿的样子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闻起来还有隐隐的清香。老板似乎看出我心中的疑惑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这是新产品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花心是干花做的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而且所有材料都浸过香料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香味持久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既漂亮又便宜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它们没有生命。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我悠悠地道。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我欣然买下了所有的郁金香鲜花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告别了满脸不解的老板。抱着鲜花走在街上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我心情特别舒畅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并且还有几分豪气。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6908077"/>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美丽可以营造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但心中的美丽却不应有丝毫人工的雕琢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它应是真实的沃土中盛开的鲜花。世间人为的一切都无法与自然缔造的相比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而生命正是这美的极致。正如同鲜花与假花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高飞的蝴蝶与玻璃框中的标本一样。同样的外形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也许后者看起来更完美些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但后者永远不会得到珍爱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因为它们没有高贵的生命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没有令女孩子展开想象、让诗人们才思汹涌的灵魂。它们没有夜间默默开放的声响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没有细腻如婴儿皮肤般的花瓣在清晨的雾气中挂着晶莹的露珠的娇柔。它们只是人们为留住美丽而生产的附属品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没有过去和将来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不会生长或衰败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没有辉煌与热烈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只能呆呆地等待着落满灰尘。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166566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虽然生命有时并不完美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正如我们有眼睛可以洞察世界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但难免面对污秽与悲惋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有脚可以前行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但难免会步入歧途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有耳能欣赏天籁之声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但也无法回避呻吟与哭喊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有鼻能闻到花香的清馨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也难免浊气的涌入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尝过甘露也曾饱受苦果的折磨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但我们无法不去赞美生命的美丽。虽然生命会走向尽头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如同鲜花会繁衰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草木有枯荣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但这些世间的生命在自己有限的时间中展现了绚丽的风采。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也许生命的美丽也就在于坦然相呈自己的瑕疵吧。生命从不隐瞒自己的缺陷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也从不为美丽而粉饰自己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一切都是在自然流露中孕育出至善至美的杰作。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对于那些无生命的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在生命眼中也被赋予了灵魂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譬如群山的巍峨、江河的愤怒、大海的宽厚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都处处美丽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样样动人。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6318211"/>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人类的艺术之美也如同被赋予了生命一般。音乐有了灵魂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便会在人们的心中跳跃、起舞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如心灵的火种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由每个短促的生命传递下去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直到永恒。绘画、雕塑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对生命的挣扎、渴望、期待与梦想表现得越真实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与真、善、美凝结起的灵魂便越伟岸、越高洁。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因为我崇拜真正的美丽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而不是人类自欺欺人的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假奶嘴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。怀中的郁金香让人顿生怜爱。现实生活中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我会怀抱着这份真美的瞬间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而不是虚假的永恒。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选自《流行哲理小品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生命美是世界上美的极致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尽管她有瑕疵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但她真实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可能她凋零了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但她绚丽。这篇对生命进行歌颂与感悟的美文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从一束花入手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洞悉生命的本质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讴歌生命的真实之美。文章语言优美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有很浓的哲思色彩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值得品味。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0445768"/>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人为什么活着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思想有何意义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我们的一切言行的准则是什么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似乎都曾思索过这些问题。本课是一组关于生命、思想、信条的随笔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许多富有哲理的语句可以用在诸如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德国诗人歌德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以一首小诗概括人生走向成熟与完美的经历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我爱你的美貌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我爱你的言谈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我爱你的德行。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中国诗人刘大白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曾赋诗一首赞美人生的三部曲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少年是艺术的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一件一件地创作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壮年是工程的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一座一座地建筑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老年是历史的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一页一页地翻阅。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女作家尤今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则通过三辈人对饮料的不同喜爱来反映现代生活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儿子喜欢汽水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他只尝甜味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父亲爱喝咖啡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这里亦苦亦甜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爷爷要喝白开水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因为它极淡极淡。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学者王鼎钧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对人生三部曲更有其独特的体味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上帝把幼小的我们给了父母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把青壮的我们给了国家社会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到了老年才把我们还给了我们自己。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2654429"/>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建筑设计师克里斯托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莱伊恩受命设计英国温泽市政府大厅。他运用工程力学的知识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依据自己多年的实践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巧妙地设计了只用一根柱子支撑的大厅天花板。一年以后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市政府权威人士进行工程验收时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却说只用一根柱子支撑天花板太危险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要求莱伊恩再多加几根柱子。莱伊恩自信只要用一根坚固的柱子就足以保证大厅的安全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并列举了相关的实例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他拒绝接受工程验收者的建议。他的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惹恼了市政官员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他也险些被送上法庭。无奈之下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莱伊恩终于想出了一条妙计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他在大厅里增加了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根柱子实际上并未与天花板接触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其间相隔了无法察觉的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谁也没发现这个秘密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大厅的天花板也未曾出现任何险情。直到前两年市政府准备修缮大厅的天花板时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。最让人们称奇的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是这位建筑师当年刻在中央圆柱顶端的一行字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自信和真理只需要一根支柱。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119720"/>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能够找到的有关他的资料实在微乎其微了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在仅存的一点资料中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记录了他当时说过的几句话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我很自信。至少</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当你们面对这根柱子时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只能哑口无言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甚至瞠目结舌。我要说明的是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你们看到的不是什么奇迹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而是我对自信的一点坚持。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作为一名建筑师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莱伊恩并不是最出色的。但作为一个人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他无疑是伟大的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他始终恪守着自己的原则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哪怕是受到最大的阻力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也要想办法坚持。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19943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三篇短文分别是蒙田的《热爱生命》、帕斯卡尔的《人是一根能思想的苇草》和富尔格姆的《信条》。这三篇短文都是富有哲理的随笔。《思想录》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帕斯卡尔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与《培根论人生》《蒙田随笔》被誉为欧洲近代哲理散文三大经典。在《热爱生命》一文中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引出对生命的两种不同的理解和态度。在对比中得出结论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生命是否可爱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取决于对生命的认识。如果认识有偏差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只好虚度此生。接着换了一个角度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从生命的特殊形式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指出只有热爱生活的人才没有死亡的苦恼。作者认为只有讲究生活的方法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才能使生命丰盈饱满。《人是一根能思想的苇草》是一篇哲理性很强的文章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是帕斯卡尔记录的偶尔闪现的思想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虽然是零星无序的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但真实而细致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处处洋溢着理性的光芒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说出了许多我们虽能感悟但说不出来的话。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记得小时候特别喜欢看挂在墙上的日历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厚厚的一本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不知不觉就变薄了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当父亲撕掉最后一张的时候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总会有一声叹息。我从来搞不懂这叹息是什么意思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我只知道日历撕完了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离我盼望的春节也不远了。换上了新的日历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我总会抢在父亲的前面撕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有时候还故意多撕一张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总幼稚地以为我撕快了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日子也变快了。现在再想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我们每个人的生命不就是不到一百本的日历吗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算算你手中储存的还有多少本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用那些还没有撕下来的日历厚度来测量我们生命的长度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是否缺少了一点色彩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多了一点灰暗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我只知道而今当我也到了父亲当时的年纪时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我终于体味到父亲深深叹息中的含义了。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1750675"/>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天天用着电脑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日子在对电脑的凝望中流逝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前人过去的日子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不就是我们生命的退格键吗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那未来人的生命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就是我们日子的延长线了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我们每一个还活着的生命都是人类生命链条中的一环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这一环很短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但这一个链条永不间断。不同的是作为个体生命的键盘当然是没有退格的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日子不能重复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所以我们每一个人都不可轻视生命。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8562657"/>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《信条》起首就开宗明义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我真正需要知道的一切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即怎样生活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怎样做事和怎样为人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我在幼儿园就学过。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文章列出了十六条从幼儿园中学到的信条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并对此做出进一步阐释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最后强调了人与人之间要团结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要互相关爱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要有集体精神。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蒙田</a:t>
            </a:r>
            <a:r>
              <a:rPr lang="en-US" altLang="zh-CN" sz="2200" dirty="0">
                <a:solidFill>
                  <a:srgbClr val="000000"/>
                </a:solidFill>
                <a:latin typeface="Times New Roman" panose="02020603050405020304" pitchFamily="18" charset="0"/>
                <a:cs typeface="Times New Roman" panose="02020603050405020304" pitchFamily="18" charset="0"/>
              </a:rPr>
              <a:t>(1533—1592),</a:t>
            </a:r>
            <a:r>
              <a:rPr lang="zh-CN" altLang="zh-CN" sz="2200" dirty="0">
                <a:solidFill>
                  <a:srgbClr val="000000"/>
                </a:solidFill>
                <a:latin typeface="Times New Roman" panose="02020603050405020304" pitchFamily="18" charset="0"/>
                <a:cs typeface="Times New Roman" panose="02020603050405020304" pitchFamily="18" charset="0"/>
              </a:rPr>
              <a:t>欧洲文艺复兴时期法国思想家、散文家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重要的人文主义作家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知识权威和批评家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著有《随笔集》。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帕斯卡尔</a:t>
            </a:r>
            <a:r>
              <a:rPr lang="en-US" altLang="zh-CN" sz="2200" dirty="0">
                <a:solidFill>
                  <a:srgbClr val="000000"/>
                </a:solidFill>
                <a:latin typeface="Times New Roman" panose="02020603050405020304" pitchFamily="18" charset="0"/>
                <a:cs typeface="Times New Roman" panose="02020603050405020304" pitchFamily="18" charset="0"/>
              </a:rPr>
              <a:t>(1623—1662),</a:t>
            </a:r>
            <a:r>
              <a:rPr lang="zh-CN" altLang="zh-CN" sz="2200" dirty="0">
                <a:solidFill>
                  <a:srgbClr val="000000"/>
                </a:solidFill>
                <a:latin typeface="Times New Roman" panose="02020603050405020304" pitchFamily="18" charset="0"/>
                <a:cs typeface="Times New Roman" panose="02020603050405020304" pitchFamily="18" charset="0"/>
              </a:rPr>
              <a:t>法国数学家、物理学家、思想家。</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世纪最卓越的数理科学家之一。著有《思想录》。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富尔格姆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美国当代作家、哲学家。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2982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45894399"/>
              </p:ext>
            </p:extLst>
          </p:nvPr>
        </p:nvGraphicFramePr>
        <p:xfrm>
          <a:off x="508000" y="1885644"/>
          <a:ext cx="8128000" cy="4423676"/>
        </p:xfrm>
        <a:graphic>
          <a:graphicData uri="http://schemas.openxmlformats.org/presentationml/2006/ole">
            <mc:AlternateContent xmlns:mc="http://schemas.openxmlformats.org/markup-compatibility/2006">
              <mc:Choice xmlns:v="urn:schemas-microsoft-com:vml" Requires="v">
                <p:oleObj spid="_x0000_s1034" name="文档" r:id="rId5" imgW="3839157" imgH="2089813" progId="Word.Document.12">
                  <p:embed/>
                </p:oleObj>
              </mc:Choice>
              <mc:Fallback>
                <p:oleObj name="文档" r:id="rId5" imgW="3839157" imgH="2089813" progId="Word.Document.12">
                  <p:embed/>
                  <p:pic>
                    <p:nvPicPr>
                      <p:cNvPr id="0" name=""/>
                      <p:cNvPicPr/>
                      <p:nvPr/>
                    </p:nvPicPr>
                    <p:blipFill>
                      <a:blip r:embed="rId6"/>
                      <a:stretch>
                        <a:fillRect/>
                      </a:stretch>
                    </p:blipFill>
                    <p:spPr>
                      <a:xfrm>
                        <a:off x="508000" y="1885644"/>
                        <a:ext cx="8128000" cy="4423676"/>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84482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9373151"/>
              </p:ext>
            </p:extLst>
          </p:nvPr>
        </p:nvGraphicFramePr>
        <p:xfrm>
          <a:off x="508000" y="2435625"/>
          <a:ext cx="8128000" cy="2605129"/>
        </p:xfrm>
        <a:graphic>
          <a:graphicData uri="http://schemas.openxmlformats.org/presentationml/2006/ole">
            <mc:AlternateContent xmlns:mc="http://schemas.openxmlformats.org/markup-compatibility/2006">
              <mc:Choice xmlns:v="urn:schemas-microsoft-com:vml" Requires="v">
                <p:oleObj spid="_x0000_s2058" name="文档" r:id="rId5" imgW="3839157" imgH="1230340" progId="Word.Document.12">
                  <p:embed/>
                </p:oleObj>
              </mc:Choice>
              <mc:Fallback>
                <p:oleObj name="文档" r:id="rId5" imgW="3839157" imgH="1230340" progId="Word.Document.12">
                  <p:embed/>
                  <p:pic>
                    <p:nvPicPr>
                      <p:cNvPr id="0" name=""/>
                      <p:cNvPicPr/>
                      <p:nvPr/>
                    </p:nvPicPr>
                    <p:blipFill>
                      <a:blip r:embed="rId6"/>
                      <a:stretch>
                        <a:fillRect/>
                      </a:stretch>
                    </p:blipFill>
                    <p:spPr>
                      <a:xfrm>
                        <a:off x="508000" y="2435625"/>
                        <a:ext cx="8128000" cy="2605129"/>
                      </a:xfrm>
                      <a:prstGeom prst="rect">
                        <a:avLst/>
                      </a:prstGeom>
                    </p:spPr>
                  </p:pic>
                </p:oleObj>
              </mc:Fallback>
            </mc:AlternateContent>
          </a:graphicData>
        </a:graphic>
      </p:graphicFrame>
    </p:spTree>
    <p:extLst>
      <p:ext uri="{BB962C8B-B14F-4D97-AF65-F5344CB8AC3E}">
        <p14:creationId xmlns:p14="http://schemas.microsoft.com/office/powerpoint/2010/main" val="138359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赋予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重大的任务、使命等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风和日丽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天气晴朗暖和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赏玩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欣赏玩味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景物、艺术品等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垂暮之年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囊括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把全部包罗在内。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推衍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由推理而引出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推导产生。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稍纵即逝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稍微一放松就溜过去了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形容时间、机会等极易失去。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02399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由医疗卫生服务具有公益性特征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推衍</a:t>
            </a:r>
            <a:r>
              <a:rPr lang="zh-CN" altLang="zh-CN" sz="2200" dirty="0">
                <a:solidFill>
                  <a:srgbClr val="000000"/>
                </a:solidFill>
                <a:latin typeface="Times New Roman" panose="02020603050405020304" pitchFamily="18" charset="0"/>
                <a:cs typeface="Times New Roman" panose="02020603050405020304" pitchFamily="18" charset="0"/>
              </a:rPr>
              <a:t>到医疗机构也应该具有公益性毫无道理。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②无论是在媒体报道中还是在战争影片中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人们常可以看到某国军方在进行某种兵棋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预测战争胜负。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依据一定的事物推算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由推理而引出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推导产生。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推断演绎。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972810" y="2741578"/>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20954" y="3950634"/>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24695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尤其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特别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尤其</a:t>
            </a:r>
            <a:r>
              <a:rPr lang="zh-CN" altLang="zh-CN" sz="2200" dirty="0">
                <a:solidFill>
                  <a:srgbClr val="000000"/>
                </a:solidFill>
                <a:latin typeface="Times New Roman" panose="02020603050405020304" pitchFamily="18" charset="0"/>
                <a:cs typeface="Times New Roman" panose="02020603050405020304" pitchFamily="18" charset="0"/>
              </a:rPr>
              <a:t>在此刻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我眼看生命的时光无多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我就愈想增加生命的分量。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②他喜欢郊游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特别</a:t>
            </a:r>
            <a:r>
              <a:rPr lang="zh-CN" altLang="zh-CN" sz="2200" dirty="0">
                <a:solidFill>
                  <a:srgbClr val="000000"/>
                </a:solidFill>
                <a:latin typeface="Times New Roman" panose="02020603050405020304" pitchFamily="18" charset="0"/>
                <a:cs typeface="Times New Roman" panose="02020603050405020304" pitchFamily="18" charset="0"/>
              </a:rPr>
              <a:t>是喜欢骑自行车郊游。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进一步、着重指出某一部分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的意思。两者的区别是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前面可以用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则不可以。</a:t>
            </a:r>
            <a:r>
              <a:rPr lang="zh-CN" altLang="zh-CN" sz="2200" dirty="0">
                <a:solidFill>
                  <a:srgbClr val="000000"/>
                </a:solidFill>
                <a:latin typeface="Times New Roman" panose="02020603050405020304" pitchFamily="18" charset="0"/>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后面可以加孤立的介词短语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等介词短语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才可以。</a:t>
            </a:r>
            <a:r>
              <a:rPr lang="zh-CN" altLang="zh-CN" sz="2200" dirty="0">
                <a:solidFill>
                  <a:srgbClr val="000000"/>
                </a:solidFill>
                <a:latin typeface="Times New Roman" panose="02020603050405020304" pitchFamily="18" charset="0"/>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后面可以跟能愿动词的否定式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59160" y="1922829"/>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27784" y="2730692"/>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88527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322</TotalTime>
  <Words>3480</Words>
  <Application>Microsoft Office PowerPoint</Application>
  <PresentationFormat>全屏显示(4:3)</PresentationFormat>
  <Paragraphs>147</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10*　短文三篇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84</cp:revision>
  <dcterms:created xsi:type="dcterms:W3CDTF">2014-04-23T05:53:17Z</dcterms:created>
  <dcterms:modified xsi:type="dcterms:W3CDTF">2016-06-29T08:30:12Z</dcterms:modified>
</cp:coreProperties>
</file>