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68" r:id="rId2"/>
    <p:sldId id="265" r:id="rId3"/>
    <p:sldId id="369" r:id="rId4"/>
    <p:sldId id="370" r:id="rId5"/>
    <p:sldId id="359" r:id="rId6"/>
    <p:sldId id="371" r:id="rId7"/>
    <p:sldId id="372" r:id="rId8"/>
    <p:sldId id="373" r:id="rId9"/>
    <p:sldId id="374" r:id="rId10"/>
    <p:sldId id="275" r:id="rId11"/>
    <p:sldId id="375" r:id="rId12"/>
    <p:sldId id="376" r:id="rId13"/>
    <p:sldId id="361" r:id="rId14"/>
    <p:sldId id="377" r:id="rId15"/>
    <p:sldId id="362" r:id="rId16"/>
    <p:sldId id="360" r:id="rId17"/>
    <p:sldId id="378" r:id="rId18"/>
    <p:sldId id="270" r:id="rId19"/>
    <p:sldId id="379" r:id="rId20"/>
    <p:sldId id="380" r:id="rId21"/>
    <p:sldId id="381" r:id="rId22"/>
    <p:sldId id="382" r:id="rId23"/>
    <p:sldId id="383" r:id="rId24"/>
    <p:sldId id="384" r:id="rId25"/>
    <p:sldId id="385" r:id="rId26"/>
    <p:sldId id="386" r:id="rId27"/>
    <p:sldId id="277" r:id="rId28"/>
    <p:sldId id="387" r:id="rId29"/>
    <p:sldId id="388"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8.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18.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8.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1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9</a:t>
            </a:r>
            <a:r>
              <a:rPr lang="zh-CN" altLang="zh-CN" sz="1400" dirty="0" smtClean="0"/>
              <a:t>　父母与孩子之间的爱</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10.xml"/><Relationship Id="rId7" Type="http://schemas.openxmlformats.org/officeDocument/2006/relationships/package" Target="../embeddings/Microsoft_Word___4.docx"/><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6.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0.xml"/><Relationship Id="rId7" Type="http://schemas.openxmlformats.org/officeDocument/2006/relationships/package" Target="../embeddings/Microsoft_Word___5.docx"/><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6.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0.xml"/><Relationship Id="rId7" Type="http://schemas.openxmlformats.org/officeDocument/2006/relationships/package" Target="../embeddings/Microsoft_Word___6.docx"/><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0.xml"/><Relationship Id="rId7" Type="http://schemas.openxmlformats.org/officeDocument/2006/relationships/package" Target="../embeddings/Microsoft_Word___7.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6.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6.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9</a:t>
            </a:r>
            <a:r>
              <a:rPr lang="zh-CN" altLang="zh-CN" dirty="0"/>
              <a:t>　父母与孩子之间的爱</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783703126"/>
              </p:ext>
            </p:extLst>
          </p:nvPr>
        </p:nvGraphicFramePr>
        <p:xfrm>
          <a:off x="620464" y="2640004"/>
          <a:ext cx="8128000" cy="1831992"/>
        </p:xfrm>
        <a:graphic>
          <a:graphicData uri="http://schemas.openxmlformats.org/presentationml/2006/ole">
            <mc:AlternateContent xmlns:mc="http://schemas.openxmlformats.org/markup-compatibility/2006">
              <mc:Choice xmlns:v="urn:schemas-microsoft-com:vml" Requires="v">
                <p:oleObj spid="_x0000_s4104" name="文档" r:id="rId7" imgW="3839157" imgH="864874" progId="Word.Document.12">
                  <p:embed/>
                </p:oleObj>
              </mc:Choice>
              <mc:Fallback>
                <p:oleObj name="文档" r:id="rId7" imgW="3839157" imgH="864874" progId="Word.Document.12">
                  <p:embed/>
                  <p:pic>
                    <p:nvPicPr>
                      <p:cNvPr id="0" name=""/>
                      <p:cNvPicPr/>
                      <p:nvPr/>
                    </p:nvPicPr>
                    <p:blipFill>
                      <a:blip r:embed="rId8"/>
                      <a:stretch>
                        <a:fillRect/>
                      </a:stretch>
                    </p:blipFill>
                    <p:spPr>
                      <a:xfrm>
                        <a:off x="620464" y="2640004"/>
                        <a:ext cx="8128000" cy="1831992"/>
                      </a:xfrm>
                      <a:prstGeom prst="rect">
                        <a:avLst/>
                      </a:prstGeom>
                    </p:spPr>
                  </p:pic>
                </p:oleObj>
              </mc:Fallback>
            </mc:AlternateContent>
          </a:graphicData>
        </a:graphic>
      </p:graphicFrame>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这是文中加着重号的一段文字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这段文字以近乎绕口令的表述方式阐述了弗罗姆对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天真的、孩童式的爱情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不成熟的、幼稚的爱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成熟的爱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的理解。我们可以把这加点的四个短句加以适当的归类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不成熟的爱是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因为我被人爱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因为我需要你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成熟的爱是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我被人爱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我需要你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因为我爱你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爱自己的价值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在自我存在中是不能实现的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只有在他人和社会的存在中才能实现。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他人的要求同自己的要求同等重要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事实上也许更为重要。给比得更能使自己满足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更能使自己快乐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爱要比被爱更重要。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前一种爱是不成熟的、幼稚的爱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因为得到了别人的爱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才去爱别人。后一种爱是成熟的爱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从爱他人中实现爱自己。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32392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5"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2466697272"/>
              </p:ext>
            </p:extLst>
          </p:nvPr>
        </p:nvGraphicFramePr>
        <p:xfrm>
          <a:off x="620464" y="1412776"/>
          <a:ext cx="8128000" cy="914316"/>
        </p:xfrm>
        <a:graphic>
          <a:graphicData uri="http://schemas.openxmlformats.org/presentationml/2006/ole">
            <mc:AlternateContent xmlns:mc="http://schemas.openxmlformats.org/markup-compatibility/2006">
              <mc:Choice xmlns:v="urn:schemas-microsoft-com:vml" Requires="v">
                <p:oleObj spid="_x0000_s5128" name="文档" r:id="rId7" imgW="3839157" imgH="432437" progId="Word.Document.12">
                  <p:embed/>
                </p:oleObj>
              </mc:Choice>
              <mc:Fallback>
                <p:oleObj name="文档" r:id="rId7" imgW="3839157" imgH="432437" progId="Word.Document.12">
                  <p:embed/>
                  <p:pic>
                    <p:nvPicPr>
                      <p:cNvPr id="0" name=""/>
                      <p:cNvPicPr/>
                      <p:nvPr/>
                    </p:nvPicPr>
                    <p:blipFill>
                      <a:blip r:embed="rId8"/>
                      <a:stretch>
                        <a:fillRect/>
                      </a:stretch>
                    </p:blipFill>
                    <p:spPr>
                      <a:xfrm>
                        <a:off x="620464" y="1412776"/>
                        <a:ext cx="8128000" cy="914316"/>
                      </a:xfrm>
                      <a:prstGeom prst="rect">
                        <a:avLst/>
                      </a:prstGeom>
                    </p:spPr>
                  </p:pic>
                </p:oleObj>
              </mc:Fallback>
            </mc:AlternateContent>
          </a:graphicData>
        </a:graphic>
      </p:graphicFrame>
      <p:sp>
        <p:nvSpPr>
          <p:cNvPr id="3" name="矩形 2"/>
          <p:cNvSpPr>
            <a:spLocks noChangeAspect="1"/>
          </p:cNvSpPr>
          <p:nvPr/>
        </p:nvSpPr>
        <p:spPr>
          <a:xfrm>
            <a:off x="508000" y="233773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这段文字在课文中也加了着重号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意在强调这是本文一个重要的观点。这段话有两层意思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第一层意思指明父爱与母爱不同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父爱是有条件的爱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这种爱的条件就是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你必须符合我的要求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履行你自己的职责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同我一样。从这种爱的条件可以看出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父爱是严厉的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它有一定的规范性和约束力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它要求孩子要有承担的对象和努力的方向。第二层意思即父爱的原则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这个原则实际上就是父爱的条件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强调了这个条件的必要性、原则性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是不容更改的。因此有条件的父爱就具有了消极和积极的作用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消极的一面是父爱必须靠努力获得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积极的一面是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父爱可以受我的控制和受我努力的支配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0698403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母爱和父爱各有什么特点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母爱和父爱消极的一面各是什么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母爱是无条件的。母亲热爱新生儿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并不是因为孩子满足了她的什么特殊的愿望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符合她的想象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而是因为这是她生的孩子。但无条件的母爱有其有缺陷的一面。这种爱不仅不需要用努力去换取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而且也根本无法赢得。父爱是有条件的。消极的一面是父爱必须靠努力才能赢得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在辜负父亲期望的情况下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就会失去父爱。父爱的本质是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顺从是最大的道德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不顺从是最大的罪孽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不顺从者将会受到失去父爱的惩罚。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5"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412776"/>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父爱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孩子的爱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孩子的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是怎样形成的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33333166"/>
              </p:ext>
            </p:extLst>
          </p:nvPr>
        </p:nvGraphicFramePr>
        <p:xfrm>
          <a:off x="508000" y="2708920"/>
          <a:ext cx="8128000" cy="3284141"/>
        </p:xfrm>
        <a:graphic>
          <a:graphicData uri="http://schemas.openxmlformats.org/presentationml/2006/ole">
            <mc:AlternateContent xmlns:mc="http://schemas.openxmlformats.org/markup-compatibility/2006">
              <mc:Choice xmlns:v="urn:schemas-microsoft-com:vml" Requires="v">
                <p:oleObj spid="_x0000_s6151" name="文档" r:id="rId7" imgW="3839157" imgH="1551157" progId="Word.Document.12">
                  <p:embed/>
                </p:oleObj>
              </mc:Choice>
              <mc:Fallback>
                <p:oleObj name="文档" r:id="rId7" imgW="3839157" imgH="1551157" progId="Word.Document.12">
                  <p:embed/>
                  <p:pic>
                    <p:nvPicPr>
                      <p:cNvPr id="0" name=""/>
                      <p:cNvPicPr/>
                      <p:nvPr/>
                    </p:nvPicPr>
                    <p:blipFill>
                      <a:blip r:embed="rId8"/>
                      <a:stretch>
                        <a:fillRect/>
                      </a:stretch>
                    </p:blipFill>
                    <p:spPr>
                      <a:xfrm>
                        <a:off x="508000" y="2708920"/>
                        <a:ext cx="8128000" cy="3284141"/>
                      </a:xfrm>
                      <a:prstGeom prst="rect">
                        <a:avLst/>
                      </a:prstGeom>
                    </p:spPr>
                  </p:pic>
                </p:oleObj>
              </mc:Fallback>
            </mc:AlternateContent>
          </a:graphicData>
        </a:graphic>
      </p:graphicFrame>
    </p:spTree>
    <p:extLst>
      <p:ext uri="{BB962C8B-B14F-4D97-AF65-F5344CB8AC3E}">
        <p14:creationId xmlns:p14="http://schemas.microsoft.com/office/powerpoint/2010/main" val="112363075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2481377724"/>
              </p:ext>
            </p:extLst>
          </p:nvPr>
        </p:nvGraphicFramePr>
        <p:xfrm>
          <a:off x="508000" y="2466889"/>
          <a:ext cx="8128000" cy="2178223"/>
        </p:xfrm>
        <a:graphic>
          <a:graphicData uri="http://schemas.openxmlformats.org/presentationml/2006/ole">
            <mc:AlternateContent xmlns:mc="http://schemas.openxmlformats.org/markup-compatibility/2006">
              <mc:Choice xmlns:v="urn:schemas-microsoft-com:vml" Requires="v">
                <p:oleObj spid="_x0000_s7175" name="文档" r:id="rId7" imgW="3839157" imgH="1029064" progId="Word.Document.12">
                  <p:embed/>
                </p:oleObj>
              </mc:Choice>
              <mc:Fallback>
                <p:oleObj name="文档" r:id="rId7" imgW="3839157" imgH="1029064" progId="Word.Document.12">
                  <p:embed/>
                  <p:pic>
                    <p:nvPicPr>
                      <p:cNvPr id="0" name=""/>
                      <p:cNvPicPr/>
                      <p:nvPr/>
                    </p:nvPicPr>
                    <p:blipFill>
                      <a:blip r:embed="rId8"/>
                      <a:stretch>
                        <a:fillRect/>
                      </a:stretch>
                    </p:blipFill>
                    <p:spPr>
                      <a:xfrm>
                        <a:off x="508000" y="2466889"/>
                        <a:ext cx="8128000" cy="2178223"/>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多种手法的综合运用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这是一篇学术论文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因此文章中用了一部分学术用语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自恋阶段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理想典型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引用了同领域的其他专家的观点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如弗洛伊德、马克斯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韦伯等。作者引用这些观点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增强了文章的可读性。通过与其他专家观点的比较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也可以突出自己的观点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更好地增强文章的可读性、可信度。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文章以假设的方式开头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突出母爱。作者说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如果不是一个仁慈的命运在保护婴儿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不让他感觉到离开母体的恐惧的话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那么在诞生的一刹那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婴儿就会感到极度的恐惧。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这个句子和后面的文章形成鲜明的对比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突出母爱的重要性。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运用比较的方式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说明父爱和母爱的不同。第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段作者主要讲母爱的性质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而第</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两段则主要说明父爱的性质及其重要意义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这两相比较使母爱和父爱的特征更加明晰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在读者心中也更加深刻。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分的论说方式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使文章的脉络更加清晰。如第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段、第</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段都是采用先总说再分说的方法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即开头第一句都是本段的中心句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后面再加以详细说明。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06158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78835"/>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在女儿婚礼上的讲话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贾平凹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我二十七岁有了女儿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多少个艰辛和忙乱的日子里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总盼望着孩子长大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她就是长不大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但突然间她长大了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有了漂亮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有了健康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今天又做了幸福的新娘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我的前半生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写下了百余部作品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而让我感到最温暖的也最牵肠挂肚和最有压力的作品就是贾浅。她诞生于爱中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成长于爱中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是我的淘气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是我的贴心小棉袄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也是我的朋友。我没有男孩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一直把她当男孩看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贾氏家族也一直把她当作希望之花。我是从困苦境域里一步步走过来的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我发誓不让我的孩子像我过去那样地贫穷和坎坷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但要在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长安居大不易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我要求她自强不息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又必须善良、宽容。二十多年里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我或许对她粗暴呵斥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或许对她无为而治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贾浅无疑是做到了这一点。当年我的父亲为我而欣慰过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贾浅也让我有了做父亲的欣慰。因此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我祝福我的孩子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也感谢我的孩子。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女大当嫁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随着孩子年龄的增长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我和她的母亲对孩子越发感情复杂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一方面是她将要离开我们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一方面是迎接她的又是怎样的一个未来。我们祈祷着她能受到爱神的光顾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觅寻到她的意中人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获得她应该有的幸福。终于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她寻到了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于是我们把她交给了一个优秀的俊朗的贾少龙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我们两家大人都是从乡下来到城里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虽然一个原籍在陕北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一个原籍在陕南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偏偏都姓贾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这就是神的旨意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是天定的良缘。两个孩子生活在富裕的年代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但他们没有染上浮华习气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成长于社会变型时期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他们依然纯真清明。他们是阳光的、进步的青年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会使以后的日子快乐、灿烂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在这庄严而热烈的婚礼上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我们向两个孩子说三句话。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是一副对联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一等人忠臣孝子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两件事读书耕田。做对国家有用的人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做对家庭有责任的人。好读书能受用一生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认真工作就一辈子有饭吃。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876240"/>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父母与孩子之间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有一种无法割舍的亲情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不受时间、环境的限制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不需要契约、合同的约束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更不需要金钱、权势的维系。它发自天然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来自本性。但是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如果我们抛开这种感性的认识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听一听心理学家、哲学家的见解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也许更有意义。本文是一篇哲学随笔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作者站在理性的高度来审视父母与孩子之间的这份真情。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仍是一句老话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浴不必江海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要之去垢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马不必骐骥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要之善走。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做普通人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干正经事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可以爱小零钱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但必须有大胸怀。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还是老话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心系一处。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在往后的岁月里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要创造、培养、磨合、建设、维护、完善你们自己的婚姻。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我万分感激着爱神的来临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它在天空星界、江河大地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也在这大厅里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我祈求着它永远地关照着两个孩子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我也万分感激着从四面八方赶来参加婚礼的各行各业的亲戚朋友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在十几年、几十年的岁月中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你们曾经关注、支持、帮助过我的写作、身体和生活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你们是我最尊重和铭记的人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我也希望你们在以后的岁月里关照、爱护、提携两个孩子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我拜托大家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向大家鞠躬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摘自《读者》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7741552"/>
      </p:ext>
    </p:extLst>
  </p:cSld>
  <p:clrMapOvr>
    <a:masterClrMapping/>
  </p:clrMapOvr>
  <p:transition spd="slow">
    <p:pull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这是一篇难得的表达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亲子关系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和谐通达的好文章。在日益世俗化的社会里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一个父亲能表达出来的对女儿的诚挚的爱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莫过于这篇简短而浓缩的文字了。在庄严的婚礼上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作者满怀深情地送孩子三句话。这三句话字字千钧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情真意切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感人至深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令人为之动容。中华民族的传统美德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人类文明进步的价值观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浓缩其中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给人以启迪和教益。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5153830"/>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我最好的一场戏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周星驰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母亲与父亲离异那一年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我才七岁。我和姐姐周文姬、妹妹周星霞一同判给了母亲凌宝儿。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1968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年的香港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母亲带着我们三个孩子讨生活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其艰难可想而知。为了维持生活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母亲一人打了两份工。令人欣慰的是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孩子们都乖巧懂事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成绩十分优秀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最得母亲钟爱。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6799273"/>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三个孩子都正在长身体的时候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所以不管多么困难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每个星期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母亲都要称点肉或买尾鱼给孩子们加餐。或许是平时太娇惯了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或许是难得吃上一回鱼、肉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菜一上桌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我就把菜端到自己的身边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专拣好的吃。姐姐、妹妹却懂事得很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从不和我争。但是我的饭量很小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吃了几口就吃不下去了。然后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我就开始胡闹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总还要夹两筷子放到嘴里嚼两下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再吐到碟子里。我嚼过了的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姐姐、妹妹哪还肯吃呢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为了不浪费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母亲只好自己吃。为这事母亲没少批评我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但是一点作用都没有。好在我别的方面表现都很好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母亲就</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0555218"/>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3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母亲生气了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狠狠地教训了我一顿。那一次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母亲两个月没发工资了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好不容易从娘家弄来了一些钱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买了几只鸡腿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烧得金黄喷香。菜刚上桌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我就小猴似的爬上桌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用手抓起一只鸡腿啃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还一边冲着姐姐、妹妹做鬼脸。一不小心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手一滑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鸡腿掉地上了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沾满了尘土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落在了一摊鸡屎旁边。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母亲又是生气又是心疼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买这几只鸡腿容易吗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再想想我平时的顽皮表现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母亲决定这次要好好教训我。她取过一根桑树条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狠狠地抽了我十几下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让你顽皮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让你不知珍惜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直到姐姐、妹妹扑过来把我护在身体下面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母亲才放下桑树条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搂着我们三个人痛哭。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哭了好一会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才开始吃饭。母亲把鸡腿捡了起来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用开水冲洗一下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自己吃了。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母亲抚着我身上的伤痕问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还疼吗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不疼了。</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4294446"/>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637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下次还调皮吗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我嘻嘻地笑着说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妈。明天我还要上课呢。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我和母亲做客凤凰卫视时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又说起了这件往事。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那时他可真是顽皮啊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全不知道这饭菜来得多不容易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一点也不珍惜。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母亲的笑容慈祥。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我懂得珍惜。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我接过话茬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声音开始哽咽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您想想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我要不是把鸡腿弄到地上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您会舍得吃吗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那几年里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有什么好吃的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您全给了我们三个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您成天就吃咸菜啊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我们就想出这办法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我把食物嚼得不像样后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我们就有借口不吃了。只有这样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您才会吃啊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听着这话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母亲情绪变得激动起来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我早该想到。你样样乖巧懂事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怎么偏偏吃饭这么顽皮呢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母亲哽咽着掏出手绢擦眼睛。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我挂着两行泪水满面微笑。在亿万电视观众面前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我们母子抱在了一起。无数的观众也在这一刻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流下泪来。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14173379"/>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虽然我演戏无数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我最好的戏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是在七岁那年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演绎了一份血浓于水骨肉连心的挚爱亲情。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唯一的观众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是我的母亲。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看了很多周星驰的戏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无厘头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搞笑之极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娱乐至极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有时候又让人的心酸酸的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说不上是想哭还是想笑。《喜剧之王》《大话西游》《长江七号》几乎每一部片子都是如此。周星驰</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岁时的故事是真的吗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以周星驰娱乐一切的表演天分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我们有理由怀疑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但我们不能怀疑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因为与他演对手戏的是他的母亲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是天下千千万万在子女面前从不演戏、从不娱乐的母亲中的一员。母爱从来不会表演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爱母亲亦无须演绎。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6377855"/>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父母的爱是天地间最伟大的爱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自从我们呱呱坠地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来到这个世界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父母就开始爱着我们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直到永远。父母的爱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是一种对儿女天生的爱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犹如天降甘霖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沛然而莫之能御。能够维护生命之最古老、最原始、最伟大、最美妙的力量莫过于父母对我们的爱。以下材料可用于与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诺贝尔奖的得主中犹太人所占的比例远高于其他民族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犹太人在智力取向活动中的优势为全世界所公认。研究发现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犹太人的聪慧除了遗传之外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还与家庭的教育有很大的关系。据说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在犹太人家里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孩子稍微懂事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妈妈就会翻开《圣经》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滴一点蜂蜜在上面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然后叫孩子去吻《圣经》上的蜂蜜。这个仪式的用意是告诉孩子书本是甜的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让孩子在最初接触书时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就留下非常美好的印象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从而一生都喜欢书。犹太人家庭还有一个世代相传的习惯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那就是书橱要放在床头。如果放在床尾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就会被认为是对书的不敬。这些习惯都使得他们成为一个爱书的民族。联合国教科文组织的一次调查表明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在以犹太人为主要人口的以色列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每年人均读书的比例超过世界上任何一个国家。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3729349"/>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溺爱是一种不负责任的爱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与溺爱相对应的是真爱。真爱是尊重孩子独立的爱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拥有真爱的父母懂得在孩子不同的成长阶段满足他们不同的成长需求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拥有真爱的父母懂得放手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接受并乐于看到孩子的自我独立和自我成长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为孩子的前途着想。只要对孩子前途有益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就应该鼓励孩子努力去做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哪怕这样做需要自己做出许多牺牲。要把对孩子的爱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藏在心灵深处。最著名的例子就是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德国汉堡的一个富豪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竟拿出</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欧元给他的儿子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要他儿子做一次时间至少是一个月的外出旅行。结果他的儿子在外面待了</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天。在这段时间里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他的儿子饱经磨难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终于明白了许多人生道理。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6207501"/>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本文节选自弗罗姆所著的《爱的艺术》。这是一部以精神分析的方法研究和阐述爱的艺术的理论专著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被誉为当代爱的艺术理论专著中最著名的作品之一。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弗罗姆认为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爱是一种主动的能力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因而它像其他艺术一样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是可以而且应该学习的。只有学会爱的艺术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才能够爱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并且才能获得别人的爱。本文不是简单的关于父爱与母爱的颂歌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而是为了构建健康、成熟的灵魂而对父爱与母爱以及孩子的发展进行的剖析。弗罗姆对于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是基于人道主义立场的。他将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放到人类存在的本质的高度去对待与认识。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3827980"/>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弗罗姆</a:t>
            </a:r>
            <a:r>
              <a:rPr lang="en-US" altLang="zh-CN" sz="2200" dirty="0">
                <a:solidFill>
                  <a:srgbClr val="000000"/>
                </a:solidFill>
                <a:latin typeface="Times New Roman" panose="02020603050405020304" pitchFamily="18" charset="0"/>
                <a:cs typeface="Times New Roman" panose="02020603050405020304" pitchFamily="18" charset="0"/>
              </a:rPr>
              <a:t>(1900—1980),20</a:t>
            </a:r>
            <a:r>
              <a:rPr lang="zh-CN" altLang="zh-CN" sz="2200" dirty="0">
                <a:solidFill>
                  <a:srgbClr val="000000"/>
                </a:solidFill>
                <a:latin typeface="Times New Roman" panose="02020603050405020304" pitchFamily="18" charset="0"/>
                <a:cs typeface="Times New Roman" panose="02020603050405020304" pitchFamily="18" charset="0"/>
              </a:rPr>
              <a:t>世纪美国著名心理学家和哲学家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是新精神分析学派的代表人物之一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对精神分析的发展做出了重要贡献。代表作有《爱的艺术》《逃避自由》《自我的追寻》等。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545158101"/>
              </p:ext>
            </p:extLst>
          </p:nvPr>
        </p:nvGraphicFramePr>
        <p:xfrm>
          <a:off x="508000" y="1523724"/>
          <a:ext cx="8128000" cy="2097548"/>
        </p:xfrm>
        <a:graphic>
          <a:graphicData uri="http://schemas.openxmlformats.org/presentationml/2006/ole">
            <mc:AlternateContent xmlns:mc="http://schemas.openxmlformats.org/markup-compatibility/2006">
              <mc:Choice xmlns:v="urn:schemas-microsoft-com:vml" Requires="v">
                <p:oleObj spid="_x0000_s1034" name="文档" r:id="rId5" imgW="3839157" imgH="990897" progId="Word.Document.12">
                  <p:embed/>
                </p:oleObj>
              </mc:Choice>
              <mc:Fallback>
                <p:oleObj name="文档" r:id="rId5" imgW="3839157" imgH="990897" progId="Word.Document.12">
                  <p:embed/>
                  <p:pic>
                    <p:nvPicPr>
                      <p:cNvPr id="0" name=""/>
                      <p:cNvPicPr/>
                      <p:nvPr/>
                    </p:nvPicPr>
                    <p:blipFill>
                      <a:blip r:embed="rId6"/>
                      <a:stretch>
                        <a:fillRect/>
                      </a:stretch>
                    </p:blipFill>
                    <p:spPr>
                      <a:xfrm>
                        <a:off x="508000" y="1523724"/>
                        <a:ext cx="8128000" cy="2097548"/>
                      </a:xfrm>
                      <a:prstGeom prst="rect">
                        <a:avLst/>
                      </a:prstGeom>
                    </p:spPr>
                  </p:pic>
                </p:oleObj>
              </mc:Fallback>
            </mc:AlternateContent>
          </a:graphicData>
        </a:graphic>
      </p:graphicFrame>
    </p:spTree>
    <p:extLst>
      <p:ext uri="{BB962C8B-B14F-4D97-AF65-F5344CB8AC3E}">
        <p14:creationId xmlns:p14="http://schemas.microsoft.com/office/powerpoint/2010/main" val="30911811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628800"/>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57407966"/>
              </p:ext>
            </p:extLst>
          </p:nvPr>
        </p:nvGraphicFramePr>
        <p:xfrm>
          <a:off x="508000" y="2257673"/>
          <a:ext cx="8128000" cy="2971527"/>
        </p:xfrm>
        <a:graphic>
          <a:graphicData uri="http://schemas.openxmlformats.org/presentationml/2006/ole">
            <mc:AlternateContent xmlns:mc="http://schemas.openxmlformats.org/markup-compatibility/2006">
              <mc:Choice xmlns:v="urn:schemas-microsoft-com:vml" Requires="v">
                <p:oleObj spid="_x0000_s2057" name="文档" r:id="rId5" imgW="3839157" imgH="1403170" progId="Word.Document.12">
                  <p:embed/>
                </p:oleObj>
              </mc:Choice>
              <mc:Fallback>
                <p:oleObj name="文档" r:id="rId5" imgW="3839157" imgH="1403170" progId="Word.Document.12">
                  <p:embed/>
                  <p:pic>
                    <p:nvPicPr>
                      <p:cNvPr id="0" name=""/>
                      <p:cNvPicPr/>
                      <p:nvPr/>
                    </p:nvPicPr>
                    <p:blipFill>
                      <a:blip r:embed="rId6"/>
                      <a:stretch>
                        <a:fillRect/>
                      </a:stretch>
                    </p:blipFill>
                    <p:spPr>
                      <a:xfrm>
                        <a:off x="508000" y="2257673"/>
                        <a:ext cx="8128000" cy="2971527"/>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0080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5914293"/>
              </p:ext>
            </p:extLst>
          </p:nvPr>
        </p:nvGraphicFramePr>
        <p:xfrm>
          <a:off x="508000" y="2276872"/>
          <a:ext cx="8128000" cy="2998419"/>
        </p:xfrm>
        <a:graphic>
          <a:graphicData uri="http://schemas.openxmlformats.org/presentationml/2006/ole">
            <mc:AlternateContent xmlns:mc="http://schemas.openxmlformats.org/markup-compatibility/2006">
              <mc:Choice xmlns:v="urn:schemas-microsoft-com:vml" Requires="v">
                <p:oleObj spid="_x0000_s3081" name="文档" r:id="rId5" imgW="3839157" imgH="1415773" progId="Word.Document.12">
                  <p:embed/>
                </p:oleObj>
              </mc:Choice>
              <mc:Fallback>
                <p:oleObj name="文档" r:id="rId5" imgW="3839157" imgH="1415773" progId="Word.Document.12">
                  <p:embed/>
                  <p:pic>
                    <p:nvPicPr>
                      <p:cNvPr id="0" name=""/>
                      <p:cNvPicPr/>
                      <p:nvPr/>
                    </p:nvPicPr>
                    <p:blipFill>
                      <a:blip r:embed="rId6"/>
                      <a:stretch>
                        <a:fillRect/>
                      </a:stretch>
                    </p:blipFill>
                    <p:spPr>
                      <a:xfrm>
                        <a:off x="508000" y="2276872"/>
                        <a:ext cx="8128000" cy="2998419"/>
                      </a:xfrm>
                      <a:prstGeom prst="rect">
                        <a:avLst/>
                      </a:prstGeom>
                    </p:spPr>
                  </p:pic>
                </p:oleObj>
              </mc:Fallback>
            </mc:AlternateContent>
          </a:graphicData>
        </a:graphic>
      </p:graphicFrame>
    </p:spTree>
    <p:extLst>
      <p:ext uri="{BB962C8B-B14F-4D97-AF65-F5344CB8AC3E}">
        <p14:creationId xmlns:p14="http://schemas.microsoft.com/office/powerpoint/2010/main" val="5924881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899040"/>
            <a:ext cx="8128000" cy="331392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极短的时间。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罪孽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应受到报应的罪恶。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简而言之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概括起来说。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渊源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比喻事物的本源。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节外生枝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比喻在问题之外又岔出了新的问题。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归根结蒂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归结到根本上。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咄咄逼人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形容气势汹汹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盛气凌人。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871856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节外生枝</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多此一举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①各国政治力量的变化可能使解决欧债问题的过程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节外生枝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而一些孱弱的银行亦可能在这过程中意外倒下。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马上就办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本是政府取信于民的基本做法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专门为此成立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马上就办办公室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荒唐可笑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纯属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多此一举</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不应该出现而出现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节外生枝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比喻在问题之外又岔出了新的问题。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多此一举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指做不必要的、多余的事情。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023262" y="2543132"/>
            <a:ext cx="1080832"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37178" y="3756382"/>
            <a:ext cx="1080832"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39851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不足为奇</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屡见不鲜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①无论是儿童还是成年人都牢牢地保留着对母爱的渴求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不足为奇</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②仓库人手不够、客服响应不及时、飞机舱位不够等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都有可能让消费者的海淘产品跌入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甚至货物损坏、丢失等现象也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屡见不鲜</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两者都表示某一事物或现象普遍而常见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不足为奇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指某种事物或现象很平常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没有什么奇怪的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不值得奇怪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屡见不鲜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指经常看见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8211750" y="2132856"/>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7352" y="2524446"/>
            <a:ext cx="93137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189978" y="3340214"/>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7352" y="3736663"/>
            <a:ext cx="93137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8483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310</TotalTime>
  <Words>3560</Words>
  <Application>Microsoft Office PowerPoint</Application>
  <PresentationFormat>全屏显示(4:3)</PresentationFormat>
  <Paragraphs>139</Paragraphs>
  <Slides>29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3"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9　父母与孩子之间的爱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83</cp:revision>
  <dcterms:created xsi:type="dcterms:W3CDTF">2014-04-23T05:53:17Z</dcterms:created>
  <dcterms:modified xsi:type="dcterms:W3CDTF">2016-06-29T08:24:51Z</dcterms:modified>
</cp:coreProperties>
</file>