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368" r:id="rId2"/>
    <p:sldId id="265" r:id="rId3"/>
    <p:sldId id="369" r:id="rId4"/>
    <p:sldId id="370" r:id="rId5"/>
    <p:sldId id="371" r:id="rId6"/>
    <p:sldId id="359" r:id="rId7"/>
    <p:sldId id="372" r:id="rId8"/>
    <p:sldId id="373" r:id="rId9"/>
    <p:sldId id="374" r:id="rId10"/>
    <p:sldId id="375" r:id="rId11"/>
    <p:sldId id="275" r:id="rId12"/>
    <p:sldId id="376" r:id="rId13"/>
    <p:sldId id="378" r:id="rId14"/>
    <p:sldId id="379" r:id="rId15"/>
    <p:sldId id="361" r:id="rId16"/>
    <p:sldId id="380" r:id="rId17"/>
    <p:sldId id="381" r:id="rId18"/>
    <p:sldId id="362" r:id="rId19"/>
    <p:sldId id="360" r:id="rId20"/>
    <p:sldId id="382" r:id="rId21"/>
    <p:sldId id="270" r:id="rId22"/>
    <p:sldId id="383" r:id="rId23"/>
    <p:sldId id="384" r:id="rId24"/>
    <p:sldId id="385" r:id="rId25"/>
    <p:sldId id="277" r:id="rId26"/>
    <p:sldId id="386" r:id="rId27"/>
    <p:sldId id="387" r:id="rId2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54" userDrawn="1">
          <p15:clr>
            <a:srgbClr val="A4A3A4"/>
          </p15:clr>
        </p15:guide>
        <p15:guide id="2" pos="29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autoAdjust="0"/>
    <p:restoredTop sz="95488" autoAdjust="0"/>
  </p:normalViewPr>
  <p:slideViewPr>
    <p:cSldViewPr showGuides="1">
      <p:cViewPr varScale="1">
        <p:scale>
          <a:sx n="88" d="100"/>
          <a:sy n="88" d="100"/>
        </p:scale>
        <p:origin x="1464" y="90"/>
      </p:cViewPr>
      <p:guideLst>
        <p:guide orient="horz" pos="754"/>
        <p:guide pos="29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2016-06-29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1.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2.xml"/><Relationship Id="rId5" Type="http://schemas.openxmlformats.org/officeDocument/2006/relationships/image" Target="../media/image5.png"/><Relationship Id="rId4" Type="http://schemas.openxmlformats.org/officeDocument/2006/relationships/slide" Target="../slides/slide11.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21.xml"/><Relationship Id="rId7" Type="http://schemas.openxmlformats.org/officeDocument/2006/relationships/image" Target="../media/image7.png"/><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2.xml"/><Relationship Id="rId5" Type="http://schemas.openxmlformats.org/officeDocument/2006/relationships/image" Target="../media/image6.png"/><Relationship Id="rId4" Type="http://schemas.openxmlformats.org/officeDocument/2006/relationships/slide" Target="../slides/slide11.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2.xml"/><Relationship Id="rId2" Type="http://schemas.openxmlformats.org/officeDocument/2006/relationships/image" Target="../media/image6.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slide" Target="../slides/slide11.xml"/><Relationship Id="rId4" Type="http://schemas.openxmlformats.org/officeDocument/2006/relationships/slide" Target="../slides/slide21.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21.xml"/><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slide" Target="../slides/slide11.xml"/><Relationship Id="rId4" Type="http://schemas.openxmlformats.org/officeDocument/2006/relationships/image" Target="../media/image6.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slide" Target="../slides/slide11.xml"/><Relationship Id="rId4" Type="http://schemas.openxmlformats.org/officeDocument/2006/relationships/slide" Target="../slides/slide2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栏目一">
    <p:spTree>
      <p:nvGrpSpPr>
        <p:cNvPr id="1" name=""/>
        <p:cNvGrpSpPr/>
        <p:nvPr/>
      </p:nvGrpSpPr>
      <p:grpSpPr>
        <a:xfrm>
          <a:off x="0" y="0"/>
          <a:ext cx="0" cy="0"/>
          <a:chOff x="0" y="0"/>
          <a:chExt cx="0" cy="0"/>
        </a:xfrm>
      </p:grpSpPr>
      <p:grpSp>
        <p:nvGrpSpPr>
          <p:cNvPr id="34" name="组合 33"/>
          <p:cNvGrpSpPr/>
          <p:nvPr userDrawn="1"/>
        </p:nvGrpSpPr>
        <p:grpSpPr>
          <a:xfrm>
            <a:off x="5378897" y="29755"/>
            <a:ext cx="1137319" cy="584775"/>
            <a:chOff x="29482" y="2276803"/>
            <a:chExt cx="1281560" cy="487312"/>
          </a:xfrm>
        </p:grpSpPr>
        <p:sp>
          <p:nvSpPr>
            <p:cNvPr id="35" name="TextBox 34"/>
            <p:cNvSpPr txBox="1"/>
            <p:nvPr userDrawn="1"/>
          </p:nvSpPr>
          <p:spPr>
            <a:xfrm>
              <a:off x="29482" y="2276803"/>
              <a:ext cx="1042599"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Y</a:t>
              </a:r>
              <a:r>
                <a:rPr lang="en-US" altLang="zh-CN" sz="900" dirty="0" smtClean="0">
                  <a:solidFill>
                    <a:srgbClr val="333333"/>
                  </a:solidFill>
                  <a:latin typeface="+mn-lt"/>
                  <a:ea typeface="+mn-ea"/>
                </a:rPr>
                <a:t>UXIDAOYIN</a:t>
              </a:r>
              <a:endParaRPr lang="zh-CN" altLang="en-US" sz="9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7860679" y="39693"/>
            <a:ext cx="1197764" cy="584775"/>
            <a:chOff x="29482" y="2927145"/>
            <a:chExt cx="1476118" cy="487312"/>
          </a:xfrm>
        </p:grpSpPr>
        <p:sp>
          <p:nvSpPr>
            <p:cNvPr id="38" name="TextBox 37"/>
            <p:cNvSpPr txBox="1"/>
            <p:nvPr userDrawn="1"/>
          </p:nvSpPr>
          <p:spPr>
            <a:xfrm>
              <a:off x="29482" y="2927145"/>
              <a:ext cx="147611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J</a:t>
              </a:r>
              <a:r>
                <a:rPr lang="en-US" altLang="zh-CN" sz="1000" dirty="0" smtClean="0">
                  <a:solidFill>
                    <a:srgbClr val="333333"/>
                  </a:solidFill>
                  <a:latin typeface="+mn-lt"/>
                  <a:ea typeface="+mn-ea"/>
                </a:rPr>
                <a:t>IAZUOSHANGXI</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536094" y="39693"/>
            <a:ext cx="1102368" cy="584775"/>
            <a:chOff x="29482" y="2927145"/>
            <a:chExt cx="1358552" cy="487312"/>
          </a:xfrm>
        </p:grpSpPr>
        <p:sp>
          <p:nvSpPr>
            <p:cNvPr id="41" name="TextBox 40"/>
            <p:cNvSpPr txBox="1"/>
            <p:nvPr userDrawn="1"/>
          </p:nvSpPr>
          <p:spPr>
            <a:xfrm>
              <a:off x="29482" y="2927145"/>
              <a:ext cx="1215347"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H</a:t>
              </a:r>
              <a:r>
                <a:rPr lang="en-US" altLang="zh-CN" sz="1000" baseline="0" dirty="0" smtClean="0">
                  <a:solidFill>
                    <a:srgbClr val="333333"/>
                  </a:solidFill>
                  <a:latin typeface="+mn-lt"/>
                  <a:ea typeface="+mn-ea"/>
                </a:rPr>
                <a:t>EXINGUINA</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15" name="组合 14"/>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6"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4"/>
                                        </p:tgtEl>
                                        <p:attrNameLst>
                                          <p:attrName>style.visibility</p:attrName>
                                        </p:attrNameLst>
                                      </p:cBhvr>
                                      <p:to>
                                        <p:strVal val="visible"/>
                                      </p:to>
                                    </p:set>
                                    <p:anim calcmode="lin" valueType="num">
                                      <p:cBhvr>
                                        <p:cTn id="13" dur="500" fill="hold"/>
                                        <p:tgtEl>
                                          <p:spTgt spid="34"/>
                                        </p:tgtEl>
                                        <p:attrNameLst>
                                          <p:attrName>ppt_w</p:attrName>
                                        </p:attrNameLst>
                                      </p:cBhvr>
                                      <p:tavLst>
                                        <p:tav tm="0">
                                          <p:val>
                                            <p:fltVal val="0"/>
                                          </p:val>
                                        </p:tav>
                                        <p:tav tm="100000">
                                          <p:val>
                                            <p:strVal val="#ppt_w"/>
                                          </p:val>
                                        </p:tav>
                                      </p:tavLst>
                                    </p:anim>
                                    <p:anim calcmode="lin" valueType="num">
                                      <p:cBhvr>
                                        <p:cTn id="14" dur="500" fill="hold"/>
                                        <p:tgtEl>
                                          <p:spTgt spid="34"/>
                                        </p:tgtEl>
                                        <p:attrNameLst>
                                          <p:attrName>ppt_h</p:attrName>
                                        </p:attrNameLst>
                                      </p:cBhvr>
                                      <p:tavLst>
                                        <p:tav tm="0">
                                          <p:val>
                                            <p:fltVal val="0"/>
                                          </p:val>
                                        </p:tav>
                                        <p:tav tm="100000">
                                          <p:val>
                                            <p:strVal val="#ppt_h"/>
                                          </p:val>
                                        </p:tav>
                                      </p:tavLst>
                                    </p:anim>
                                    <p:animEffect transition="in" filter="fade">
                                      <p:cBhvr>
                                        <p:cTn id="15" dur="500"/>
                                        <p:tgtEl>
                                          <p:spTgt spid="34"/>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0"/>
                                        </p:tgtEl>
                                        <p:attrNameLst>
                                          <p:attrName>style.visibility</p:attrName>
                                        </p:attrNameLst>
                                      </p:cBhvr>
                                      <p:to>
                                        <p:strVal val="visible"/>
                                      </p:to>
                                    </p:set>
                                    <p:anim calcmode="lin" valueType="num">
                                      <p:cBhvr>
                                        <p:cTn id="19" dur="500" fill="hold"/>
                                        <p:tgtEl>
                                          <p:spTgt spid="40"/>
                                        </p:tgtEl>
                                        <p:attrNameLst>
                                          <p:attrName>ppt_w</p:attrName>
                                        </p:attrNameLst>
                                      </p:cBhvr>
                                      <p:tavLst>
                                        <p:tav tm="0">
                                          <p:val>
                                            <p:fltVal val="0"/>
                                          </p:val>
                                        </p:tav>
                                        <p:tav tm="100000">
                                          <p:val>
                                            <p:strVal val="#ppt_w"/>
                                          </p:val>
                                        </p:tav>
                                      </p:tavLst>
                                    </p:anim>
                                    <p:anim calcmode="lin" valueType="num">
                                      <p:cBhvr>
                                        <p:cTn id="20" dur="500" fill="hold"/>
                                        <p:tgtEl>
                                          <p:spTgt spid="40"/>
                                        </p:tgtEl>
                                        <p:attrNameLst>
                                          <p:attrName>ppt_h</p:attrName>
                                        </p:attrNameLst>
                                      </p:cBhvr>
                                      <p:tavLst>
                                        <p:tav tm="0">
                                          <p:val>
                                            <p:fltVal val="0"/>
                                          </p:val>
                                        </p:tav>
                                        <p:tav tm="100000">
                                          <p:val>
                                            <p:strVal val="#ppt_h"/>
                                          </p:val>
                                        </p:tav>
                                      </p:tavLst>
                                    </p:anim>
                                    <p:animEffect transition="in" filter="fade">
                                      <p:cBhvr>
                                        <p:cTn id="21" dur="500"/>
                                        <p:tgtEl>
                                          <p:spTgt spid="40"/>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37"/>
                                        </p:tgtEl>
                                        <p:attrNameLst>
                                          <p:attrName>style.visibility</p:attrName>
                                        </p:attrNameLst>
                                      </p:cBhvr>
                                      <p:to>
                                        <p:strVal val="visible"/>
                                      </p:to>
                                    </p:set>
                                    <p:anim calcmode="lin" valueType="num">
                                      <p:cBhvr>
                                        <p:cTn id="25" dur="500" fill="hold"/>
                                        <p:tgtEl>
                                          <p:spTgt spid="37"/>
                                        </p:tgtEl>
                                        <p:attrNameLst>
                                          <p:attrName>ppt_w</p:attrName>
                                        </p:attrNameLst>
                                      </p:cBhvr>
                                      <p:tavLst>
                                        <p:tav tm="0">
                                          <p:val>
                                            <p:fltVal val="0"/>
                                          </p:val>
                                        </p:tav>
                                        <p:tav tm="100000">
                                          <p:val>
                                            <p:strVal val="#ppt_w"/>
                                          </p:val>
                                        </p:tav>
                                      </p:tavLst>
                                    </p:anim>
                                    <p:anim calcmode="lin" valueType="num">
                                      <p:cBhvr>
                                        <p:cTn id="26" dur="500" fill="hold"/>
                                        <p:tgtEl>
                                          <p:spTgt spid="37"/>
                                        </p:tgtEl>
                                        <p:attrNameLst>
                                          <p:attrName>ppt_h</p:attrName>
                                        </p:attrNameLst>
                                      </p:cBhvr>
                                      <p:tavLst>
                                        <p:tav tm="0">
                                          <p:val>
                                            <p:fltVal val="0"/>
                                          </p:val>
                                        </p:tav>
                                        <p:tav tm="100000">
                                          <p:val>
                                            <p:strVal val="#ppt_h"/>
                                          </p:val>
                                        </p:tav>
                                      </p:tavLst>
                                    </p:anim>
                                    <p:animEffect transition="in" filter="fade">
                                      <p:cBhvr>
                                        <p:cTn id="2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栏目一">
    <p:spTree>
      <p:nvGrpSpPr>
        <p:cNvPr id="1" name=""/>
        <p:cNvGrpSpPr/>
        <p:nvPr/>
      </p:nvGrpSpPr>
      <p:grpSpPr>
        <a:xfrm>
          <a:off x="0" y="0"/>
          <a:ext cx="0" cy="0"/>
          <a:chOff x="0" y="0"/>
          <a:chExt cx="0" cy="0"/>
        </a:xfrm>
      </p:grpSpPr>
      <p:grpSp>
        <p:nvGrpSpPr>
          <p:cNvPr id="34" name="组合 33"/>
          <p:cNvGrpSpPr/>
          <p:nvPr userDrawn="1"/>
        </p:nvGrpSpPr>
        <p:grpSpPr>
          <a:xfrm>
            <a:off x="5378897" y="29755"/>
            <a:ext cx="1137319" cy="584775"/>
            <a:chOff x="29482" y="2276803"/>
            <a:chExt cx="1281560" cy="487312"/>
          </a:xfrm>
        </p:grpSpPr>
        <p:sp>
          <p:nvSpPr>
            <p:cNvPr id="35" name="TextBox 34"/>
            <p:cNvSpPr txBox="1"/>
            <p:nvPr userDrawn="1"/>
          </p:nvSpPr>
          <p:spPr>
            <a:xfrm>
              <a:off x="29482" y="2276803"/>
              <a:ext cx="1042599"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Y</a:t>
              </a:r>
              <a:r>
                <a:rPr lang="en-US" altLang="zh-CN" sz="900" dirty="0" smtClean="0">
                  <a:solidFill>
                    <a:srgbClr val="333333"/>
                  </a:solidFill>
                  <a:latin typeface="+mn-lt"/>
                  <a:ea typeface="+mn-ea"/>
                </a:rPr>
                <a:t>UXIDAOYIN</a:t>
              </a:r>
              <a:endParaRPr lang="zh-CN" altLang="en-US" sz="9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7860679" y="39693"/>
            <a:ext cx="1197764" cy="584775"/>
            <a:chOff x="29482" y="2927145"/>
            <a:chExt cx="1476118" cy="487312"/>
          </a:xfrm>
        </p:grpSpPr>
        <p:sp>
          <p:nvSpPr>
            <p:cNvPr id="38" name="TextBox 37"/>
            <p:cNvSpPr txBox="1"/>
            <p:nvPr userDrawn="1"/>
          </p:nvSpPr>
          <p:spPr>
            <a:xfrm>
              <a:off x="29482" y="2927145"/>
              <a:ext cx="147611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J</a:t>
              </a:r>
              <a:r>
                <a:rPr lang="en-US" altLang="zh-CN" sz="1000" dirty="0" smtClean="0">
                  <a:solidFill>
                    <a:srgbClr val="333333"/>
                  </a:solidFill>
                  <a:latin typeface="+mn-lt"/>
                  <a:ea typeface="+mn-ea"/>
                </a:rPr>
                <a:t>IAZUOSHANGXI</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536094" y="39693"/>
            <a:ext cx="1102368" cy="584775"/>
            <a:chOff x="29482" y="2927145"/>
            <a:chExt cx="1358552" cy="487312"/>
          </a:xfrm>
        </p:grpSpPr>
        <p:sp>
          <p:nvSpPr>
            <p:cNvPr id="41" name="TextBox 40"/>
            <p:cNvSpPr txBox="1"/>
            <p:nvPr userDrawn="1"/>
          </p:nvSpPr>
          <p:spPr>
            <a:xfrm>
              <a:off x="29482" y="2927145"/>
              <a:ext cx="1215347"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H</a:t>
              </a:r>
              <a:r>
                <a:rPr lang="en-US" altLang="zh-CN" sz="1000" baseline="0" dirty="0" smtClean="0">
                  <a:solidFill>
                    <a:srgbClr val="333333"/>
                  </a:solidFill>
                  <a:latin typeface="+mn-lt"/>
                  <a:ea typeface="+mn-ea"/>
                </a:rPr>
                <a:t>EXINGUINA</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191706" y="-1"/>
            <a:ext cx="1319428" cy="841477"/>
            <a:chOff x="4191706" y="-1"/>
            <a:chExt cx="1319428" cy="841477"/>
          </a:xfrm>
        </p:grpSpPr>
        <p:pic>
          <p:nvPicPr>
            <p:cNvPr id="53" name="图片 52"/>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191706" y="-1"/>
              <a:ext cx="1319428" cy="841477"/>
            </a:xfrm>
            <a:prstGeom prst="rect">
              <a:avLst/>
            </a:prstGeom>
          </p:spPr>
        </p:pic>
        <p:sp>
          <p:nvSpPr>
            <p:cNvPr id="18" name="TextBox 17">
              <a:hlinkClick r:id="rId6" action="ppaction://hlinksldjump"/>
            </p:cNvPr>
            <p:cNvSpPr txBox="1"/>
            <p:nvPr userDrawn="1"/>
          </p:nvSpPr>
          <p:spPr>
            <a:xfrm>
              <a:off x="4532317" y="285517"/>
              <a:ext cx="543739"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20" name="图片 19"/>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4726526" y="120086"/>
              <a:ext cx="142874" cy="160020"/>
            </a:xfrm>
            <a:prstGeom prst="rect">
              <a:avLst/>
            </a:prstGeom>
          </p:spPr>
        </p:pic>
      </p:grpSp>
    </p:spTree>
    <p:extLst>
      <p:ext uri="{BB962C8B-B14F-4D97-AF65-F5344CB8AC3E}">
        <p14:creationId xmlns:p14="http://schemas.microsoft.com/office/powerpoint/2010/main" val="15931461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p:cTn id="18" dur="500" fill="hold"/>
                                        <p:tgtEl>
                                          <p:spTgt spid="40"/>
                                        </p:tgtEl>
                                        <p:attrNameLst>
                                          <p:attrName>ppt_w</p:attrName>
                                        </p:attrNameLst>
                                      </p:cBhvr>
                                      <p:tavLst>
                                        <p:tav tm="0">
                                          <p:val>
                                            <p:fltVal val="0"/>
                                          </p:val>
                                        </p:tav>
                                        <p:tav tm="100000">
                                          <p:val>
                                            <p:strVal val="#ppt_w"/>
                                          </p:val>
                                        </p:tav>
                                      </p:tavLst>
                                    </p:anim>
                                    <p:anim calcmode="lin" valueType="num">
                                      <p:cBhvr>
                                        <p:cTn id="19" dur="500" fill="hold"/>
                                        <p:tgtEl>
                                          <p:spTgt spid="40"/>
                                        </p:tgtEl>
                                        <p:attrNameLst>
                                          <p:attrName>ppt_h</p:attrName>
                                        </p:attrNameLst>
                                      </p:cBhvr>
                                      <p:tavLst>
                                        <p:tav tm="0">
                                          <p:val>
                                            <p:fltVal val="0"/>
                                          </p:val>
                                        </p:tav>
                                        <p:tav tm="100000">
                                          <p:val>
                                            <p:strVal val="#ppt_h"/>
                                          </p:val>
                                        </p:tav>
                                      </p:tavLst>
                                    </p:anim>
                                    <p:animEffect transition="in" filter="fade">
                                      <p:cBhvr>
                                        <p:cTn id="20" dur="500"/>
                                        <p:tgtEl>
                                          <p:spTgt spid="40"/>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ppt_w</p:attrName>
                                        </p:attrNameLst>
                                      </p:cBhvr>
                                      <p:tavLst>
                                        <p:tav tm="0">
                                          <p:val>
                                            <p:fltVal val="0"/>
                                          </p:val>
                                        </p:tav>
                                        <p:tav tm="100000">
                                          <p:val>
                                            <p:strVal val="#ppt_w"/>
                                          </p:val>
                                        </p:tav>
                                      </p:tavLst>
                                    </p:anim>
                                    <p:anim calcmode="lin" valueType="num">
                                      <p:cBhvr>
                                        <p:cTn id="25" dur="500" fill="hold"/>
                                        <p:tgtEl>
                                          <p:spTgt spid="37"/>
                                        </p:tgtEl>
                                        <p:attrNameLst>
                                          <p:attrName>ppt_h</p:attrName>
                                        </p:attrNameLst>
                                      </p:cBhvr>
                                      <p:tavLst>
                                        <p:tav tm="0">
                                          <p:val>
                                            <p:fltVal val="0"/>
                                          </p:val>
                                        </p:tav>
                                        <p:tav tm="100000">
                                          <p:val>
                                            <p:strVal val="#ppt_h"/>
                                          </p:val>
                                        </p:tav>
                                      </p:tavLst>
                                    </p:anim>
                                    <p:animEffect transition="in" filter="fade">
                                      <p:cBhvr>
                                        <p:cTn id="2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5378897" y="1"/>
            <a:ext cx="1220385" cy="836712"/>
            <a:chOff x="5378897" y="1"/>
            <a:chExt cx="1220385" cy="836712"/>
          </a:xfrm>
        </p:grpSpPr>
        <p:pic>
          <p:nvPicPr>
            <p:cNvPr id="45" name="图片 4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28356" y="1"/>
              <a:ext cx="1170926" cy="836712"/>
            </a:xfrm>
            <a:prstGeom prst="rect">
              <a:avLst/>
            </a:prstGeom>
          </p:spPr>
        </p:pic>
        <p:grpSp>
          <p:nvGrpSpPr>
            <p:cNvPr id="36" name="组合 35"/>
            <p:cNvGrpSpPr/>
            <p:nvPr userDrawn="1"/>
          </p:nvGrpSpPr>
          <p:grpSpPr>
            <a:xfrm>
              <a:off x="5378897" y="29755"/>
              <a:ext cx="1137319" cy="584775"/>
              <a:chOff x="29482" y="2276803"/>
              <a:chExt cx="1281560" cy="487312"/>
            </a:xfrm>
          </p:grpSpPr>
          <p:sp>
            <p:nvSpPr>
              <p:cNvPr id="37" name="TextBox 36"/>
              <p:cNvSpPr txBox="1"/>
              <p:nvPr userDrawn="1"/>
            </p:nvSpPr>
            <p:spPr>
              <a:xfrm>
                <a:off x="29482" y="2276803"/>
                <a:ext cx="1042599"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Y</a:t>
                </a:r>
                <a:r>
                  <a:rPr lang="en-US" altLang="zh-CN" sz="900" dirty="0" smtClean="0">
                    <a:solidFill>
                      <a:schemeClr val="bg1"/>
                    </a:solidFill>
                    <a:latin typeface="+mn-lt"/>
                    <a:ea typeface="+mn-ea"/>
                  </a:rPr>
                  <a:t>UXIDAOYIN</a:t>
                </a:r>
                <a:endParaRPr lang="zh-CN" altLang="en-US" sz="900" dirty="0">
                  <a:solidFill>
                    <a:schemeClr val="bg1"/>
                  </a:solidFill>
                </a:endParaRPr>
              </a:p>
            </p:txBody>
          </p:sp>
          <p:sp>
            <p:nvSpPr>
              <p:cNvPr id="38" name="TextBox 37">
                <a:hlinkClick r:id="rId3"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预习导引</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39" name="组合 38"/>
          <p:cNvGrpSpPr/>
          <p:nvPr userDrawn="1"/>
        </p:nvGrpSpPr>
        <p:grpSpPr>
          <a:xfrm>
            <a:off x="7860679" y="39693"/>
            <a:ext cx="1197764" cy="584775"/>
            <a:chOff x="29482" y="2927145"/>
            <a:chExt cx="1476118" cy="487312"/>
          </a:xfrm>
        </p:grpSpPr>
        <p:sp>
          <p:nvSpPr>
            <p:cNvPr id="40" name="TextBox 39"/>
            <p:cNvSpPr txBox="1"/>
            <p:nvPr userDrawn="1"/>
          </p:nvSpPr>
          <p:spPr>
            <a:xfrm>
              <a:off x="29482" y="2927145"/>
              <a:ext cx="147611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J</a:t>
              </a:r>
              <a:r>
                <a:rPr lang="en-US" altLang="zh-CN" sz="1000" dirty="0" smtClean="0">
                  <a:solidFill>
                    <a:srgbClr val="333333"/>
                  </a:solidFill>
                  <a:latin typeface="+mn-lt"/>
                  <a:ea typeface="+mn-ea"/>
                </a:rPr>
                <a:t>IAZUOSHANGXI</a:t>
              </a:r>
              <a:endParaRPr lang="zh-CN" altLang="en-US" sz="1000" dirty="0">
                <a:solidFill>
                  <a:srgbClr val="333333"/>
                </a:solidFill>
              </a:endParaRPr>
            </a:p>
          </p:txBody>
        </p:sp>
        <p:sp>
          <p:nvSpPr>
            <p:cNvPr id="41" name="TextBox 40">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2" name="组合 41"/>
          <p:cNvGrpSpPr/>
          <p:nvPr userDrawn="1"/>
        </p:nvGrpSpPr>
        <p:grpSpPr>
          <a:xfrm>
            <a:off x="6536094" y="39693"/>
            <a:ext cx="1102368" cy="584775"/>
            <a:chOff x="29482" y="2927145"/>
            <a:chExt cx="1358552" cy="487312"/>
          </a:xfrm>
        </p:grpSpPr>
        <p:sp>
          <p:nvSpPr>
            <p:cNvPr id="43" name="TextBox 42"/>
            <p:cNvSpPr txBox="1"/>
            <p:nvPr userDrawn="1"/>
          </p:nvSpPr>
          <p:spPr>
            <a:xfrm>
              <a:off x="29482" y="2927145"/>
              <a:ext cx="1215347"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H</a:t>
              </a:r>
              <a:r>
                <a:rPr lang="en-US" altLang="zh-CN" sz="1000" baseline="0" dirty="0" smtClean="0">
                  <a:solidFill>
                    <a:srgbClr val="333333"/>
                  </a:solidFill>
                  <a:latin typeface="+mn-lt"/>
                  <a:ea typeface="+mn-ea"/>
                </a:rPr>
                <a:t>EXINGUINA</a:t>
              </a:r>
              <a:endParaRPr lang="zh-CN" altLang="en-US" sz="1000" dirty="0">
                <a:solidFill>
                  <a:srgbClr val="333333"/>
                </a:solidFill>
              </a:endParaRPr>
            </a:p>
          </p:txBody>
        </p:sp>
        <p:sp>
          <p:nvSpPr>
            <p:cNvPr id="44" name="TextBox 43">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ppt_y</p:attrName>
                                        </p:attrNameLst>
                                      </p:cBhvr>
                                      <p:tavLst>
                                        <p:tav tm="0">
                                          <p:val>
                                            <p:strVal val="#ppt_y-#ppt_h*1.125000"/>
                                          </p:val>
                                        </p:tav>
                                        <p:tav tm="100000">
                                          <p:val>
                                            <p:strVal val="#ppt_y"/>
                                          </p:val>
                                        </p:tav>
                                      </p:tavLst>
                                    </p:anim>
                                    <p:animEffect transition="in" filter="wipe(down)">
                                      <p:cBhvr>
                                        <p:cTn id="14" dur="500"/>
                                        <p:tgtEl>
                                          <p:spTgt spid="3"/>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2"/>
                                        </p:tgtEl>
                                        <p:attrNameLst>
                                          <p:attrName>style.visibility</p:attrName>
                                        </p:attrNameLst>
                                      </p:cBhvr>
                                      <p:to>
                                        <p:strVal val="visible"/>
                                      </p:to>
                                    </p:set>
                                    <p:anim calcmode="lin" valueType="num">
                                      <p:cBhvr>
                                        <p:cTn id="18" dur="500" fill="hold"/>
                                        <p:tgtEl>
                                          <p:spTgt spid="42"/>
                                        </p:tgtEl>
                                        <p:attrNameLst>
                                          <p:attrName>ppt_w</p:attrName>
                                        </p:attrNameLst>
                                      </p:cBhvr>
                                      <p:tavLst>
                                        <p:tav tm="0">
                                          <p:val>
                                            <p:fltVal val="0"/>
                                          </p:val>
                                        </p:tav>
                                        <p:tav tm="100000">
                                          <p:val>
                                            <p:strVal val="#ppt_w"/>
                                          </p:val>
                                        </p:tav>
                                      </p:tavLst>
                                    </p:anim>
                                    <p:anim calcmode="lin" valueType="num">
                                      <p:cBhvr>
                                        <p:cTn id="19" dur="500" fill="hold"/>
                                        <p:tgtEl>
                                          <p:spTgt spid="42"/>
                                        </p:tgtEl>
                                        <p:attrNameLst>
                                          <p:attrName>ppt_h</p:attrName>
                                        </p:attrNameLst>
                                      </p:cBhvr>
                                      <p:tavLst>
                                        <p:tav tm="0">
                                          <p:val>
                                            <p:fltVal val="0"/>
                                          </p:val>
                                        </p:tav>
                                        <p:tav tm="100000">
                                          <p:val>
                                            <p:strVal val="#ppt_h"/>
                                          </p:val>
                                        </p:tav>
                                      </p:tavLst>
                                    </p:anim>
                                    <p:animEffect transition="in" filter="fade">
                                      <p:cBhvr>
                                        <p:cTn id="20" dur="500"/>
                                        <p:tgtEl>
                                          <p:spTgt spid="42"/>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9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042599" cy="487312"/>
            </a:xfrm>
            <a:prstGeom prst="rect">
              <a:avLst/>
            </a:prstGeom>
            <a:noFill/>
          </p:spPr>
          <p:txBody>
            <a:bodyPr wrap="none" rtlCol="0">
              <a:spAutoFit/>
            </a:bodyPr>
            <a:lstStyle/>
            <a:p>
              <a:r>
                <a:rPr lang="en-US" altLang="zh-CN" sz="3200" dirty="0" smtClean="0">
                  <a:solidFill>
                    <a:schemeClr val="tx1"/>
                  </a:solidFill>
                  <a:latin typeface="黑体" panose="02010600030101010101" pitchFamily="2" charset="-122"/>
                  <a:ea typeface="黑体" panose="02010600030101010101" pitchFamily="2" charset="-122"/>
                </a:rPr>
                <a:t>Y</a:t>
              </a:r>
              <a:r>
                <a:rPr lang="en-US" altLang="zh-CN" sz="900" dirty="0" smtClean="0">
                  <a:solidFill>
                    <a:schemeClr val="tx1"/>
                  </a:solidFill>
                  <a:latin typeface="+mn-lt"/>
                  <a:ea typeface="+mn-ea"/>
                </a:rPr>
                <a:t>UXIDAOYIN</a:t>
              </a:r>
              <a:endParaRPr lang="zh-CN" altLang="en-US" sz="900" dirty="0">
                <a:solidFill>
                  <a:schemeClr val="tx1"/>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8" name="组合 37"/>
          <p:cNvGrpSpPr/>
          <p:nvPr userDrawn="1"/>
        </p:nvGrpSpPr>
        <p:grpSpPr>
          <a:xfrm>
            <a:off x="7860679" y="39693"/>
            <a:ext cx="1197764" cy="584775"/>
            <a:chOff x="29482" y="2927145"/>
            <a:chExt cx="1476118" cy="487312"/>
          </a:xfrm>
        </p:grpSpPr>
        <p:sp>
          <p:nvSpPr>
            <p:cNvPr id="39" name="TextBox 38"/>
            <p:cNvSpPr txBox="1"/>
            <p:nvPr userDrawn="1"/>
          </p:nvSpPr>
          <p:spPr>
            <a:xfrm>
              <a:off x="29482" y="2927145"/>
              <a:ext cx="147611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J</a:t>
              </a:r>
              <a:r>
                <a:rPr lang="en-US" altLang="zh-CN" sz="1000" dirty="0" smtClean="0">
                  <a:solidFill>
                    <a:srgbClr val="333333"/>
                  </a:solidFill>
                  <a:latin typeface="+mn-lt"/>
                  <a:ea typeface="+mn-ea"/>
                </a:rPr>
                <a:t>IAZUOSHANGXI</a:t>
              </a:r>
              <a:endParaRPr lang="zh-CN" altLang="en-US" sz="1000" dirty="0">
                <a:solidFill>
                  <a:srgbClr val="333333"/>
                </a:solidFill>
              </a:endParaRPr>
            </a:p>
          </p:txBody>
        </p:sp>
        <p:sp>
          <p:nvSpPr>
            <p:cNvPr id="40" name="TextBox 39">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5" name="组合 4"/>
          <p:cNvGrpSpPr/>
          <p:nvPr userDrawn="1"/>
        </p:nvGrpSpPr>
        <p:grpSpPr>
          <a:xfrm>
            <a:off x="6525292" y="-4216"/>
            <a:ext cx="1431084" cy="851494"/>
            <a:chOff x="6525292" y="-4216"/>
            <a:chExt cx="1431084" cy="851494"/>
          </a:xfrm>
        </p:grpSpPr>
        <p:pic>
          <p:nvPicPr>
            <p:cNvPr id="44" name="图片 43"/>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525292" y="-4216"/>
              <a:ext cx="1431084" cy="851494"/>
            </a:xfrm>
            <a:prstGeom prst="rect">
              <a:avLst/>
            </a:prstGeom>
          </p:spPr>
        </p:pic>
        <p:grpSp>
          <p:nvGrpSpPr>
            <p:cNvPr id="41" name="组合 40"/>
            <p:cNvGrpSpPr/>
            <p:nvPr userDrawn="1"/>
          </p:nvGrpSpPr>
          <p:grpSpPr>
            <a:xfrm>
              <a:off x="6536094" y="39693"/>
              <a:ext cx="1102368" cy="584775"/>
              <a:chOff x="29482" y="2927145"/>
              <a:chExt cx="1358552" cy="487312"/>
            </a:xfrm>
          </p:grpSpPr>
          <p:sp>
            <p:nvSpPr>
              <p:cNvPr id="42" name="TextBox 41"/>
              <p:cNvSpPr txBox="1"/>
              <p:nvPr userDrawn="1"/>
            </p:nvSpPr>
            <p:spPr>
              <a:xfrm>
                <a:off x="29482" y="2927145"/>
                <a:ext cx="1215347" cy="487312"/>
              </a:xfrm>
              <a:prstGeom prst="rect">
                <a:avLst/>
              </a:prstGeom>
              <a:noFill/>
            </p:spPr>
            <p:txBody>
              <a:bodyPr wrap="none" rtlCol="0">
                <a:spAutoFit/>
              </a:bodyPr>
              <a:lstStyle/>
              <a:p>
                <a:r>
                  <a:rPr lang="en-US" altLang="zh-CN" sz="3200" baseline="0" dirty="0" smtClean="0">
                    <a:solidFill>
                      <a:schemeClr val="bg1"/>
                    </a:solidFill>
                    <a:latin typeface="黑体" panose="02010600030101010101" pitchFamily="2" charset="-122"/>
                    <a:ea typeface="黑体" panose="02010600030101010101" pitchFamily="2" charset="-122"/>
                  </a:rPr>
                  <a:t>H</a:t>
                </a:r>
                <a:r>
                  <a:rPr lang="en-US" altLang="zh-CN" sz="1000" baseline="0" dirty="0" smtClean="0">
                    <a:solidFill>
                      <a:schemeClr val="bg1"/>
                    </a:solidFill>
                    <a:latin typeface="+mn-lt"/>
                    <a:ea typeface="+mn-ea"/>
                  </a:rPr>
                  <a:t>EXINGUINA</a:t>
                </a:r>
                <a:endParaRPr lang="zh-CN" altLang="en-US" sz="1000" dirty="0">
                  <a:solidFill>
                    <a:schemeClr val="bg1"/>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核心归纳</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12" presetClass="entr" presetSubtype="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down)">
                                      <p:cBhvr>
                                        <p:cTn id="20" dur="500"/>
                                        <p:tgtEl>
                                          <p:spTgt spid="5"/>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8"/>
                                        </p:tgtEl>
                                        <p:attrNameLst>
                                          <p:attrName>style.visibility</p:attrName>
                                        </p:attrNameLst>
                                      </p:cBhvr>
                                      <p:to>
                                        <p:strVal val="visible"/>
                                      </p:to>
                                    </p:set>
                                    <p:anim calcmode="lin" valueType="num">
                                      <p:cBhvr>
                                        <p:cTn id="24" dur="500" fill="hold"/>
                                        <p:tgtEl>
                                          <p:spTgt spid="38"/>
                                        </p:tgtEl>
                                        <p:attrNameLst>
                                          <p:attrName>ppt_w</p:attrName>
                                        </p:attrNameLst>
                                      </p:cBhvr>
                                      <p:tavLst>
                                        <p:tav tm="0">
                                          <p:val>
                                            <p:fltVal val="0"/>
                                          </p:val>
                                        </p:tav>
                                        <p:tav tm="100000">
                                          <p:val>
                                            <p:strVal val="#ppt_w"/>
                                          </p:val>
                                        </p:tav>
                                      </p:tavLst>
                                    </p:anim>
                                    <p:anim calcmode="lin" valueType="num">
                                      <p:cBhvr>
                                        <p:cTn id="25" dur="500" fill="hold"/>
                                        <p:tgtEl>
                                          <p:spTgt spid="38"/>
                                        </p:tgtEl>
                                        <p:attrNameLst>
                                          <p:attrName>ppt_h</p:attrName>
                                        </p:attrNameLst>
                                      </p:cBhvr>
                                      <p:tavLst>
                                        <p:tav tm="0">
                                          <p:val>
                                            <p:fltVal val="0"/>
                                          </p:val>
                                        </p:tav>
                                        <p:tav tm="100000">
                                          <p:val>
                                            <p:strVal val="#ppt_h"/>
                                          </p:val>
                                        </p:tav>
                                      </p:tavLst>
                                    </p:anim>
                                    <p:animEffect transition="in" filter="fade">
                                      <p:cBhvr>
                                        <p:cTn id="2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042599"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Y</a:t>
              </a:r>
              <a:r>
                <a:rPr lang="en-US" altLang="zh-CN" sz="900" dirty="0" smtClean="0">
                  <a:solidFill>
                    <a:srgbClr val="333333"/>
                  </a:solidFill>
                  <a:latin typeface="+mn-lt"/>
                  <a:ea typeface="+mn-ea"/>
                </a:rPr>
                <a:t>UXIDAOYIN</a:t>
              </a:r>
              <a:endParaRPr lang="zh-CN" altLang="en-US" sz="900" dirty="0">
                <a:solidFill>
                  <a:srgbClr val="333333"/>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 name="组合 3"/>
          <p:cNvGrpSpPr/>
          <p:nvPr userDrawn="1"/>
        </p:nvGrpSpPr>
        <p:grpSpPr>
          <a:xfrm>
            <a:off x="7860679" y="-8427"/>
            <a:ext cx="1323144" cy="855375"/>
            <a:chOff x="7956376" y="-8427"/>
            <a:chExt cx="1323144" cy="855375"/>
          </a:xfrm>
        </p:grpSpPr>
        <p:pic>
          <p:nvPicPr>
            <p:cNvPr id="44" name="图片 4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985986" y="-8427"/>
              <a:ext cx="1293534" cy="855375"/>
            </a:xfrm>
            <a:prstGeom prst="rect">
              <a:avLst/>
            </a:prstGeom>
          </p:spPr>
        </p:pic>
        <p:grpSp>
          <p:nvGrpSpPr>
            <p:cNvPr id="38" name="组合 37"/>
            <p:cNvGrpSpPr/>
            <p:nvPr userDrawn="1"/>
          </p:nvGrpSpPr>
          <p:grpSpPr>
            <a:xfrm>
              <a:off x="7956376" y="39693"/>
              <a:ext cx="1197764" cy="584775"/>
              <a:chOff x="29482" y="2927145"/>
              <a:chExt cx="1476118" cy="487312"/>
            </a:xfrm>
          </p:grpSpPr>
          <p:sp>
            <p:nvSpPr>
              <p:cNvPr id="39" name="TextBox 38"/>
              <p:cNvSpPr txBox="1"/>
              <p:nvPr userDrawn="1"/>
            </p:nvSpPr>
            <p:spPr>
              <a:xfrm>
                <a:off x="29482" y="2927145"/>
                <a:ext cx="1476118"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J</a:t>
                </a:r>
                <a:r>
                  <a:rPr lang="en-US" altLang="zh-CN" sz="1000" dirty="0" smtClean="0">
                    <a:solidFill>
                      <a:schemeClr val="bg1"/>
                    </a:solidFill>
                    <a:latin typeface="+mn-lt"/>
                    <a:ea typeface="+mn-ea"/>
                  </a:rPr>
                  <a:t>IAZUOSHANGXI</a:t>
                </a:r>
                <a:endParaRPr lang="zh-CN" altLang="en-US" sz="1000" dirty="0">
                  <a:solidFill>
                    <a:schemeClr val="bg1"/>
                  </a:solidFill>
                </a:endParaRPr>
              </a:p>
            </p:txBody>
          </p:sp>
          <p:sp>
            <p:nvSpPr>
              <p:cNvPr id="40" name="TextBox 39">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佳作赏析</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41" name="组合 40"/>
          <p:cNvGrpSpPr/>
          <p:nvPr userDrawn="1"/>
        </p:nvGrpSpPr>
        <p:grpSpPr>
          <a:xfrm>
            <a:off x="6536094" y="39693"/>
            <a:ext cx="1102368" cy="584775"/>
            <a:chOff x="29482" y="2927145"/>
            <a:chExt cx="1358552" cy="487312"/>
          </a:xfrm>
        </p:grpSpPr>
        <p:sp>
          <p:nvSpPr>
            <p:cNvPr id="42" name="TextBox 41"/>
            <p:cNvSpPr txBox="1"/>
            <p:nvPr userDrawn="1"/>
          </p:nvSpPr>
          <p:spPr>
            <a:xfrm>
              <a:off x="29482" y="2927145"/>
              <a:ext cx="1215347"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H</a:t>
              </a:r>
              <a:r>
                <a:rPr lang="en-US" altLang="zh-CN" sz="1000" baseline="0" dirty="0" smtClean="0">
                  <a:solidFill>
                    <a:srgbClr val="333333"/>
                  </a:solidFill>
                  <a:latin typeface="+mn-lt"/>
                  <a:ea typeface="+mn-ea"/>
                </a:rPr>
                <a:t>EXINGUINA</a:t>
              </a:r>
              <a:endParaRPr lang="zh-CN" altLang="en-US" sz="1000" dirty="0">
                <a:solidFill>
                  <a:srgbClr val="333333"/>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317746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p:cTn id="19" dur="500" fill="hold"/>
                                        <p:tgtEl>
                                          <p:spTgt spid="41"/>
                                        </p:tgtEl>
                                        <p:attrNameLst>
                                          <p:attrName>ppt_w</p:attrName>
                                        </p:attrNameLst>
                                      </p:cBhvr>
                                      <p:tavLst>
                                        <p:tav tm="0">
                                          <p:val>
                                            <p:fltVal val="0"/>
                                          </p:val>
                                        </p:tav>
                                        <p:tav tm="100000">
                                          <p:val>
                                            <p:strVal val="#ppt_w"/>
                                          </p:val>
                                        </p:tav>
                                      </p:tavLst>
                                    </p:anim>
                                    <p:anim calcmode="lin" valueType="num">
                                      <p:cBhvr>
                                        <p:cTn id="20" dur="500" fill="hold"/>
                                        <p:tgtEl>
                                          <p:spTgt spid="41"/>
                                        </p:tgtEl>
                                        <p:attrNameLst>
                                          <p:attrName>ppt_h</p:attrName>
                                        </p:attrNameLst>
                                      </p:cBhvr>
                                      <p:tavLst>
                                        <p:tav tm="0">
                                          <p:val>
                                            <p:fltVal val="0"/>
                                          </p:val>
                                        </p:tav>
                                        <p:tav tm="100000">
                                          <p:val>
                                            <p:strVal val="#ppt_h"/>
                                          </p:val>
                                        </p:tav>
                                      </p:tavLst>
                                    </p:anim>
                                    <p:animEffect transition="in" filter="fade">
                                      <p:cBhvr>
                                        <p:cTn id="21" dur="500"/>
                                        <p:tgtEl>
                                          <p:spTgt spid="41"/>
                                        </p:tgtEl>
                                      </p:cBhvr>
                                    </p:animEffect>
                                  </p:childTnLst>
                                </p:cTn>
                              </p:par>
                            </p:childTnLst>
                          </p:cTn>
                        </p:par>
                        <p:par>
                          <p:cTn id="22" fill="hold">
                            <p:stCondLst>
                              <p:cond delay="1500"/>
                            </p:stCondLst>
                            <p:childTnLst>
                              <p:par>
                                <p:cTn id="23" presetID="12" presetClass="entr" presetSubtype="1"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p:tgtEl>
                                          <p:spTgt spid="4"/>
                                        </p:tgtEl>
                                        <p:attrNameLst>
                                          <p:attrName>ppt_y</p:attrName>
                                        </p:attrNameLst>
                                      </p:cBhvr>
                                      <p:tavLst>
                                        <p:tav tm="0">
                                          <p:val>
                                            <p:strVal val="#ppt_y-#ppt_h*1.125000"/>
                                          </p:val>
                                        </p:tav>
                                        <p:tav tm="100000">
                                          <p:val>
                                            <p:strVal val="#ppt_y"/>
                                          </p:val>
                                        </p:tav>
                                      </p:tavLst>
                                    </p:anim>
                                    <p:animEffect transition="in" filter="wipe(down)">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601"/>
            <a:chOff x="2" y="-300"/>
            <a:chExt cx="9143998" cy="648001"/>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107027"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0459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3089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83568" y="149190"/>
            <a:ext cx="2644529"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en-US" altLang="zh-CN" sz="1400" b="1" dirty="0" smtClean="0"/>
              <a:t>2</a:t>
            </a:r>
            <a:r>
              <a:rPr lang="zh-CN" altLang="zh-CN" sz="1400" dirty="0" smtClean="0"/>
              <a:t>　雷　雨</a:t>
            </a:r>
            <a:endParaRPr lang="zh-CN" altLang="zh-CN" sz="14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71" r:id="rId5"/>
    <p:sldLayoutId id="2147483668" r:id="rId6"/>
    <p:sldLayoutId id="2147483670" r:id="rId7"/>
    <p:sldLayoutId id="2147483669"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7.xml"/><Relationship Id="rId5" Type="http://schemas.openxmlformats.org/officeDocument/2006/relationships/slide" Target="slide19.xml"/><Relationship Id="rId4" Type="http://schemas.openxmlformats.org/officeDocument/2006/relationships/slide" Target="slide18.xml"/></Relationships>
</file>

<file path=ppt/slides/_rels/slide12.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7.xml"/><Relationship Id="rId5" Type="http://schemas.openxmlformats.org/officeDocument/2006/relationships/slide" Target="slide19.xml"/><Relationship Id="rId4" Type="http://schemas.openxmlformats.org/officeDocument/2006/relationships/slide" Target="slide18.xml"/></Relationships>
</file>

<file path=ppt/slides/_rels/slide13.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7.xml"/><Relationship Id="rId5" Type="http://schemas.openxmlformats.org/officeDocument/2006/relationships/slide" Target="slide19.xml"/><Relationship Id="rId4" Type="http://schemas.openxmlformats.org/officeDocument/2006/relationships/slide" Target="slide18.xml"/></Relationships>
</file>

<file path=ppt/slides/_rels/slide14.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7.xml"/><Relationship Id="rId5" Type="http://schemas.openxmlformats.org/officeDocument/2006/relationships/slide" Target="slide19.xml"/><Relationship Id="rId4" Type="http://schemas.openxmlformats.org/officeDocument/2006/relationships/slide" Target="slide18.xml"/></Relationships>
</file>

<file path=ppt/slides/_rels/slide15.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7.xml"/><Relationship Id="rId5" Type="http://schemas.openxmlformats.org/officeDocument/2006/relationships/slide" Target="slide19.xml"/><Relationship Id="rId4" Type="http://schemas.openxmlformats.org/officeDocument/2006/relationships/slide" Target="slide18.xml"/></Relationships>
</file>

<file path=ppt/slides/_rels/slide16.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7.xml"/><Relationship Id="rId5" Type="http://schemas.openxmlformats.org/officeDocument/2006/relationships/slide" Target="slide19.xml"/><Relationship Id="rId4" Type="http://schemas.openxmlformats.org/officeDocument/2006/relationships/slide" Target="slide18.xml"/></Relationships>
</file>

<file path=ppt/slides/_rels/slide17.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7.xml"/><Relationship Id="rId5" Type="http://schemas.openxmlformats.org/officeDocument/2006/relationships/slide" Target="slide19.xml"/><Relationship Id="rId4" Type="http://schemas.openxmlformats.org/officeDocument/2006/relationships/slide" Target="slide18.xml"/></Relationships>
</file>

<file path=ppt/slides/_rels/slide18.xml.rels><?xml version="1.0" encoding="UTF-8" standalone="yes"?>
<Relationships xmlns="http://schemas.openxmlformats.org/package/2006/relationships"><Relationship Id="rId8" Type="http://schemas.openxmlformats.org/officeDocument/2006/relationships/image" Target="../media/image10.emf"/><Relationship Id="rId3" Type="http://schemas.openxmlformats.org/officeDocument/2006/relationships/slide" Target="slide11.xml"/><Relationship Id="rId7" Type="http://schemas.openxmlformats.org/officeDocument/2006/relationships/package" Target="../embeddings/Microsoft_Word___3.docx"/><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slide" Target="slide19.xml"/><Relationship Id="rId5" Type="http://schemas.openxmlformats.org/officeDocument/2006/relationships/slide" Target="slide18.xml"/><Relationship Id="rId4" Type="http://schemas.openxmlformats.org/officeDocument/2006/relationships/slide" Target="slide15.xml"/></Relationships>
</file>

<file path=ppt/slides/_rels/slide19.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7.xml"/><Relationship Id="rId5" Type="http://schemas.openxmlformats.org/officeDocument/2006/relationships/slide" Target="slide19.xml"/><Relationship Id="rId4" Type="http://schemas.openxmlformats.org/officeDocument/2006/relationships/slide" Target="slide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7.xml"/><Relationship Id="rId5" Type="http://schemas.openxmlformats.org/officeDocument/2006/relationships/slide" Target="slide19.xml"/><Relationship Id="rId4" Type="http://schemas.openxmlformats.org/officeDocument/2006/relationships/slide" Target="slide18.xml"/></Relationships>
</file>

<file path=ppt/slides/_rels/slide21.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1.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1.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1.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1.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1.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1.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1.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6.xml"/><Relationship Id="rId1" Type="http://schemas.openxmlformats.org/officeDocument/2006/relationships/vmlDrawing" Target="../drawings/vmlDrawing1.vml"/><Relationship Id="rId6" Type="http://schemas.openxmlformats.org/officeDocument/2006/relationships/image" Target="../media/image8.emf"/><Relationship Id="rId5" Type="http://schemas.openxmlformats.org/officeDocument/2006/relationships/package" Target="../embeddings/Microsoft_Word___1.docx"/><Relationship Id="rId4" Type="http://schemas.openxmlformats.org/officeDocument/2006/relationships/slide" Target="slide6.xml"/></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6.xml"/><Relationship Id="rId1" Type="http://schemas.openxmlformats.org/officeDocument/2006/relationships/vmlDrawing" Target="../drawings/vmlDrawing2.vml"/><Relationship Id="rId6" Type="http://schemas.openxmlformats.org/officeDocument/2006/relationships/image" Target="../media/image9.emf"/><Relationship Id="rId5" Type="http://schemas.openxmlformats.org/officeDocument/2006/relationships/package" Target="../embeddings/Microsoft_Word___2.docx"/><Relationship Id="rId4" Type="http://schemas.openxmlformats.org/officeDocument/2006/relationships/slide" Target="slide6.xml"/></Relationships>
</file>

<file path=ppt/slides/_rels/slide8.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b="1" dirty="0"/>
              <a:t>2</a:t>
            </a:r>
            <a:r>
              <a:rPr lang="zh-CN" altLang="zh-CN" dirty="0"/>
              <a:t>　雷　雨</a:t>
            </a:r>
          </a:p>
        </p:txBody>
      </p:sp>
    </p:spTree>
    <p:extLst>
      <p:ext uri="{BB962C8B-B14F-4D97-AF65-F5344CB8AC3E}">
        <p14:creationId xmlns:p14="http://schemas.microsoft.com/office/powerpoint/2010/main" val="3612264794"/>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5" name="矩形 4">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于心不忍</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忍无可忍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①你不要以为我的心是死了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你以为一个人做了一件</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于心不忍</a:t>
            </a:r>
            <a:r>
              <a:rPr lang="zh-CN" altLang="zh-CN" sz="2200" dirty="0">
                <a:solidFill>
                  <a:srgbClr val="000000"/>
                </a:solidFill>
                <a:latin typeface="Times New Roman" panose="02020603050405020304" pitchFamily="18" charset="0"/>
                <a:cs typeface="Times New Roman" panose="02020603050405020304" pitchFamily="18" charset="0"/>
              </a:rPr>
              <a:t>的事就会忘了么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②面对无理的指责、谩骂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忍无可忍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采取了极端的报复行为。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540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两者都表示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不能忍受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但使用对象不同。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于心不忍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心里忍受不了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表示出于同情或怜悯。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忍无可忍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要忍受也没法儿忍受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形容忍耐达到极限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表示基于正义或愤怒而无法忍受。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7092280" y="2531551"/>
            <a:ext cx="1080120" cy="33249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294854" y="3331984"/>
            <a:ext cx="1080120" cy="33917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2578546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句段点评</a:t>
            </a:r>
          </a:p>
        </p:txBody>
      </p:sp>
      <p:sp>
        <p:nvSpPr>
          <p:cNvPr id="8" name="矩形 7">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10" name="矩形 9">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2318000"/>
            <a:ext cx="8128000" cy="247599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午饭后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天气更阴沉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更郁热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低沉潮湿的空气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使人异常烦躁。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雷雨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是来势凶猛、冲决一切的事物的象征。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更阴沉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更郁热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低沉湿潮的空气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是雷雨将至的征兆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它暗示了剧中沉闷压抑的气氛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剧中主要人物烦躁不安的心理状态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更让读者产生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山雨欲来风满楼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的紧张感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意识到将会有大的事件发生。这一提示语起到了铺垫情节、渲染气氛的作用。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1775576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句段点评</a:t>
            </a:r>
          </a:p>
        </p:txBody>
      </p:sp>
      <p:sp>
        <p:nvSpPr>
          <p:cNvPr id="8" name="矩形 7">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10" name="矩形 9">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1207638"/>
            <a:ext cx="8128000" cy="531985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周朴园</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窗户谁叫打开的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鲁侍萍</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很自然地走到窗前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关上窗户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慢慢地走向中门。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周朴园</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看她关好窗门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忽然觉得她很奇怪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你站一站。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侍萍停。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你贵姓</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鲁侍萍</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我姓鲁。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在这部分台词和舞台说明中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无论是鲁侍萍还是周朴园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都有不自觉的生活习惯的流露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这是戏剧中值得品味的地方。鲁侍萍因生周萍生病留下了关窗的习惯</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年后的周朴园依然不自觉地保留着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即使是闷热的午后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即使是面对一个陌生的下人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这不能不说周朴园带有浓厚的怀旧心理。而鲁侍萍不自觉中表现出来的关窗动作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又深深地刺激了周朴园敏感的神经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你站一站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你贵姓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等话语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礼貌中带有疑惑。戏剧的矛盾正在表面低缓而又暗流涌动地向前发展。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3537745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animEffect transition="in" filter="wipe(down)">
                                      <p:cBhvr>
                                        <p:cTn id="7"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句段点评</a:t>
            </a:r>
          </a:p>
        </p:txBody>
      </p:sp>
      <p:sp>
        <p:nvSpPr>
          <p:cNvPr id="8" name="矩形 7">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10" name="矩形 9">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1207638"/>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周朴园</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忽然严厉地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你来干什么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鲁侍萍</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不是我要来的。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周朴园</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谁指使你来的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鲁侍萍</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悲愤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不公平的命指使我来的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这是第二幕中周朴园与鲁侍萍的第一次尖锐激烈的矛盾冲突。当周朴园知道面前的这个人就是他一直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期盼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出现的人后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他的本性一下子显露出来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于是变成了凶神恶煞的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忽然严厉地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喝问。先前的温情脉脉没有了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高度的戒备心和警惕性让他脱口而出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你来干什么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当鲁侍萍说出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不是我要来的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他马上想到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谁指使你来的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在周朴园想来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这一定是阴谋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是敲诈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是勒索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可见周朴园心地之险恶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为人之谲诈。鲁侍萍的回答表面上是对这位伪君子的呵斥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实际上是对不公平的命运的反抗。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23383952"/>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animEffect transition="in" filter="wipe(down)">
                                      <p:cBhvr>
                                        <p:cTn id="7"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句段点评</a:t>
            </a:r>
          </a:p>
        </p:txBody>
      </p:sp>
      <p:sp>
        <p:nvSpPr>
          <p:cNvPr id="8" name="矩形 7">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10" name="矩形 9">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1207638"/>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鲁侍萍</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这真是一群强盗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走至周萍面前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你是萍</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黑体" panose="02010609060101010101" pitchFamily="49"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凭什么打我的儿子</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周</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萍</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你是谁</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鲁侍萍</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我是你的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你打的这个人的妈。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面对父子、兄弟之间的尔虞我诈、以强凌弱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鲁侍萍大哭并说出了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这真是一群强盗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这愤恨至极的话。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用来形容周朴园、周萍恰切之至。当鲁侍萍面对自己日思夜想的儿子时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她多么想母子相认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但是面对周萍的暴行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饱含深情的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你是萍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还没有完全脱口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马上变成了愤怒的谴责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凭什么打我的儿子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巧借同音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形成似续实断的表达效果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有不可言传之妙。面对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儿子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的责问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一句说出了一半的话又被鲁侍萍马上收了回去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变成了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你打的这个人的妈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。这是多么令人心酸的一句台词</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202370213"/>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句段点评</a:t>
            </a:r>
          </a:p>
        </p:txBody>
      </p:sp>
      <p:sp>
        <p:nvSpPr>
          <p:cNvPr id="11" name="矩形 10">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多维探究</a:t>
            </a:r>
          </a:p>
        </p:txBody>
      </p:sp>
      <p:sp>
        <p:nvSpPr>
          <p:cNvPr id="12" name="矩形 11">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1497936"/>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周朴园在鲁侍萍离开周家</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年后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仍保存昔日房间旧状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表示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想把她的坟墓修一修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这是不是虚伪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怎样理解他的这种感情</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不完全是虚伪。周朴园是一个由封建地主转化而成的资本家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集两种不同的性格于一身。他由于自己婚姻的不如意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对以前与鲁侍萍在一起的生活有着怀念之情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所以为她保存房间的旧状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他打听鲁侍萍的情况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并表示想修一修鲁侍萍的坟墓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这其中不免带有虚伪的成分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但应该承认他对侍萍还是有怀念的。但是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他怀念的已不是眼前的鲁妈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而是那个年轻貌美、贤惠体贴的梅小姐。所以当他得知侍萍没有死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而且就是眼前的鲁妈时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他的幻想破灭了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现实的利害关系占了上风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于是发出冷酷无情的质问。</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4101201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句段点评</a:t>
            </a:r>
          </a:p>
        </p:txBody>
      </p:sp>
      <p:sp>
        <p:nvSpPr>
          <p:cNvPr id="11" name="矩形 10">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多维探究</a:t>
            </a:r>
          </a:p>
        </p:txBody>
      </p:sp>
      <p:sp>
        <p:nvSpPr>
          <p:cNvPr id="12" name="矩形 11">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1294804"/>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周朴园是怎样看待鲁侍萍突然出现在面前这件事的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他先后做出了怎样的反应</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周朴园始终认为鲁侍萍来者不善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对他有威胁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因此一直将她视为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谈判对手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想方设法把她可能造成的危险永远化解掉。一开始他觉得鲁侍萍是受人指使来到这里敲诈他的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随后从鲁侍萍的话中知道并没有人指使她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但他坚信鲁侍萍想要经济补偿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鲁家的人要借机敲诈他。于是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他竭力阻止鲁侍萍再提</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年前的往事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让她冷静下来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然后他才打听当年鲁侍萍带走的孩子的情况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最后他很快又转回话题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直截了当地要鲁侍萍开价钱。当最终确信鲁侍萍不会给他的家庭和声誉带来影响、威胁时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他就企图用金钱平息这场意外出现的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70484650"/>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句段点评</a:t>
            </a:r>
          </a:p>
        </p:txBody>
      </p:sp>
      <p:sp>
        <p:nvSpPr>
          <p:cNvPr id="11" name="矩形 10">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多维探究</a:t>
            </a:r>
          </a:p>
        </p:txBody>
      </p:sp>
      <p:sp>
        <p:nvSpPr>
          <p:cNvPr id="12" name="矩形 11">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2107334"/>
            <a:ext cx="8128000" cy="289733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《雷雨》的语言具有怎样的特点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试举例分析。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《雷雨》中的人物语言精练、生动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具有丰富的潜台词和动作的趋向性。剧中人物语言不仅符合人物身份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而且随着剧情的发展、人物思想感情的变化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作者在用词和语气的处理上也有所不同。如周朴园与鲁侍萍</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年后再度相见时逼问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你来干什么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谁指使你来的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话虽很少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但一下子揭开了周朴园对鲁侍萍怀念、忏悔的伪装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将他只考虑个人名誉的自私本质顿时展现了出来。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68380383"/>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句段点评</a:t>
            </a:r>
          </a:p>
        </p:txBody>
      </p:sp>
      <p:sp>
        <p:nvSpPr>
          <p:cNvPr id="8" name="矩形 7">
            <a:hlinkClick r:id="rId4"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9" name="矩形 8">
            <a:hlinkClick r:id="rId5" action="ppaction://hlinksldjump"/>
          </p:cNvPr>
          <p:cNvSpPr/>
          <p:nvPr/>
        </p:nvSpPr>
        <p:spPr>
          <a:xfrm>
            <a:off x="2618723"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结构图解</a:t>
            </a:r>
          </a:p>
        </p:txBody>
      </p:sp>
      <p:sp>
        <p:nvSpPr>
          <p:cNvPr id="10" name="矩形 9">
            <a:hlinkClick r:id="rId6" action="ppaction://hlinksldjump"/>
          </p:cNvPr>
          <p:cNvSpPr/>
          <p:nvPr/>
        </p:nvSpPr>
        <p:spPr>
          <a:xfrm>
            <a:off x="3699178"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审美鉴赏</a:t>
            </a:r>
          </a:p>
        </p:txBody>
      </p:sp>
      <p:graphicFrame>
        <p:nvGraphicFramePr>
          <p:cNvPr id="2" name="对象 1"/>
          <p:cNvGraphicFramePr>
            <a:graphicFrameLocks noChangeAspect="1"/>
          </p:cNvGraphicFramePr>
          <p:nvPr>
            <p:extLst>
              <p:ext uri="{D42A27DB-BD31-4B8C-83A1-F6EECF244321}">
                <p14:modId xmlns:p14="http://schemas.microsoft.com/office/powerpoint/2010/main" val="3092475482"/>
              </p:ext>
            </p:extLst>
          </p:nvPr>
        </p:nvGraphicFramePr>
        <p:xfrm>
          <a:off x="508000" y="1675265"/>
          <a:ext cx="8128000" cy="3761470"/>
        </p:xfrm>
        <a:graphic>
          <a:graphicData uri="http://schemas.openxmlformats.org/presentationml/2006/ole">
            <mc:AlternateContent xmlns:mc="http://schemas.openxmlformats.org/markup-compatibility/2006">
              <mc:Choice xmlns:v="urn:schemas-microsoft-com:vml" Requires="v">
                <p:oleObj spid="_x0000_s3078" name="文档" r:id="rId7" imgW="3839157" imgH="1776917" progId="Word.Document.12">
                  <p:embed/>
                </p:oleObj>
              </mc:Choice>
              <mc:Fallback>
                <p:oleObj name="文档" r:id="rId7" imgW="3839157" imgH="1776917" progId="Word.Document.12">
                  <p:embed/>
                  <p:pic>
                    <p:nvPicPr>
                      <p:cNvPr id="0" name=""/>
                      <p:cNvPicPr/>
                      <p:nvPr/>
                    </p:nvPicPr>
                    <p:blipFill>
                      <a:blip r:embed="rId8"/>
                      <a:stretch>
                        <a:fillRect/>
                      </a:stretch>
                    </p:blipFill>
                    <p:spPr>
                      <a:xfrm>
                        <a:off x="508000" y="1675265"/>
                        <a:ext cx="8128000" cy="3761470"/>
                      </a:xfrm>
                      <a:prstGeom prst="rect">
                        <a:avLst/>
                      </a:prstGeom>
                    </p:spPr>
                  </p:pic>
                </p:oleObj>
              </mc:Fallback>
            </mc:AlternateContent>
          </a:graphicData>
        </a:graphic>
      </p:graphicFrame>
    </p:spTree>
    <p:extLst>
      <p:ext uri="{BB962C8B-B14F-4D97-AF65-F5344CB8AC3E}">
        <p14:creationId xmlns:p14="http://schemas.microsoft.com/office/powerpoint/2010/main" val="140678088"/>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句段点评</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12" name="矩形 11">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4" name="矩形 13">
            <a:hlinkClick r:id="rId5" action="ppaction://hlinksldjump"/>
          </p:cNvPr>
          <p:cNvSpPr/>
          <p:nvPr/>
        </p:nvSpPr>
        <p:spPr>
          <a:xfrm>
            <a:off x="3699178"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1329882"/>
            <a:ext cx="8128000" cy="492865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集中尖锐的矛盾冲突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《雷雨》是中国现代话剧中极为成功的著作之一。曹禺先生在作品中把各种矛盾冲突用纵横交错、严密集中的情节淋漓尽致地表现出来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从而完成了一部内涵丰富的社会悲剧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使我们从中形象地读懂了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封建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深刻地领悟了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剥削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会心地触摸到了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抗争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《雷雨》结构紧凑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矛盾集中尖锐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情节严密紧张。剧本采用西方戏剧史上特殊的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锁闭式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从事件的危机开幕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不是渐次展开剧情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而是在后果的猝然爆发中交代复杂的前因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将现在进行的事件和过去发生的事件巧妙地交织在一起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并以过去的戏来推动现在的戏。剧本以</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cs typeface="Times New Roman" panose="02020603050405020304" pitchFamily="18" charset="0"/>
              </a:rPr>
              <a:t>年前周朴园与鲁侍萍的矛盾为前史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cs typeface="Times New Roman" panose="02020603050405020304" pitchFamily="18" charset="0"/>
              </a:rPr>
              <a:t>年后的某一天内的矛盾下笔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把复杂的故事和尖锐的冲突浓缩在午后至半夜的有限时间之内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集中在周公馆的客厅与鲁贵的家中发生。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02569870"/>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318000"/>
            <a:ext cx="8128000" cy="247599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在中国现代戏剧作品中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很少有一部戏剧能够像《雷雨》这样震撼人心。两个家庭八个人物在短短一天之内发生的故事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牵扯了过去</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年剪不断、理还乱的恩恩怨怨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狭小的舞台上不仅上演了伦理的矛盾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阶级的斗争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还有发自灵魂深处的呐喊。有人说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说到《雷雨》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我应当告白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亏了它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我才相信中国确乎有了近代剧。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可见其影响深远。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句段点评</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多维探究</a:t>
            </a:r>
          </a:p>
        </p:txBody>
      </p:sp>
      <p:sp>
        <p:nvSpPr>
          <p:cNvPr id="12" name="矩形 11">
            <a:hlinkClick r:id="rId4" action="ppaction://hlinksldjump"/>
          </p:cNvPr>
          <p:cNvSpPr/>
          <p:nvPr/>
        </p:nvSpPr>
        <p:spPr>
          <a:xfrm>
            <a:off x="261872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结构图解</a:t>
            </a:r>
          </a:p>
        </p:txBody>
      </p:sp>
      <p:sp>
        <p:nvSpPr>
          <p:cNvPr id="14" name="矩形 13">
            <a:hlinkClick r:id="rId5" action="ppaction://hlinksldjump"/>
          </p:cNvPr>
          <p:cNvSpPr/>
          <p:nvPr/>
        </p:nvSpPr>
        <p:spPr>
          <a:xfrm>
            <a:off x="3699178"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审美鉴赏</a:t>
            </a:r>
          </a:p>
        </p:txBody>
      </p:sp>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以周朴园为中心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层次清晰地展现出错综复杂的三个主要矛盾冲突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周朴园与蘩漪、周朴园与鲁侍萍、周朴园与鲁大海之间的矛盾冲突。其中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周朴园与蘩漪的矛盾冲突是全剧的主干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它牵出了周朴园与鲁侍萍、周朴园与鲁贵、周萍与鲁大海等一系列的矛盾冲突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使全剧八个人都卷入其中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形成了牵一发而动全身的集中严密的结构。各种矛盾、线索时明时暗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周朴园与蘩漪的冲突是明线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周朴园与鲁侍萍的关系则是暗线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两条线并存交织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互相影响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互相牵制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使得剧情紧张曲折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引人入胜。各种人物间复杂的关系使剧情紧凑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吸引读者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同时具有深刻广泛的社会意义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它引发了复杂的矛盾冲突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使剧本充满了戏剧性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悬念迭起。最后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cs typeface="Times New Roman" panose="02020603050405020304" pitchFamily="18" charset="0"/>
              </a:rPr>
              <a:t>年前旧景重现的基础上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将戏剧的矛盾推向高潮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酿成了一连串的惨剧。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66276714"/>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美文品读</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素材积累</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07638"/>
            <a:ext cx="8128000" cy="533492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写给女儿的信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曹</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小方子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你不能再玩了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爸爸心里真着急。这么大岁数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不用功写作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还不能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在创作里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将来如何得了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我以为人活着总要有一点比较可以自豪的内在的理想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万不能总想着有趣好玩之事。要对爸爸说真话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要苦用功。必须一面写作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一面争取多从真实生活中找素材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积累素材。素材要记下来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一句话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一点小故事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分门别类地记。日后要拿出来看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要想。不然记过的东西也等于白记。每晚回家不能创作时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就把一天的材料用心写下来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订成一本。你最好买个活页本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这样更方便。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我不是说要你做个苦行僧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但必须有志气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你喜欢干的事情看准了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就要坚持下去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为自己选择了的道路去苦干。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——1981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28481823"/>
      </p:ext>
    </p:extLst>
  </p:cSld>
  <p:clrMapOvr>
    <a:masterClrMapping/>
  </p:clrMapOvr>
  <p:transition spd="slow">
    <p:pull dir="l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美文品读</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素材积累</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我以为人生只此一次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不悟出自己活着的使命则一事无成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势必痛悔为何早不觉悟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到了一定年龄便知这是真理。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这几年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我要追回已逝的时间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再写点东西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不然我情愿不活下去。爸爸仅靠年轻时写了那一点东西维持精神上的生活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实在不行。但创作真是极艰苦的劳作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时常费日日夜夜的时间写的那一点东西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一遇到走不通想不通的关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又得返工重写。一部稿子不知要改多少遍。当然真有一个结实的大纲与思想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写下去只是费时间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倒不会气馁。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最近读了《贝多芬传》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这位伟大的人激励了我。我不得不写作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即便写成一堆废纸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我也是得写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不然便不是活人。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——1982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17047741"/>
      </p:ext>
    </p:extLst>
  </p:cSld>
  <p:clrMapOvr>
    <a:masterClrMapping/>
  </p:clrMapOvr>
  <p:transition spd="slow">
    <p:pull dir="l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美文品读</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素材积累</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11493"/>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天才是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牛劲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是夜以继日的苦干精神。你要观察、体会身边的一切事物、人物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写出他们的神态。不断看见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觉察出来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那些崇高的灵魂在文字间是怎样闪光的。必须有真正的思想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没有思想便不成其为人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更何况一个作家。其实向往着光明的思想才能使人写出好东西来。卑污的灵魂是写不出真正让人称赞的东西的。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生活中往往有许多印象、许多憧憬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总是等写到节骨眼儿就冒出来了。要我说明白是不可能的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现在不可能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写的时候也不可能。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我的话不是给木头人、木头脑袋瓜写的。你要常想想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揣摩一下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体会一下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看看自己相差多远。杰克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伦敦的勇气、志气与冲天干劲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百折不回的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牛劲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是大可学习的。你比起他是小毛虫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你还不知道苦苦修改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还不知道退稿再写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再改。再改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退了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又写别的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写不完地写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那怎么行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——1983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251816889"/>
      </p:ext>
    </p:extLst>
  </p:cSld>
  <p:clrMapOvr>
    <a:masterClrMapping/>
  </p:clrMapOvr>
  <p:transition spd="slow">
    <p:pull dir="l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美文品读</a:t>
            </a:r>
          </a:p>
        </p:txBody>
      </p:sp>
      <p:sp>
        <p:nvSpPr>
          <p:cNvPr id="11" name="矩形 10">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素材积累</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2310467"/>
            <a:ext cx="8128000" cy="2491067"/>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方正艺黑简体" panose="03000509000000000000" pitchFamily="65" charset="-122"/>
                <a:cs typeface="Times New Roman" panose="02020603050405020304" pitchFamily="18" charset="0"/>
              </a:rPr>
              <a:t>品读提示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一位伟大的作家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不在于他有多少豪言壮语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而在于他对灵魂的体察和对生活的感悟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以及传达这种感悟的技巧。读曹禺写给女儿万方的信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能让我们确信这一点。短短的三封信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没有家长里短的絮叨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也没有居高临下的训诫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而是写自己对生活的感悟、写作的苦衷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让女儿从中汲取成长的营养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培养创作的耐力。曹禺对女儿的教诲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也能给我们深刻的启示。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01585863"/>
      </p:ext>
    </p:extLst>
  </p:cSld>
  <p:clrMapOvr>
    <a:masterClrMapping/>
  </p:clrMapOvr>
  <p:transition spd="slow">
    <p:pull dir="l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美文品读</a:t>
            </a:r>
          </a:p>
        </p:txBody>
      </p:sp>
      <p:sp>
        <p:nvSpPr>
          <p:cNvPr id="18" name="矩形 17">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素材积累</a:t>
            </a:r>
          </a:p>
        </p:txBody>
      </p:sp>
      <p:sp>
        <p:nvSpPr>
          <p:cNvPr id="3" name="矩形 2"/>
          <p:cNvSpPr>
            <a:spLocks noChangeAspect="1"/>
          </p:cNvSpPr>
          <p:nvPr/>
        </p:nvSpPr>
        <p:spPr>
          <a:xfrm>
            <a:off x="508000" y="2318000"/>
            <a:ext cx="8128000" cy="247599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《雷雨》是在中国话剧史上有重大影响的一部杰作。它不仅为中国戏剧人物画廊增添了许多鲜明生动的艺术形象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如周朴园、鲁侍萍、蘩漪、周萍等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还深刻地反映了不同人物之间迥异的价值观、生存观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为我们认识社会、思考人生提供了很好的范本。对本剧中有关人物的分析可以用在诸如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金钱观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人生观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等相关话题的作文中。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96964954"/>
      </p:ext>
    </p:extLst>
  </p:cSld>
  <p:clrMapOvr>
    <a:masterClrMapping/>
  </p:clrMapOvr>
  <p:transition spd="slow">
    <p:pull dir="l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美文品读</a:t>
            </a:r>
          </a:p>
        </p:txBody>
      </p:sp>
      <p:sp>
        <p:nvSpPr>
          <p:cNvPr id="18" name="矩形 17">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素材积累</a:t>
            </a:r>
          </a:p>
        </p:txBody>
      </p:sp>
      <p:sp>
        <p:nvSpPr>
          <p:cNvPr id="2" name="矩形 1"/>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在《雷雨》中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周朴园是一个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坏到自己都不认为自己是坏人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他把个人的利益摆在第一位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认为金钱是万能的。当他知道来者是鲁侍萍时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他马上说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痛痛快快的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你现在要多少钱吧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在他看来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金钱能消除鲁侍萍的愤恨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金钱能赎回他的罪恶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金钱能使受害者微笑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金钱能使造孽者心安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金钱能永远消除别人对他的威胁。为确保自己的名誉、地位不受威胁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他不许鲁侍萍同自己的亲生骨肉相认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并勒令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以后鲁家的人永远不许再到周家来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还以五千块钱的支票进行收买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以策万全。他这种卑鄙的心理在戏剧中被表现得淋漓尽致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而在今天的现实生活中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唯金钱为尊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周朴园们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却还有很多。</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63456075"/>
      </p:ext>
    </p:extLst>
  </p:cSld>
  <p:clrMapOvr>
    <a:masterClrMapping/>
  </p:clrMapOvr>
  <p:transition spd="slow">
    <p:pull dir="l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美文品读</a:t>
            </a:r>
          </a:p>
        </p:txBody>
      </p:sp>
      <p:sp>
        <p:nvSpPr>
          <p:cNvPr id="18" name="矩形 17">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素材积累</a:t>
            </a:r>
          </a:p>
        </p:txBody>
      </p:sp>
      <p:sp>
        <p:nvSpPr>
          <p:cNvPr id="2" name="矩形 1"/>
          <p:cNvSpPr>
            <a:spLocks noChangeAspect="1"/>
          </p:cNvSpPr>
          <p:nvPr/>
        </p:nvSpPr>
        <p:spPr>
          <a:xfrm>
            <a:off x="508000" y="1207638"/>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周萍、周冲、四凤、鲁大海是人生观和价值观截然不同的四个年轻人。周萍对他的父亲有一种敬畏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不敢违背父亲的话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虽然他也想摆脱这个让他苦恼的家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但他不敢面对问题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极力逃避困难。他懦弱、胆怯、卑鄙、自私。周冲是一个在新思想、新文化影响下成长的青年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他富于幻想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生性浪漫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但污浊的环境注定了他的悲剧命运。四凤虽然有对美好生活的幻想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但她却无力改变自己的命运。鲁大海虽然力求通过斗争改变自己乃至自己所属的这个阶级的命运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有行动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但他又显得那么无助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无论智慧还是力量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都不足以和以周朴园为代表的资本家及腐朽势力抗衡。命运虽然把这四个年轻人拴在了一起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但不同的人生观和价值观却使他们的人生放射出不同的光辉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有的暗弱无力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有的朝气蓬勃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有的充满抗争精神。</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43555697"/>
      </p:ext>
    </p:extLst>
  </p:cSld>
  <p:clrMapOvr>
    <a:masterClrMapping/>
  </p:clrMapOvr>
  <p:transition spd="slow">
    <p:pull dir="l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新</a:t>
            </a:r>
            <a:r>
              <a:rPr lang="zh-CN" altLang="en-US" sz="1400" dirty="0" smtClean="0">
                <a:solidFill>
                  <a:schemeClr val="bg1"/>
                </a:solidFill>
                <a:latin typeface="微软雅黑" panose="020B0503020204020204" pitchFamily="34" charset="-122"/>
                <a:ea typeface="微软雅黑" panose="020B0503020204020204" pitchFamily="34" charset="-122"/>
              </a:rPr>
              <a:t>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自主梳理</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78508"/>
            <a:ext cx="8128000" cy="415498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《雷雨》是曹禺先生</a:t>
            </a:r>
            <a:r>
              <a:rPr lang="en-US" altLang="zh-CN" sz="2200" dirty="0">
                <a:solidFill>
                  <a:srgbClr val="000000"/>
                </a:solidFill>
                <a:latin typeface="Times New Roman" panose="02020603050405020304" pitchFamily="18" charset="0"/>
                <a:cs typeface="Times New Roman" panose="02020603050405020304" pitchFamily="18" charset="0"/>
              </a:rPr>
              <a:t>1933</a:t>
            </a:r>
            <a:r>
              <a:rPr lang="zh-CN" altLang="zh-CN" sz="2200" dirty="0">
                <a:solidFill>
                  <a:srgbClr val="000000"/>
                </a:solidFill>
                <a:latin typeface="Times New Roman" panose="02020603050405020304" pitchFamily="18" charset="0"/>
                <a:cs typeface="Times New Roman" panose="02020603050405020304" pitchFamily="18" charset="0"/>
              </a:rPr>
              <a:t>年创作的优秀话剧剧本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是一部杰出的现实主义悲剧。该剧共四幕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讲述了如下故事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一个闷热的午后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从济南来到周公馆看望女儿四凤的鲁侍萍与周公馆的主人周朴园不期而遇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引出了</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cs typeface="Times New Roman" panose="02020603050405020304" pitchFamily="18" charset="0"/>
              </a:rPr>
              <a:t>年前的一段纠葛。</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cs typeface="Times New Roman" panose="02020603050405020304" pitchFamily="18" charset="0"/>
              </a:rPr>
              <a:t>年前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周朴园和女仆梅侍萍相爱。后来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周家为了与一位门当户对的小姐结亲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在大年三十的晚上赶走了梅侍萍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强迫她留下了长子周萍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带走刚刚出生三天的病重的次子。梅侍萍被逼投河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幸而被救。此后她嫁给了鲁贵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又生了女儿四凤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自己改名鲁侍萍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带走的儿子也改名鲁大海。岂料</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cs typeface="Times New Roman" panose="02020603050405020304" pitchFamily="18" charset="0"/>
              </a:rPr>
              <a:t>年后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不但鲁贵在周家当差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而且女儿四凤又像她当初一样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来到周家做佣人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鲁大海在周家煤矿做矿工</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844337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新</a:t>
            </a:r>
            <a:r>
              <a:rPr lang="zh-CN" altLang="en-US" sz="1400" dirty="0" smtClean="0">
                <a:solidFill>
                  <a:schemeClr val="bg1"/>
                </a:solidFill>
                <a:latin typeface="微软雅黑" panose="020B0503020204020204" pitchFamily="34" charset="-122"/>
                <a:ea typeface="微软雅黑" panose="020B0503020204020204" pitchFamily="34" charset="-122"/>
              </a:rPr>
              <a:t>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自主梳理</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02338"/>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四凤同周家的大少爷周萍相爱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并已有孕在身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周家年轻的太太蘩漪与周萍有不清白的关系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而四凤却又要面对周家二少爷周冲的爱情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鲁大海也与罢工工人来和周朴园谈判。当一切血缘情仇的谜底被揭穿时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一场大悲剧发生了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四凤、周冲触电身亡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周萍开枪自尽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蘩漪发了疯。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课文节选的是全剧的第二幕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展示的是周朴园、鲁侍萍</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cs typeface="Times New Roman" panose="02020603050405020304" pitchFamily="18" charset="0"/>
              </a:rPr>
              <a:t>年后相遇时他们之间复杂的矛盾冲突。节选的这部分一共是两场戏。前一场写周朴园与鲁侍萍的矛盾冲突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先写他们不期而遇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通过叙谈交代了故事的原委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后写他们各自的处境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并进行了激烈的思想交锋。后一场戏主要写周朴园与鲁大海的矛盾冲突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揭露了周朴园作为资本家对罢工工人的血腥镇压及其罪恶的发家史。</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3310733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新</a:t>
            </a:r>
            <a:r>
              <a:rPr lang="zh-CN" altLang="en-US" sz="1400" dirty="0" smtClean="0">
                <a:solidFill>
                  <a:schemeClr val="bg1"/>
                </a:solidFill>
                <a:latin typeface="微软雅黑" panose="020B0503020204020204" pitchFamily="34" charset="-122"/>
                <a:ea typeface="微软雅黑" panose="020B0503020204020204" pitchFamily="34" charset="-122"/>
              </a:rPr>
              <a:t>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2527"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自主梳理</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曹禺</a:t>
            </a:r>
            <a:r>
              <a:rPr lang="en-US" altLang="zh-CN" sz="2200" dirty="0">
                <a:solidFill>
                  <a:srgbClr val="000000"/>
                </a:solidFill>
                <a:latin typeface="Times New Roman" panose="02020603050405020304" pitchFamily="18" charset="0"/>
                <a:cs typeface="Times New Roman" panose="02020603050405020304" pitchFamily="18" charset="0"/>
              </a:rPr>
              <a:t>(1910—1996),</a:t>
            </a:r>
            <a:r>
              <a:rPr lang="zh-CN" altLang="zh-CN" sz="2200" dirty="0">
                <a:solidFill>
                  <a:srgbClr val="000000"/>
                </a:solidFill>
                <a:latin typeface="Times New Roman" panose="02020603050405020304" pitchFamily="18" charset="0"/>
                <a:cs typeface="Times New Roman" panose="02020603050405020304" pitchFamily="18" charset="0"/>
              </a:rPr>
              <a:t>原名万家宝。祖籍湖北潜江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生于天津。现代剧作家。代表作有剧本《雷雨》《日出》《北京人》《王昭君》等。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戏剧的分类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按艺术形式和表现手法分为话剧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如《雷雨》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、歌剧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如《白毛女》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、舞剧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如《丝路花雨》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按剧情繁简和结构分为多幕剧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如《雷雨》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、独幕剧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按题材所反映的时代分为历史剧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如《屈原》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、现代剧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如《红灯记》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按矛盾冲突的性质分为悲剧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如《屈原》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、喜剧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如《威尼斯商人》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如《白毛女》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2104638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5" name="矩形 4">
            <a:hlinkClick r:id="rId4"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508000" y="1329882"/>
            <a:ext cx="1591782"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字音</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765558183"/>
              </p:ext>
            </p:extLst>
          </p:nvPr>
        </p:nvGraphicFramePr>
        <p:xfrm>
          <a:off x="508000" y="1874758"/>
          <a:ext cx="8128000" cy="4423676"/>
        </p:xfrm>
        <a:graphic>
          <a:graphicData uri="http://schemas.openxmlformats.org/presentationml/2006/ole">
            <mc:AlternateContent xmlns:mc="http://schemas.openxmlformats.org/markup-compatibility/2006">
              <mc:Choice xmlns:v="urn:schemas-microsoft-com:vml" Requires="v">
                <p:oleObj spid="_x0000_s1033" name="文档" r:id="rId5" imgW="3839157" imgH="2089813" progId="Word.Document.12">
                  <p:embed/>
                </p:oleObj>
              </mc:Choice>
              <mc:Fallback>
                <p:oleObj name="文档" r:id="rId5" imgW="3839157" imgH="2089813" progId="Word.Document.12">
                  <p:embed/>
                  <p:pic>
                    <p:nvPicPr>
                      <p:cNvPr id="0" name=""/>
                      <p:cNvPicPr/>
                      <p:nvPr/>
                    </p:nvPicPr>
                    <p:blipFill>
                      <a:blip r:embed="rId6"/>
                      <a:stretch>
                        <a:fillRect/>
                      </a:stretch>
                    </p:blipFill>
                    <p:spPr>
                      <a:xfrm>
                        <a:off x="508000" y="1874758"/>
                        <a:ext cx="8128000" cy="4423676"/>
                      </a:xfrm>
                      <a:prstGeom prst="rect">
                        <a:avLst/>
                      </a:prstGeom>
                    </p:spPr>
                  </p:pic>
                </p:oleObj>
              </mc:Fallback>
            </mc:AlternateContent>
          </a:graphicData>
        </a:graphic>
      </p:graphicFrame>
    </p:spTree>
    <p:extLst>
      <p:ext uri="{BB962C8B-B14F-4D97-AF65-F5344CB8AC3E}">
        <p14:creationId xmlns:p14="http://schemas.microsoft.com/office/powerpoint/2010/main" val="264105897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5" name="矩形 4">
            <a:hlinkClick r:id="rId4"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508000" y="1205426"/>
            <a:ext cx="1591782"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汉字</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921728499"/>
              </p:ext>
            </p:extLst>
          </p:nvPr>
        </p:nvGraphicFramePr>
        <p:xfrm>
          <a:off x="508000" y="1745991"/>
          <a:ext cx="8128000" cy="2605129"/>
        </p:xfrm>
        <a:graphic>
          <a:graphicData uri="http://schemas.openxmlformats.org/presentationml/2006/ole">
            <mc:AlternateContent xmlns:mc="http://schemas.openxmlformats.org/markup-compatibility/2006">
              <mc:Choice xmlns:v="urn:schemas-microsoft-com:vml" Requires="v">
                <p:oleObj spid="_x0000_s2057" name="文档" r:id="rId5" imgW="3839157" imgH="1230340" progId="Word.Document.12">
                  <p:embed/>
                </p:oleObj>
              </mc:Choice>
              <mc:Fallback>
                <p:oleObj name="文档" r:id="rId5" imgW="3839157" imgH="1230340" progId="Word.Document.12">
                  <p:embed/>
                  <p:pic>
                    <p:nvPicPr>
                      <p:cNvPr id="0" name=""/>
                      <p:cNvPicPr/>
                      <p:nvPr/>
                    </p:nvPicPr>
                    <p:blipFill>
                      <a:blip r:embed="rId6"/>
                      <a:stretch>
                        <a:fillRect/>
                      </a:stretch>
                    </p:blipFill>
                    <p:spPr>
                      <a:xfrm>
                        <a:off x="508000" y="1745991"/>
                        <a:ext cx="8128000" cy="2605129"/>
                      </a:xfrm>
                      <a:prstGeom prst="rect">
                        <a:avLst/>
                      </a:prstGeom>
                    </p:spPr>
                  </p:pic>
                </p:oleObj>
              </mc:Fallback>
            </mc:AlternateContent>
          </a:graphicData>
        </a:graphic>
      </p:graphicFrame>
      <p:sp>
        <p:nvSpPr>
          <p:cNvPr id="6" name="矩形 5"/>
          <p:cNvSpPr>
            <a:spLocks noChangeAspect="1"/>
          </p:cNvSpPr>
          <p:nvPr/>
        </p:nvSpPr>
        <p:spPr>
          <a:xfrm>
            <a:off x="508000" y="3994178"/>
            <a:ext cx="8128000" cy="2095125"/>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解词义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郁热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闷热。郁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积聚而不得发泄。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汗涔涔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形容汗水不断地流下。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一帆风顺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形容非常顺利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毫无波折或挫折。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谛听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仔细地听。谛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仔细。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5930613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5" name="矩形 4">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508000" y="1701069"/>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辨用法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拜望</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拜访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①这里以前建有茶神庵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从普洱过往运茶的人与马帮都要由此经过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拜望</a:t>
            </a:r>
            <a:r>
              <a:rPr lang="zh-CN" altLang="zh-CN" sz="2200" dirty="0">
                <a:solidFill>
                  <a:srgbClr val="000000"/>
                </a:solidFill>
                <a:latin typeface="Times New Roman" panose="02020603050405020304" pitchFamily="18" charset="0"/>
                <a:cs typeface="Times New Roman" panose="02020603050405020304" pitchFamily="18" charset="0"/>
              </a:rPr>
              <a:t>这里的茶神。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②近期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上海长江轮船公司代表团一行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分别对韩进集团总部和海运总部进行了</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拜访</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540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两者都有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拜见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探望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但使用的对象略有不同。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拜望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是敬辞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对象是长辈或尊敬的人。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本课中有讽刺的意味。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拜访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访问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敬辞。</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951255" y="2935830"/>
            <a:ext cx="531985"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573354" y="3749690"/>
            <a:ext cx="531985"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7876548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新课助读</a:t>
            </a:r>
          </a:p>
        </p:txBody>
      </p:sp>
      <p:sp>
        <p:nvSpPr>
          <p:cNvPr id="5" name="矩形 4">
            <a:hlinkClick r:id="rId3" action="ppaction://hlinksldjump"/>
          </p:cNvPr>
          <p:cNvSpPr/>
          <p:nvPr/>
        </p:nvSpPr>
        <p:spPr>
          <a:xfrm>
            <a:off x="1542527"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自主梳理</a:t>
            </a:r>
          </a:p>
        </p:txBody>
      </p:sp>
      <p:sp>
        <p:nvSpPr>
          <p:cNvPr id="2" name="矩形 1"/>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交涉</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商讨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①在超过一年的时间里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他每天都会发一张新照片。他也正和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数字地球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交涉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希望可以利用它的服务器来获得它的卫星拍摄的东西。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②据法国《观点报》</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日援引法新社报道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西方国家与俄罗斯拟就乌克兰问题继续进行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商讨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以寻求乌克兰危机的解决方案。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540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两者都有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商量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但感情色彩和使用对象都略有不同。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交涉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跟对方商量解决有关问题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多指比较棘手的问题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交涉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双方主体地位未必平等。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商讨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商量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讨论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为了解决较大的、较复杂的问题而交换意见。多用在地位平等的主体之间商量讨论。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1979712" y="2346858"/>
            <a:ext cx="531985"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686132" y="3556067"/>
            <a:ext cx="531985" cy="322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6822281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282</TotalTime>
  <Words>2916</Words>
  <Application>Microsoft Office PowerPoint</Application>
  <PresentationFormat>全屏显示(4:3)</PresentationFormat>
  <Paragraphs>141</Paragraphs>
  <Slides>27</Slides>
  <Notes>0</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27</vt:i4>
      </vt:variant>
    </vt:vector>
  </HeadingPairs>
  <TitlesOfParts>
    <vt:vector size="41" baseType="lpstr">
      <vt:lpstr>NEU-BZ-S92</vt:lpstr>
      <vt:lpstr>方正书宋_GBK</vt:lpstr>
      <vt:lpstr>方正宋黑_GBK</vt:lpstr>
      <vt:lpstr>方正艺黑简体</vt:lpstr>
      <vt:lpstr>仿宋</vt:lpstr>
      <vt:lpstr>黑体</vt:lpstr>
      <vt:lpstr>楷体</vt:lpstr>
      <vt:lpstr>宋体</vt:lpstr>
      <vt:lpstr>微软雅黑</vt:lpstr>
      <vt:lpstr>Arial</vt:lpstr>
      <vt:lpstr>Calibri</vt:lpstr>
      <vt:lpstr>Times New Roman</vt:lpstr>
      <vt:lpstr>测控设计模板14新</vt:lpstr>
      <vt:lpstr>文档</vt:lpstr>
      <vt:lpstr>2　雷　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dbc</cp:lastModifiedBy>
  <cp:revision>85</cp:revision>
  <dcterms:created xsi:type="dcterms:W3CDTF">2014-04-23T05:53:17Z</dcterms:created>
  <dcterms:modified xsi:type="dcterms:W3CDTF">2016-06-29T08:08:43Z</dcterms:modified>
</cp:coreProperties>
</file>