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368" r:id="rId2"/>
    <p:sldId id="265" r:id="rId3"/>
    <p:sldId id="391" r:id="rId4"/>
    <p:sldId id="407" r:id="rId5"/>
    <p:sldId id="392" r:id="rId6"/>
    <p:sldId id="393" r:id="rId7"/>
    <p:sldId id="394" r:id="rId8"/>
    <p:sldId id="395" r:id="rId9"/>
    <p:sldId id="396" r:id="rId10"/>
    <p:sldId id="397" r:id="rId11"/>
    <p:sldId id="398" r:id="rId12"/>
    <p:sldId id="399" r:id="rId13"/>
    <p:sldId id="400" r:id="rId14"/>
    <p:sldId id="401" r:id="rId15"/>
    <p:sldId id="402" r:id="rId16"/>
    <p:sldId id="403" r:id="rId1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5488" autoAdjust="0"/>
  </p:normalViewPr>
  <p:slideViewPr>
    <p:cSldViewPr showGuides="1">
      <p:cViewPr varScale="1">
        <p:scale>
          <a:sx n="88" d="100"/>
          <a:sy n="88" d="100"/>
        </p:scale>
        <p:origin x="1464" y="84"/>
      </p:cViewPr>
      <p:guideLst>
        <p:guide orient="horz" pos="754"/>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2017-02-21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spTree>
    <p:extLst>
      <p:ext uri="{BB962C8B-B14F-4D97-AF65-F5344CB8AC3E}">
        <p14:creationId xmlns:p14="http://schemas.microsoft.com/office/powerpoint/2010/main" val="67002596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栏目一">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314618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601119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276670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746192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userDrawn="1"/>
        </p:nvSpPr>
        <p:spPr>
          <a:xfrm rot="16200000">
            <a:off x="4183381" y="-4183381"/>
            <a:ext cx="77723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83568" y="149190"/>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400" b="0" dirty="0" smtClean="0"/>
              <a:t>《谈美》</a:t>
            </a:r>
            <a:endParaRPr lang="zh-CN" altLang="zh-CN" sz="1400" b="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71" r:id="rId5"/>
    <p:sldLayoutId id="2147483668" r:id="rId6"/>
    <p:sldLayoutId id="2147483670" r:id="rId7"/>
    <p:sldLayoutId id="2147483669"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《谈美》</a:t>
            </a:r>
          </a:p>
        </p:txBody>
      </p:sp>
    </p:spTree>
    <p:extLst>
      <p:ext uri="{BB962C8B-B14F-4D97-AF65-F5344CB8AC3E}">
        <p14:creationId xmlns:p14="http://schemas.microsoft.com/office/powerpoint/2010/main" val="361226479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5~7</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诗和其他艺术都是情感的流露。情感是心理中极原始的一种要素。人在理智未发达之前先已有情感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在理智既发达之后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情感仍然是理智的驱遣者。情感是心感于物所起的激动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其中有许多人所共同的成分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也有某个人所特有的成分。这就是说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情感一方面有群性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一方面也有个性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群性是得诸遗传的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是永恒的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不易变化的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个性是成于环境的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是随环境而变化的。环境随人随时而异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所以人类的情感时时在变化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遗传的倾向为多数人所共同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所以情感在变化之中有不变化者存在。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2796420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艺术是情感的返照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它也有群性和个性的分别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它在变化之中也有不变化者存在。比如单拿诗来说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四言、五言、七言、古、律、绝、词的交替是变化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而格律则为变化中的不变化者。变化就是创造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不变化就是因袭。把不变化者归纳成为原则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就是自然律。这种自然律可以用为规范律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因为它本来是人类共同的情感需要。但是只有群性而无个性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只有整齐而无变化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只有因袭而无创造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也就不能产生艺术。末流者忘记这个道理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所以往往把格律变成死板的形式。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格律在经过形式化之后往往使人受拘束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但是这决不是格律本身的罪过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我们不能因噎废食。格律不能束缚天才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也不能把庸手提拔到艺术家的地位。如果真是诗人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格律会受他奴使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如果不是诗人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有格律他的诗固然腐滥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无格律它也还是腐滥。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7123667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古今大艺术家大半都从格律入手。艺术须寓整齐于变化。一味齐整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如钟摆摇动声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固然单调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一味变化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如市场嘈杂声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也还是单调。由整齐到变化易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由变化到整齐难。从整齐入手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创造的本能和特别情境的需要会使作者在整齐之中求变化以避免单调。从变化入手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则变化之上不能再有变化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本来是求新奇而结果却仍还于单调。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古今大艺术家大半后来都做到脱化格律的境界。他们都从束缚中挣扎得自由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从整齐中酝酿出变化。格律是死方法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全赖人能活用。善用格律者好比打网球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打到娴熟时虽无心于球规而自合于球规。在不识球规者看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球手好像纵横如意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略无牵就规范的痕迹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在识球规者看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他却处处循规蹈矩。姜白石说得好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文以文而工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不以文而妙。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工在格律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而妙则在神髓风骨。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1980966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孔夫子自道修养经验说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七十而从心所欲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不逾矩。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这是道德家的极境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也是艺术家的极境。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从心所欲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不逾矩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艺术的创造活动尽于这七个字了。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从心所欲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者往往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逾矩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不逾矩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者又往往不能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从心所欲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。凡是艺术家都要能打破这个矛盾。孔夫子到快要死的时候才做到这种境界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可见循格律而能脱化格律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大非易事。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6627747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888823"/>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下列关于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格律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的表述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不符合原文意思的一项是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格律是诗歌中的不变化者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体现的是整齐、规范和人类共同的情感需要。但只有整齐而无变化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只有因袭而无创造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格律就会变成死板的形式。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格律在经过形式化之后往往使人受拘束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但这并不是格律本身的罪过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而是人不能活用它造成的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我们不能因噎废食。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格律不能束缚天才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天才之作往往工在格律而妙在神髓风骨。格律也不能把庸手提拔到艺术家的地位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即使他遵循了格律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诗歌也仍然腐滥。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古今大艺术家的创造活动都从格律入手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但后来都达到了脱化格律的境界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是创造的本能和特别情境的需要使他们在整齐之中求变化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避免了单调。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以偏概全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从格律入手。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612025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164639"/>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下列理解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不符合原文意思的一项是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情感是心理中极原始的一种要素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它先于理智而产生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但在理智发达之后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情感又会受到理智的驱遣。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艺术是情感的流露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它也有群性和个性之别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讲究寓整齐于变化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但由整齐到变化易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由变化到整齐难。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诗歌从四言、五言到七言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从古、律、绝到词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体现的是形式的变化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但它们又都讲究格律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体现的又是诗歌的共同特点。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从心所欲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不逾矩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是一对矛盾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艺术家要打破这个矛盾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做到循格律而能脱化格律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这是非常不容易的。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情感又会受到理智的驱遣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情感仍然是理智的驱遣者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4059888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046406"/>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下列理解和分析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不符合原文内容的一项是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情感是心感于物所起的激动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它一方面有群性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一方面也有个性。群性由遗传得来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不易变化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个性则成于环境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会随着环境而变化。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作者认为善用格律者好比打网球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旨在说明将格律用到出神入化的境界时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就可以超越格律的束缚而达到自由的创作境界。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作者认为一味变化也还是单调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所以他不主张从变化入手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认为变化之上不能再有变化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本来是求新奇而结果却仍还于单调。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从心所欲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不逾矩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是道德家和艺术家所追求的最高境界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这也说明道德与艺术常常是相关联的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道德境界高的人往往也能在艺术上达到较高的境界。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无中生有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道德与艺术常常是相关联的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道德境界高的人往往也能在艺术上达到较高的境界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文中无处体现。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1794995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一、阅读考查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朱光潜</a:t>
            </a:r>
            <a:r>
              <a:rPr lang="en-US" altLang="zh-CN" sz="2200" dirty="0">
                <a:solidFill>
                  <a:srgbClr val="000000"/>
                </a:solidFill>
                <a:latin typeface="Times New Roman" panose="02020603050405020304" pitchFamily="18" charset="0"/>
                <a:cs typeface="Times New Roman" panose="02020603050405020304" pitchFamily="18" charset="0"/>
              </a:rPr>
              <a:t>(1897—1986),</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家、</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家、翻译家。</a:t>
            </a:r>
            <a:r>
              <a:rPr lang="en-US" altLang="zh-CN" sz="2200" dirty="0">
                <a:solidFill>
                  <a:srgbClr val="000000"/>
                </a:solidFill>
                <a:latin typeface="Times New Roman" panose="02020603050405020304" pitchFamily="18" charset="0"/>
                <a:cs typeface="Times New Roman" panose="02020603050405020304" pitchFamily="18" charset="0"/>
              </a:rPr>
              <a:t>1930</a:t>
            </a:r>
            <a:r>
              <a:rPr lang="zh-CN" altLang="zh-CN" sz="2200" dirty="0">
                <a:solidFill>
                  <a:srgbClr val="000000"/>
                </a:solidFill>
                <a:latin typeface="Times New Roman" panose="02020603050405020304" pitchFamily="18" charset="0"/>
                <a:cs typeface="Times New Roman" panose="02020603050405020304" pitchFamily="18" charset="0"/>
              </a:rPr>
              <a:t>年在法国斯特拉斯堡大学以论文《</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》获文学博士学位。</a:t>
            </a:r>
            <a:r>
              <a:rPr lang="en-US" altLang="zh-CN" sz="2200" dirty="0">
                <a:solidFill>
                  <a:srgbClr val="000000"/>
                </a:solidFill>
                <a:latin typeface="Times New Roman" panose="02020603050405020304" pitchFamily="18" charset="0"/>
                <a:cs typeface="Times New Roman" panose="02020603050405020304" pitchFamily="18" charset="0"/>
              </a:rPr>
              <a:t>1936</a:t>
            </a:r>
            <a:r>
              <a:rPr lang="zh-CN" altLang="zh-CN" sz="2200" dirty="0">
                <a:solidFill>
                  <a:srgbClr val="000000"/>
                </a:solidFill>
                <a:latin typeface="Times New Roman" panose="02020603050405020304" pitchFamily="18" charset="0"/>
                <a:cs typeface="Times New Roman" panose="02020603050405020304" pitchFamily="18" charset="0"/>
              </a:rPr>
              <a:t>年出版《</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为中国人自己撰写的第一部具有现代科学形态和独特体系的、比较系统的美学专著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新文化运动以来的重要文献之一。他对黑格尔</a:t>
            </a:r>
            <a:r>
              <a:rPr lang="en-US" altLang="zh-CN" sz="2200" dirty="0">
                <a:solidFill>
                  <a:srgbClr val="000000"/>
                </a:solidFill>
                <a:latin typeface="Times New Roman" panose="02020603050405020304" pitchFamily="18" charset="0"/>
                <a:cs typeface="Times New Roman" panose="02020603050405020304" pitchFamily="18" charset="0"/>
              </a:rPr>
              <a:t>110</a:t>
            </a:r>
            <a:r>
              <a:rPr lang="zh-CN" altLang="zh-CN" sz="2200" dirty="0">
                <a:solidFill>
                  <a:srgbClr val="000000"/>
                </a:solidFill>
                <a:latin typeface="Times New Roman" panose="02020603050405020304" pitchFamily="18" charset="0"/>
                <a:cs typeface="Times New Roman" panose="02020603050405020304" pitchFamily="18" charset="0"/>
              </a:rPr>
              <a:t>万字的巨著《</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》的翻译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为他赢得了历史性的崇高声誉。</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现代美学　文艺理论　悲剧心理学　文艺心理学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美学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708603"/>
            <a:ext cx="8128000" cy="369479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二、片段赏析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2~4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人生本来就是一种较广义的艺术。每个人的生命史就是他自己的作品。这种作品可以是艺术的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也可以不是艺术的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正如同是一种顽石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这个人能把它雕成一座伟大的雕像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而另一个人却不能使它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分别全在性分与修养。知道生活的人就是艺术家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他的生活就是艺术作品。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过一世生活好比作一篇文章。完美的生活都有上品文章所应有的美点。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2143967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一篇好文章一定是一个完整的有机体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其中全体与部分都息息相关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不能稍有移动或增减。一字一句之中都可以见出全篇精神的贯注。比如陶渊明的《饮酒》诗本来是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采菊东篱下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悠然见南山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后人把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字误印为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原文的自然与物相遇相得的神情便完全丧失。这种艺术的完整性在生活中叫作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。凡是完美的生活都是人格的表现。大而进退取予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小而声音笑貌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都没有一件和人格相冲突。不肯为五斗米折腰向乡里小儿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是陶渊明的生命史中所应有的一段文章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如果他错过这一个小节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便失其为陶渊明。下狱不肯脱逃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临刑时还叮咛嘱咐还邻人一只鸡的债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是苏格拉底的生命史中所应有的一段文章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否则他便失其为苏格拉底。这种生命史才可以使人把它当作一幅图画去惊赞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它就是一种艺术的杰作。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2636414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035520"/>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修辞立其诚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是文章的要诀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一首诗或是一篇美文一定是至性深情的流露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存于中然后形于外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不容有丝毫假借。情趣本来是物我交感共鸣的结果。景物变动不居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情趣亦自生生不息。在生生不息的情趣中我们可以见出生命的造化。把这种生命流露于语言文字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就是好文章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把它流露于言行风采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就是美满的生命史。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文章忌俗滥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生活也忌俗滥。俗滥就是自己没有本色而蹈袭别人的成规旧矩。西施患心病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常捧心颦眉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这是自然的流露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所以愈增其美。东施没有心病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强学捧心颦眉的姿态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只能引人嫌恶。在西施是创作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在东施便是滥调。滥调起于生命的干枯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也就是虚伪的表现。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虚伪的表现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克罗齐已经说过。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风行水上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自然成纹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文章的妙处如此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生活的妙处也是如此。在什么地位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是怎样的人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感到怎样的情趣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便现出怎样的言行风采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叫人一见就觉其谐和完整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这才是艺术的生活。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2018387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艺术的生活也就是情趣丰富的生活。人可以分为两种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一种是情趣丰富的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对于许多事情都觉得有趣味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而且到处寻求享受这种趣味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一种是情趣干枯的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对于许多事物都觉得没有趣味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也不去寻求趣味。后者是俗人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前者就是艺术家。情趣愈丰富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生活也愈美满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所谓人生的艺术化就是人生的情趣化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觉得趣味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就欣赏。你是否知道生活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就看你对于许多事情能否欣赏。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阿尔卑斯山谷中有一条大汽车路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两旁景物极美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路上插着一个标语牌劝告游人说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慢慢走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欣赏啊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在告别之前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我采用阿尔卑斯山路上的标语奉赠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慢慢走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欣赏啊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有改动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0197067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文中指出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完美的生活都有上品文章所应有的美点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作者认为怎样的生活才是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完美的生活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请用自己的话概括回答。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具有完整的人格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每个细节都要追求完美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言行风采中充满至性深情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自然而不虚伪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本色而不俗滥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富有情趣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以欣赏的眼光看待生活。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作者为什么要引用阿尔卑斯山路上的标语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慢慢走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欣赏啊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作为本文的结尾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紧扣文章题目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作者认为人生之路就像风光秀丽的阿尔卑斯山路一样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风景极美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需要慢慢欣赏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作者劝告人们对待生活不要走马观花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要严肃认真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努力去创造人生、欣赏人生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语言亲切自然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让自己的主张更易于为读者接受。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269039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087906"/>
            <a:ext cx="8128000" cy="29361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朱光潜在写作《谈美》时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给青年的第十三封信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为副标题。请分析本文主旨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指出作者在文中给了青年人怎样的忠告与建议。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欧洲阿尔卑斯山谷中有一条大汽车路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两旁景物极美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路上插着一个标语牌劝告游人说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慢慢走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欣赏啊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朱光潜以此奉赠青年朋友们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在这车水马龙的世界中生活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不要像在阿尔卑斯山谷中乘汽车兜风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匆匆忙忙地疾驰而过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而要多多回首、流连风景。这样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丰富多彩的世界才不会了无生趣</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0925802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作者建议我们要像欣赏艺术一样欣赏世界和人生。凡是善于欣赏的人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有一双慧眼看世界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整个世界的动态便成为他的诗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他的图画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他的戏剧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让他的性情在其中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怡养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。到了这种境界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人生便经过了艺术化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。艺术是情趣的活动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艺术的生活也就是情趣丰富的生活。情趣愈丰富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生活也愈美满。所谓人生的艺术化就是人生的情趣化。以情趣为着眼点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作者把人分为两种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一种是情趣丰富的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对许多事物都觉得有趣味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而且到处寻求享受这种趣味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另一种是情趣干枯的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对于许多事物都觉得没有趣味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也不去寻求趣味。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人生的情趣来自宇宙的人情化和生命价值的张扬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来自对人生意义的体味和对生命意蕴的解读。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1295554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358</TotalTime>
  <Words>2023</Words>
  <Application>Microsoft Office PowerPoint</Application>
  <PresentationFormat>全屏显示(4:3)</PresentationFormat>
  <Paragraphs>52</Paragraphs>
  <Slides>16</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16</vt:i4>
      </vt:variant>
    </vt:vector>
  </HeadingPairs>
  <TitlesOfParts>
    <vt:vector size="26" baseType="lpstr">
      <vt:lpstr>NEU-BZ-S92</vt:lpstr>
      <vt:lpstr>方正书宋_GBK</vt:lpstr>
      <vt:lpstr>黑体</vt:lpstr>
      <vt:lpstr>楷体</vt:lpstr>
      <vt:lpstr>宋体</vt:lpstr>
      <vt:lpstr>微软雅黑</vt:lpstr>
      <vt:lpstr>Arial</vt:lpstr>
      <vt:lpstr>Calibri</vt:lpstr>
      <vt:lpstr>Times New Roman</vt:lpstr>
      <vt:lpstr>测控设计模板14新</vt:lpstr>
      <vt:lpstr>《谈美》</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dbc</cp:lastModifiedBy>
  <cp:revision>91</cp:revision>
  <dcterms:created xsi:type="dcterms:W3CDTF">2014-04-23T05:53:17Z</dcterms:created>
  <dcterms:modified xsi:type="dcterms:W3CDTF">2017-02-21T09:56:07Z</dcterms:modified>
</cp:coreProperties>
</file>