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5"/>
  </p:notesMasterIdLst>
  <p:sldIdLst>
    <p:sldId id="299" r:id="rId3"/>
    <p:sldId id="278" r:id="rId4"/>
    <p:sldId id="257" r:id="rId5"/>
    <p:sldId id="258" r:id="rId6"/>
    <p:sldId id="329" r:id="rId7"/>
    <p:sldId id="330" r:id="rId8"/>
    <p:sldId id="331" r:id="rId9"/>
    <p:sldId id="332" r:id="rId10"/>
    <p:sldId id="333" r:id="rId11"/>
    <p:sldId id="334" r:id="rId12"/>
    <p:sldId id="335" r:id="rId13"/>
    <p:sldId id="272" r:id="rId14"/>
    <p:sldId id="305" r:id="rId16"/>
    <p:sldId id="259" r:id="rId17"/>
    <p:sldId id="353" r:id="rId18"/>
    <p:sldId id="354" r:id="rId19"/>
    <p:sldId id="355" r:id="rId20"/>
    <p:sldId id="352" r:id="rId21"/>
    <p:sldId id="309" r:id="rId22"/>
    <p:sldId id="261" r:id="rId23"/>
    <p:sldId id="290" r:id="rId24"/>
    <p:sldId id="315" r:id="rId25"/>
    <p:sldId id="346" r:id="rId26"/>
    <p:sldId id="356" r:id="rId27"/>
    <p:sldId id="347" r:id="rId28"/>
    <p:sldId id="348" r:id="rId29"/>
    <p:sldId id="349" r:id="rId30"/>
    <p:sldId id="350" r:id="rId31"/>
    <p:sldId id="318" r:id="rId32"/>
    <p:sldId id="336" r:id="rId33"/>
    <p:sldId id="337" r:id="rId34"/>
    <p:sldId id="340" r:id="rId35"/>
    <p:sldId id="320" r:id="rId36"/>
    <p:sldId id="324" r:id="rId37"/>
    <p:sldId id="341" r:id="rId38"/>
    <p:sldId id="342" r:id="rId39"/>
    <p:sldId id="343" r:id="rId40"/>
    <p:sldId id="344" r:id="rId41"/>
    <p:sldId id="345" r:id="rId42"/>
    <p:sldId id="328" r:id="rId43"/>
    <p:sldId id="357" r:id="rId44"/>
    <p:sldId id="300" r:id="rId45"/>
  </p:sldIdLst>
  <p:sldSz cx="12190095"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33FF"/>
    <a:srgbClr val="00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150" autoAdjust="0"/>
    <p:restoredTop sz="94660"/>
  </p:normalViewPr>
  <p:slideViewPr>
    <p:cSldViewPr>
      <p:cViewPr varScale="1">
        <p:scale>
          <a:sx n="106" d="100"/>
          <a:sy n="106" d="100"/>
        </p:scale>
        <p:origin x="-720" y="-10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8" Type="http://schemas.openxmlformats.org/officeDocument/2006/relationships/tableStyles" Target="tableStyles.xml"/><Relationship Id="rId47" Type="http://schemas.openxmlformats.org/officeDocument/2006/relationships/viewProps" Target="viewProps.xml"/><Relationship Id="rId46" Type="http://schemas.openxmlformats.org/officeDocument/2006/relationships/presProps" Target="presProps.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notesMaster" Target="notesMasters/notesMaster1.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79083A5-0E0C-4557-B55C-DA2F9E5E05C7}"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96A5A97-1D6B-49BC-8079-63C680F0D70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96A5A97-1D6B-49BC-8079-63C680F0D70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96A5A97-1D6B-49BC-8079-63C680F0D70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426"/>
            <a:ext cx="10361851"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562" y="3886200"/>
            <a:ext cx="8533289"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84067" y="274639"/>
            <a:ext cx="3655008"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12694" y="274639"/>
            <a:ext cx="10768198"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6901"/>
            <a:ext cx="10361851"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2959" y="2906713"/>
            <a:ext cx="1036185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12695" y="1600201"/>
            <a:ext cx="721054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8226413" y="1600201"/>
            <a:ext cx="7212661"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638"/>
            <a:ext cx="10971372"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113" y="273051"/>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521" y="1435101"/>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406" y="612775"/>
            <a:ext cx="731424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609520"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AAF8EAA-C5BF-4496-BB41-11877E7CA3C8}" type="datetimeFigureOut">
              <a:rPr lang="zh-CN" altLang="en-US" smtClean="0"/>
            </a:fld>
            <a:endParaRPr lang="zh-CN" altLang="en-US"/>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D37EAF-6AA8-45D2-8A63-92BD463EBD77}"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slide" Target="slide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3.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22.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2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2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slide" Target="slide3.xml"/><Relationship Id="rId1" Type="http://schemas.openxmlformats.org/officeDocument/2006/relationships/slide" Target="slide28.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29.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3.xml"/></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slide" Target="slide33.xml"/><Relationship Id="rId3" Type="http://schemas.openxmlformats.org/officeDocument/2006/relationships/slide" Target="slide30.xml"/><Relationship Id="rId2" Type="http://schemas.openxmlformats.org/officeDocument/2006/relationships/slide" Target="slide21.xml"/><Relationship Id="rId1" Type="http://schemas.openxmlformats.org/officeDocument/2006/relationships/slide" Target="slide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37.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3.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a:spLocks noChangeArrowheads="1"/>
          </p:cNvSpPr>
          <p:nvPr/>
        </p:nvSpPr>
        <p:spPr bwMode="auto">
          <a:xfrm>
            <a:off x="1693193" y="2359199"/>
            <a:ext cx="39592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i="1" dirty="0" smtClean="0">
                <a:solidFill>
                  <a:schemeClr val="accent6">
                    <a:lumMod val="75000"/>
                  </a:schemeClr>
                </a:solidFill>
                <a:latin typeface="微软雅黑" panose="020B0503020204020204" pitchFamily="34" charset="-122"/>
                <a:ea typeface="微软雅黑" panose="020B0503020204020204" pitchFamily="34" charset="-122"/>
              </a:rPr>
              <a:t>第二单元</a:t>
            </a:r>
            <a:r>
              <a:rPr lang="zh-CN" altLang="en-US" sz="1600" i="1" dirty="0">
                <a:solidFill>
                  <a:schemeClr val="accent6">
                    <a:lumMod val="75000"/>
                  </a:schemeClr>
                </a:solidFill>
                <a:latin typeface="微软雅黑" panose="020B0503020204020204" pitchFamily="34" charset="-122"/>
                <a:ea typeface="微软雅黑" panose="020B0503020204020204" pitchFamily="34" charset="-122"/>
              </a:rPr>
              <a:t>　</a:t>
            </a:r>
            <a:r>
              <a:rPr lang="zh-CN" altLang="en-US" sz="1600" i="1" dirty="0" smtClean="0">
                <a:solidFill>
                  <a:schemeClr val="accent6">
                    <a:lumMod val="75000"/>
                  </a:schemeClr>
                </a:solidFill>
                <a:latin typeface="微软雅黑" panose="020B0503020204020204" pitchFamily="34" charset="-122"/>
                <a:ea typeface="微软雅黑" panose="020B0503020204020204" pitchFamily="34" charset="-122"/>
              </a:rPr>
              <a:t>唐代的华丽诗章</a:t>
            </a:r>
            <a:r>
              <a:rPr lang="en-US" altLang="zh-CN" sz="1600" i="1" dirty="0" smtClean="0">
                <a:solidFill>
                  <a:schemeClr val="accent6">
                    <a:lumMod val="75000"/>
                  </a:schemeClr>
                </a:solidFill>
                <a:latin typeface="微软雅黑" panose="020B0503020204020204" pitchFamily="34" charset="-122"/>
                <a:ea typeface="微软雅黑" panose="020B0503020204020204" pitchFamily="34" charset="-122"/>
              </a:rPr>
              <a:t>——</a:t>
            </a:r>
            <a:endParaRPr lang="en-US" altLang="zh-CN" sz="1600" i="1"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1693193" y="2780928"/>
            <a:ext cx="9439905" cy="1015663"/>
          </a:xfrm>
          <a:prstGeom prst="rect">
            <a:avLst/>
          </a:prstGeom>
          <a:noFill/>
        </p:spPr>
        <p:txBody>
          <a:bodyPr wrap="square" rtlCol="0">
            <a:spAutoFit/>
          </a:bodyPr>
          <a:lstStyle/>
          <a:p>
            <a:r>
              <a:rPr lang="zh-CN" altLang="en-US" sz="6000" b="1" dirty="0" smtClean="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第</a:t>
            </a:r>
            <a:r>
              <a:rPr lang="en-US" altLang="zh-CN" sz="6000" b="1" dirty="0" smtClean="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4</a:t>
            </a:r>
            <a:r>
              <a:rPr lang="zh-CN" altLang="en-US" sz="6000" b="1" dirty="0" smtClean="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课</a:t>
            </a:r>
            <a:r>
              <a:rPr lang="zh-CN" altLang="en-US" sz="6000" b="1" dirty="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6000" b="1" dirty="0" smtClean="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蜀道难</a:t>
            </a:r>
            <a:endParaRPr lang="en-US" altLang="zh-CN" sz="6000" b="1" dirty="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1027" name="Picture 3" descr="E:\赵丽君  2016\同步2016\创新设计\最后一批\看完\创新图片\1d793246711bd0d6649875106adbac1d_u=2046753827,2018209740&amp;fm=21&amp;gp=0.jpg"/>
          <p:cNvPicPr>
            <a:picLocks noChangeAspect="1" noChangeArrowheads="1"/>
          </p:cNvPicPr>
          <p:nvPr/>
        </p:nvPicPr>
        <p:blipFill rotWithShape="1">
          <a:blip r:embed="rId1">
            <a:extLst>
              <a:ext uri="{28A0092B-C50C-407E-A947-70E740481C1C}">
                <a14:useLocalDpi xmlns:a14="http://schemas.microsoft.com/office/drawing/2010/main" val="0"/>
              </a:ext>
            </a:extLst>
          </a:blip>
          <a:srcRect b="11865"/>
          <a:stretch>
            <a:fillRect/>
          </a:stretch>
        </p:blipFill>
        <p:spPr bwMode="auto">
          <a:xfrm>
            <a:off x="8215929" y="0"/>
            <a:ext cx="3974484" cy="270401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1" name="圆角矩形 20"/>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20" name="矩形 19"/>
          <p:cNvSpPr/>
          <p:nvPr/>
        </p:nvSpPr>
        <p:spPr>
          <a:xfrm>
            <a:off x="406574" y="255994"/>
            <a:ext cx="11376000" cy="5262979"/>
          </a:xfrm>
          <a:prstGeom prst="rect">
            <a:avLst/>
          </a:prstGeom>
        </p:spPr>
        <p:txBody>
          <a:bodyPr wrap="square">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(5)</a:t>
            </a:r>
            <a:r>
              <a:rPr lang="zh-CN" altLang="zh-CN" sz="2800" kern="100" dirty="0">
                <a:latin typeface="Times New Roman" panose="02020603050405020304"/>
                <a:ea typeface="华文细黑"/>
                <a:cs typeface="Times New Roman" panose="02020603050405020304"/>
              </a:rPr>
              <a:t>词类活用</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①</a:t>
            </a:r>
            <a:r>
              <a:rPr lang="zh-CN" altLang="zh-CN" sz="2800" kern="100" dirty="0">
                <a:latin typeface="Times New Roman" panose="02020603050405020304"/>
                <a:ea typeface="华文细黑"/>
                <a:cs typeface="Times New Roman" panose="02020603050405020304"/>
              </a:rPr>
              <a:t>问君</a:t>
            </a:r>
            <a:r>
              <a:rPr lang="zh-CN" altLang="zh-CN" sz="2800" kern="100" dirty="0">
                <a:solidFill>
                  <a:srgbClr val="FF0000"/>
                </a:solidFill>
                <a:latin typeface="Times New Roman" panose="02020603050405020304"/>
                <a:ea typeface="华文细黑"/>
                <a:cs typeface="Times New Roman" panose="02020603050405020304"/>
              </a:rPr>
              <a:t>西</a:t>
            </a:r>
            <a:r>
              <a:rPr lang="zh-CN" altLang="zh-CN" sz="2800" kern="100" dirty="0">
                <a:latin typeface="Times New Roman" panose="02020603050405020304"/>
                <a:ea typeface="华文细黑"/>
                <a:cs typeface="Times New Roman" panose="02020603050405020304"/>
              </a:rPr>
              <a:t>游何时还</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②</a:t>
            </a:r>
            <a:r>
              <a:rPr lang="zh-CN" altLang="zh-CN" sz="2800" kern="100" dirty="0">
                <a:solidFill>
                  <a:srgbClr val="FF0000"/>
                </a:solidFill>
                <a:latin typeface="Times New Roman" panose="02020603050405020304"/>
                <a:ea typeface="华文细黑"/>
                <a:cs typeface="Times New Roman" panose="02020603050405020304"/>
              </a:rPr>
              <a:t>朝</a:t>
            </a:r>
            <a:r>
              <a:rPr lang="zh-CN" altLang="zh-CN" sz="2800" kern="100" dirty="0">
                <a:latin typeface="Times New Roman" panose="02020603050405020304"/>
                <a:ea typeface="华文细黑"/>
                <a:cs typeface="Times New Roman" panose="02020603050405020304"/>
              </a:rPr>
              <a:t>避猛虎，</a:t>
            </a:r>
            <a:r>
              <a:rPr lang="zh-CN" altLang="zh-CN" sz="2800" kern="100" dirty="0">
                <a:solidFill>
                  <a:srgbClr val="FF0000"/>
                </a:solidFill>
                <a:latin typeface="Times New Roman" panose="02020603050405020304"/>
                <a:ea typeface="华文细黑"/>
                <a:cs typeface="Times New Roman" panose="02020603050405020304"/>
              </a:rPr>
              <a:t>夕</a:t>
            </a:r>
            <a:r>
              <a:rPr lang="zh-CN" altLang="zh-CN" sz="2800" kern="100" dirty="0">
                <a:latin typeface="Times New Roman" panose="02020603050405020304"/>
                <a:ea typeface="华文细黑"/>
                <a:cs typeface="Times New Roman" panose="02020603050405020304"/>
              </a:rPr>
              <a:t>避长蛇</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③</a:t>
            </a:r>
            <a:r>
              <a:rPr lang="zh-CN" altLang="zh-CN" sz="2800" kern="100" dirty="0">
                <a:solidFill>
                  <a:srgbClr val="FF0000"/>
                </a:solidFill>
                <a:latin typeface="Times New Roman" panose="02020603050405020304"/>
                <a:ea typeface="华文细黑"/>
                <a:cs typeface="Times New Roman" panose="02020603050405020304"/>
              </a:rPr>
              <a:t>砯</a:t>
            </a:r>
            <a:r>
              <a:rPr lang="zh-CN" altLang="zh-CN" sz="2800" kern="100" dirty="0">
                <a:latin typeface="Times New Roman" panose="02020603050405020304"/>
                <a:ea typeface="华文细黑"/>
                <a:cs typeface="Times New Roman" panose="02020603050405020304"/>
              </a:rPr>
              <a:t>崖</a:t>
            </a:r>
            <a:r>
              <a:rPr lang="zh-CN" altLang="zh-CN" sz="2800" kern="100" dirty="0">
                <a:solidFill>
                  <a:srgbClr val="FF0000"/>
                </a:solidFill>
                <a:latin typeface="Times New Roman" panose="02020603050405020304"/>
                <a:ea typeface="华文细黑"/>
                <a:cs typeface="Times New Roman" panose="02020603050405020304"/>
              </a:rPr>
              <a:t>转</a:t>
            </a:r>
            <a:r>
              <a:rPr lang="zh-CN" altLang="zh-CN" sz="2800" kern="100" dirty="0">
                <a:latin typeface="Times New Roman" panose="02020603050405020304"/>
                <a:ea typeface="华文细黑"/>
                <a:cs typeface="Times New Roman" panose="02020603050405020304"/>
              </a:rPr>
              <a:t>石万壑雷</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④</a:t>
            </a:r>
            <a:r>
              <a:rPr lang="zh-CN" altLang="zh-CN" sz="2800" kern="100" dirty="0">
                <a:latin typeface="Times New Roman" panose="02020603050405020304"/>
                <a:ea typeface="华文细黑"/>
                <a:cs typeface="Times New Roman" panose="02020603050405020304"/>
              </a:rPr>
              <a:t>使人听此</a:t>
            </a:r>
            <a:r>
              <a:rPr lang="zh-CN" altLang="zh-CN" sz="2800" kern="100" dirty="0">
                <a:solidFill>
                  <a:srgbClr val="FF0000"/>
                </a:solidFill>
                <a:latin typeface="Times New Roman" panose="02020603050405020304"/>
                <a:ea typeface="华文细黑"/>
                <a:cs typeface="Times New Roman" panose="02020603050405020304"/>
              </a:rPr>
              <a:t>凋</a:t>
            </a:r>
            <a:r>
              <a:rPr lang="zh-CN" altLang="zh-CN" sz="2800" kern="100" dirty="0">
                <a:latin typeface="Times New Roman" panose="02020603050405020304"/>
                <a:ea typeface="华文细黑"/>
                <a:cs typeface="Times New Roman" panose="02020603050405020304"/>
              </a:rPr>
              <a:t>朱颜</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⑤</a:t>
            </a:r>
            <a:r>
              <a:rPr lang="zh-CN" altLang="zh-CN" sz="2800" kern="100" dirty="0">
                <a:latin typeface="Times New Roman" panose="02020603050405020304"/>
                <a:ea typeface="华文细黑"/>
                <a:cs typeface="Times New Roman" panose="02020603050405020304"/>
              </a:rPr>
              <a:t>上有六龙</a:t>
            </a:r>
            <a:r>
              <a:rPr lang="zh-CN" altLang="zh-CN" sz="2800" kern="100" dirty="0">
                <a:solidFill>
                  <a:srgbClr val="FF0000"/>
                </a:solidFill>
                <a:latin typeface="Times New Roman" panose="02020603050405020304"/>
                <a:ea typeface="华文细黑"/>
                <a:cs typeface="Times New Roman" panose="02020603050405020304"/>
              </a:rPr>
              <a:t>回</a:t>
            </a:r>
            <a:r>
              <a:rPr lang="zh-CN" altLang="zh-CN" sz="2800" kern="100" dirty="0">
                <a:latin typeface="Times New Roman" panose="02020603050405020304"/>
                <a:ea typeface="华文细黑"/>
                <a:cs typeface="Times New Roman" panose="02020603050405020304"/>
              </a:rPr>
              <a:t>日之高标</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⑥</a:t>
            </a:r>
            <a:r>
              <a:rPr lang="zh-CN" altLang="zh-CN" sz="2800" kern="100" dirty="0">
                <a:latin typeface="Times New Roman" panose="02020603050405020304"/>
                <a:ea typeface="华文细黑"/>
                <a:cs typeface="Times New Roman" panose="02020603050405020304"/>
              </a:rPr>
              <a:t>猿猱欲度</a:t>
            </a:r>
            <a:r>
              <a:rPr lang="zh-CN" altLang="zh-CN" sz="2800" kern="100" dirty="0">
                <a:solidFill>
                  <a:srgbClr val="FF0000"/>
                </a:solidFill>
                <a:latin typeface="Times New Roman" panose="02020603050405020304"/>
                <a:ea typeface="华文细黑"/>
                <a:cs typeface="Times New Roman" panose="02020603050405020304"/>
              </a:rPr>
              <a:t>愁</a:t>
            </a:r>
            <a:r>
              <a:rPr lang="zh-CN" altLang="zh-CN" sz="2800" kern="100" dirty="0">
                <a:latin typeface="Times New Roman" panose="02020603050405020304"/>
                <a:ea typeface="华文细黑"/>
                <a:cs typeface="Times New Roman" panose="02020603050405020304"/>
              </a:rPr>
              <a:t>攀援</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zh-CN" altLang="zh-CN" sz="1050" kern="100" dirty="0">
              <a:effectLst/>
              <a:latin typeface="宋体" panose="02010600030101010101" pitchFamily="2" charset="-122"/>
              <a:cs typeface="Courier New" panose="02070309020205020404"/>
            </a:endParaRPr>
          </a:p>
        </p:txBody>
      </p:sp>
      <p:sp>
        <p:nvSpPr>
          <p:cNvPr id="2" name="矩形 1"/>
          <p:cNvSpPr/>
          <p:nvPr/>
        </p:nvSpPr>
        <p:spPr>
          <a:xfrm>
            <a:off x="3718942" y="980728"/>
            <a:ext cx="3057247"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Times New Roman" panose="02020603050405020304"/>
              </a:rPr>
              <a:t>名词作状语，向西</a:t>
            </a:r>
            <a:endParaRPr lang="zh-CN" altLang="en-US" sz="2800" kern="100" dirty="0">
              <a:solidFill>
                <a:srgbClr val="3333FF"/>
              </a:solidFill>
              <a:latin typeface="Times New Roman" panose="02020603050405020304"/>
              <a:ea typeface="华文细黑"/>
              <a:cs typeface="Times New Roman" panose="02020603050405020304"/>
            </a:endParaRPr>
          </a:p>
        </p:txBody>
      </p:sp>
      <p:sp>
        <p:nvSpPr>
          <p:cNvPr id="3" name="矩形 2"/>
          <p:cNvSpPr/>
          <p:nvPr/>
        </p:nvSpPr>
        <p:spPr>
          <a:xfrm>
            <a:off x="4439022" y="1628800"/>
            <a:ext cx="4852610"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Times New Roman" panose="02020603050405020304"/>
              </a:rPr>
              <a:t>名词作状语，在早上，在晚上</a:t>
            </a:r>
            <a:endParaRPr lang="zh-CN" altLang="en-US" sz="2800" kern="100" dirty="0">
              <a:solidFill>
                <a:srgbClr val="3333FF"/>
              </a:solidFill>
              <a:latin typeface="Times New Roman" panose="02020603050405020304"/>
              <a:ea typeface="华文细黑"/>
              <a:cs typeface="Times New Roman" panose="02020603050405020304"/>
            </a:endParaRPr>
          </a:p>
        </p:txBody>
      </p:sp>
      <p:sp>
        <p:nvSpPr>
          <p:cNvPr id="4" name="矩形 3"/>
          <p:cNvSpPr/>
          <p:nvPr/>
        </p:nvSpPr>
        <p:spPr>
          <a:xfrm>
            <a:off x="3697639" y="2276872"/>
            <a:ext cx="7366119"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Times New Roman" panose="02020603050405020304"/>
              </a:rPr>
              <a:t>名词作动词，冲击；动词的使动用法，使滚动</a:t>
            </a:r>
            <a:endParaRPr lang="zh-CN" altLang="en-US" sz="2800" kern="100" dirty="0">
              <a:solidFill>
                <a:srgbClr val="3333FF"/>
              </a:solidFill>
              <a:latin typeface="Times New Roman" panose="02020603050405020304"/>
              <a:ea typeface="华文细黑"/>
              <a:cs typeface="Times New Roman" panose="02020603050405020304"/>
            </a:endParaRPr>
          </a:p>
        </p:txBody>
      </p:sp>
      <p:sp>
        <p:nvSpPr>
          <p:cNvPr id="6" name="矩形 5"/>
          <p:cNvSpPr/>
          <p:nvPr/>
        </p:nvSpPr>
        <p:spPr>
          <a:xfrm>
            <a:off x="446937" y="2764085"/>
            <a:ext cx="11120877" cy="1384995"/>
          </a:xfrm>
          <a:prstGeom prst="rect">
            <a:avLst/>
          </a:prstGeom>
        </p:spPr>
        <p:txBody>
          <a:bodyPr>
            <a:spAutoFit/>
          </a:bodyPr>
          <a:lstStyle/>
          <a:p>
            <a:pPr>
              <a:lnSpc>
                <a:spcPct val="150000"/>
              </a:lnSpc>
            </a:pPr>
            <a:r>
              <a:rPr lang="en-US" altLang="zh-CN" sz="2800" kern="100" dirty="0" smtClean="0">
                <a:solidFill>
                  <a:srgbClr val="3333FF"/>
                </a:solidFill>
                <a:latin typeface="Times New Roman" panose="02020603050405020304"/>
                <a:ea typeface="华文细黑"/>
                <a:cs typeface="Times New Roman" panose="02020603050405020304"/>
              </a:rPr>
              <a:t>                                     </a:t>
            </a:r>
            <a:r>
              <a:rPr lang="zh-CN" altLang="zh-CN" sz="2800" kern="100" dirty="0" smtClean="0">
                <a:solidFill>
                  <a:srgbClr val="3333FF"/>
                </a:solidFill>
                <a:latin typeface="Times New Roman" panose="02020603050405020304"/>
                <a:ea typeface="华文细黑"/>
                <a:cs typeface="Times New Roman" panose="02020603050405020304"/>
              </a:rPr>
              <a:t>动词</a:t>
            </a:r>
            <a:r>
              <a:rPr lang="zh-CN" altLang="zh-CN" sz="2800" kern="100" dirty="0">
                <a:solidFill>
                  <a:srgbClr val="3333FF"/>
                </a:solidFill>
                <a:latin typeface="Times New Roman" panose="02020603050405020304"/>
                <a:ea typeface="华文细黑"/>
                <a:cs typeface="Times New Roman" panose="02020603050405020304"/>
              </a:rPr>
              <a:t>的使动用法，使</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凋谢，这里指脸色由红润变成</a:t>
            </a:r>
            <a:r>
              <a:rPr lang="zh-CN" altLang="zh-CN" sz="2800" kern="100" dirty="0" smtClean="0">
                <a:solidFill>
                  <a:srgbClr val="3333FF"/>
                </a:solidFill>
                <a:latin typeface="Times New Roman" panose="02020603050405020304"/>
                <a:ea typeface="华文细黑"/>
                <a:cs typeface="Times New Roman" panose="02020603050405020304"/>
              </a:rPr>
              <a:t>铁青</a:t>
            </a:r>
            <a:r>
              <a:rPr lang="en-US" altLang="zh-CN" sz="2800" kern="100" dirty="0" smtClean="0">
                <a:solidFill>
                  <a:srgbClr val="3333FF"/>
                </a:solidFill>
                <a:latin typeface="Times New Roman" panose="02020603050405020304"/>
                <a:ea typeface="华文细黑"/>
                <a:cs typeface="Times New Roman" panose="02020603050405020304"/>
              </a:rPr>
              <a:t>  </a:t>
            </a:r>
            <a:endParaRPr lang="zh-CN" altLang="en-US" dirty="0">
              <a:solidFill>
                <a:srgbClr val="3333FF"/>
              </a:solidFill>
            </a:endParaRPr>
          </a:p>
        </p:txBody>
      </p:sp>
      <p:sp>
        <p:nvSpPr>
          <p:cNvPr id="8" name="矩形 7"/>
          <p:cNvSpPr/>
          <p:nvPr/>
        </p:nvSpPr>
        <p:spPr>
          <a:xfrm>
            <a:off x="4482956" y="4129916"/>
            <a:ext cx="4852610" cy="523220"/>
          </a:xfrm>
          <a:prstGeom prst="rect">
            <a:avLst/>
          </a:prstGeom>
        </p:spPr>
        <p:txBody>
          <a:bodyPr wrap="none">
            <a:spAutoFit/>
          </a:bodyPr>
          <a:lstStyle/>
          <a:p>
            <a:r>
              <a:rPr lang="zh-CN" altLang="zh-CN" sz="2800" kern="100">
                <a:solidFill>
                  <a:srgbClr val="3333FF"/>
                </a:solidFill>
                <a:latin typeface="Times New Roman" panose="02020603050405020304"/>
                <a:ea typeface="华文细黑"/>
                <a:cs typeface="Times New Roman" panose="02020603050405020304"/>
              </a:rPr>
              <a:t>动词的使动用法，使</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回转</a:t>
            </a:r>
            <a:endParaRPr lang="zh-CN" altLang="en-US" dirty="0">
              <a:solidFill>
                <a:srgbClr val="3333FF"/>
              </a:solidFill>
            </a:endParaRPr>
          </a:p>
        </p:txBody>
      </p:sp>
      <p:sp>
        <p:nvSpPr>
          <p:cNvPr id="10" name="矩形 9"/>
          <p:cNvSpPr/>
          <p:nvPr/>
        </p:nvSpPr>
        <p:spPr>
          <a:xfrm>
            <a:off x="3690868" y="4797152"/>
            <a:ext cx="4852610" cy="523220"/>
          </a:xfrm>
          <a:prstGeom prst="rect">
            <a:avLst/>
          </a:prstGeom>
        </p:spPr>
        <p:txBody>
          <a:bodyPr wrap="none">
            <a:spAutoFit/>
          </a:bodyPr>
          <a:lstStyle/>
          <a:p>
            <a:r>
              <a:rPr lang="zh-CN" altLang="zh-CN" sz="2800" kern="100">
                <a:solidFill>
                  <a:srgbClr val="3333FF"/>
                </a:solidFill>
                <a:latin typeface="Times New Roman" panose="02020603050405020304"/>
                <a:ea typeface="华文细黑"/>
                <a:cs typeface="Times New Roman" panose="02020603050405020304"/>
              </a:rPr>
              <a:t>动词的为动用法，为</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发愁</a:t>
            </a:r>
            <a:endParaRPr lang="zh-CN" altLang="en-US" dirty="0">
              <a:solidFill>
                <a:srgbClr val="3333FF"/>
              </a:solidFill>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linds(horizontal)">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linds(horizontal)">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1" nodeType="clickEffect">
                                  <p:stCondLst>
                                    <p:cond delay="0"/>
                                  </p:stCondLst>
                                  <p:childTnLst>
                                    <p:animEffect transition="out" filter="fade">
                                      <p:cBhvr>
                                        <p:cTn id="36" dur="500"/>
                                        <p:tgtEl>
                                          <p:spTgt spid="2"/>
                                        </p:tgtEl>
                                      </p:cBhvr>
                                    </p:animEffect>
                                    <p:set>
                                      <p:cBhvr>
                                        <p:cTn id="37" dur="1" fill="hold">
                                          <p:stCondLst>
                                            <p:cond delay="499"/>
                                          </p:stCondLst>
                                        </p:cTn>
                                        <p:tgtEl>
                                          <p:spTgt spid="2"/>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3"/>
                                        </p:tgtEl>
                                      </p:cBhvr>
                                    </p:animEffect>
                                    <p:set>
                                      <p:cBhvr>
                                        <p:cTn id="40" dur="1" fill="hold">
                                          <p:stCondLst>
                                            <p:cond delay="499"/>
                                          </p:stCondLst>
                                        </p:cTn>
                                        <p:tgtEl>
                                          <p:spTgt spid="3"/>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500"/>
                                        <p:tgtEl>
                                          <p:spTgt spid="4"/>
                                        </p:tgtEl>
                                      </p:cBhvr>
                                    </p:animEffect>
                                    <p:set>
                                      <p:cBhvr>
                                        <p:cTn id="43" dur="1" fill="hold">
                                          <p:stCondLst>
                                            <p:cond delay="499"/>
                                          </p:stCondLst>
                                        </p:cTn>
                                        <p:tgtEl>
                                          <p:spTgt spid="4"/>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6"/>
                                        </p:tgtEl>
                                      </p:cBhvr>
                                    </p:animEffect>
                                    <p:set>
                                      <p:cBhvr>
                                        <p:cTn id="46" dur="1" fill="hold">
                                          <p:stCondLst>
                                            <p:cond delay="499"/>
                                          </p:stCondLst>
                                        </p:cTn>
                                        <p:tgtEl>
                                          <p:spTgt spid="6"/>
                                        </p:tgtEl>
                                        <p:attrNameLst>
                                          <p:attrName>style.visibility</p:attrName>
                                        </p:attrNameLst>
                                      </p:cBhvr>
                                      <p:to>
                                        <p:strVal val="hidden"/>
                                      </p:to>
                                    </p:set>
                                  </p:childTnLst>
                                </p:cTn>
                              </p:par>
                              <p:par>
                                <p:cTn id="47" presetID="10" presetClass="exit" presetSubtype="0" fill="hold" grpId="1" nodeType="withEffect">
                                  <p:stCondLst>
                                    <p:cond delay="0"/>
                                  </p:stCondLst>
                                  <p:childTnLst>
                                    <p:animEffect transition="out" filter="fade">
                                      <p:cBhvr>
                                        <p:cTn id="48" dur="500"/>
                                        <p:tgtEl>
                                          <p:spTgt spid="8"/>
                                        </p:tgtEl>
                                      </p:cBhvr>
                                    </p:animEffect>
                                    <p:set>
                                      <p:cBhvr>
                                        <p:cTn id="49" dur="1" fill="hold">
                                          <p:stCondLst>
                                            <p:cond delay="499"/>
                                          </p:stCondLst>
                                        </p:cTn>
                                        <p:tgtEl>
                                          <p:spTgt spid="8"/>
                                        </p:tgtEl>
                                        <p:attrNameLst>
                                          <p:attrName>style.visibility</p:attrName>
                                        </p:attrNameLst>
                                      </p:cBhvr>
                                      <p:to>
                                        <p:strVal val="hidden"/>
                                      </p:to>
                                    </p:set>
                                  </p:childTnLst>
                                </p:cTn>
                              </p:par>
                              <p:par>
                                <p:cTn id="50" presetID="10" presetClass="exit" presetSubtype="0" fill="hold" grpId="1" nodeType="withEffect">
                                  <p:stCondLst>
                                    <p:cond delay="0"/>
                                  </p:stCondLst>
                                  <p:childTnLst>
                                    <p:animEffect transition="out" filter="fade">
                                      <p:cBhvr>
                                        <p:cTn id="51" dur="500"/>
                                        <p:tgtEl>
                                          <p:spTgt spid="10"/>
                                        </p:tgtEl>
                                      </p:cBhvr>
                                    </p:animEffect>
                                    <p:set>
                                      <p:cBhvr>
                                        <p:cTn id="52"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21"/>
                  </p:tgtEl>
                </p:cond>
              </p:nextCondLst>
            </p:seq>
          </p:childTnLst>
        </p:cTn>
      </p:par>
    </p:tnLst>
    <p:bldLst>
      <p:bldP spid="2" grpId="0"/>
      <p:bldP spid="2" grpId="1"/>
      <p:bldP spid="3" grpId="0"/>
      <p:bldP spid="3" grpId="1"/>
      <p:bldP spid="4" grpId="0"/>
      <p:bldP spid="4" grpId="1"/>
      <p:bldP spid="6" grpId="0"/>
      <p:bldP spid="6" grpId="1"/>
      <p:bldP spid="8" grpId="0"/>
      <p:bldP spid="8" grpId="1"/>
      <p:bldP spid="10" grpId="0"/>
      <p:bldP spid="10"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1" name="圆角矩形 20"/>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20" name="矩形 19"/>
          <p:cNvSpPr/>
          <p:nvPr/>
        </p:nvSpPr>
        <p:spPr>
          <a:xfrm>
            <a:off x="406574" y="255994"/>
            <a:ext cx="11376000" cy="1949508"/>
          </a:xfrm>
          <a:prstGeom prst="rect">
            <a:avLst/>
          </a:prstGeom>
        </p:spPr>
        <p:txBody>
          <a:bodyPr wrap="square">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句式特点</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蜀道之难，难于上青天</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嗟尔远道之人胡为乎来哉</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zh-CN" altLang="zh-CN" sz="1050" kern="100" dirty="0">
              <a:effectLst/>
              <a:latin typeface="宋体" panose="02010600030101010101" pitchFamily="2" charset="-122"/>
              <a:cs typeface="Courier New" panose="02070309020205020404"/>
            </a:endParaRPr>
          </a:p>
        </p:txBody>
      </p:sp>
      <p:sp>
        <p:nvSpPr>
          <p:cNvPr id="2" name="矩形 1"/>
          <p:cNvSpPr/>
          <p:nvPr/>
        </p:nvSpPr>
        <p:spPr>
          <a:xfrm>
            <a:off x="4799062" y="980728"/>
            <a:ext cx="2698175"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Times New Roman" panose="02020603050405020304"/>
              </a:rPr>
              <a:t>介词结构后置句</a:t>
            </a:r>
            <a:endParaRPr lang="zh-CN" altLang="en-US" sz="2800" kern="100" dirty="0">
              <a:solidFill>
                <a:srgbClr val="3333FF"/>
              </a:solidFill>
              <a:latin typeface="Times New Roman" panose="02020603050405020304"/>
              <a:ea typeface="华文细黑"/>
              <a:cs typeface="Times New Roman" panose="02020603050405020304"/>
            </a:endParaRPr>
          </a:p>
        </p:txBody>
      </p:sp>
      <p:sp>
        <p:nvSpPr>
          <p:cNvPr id="3" name="矩形 2"/>
          <p:cNvSpPr/>
          <p:nvPr/>
        </p:nvSpPr>
        <p:spPr>
          <a:xfrm>
            <a:off x="5159102" y="1609636"/>
            <a:ext cx="1980029"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Times New Roman" panose="02020603050405020304"/>
              </a:rPr>
              <a:t>宾语前置句</a:t>
            </a:r>
            <a:endParaRPr lang="zh-CN" altLang="en-US" sz="2800" kern="100" dirty="0">
              <a:solidFill>
                <a:srgbClr val="3333FF"/>
              </a:solidFill>
              <a:latin typeface="Times New Roman" panose="02020603050405020304"/>
              <a:ea typeface="华文细黑"/>
              <a:cs typeface="Times New Roman" panose="020206030504050203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2"/>
                                        </p:tgtEl>
                                      </p:cBhvr>
                                    </p:animEffect>
                                    <p:set>
                                      <p:cBhvr>
                                        <p:cTn id="17" dur="1" fill="hold">
                                          <p:stCondLst>
                                            <p:cond delay="499"/>
                                          </p:stCondLst>
                                        </p:cTn>
                                        <p:tgtEl>
                                          <p:spTgt spid="2"/>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3"/>
                                        </p:tgtEl>
                                      </p:cBhvr>
                                    </p:animEffect>
                                    <p:set>
                                      <p:cBhvr>
                                        <p:cTn id="20"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21"/>
                  </p:tgtEl>
                </p:cond>
              </p:nextCondLst>
            </p:seq>
          </p:childTnLst>
        </p:cTn>
      </p:par>
    </p:tnLst>
    <p:bldLst>
      <p:bldP spid="2" grpId="0"/>
      <p:bldP spid="2" grpId="1"/>
      <p:bldP spid="3" grpId="0"/>
      <p:bldP spid="3"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334566" y="332656"/>
            <a:ext cx="1517956" cy="432048"/>
          </a:xfrm>
          <a:prstGeom prst="rect">
            <a:avLst/>
          </a:prstGeom>
          <a:solidFill>
            <a:srgbClr val="00A7E2"/>
          </a:solidFill>
          <a:ln w="25400" cap="flat" cmpd="sng" algn="ctr">
            <a:noFill/>
            <a:prstDash val="solid"/>
          </a:ln>
          <a:effectLst/>
        </p:spPr>
        <p:txBody>
          <a:bodyPr anchor="ctr"/>
          <a:lstStyle/>
          <a:p>
            <a:pPr lvl="0">
              <a:defRPr/>
            </a:pPr>
            <a:r>
              <a:rPr lang="zh-CN" altLang="en-US" sz="2400" kern="0" dirty="0" smtClean="0">
                <a:solidFill>
                  <a:sysClr val="window" lastClr="FFFFFF"/>
                </a:solidFill>
                <a:latin typeface="微软雅黑" panose="020B0503020204020204" pitchFamily="34" charset="-122"/>
                <a:ea typeface="微软雅黑" panose="020B0503020204020204" pitchFamily="34" charset="-122"/>
              </a:rPr>
              <a:t>品读感悟</a:t>
            </a:r>
            <a:endParaRPr lang="zh-CN" altLang="en-US" sz="2400" kern="0" dirty="0">
              <a:solidFill>
                <a:sysClr val="window" lastClr="FFFFFF"/>
              </a:solidFill>
              <a:latin typeface="微软雅黑" panose="020B0503020204020204" pitchFamily="34" charset="-122"/>
              <a:ea typeface="微软雅黑" panose="020B0503020204020204" pitchFamily="34" charset="-122"/>
            </a:endParaRPr>
          </a:p>
        </p:txBody>
      </p:sp>
      <p:sp>
        <p:nvSpPr>
          <p:cNvPr id="5" name="矩形 4"/>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7" name="矩形 6"/>
          <p:cNvSpPr/>
          <p:nvPr/>
        </p:nvSpPr>
        <p:spPr>
          <a:xfrm>
            <a:off x="334566" y="764704"/>
            <a:ext cx="11737304" cy="1948739"/>
          </a:xfrm>
          <a:prstGeom prst="rect">
            <a:avLst/>
          </a:prstGeom>
        </p:spPr>
        <p:txBody>
          <a:bodyPr wrap="square">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一、图表知全局</a:t>
            </a:r>
            <a:endParaRPr lang="zh-CN" altLang="zh-CN" sz="1050" kern="100" dirty="0">
              <a:latin typeface="宋体" panose="02010600030101010101" pitchFamily="2" charset="-122"/>
              <a:cs typeface="Courier New" panose="02070309020205020404"/>
            </a:endParaRPr>
          </a:p>
          <a:p>
            <a:pPr>
              <a:lnSpc>
                <a:spcPct val="150000"/>
              </a:lnSpc>
            </a:pP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蜀道之难，难于上青天</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，作者反复咏叹，分别从三方面道出了蜀道之</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难</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的内涵。诵读全诗，填写下表，理解作者每次咏叹的含义和作用。</a:t>
            </a:r>
            <a:endParaRPr lang="zh-CN" altLang="zh-CN" sz="2800" kern="100" dirty="0">
              <a:effectLst/>
              <a:latin typeface="宋体" panose="02010600030101010101" pitchFamily="2" charset="-122"/>
              <a:cs typeface="Courier New" panose="02070309020205020404"/>
            </a:endParaRPr>
          </a:p>
        </p:txBody>
      </p:sp>
      <p:graphicFrame>
        <p:nvGraphicFramePr>
          <p:cNvPr id="3" name="表格 2"/>
          <p:cNvGraphicFramePr>
            <a:graphicFrameLocks noGrp="1"/>
          </p:cNvGraphicFramePr>
          <p:nvPr/>
        </p:nvGraphicFramePr>
        <p:xfrm>
          <a:off x="694606" y="2852935"/>
          <a:ext cx="10706965" cy="3114537"/>
        </p:xfrm>
        <a:graphic>
          <a:graphicData uri="http://schemas.openxmlformats.org/drawingml/2006/table">
            <a:tbl>
              <a:tblPr/>
              <a:tblGrid>
                <a:gridCol w="949434"/>
                <a:gridCol w="7200643"/>
                <a:gridCol w="1278444"/>
                <a:gridCol w="1278444"/>
              </a:tblGrid>
              <a:tr h="549879">
                <a:tc>
                  <a:txBody>
                    <a:bodyPr/>
                    <a:lstStyle/>
                    <a:p>
                      <a:pPr algn="ctr">
                        <a:lnSpc>
                          <a:spcPct val="150000"/>
                        </a:lnSpc>
                        <a:spcAft>
                          <a:spcPts val="0"/>
                        </a:spcAft>
                      </a:pPr>
                      <a:r>
                        <a:rPr lang="en-US" sz="2800" kern="100">
                          <a:effectLst/>
                          <a:latin typeface="Times New Roman" panose="02020603050405020304"/>
                          <a:ea typeface="华文细黑"/>
                          <a:cs typeface="Courier New" panose="02070309020205020404"/>
                        </a:rPr>
                        <a:t> </a:t>
                      </a:r>
                      <a:endParaRPr lang="zh-CN" sz="2800" kern="100">
                        <a:effectLst/>
                        <a:latin typeface="宋体" panose="02010600030101010101" pitchFamily="2" charset="-122"/>
                        <a:cs typeface="Courier New" panose="02070309020205020404"/>
                      </a:endParaRPr>
                    </a:p>
                  </a:txBody>
                  <a:tcPr marL="44084" marR="440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a:effectLst/>
                          <a:latin typeface="Times New Roman" panose="02020603050405020304"/>
                          <a:ea typeface="华文细黑"/>
                          <a:cs typeface="Times New Roman" panose="02020603050405020304"/>
                        </a:rPr>
                        <a:t>咏叹</a:t>
                      </a:r>
                      <a:endParaRPr lang="zh-CN" sz="2800" kern="100">
                        <a:effectLst/>
                        <a:latin typeface="宋体" panose="02010600030101010101" pitchFamily="2" charset="-122"/>
                        <a:cs typeface="Courier New" panose="02070309020205020404"/>
                      </a:endParaRPr>
                    </a:p>
                  </a:txBody>
                  <a:tcPr marL="44084" marR="440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a:effectLst/>
                          <a:latin typeface="Times New Roman" panose="02020603050405020304"/>
                          <a:ea typeface="华文细黑"/>
                          <a:cs typeface="Times New Roman" panose="02020603050405020304"/>
                        </a:rPr>
                        <a:t>含义</a:t>
                      </a:r>
                      <a:endParaRPr lang="zh-CN" sz="2800" kern="100">
                        <a:effectLst/>
                        <a:latin typeface="宋体" panose="02010600030101010101" pitchFamily="2" charset="-122"/>
                        <a:cs typeface="Courier New" panose="02070309020205020404"/>
                      </a:endParaRPr>
                    </a:p>
                  </a:txBody>
                  <a:tcPr marL="44084" marR="440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a:effectLst/>
                          <a:latin typeface="Times New Roman" panose="02020603050405020304"/>
                          <a:ea typeface="华文细黑"/>
                          <a:cs typeface="Times New Roman" panose="02020603050405020304"/>
                        </a:rPr>
                        <a:t>作用</a:t>
                      </a:r>
                      <a:endParaRPr lang="zh-CN" sz="2800" kern="100">
                        <a:effectLst/>
                        <a:latin typeface="宋体" panose="02010600030101010101" pitchFamily="2" charset="-122"/>
                        <a:cs typeface="Courier New" panose="02070309020205020404"/>
                      </a:endParaRPr>
                    </a:p>
                  </a:txBody>
                  <a:tcPr marL="44084" marR="440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24819">
                <a:tc>
                  <a:txBody>
                    <a:bodyPr/>
                    <a:lstStyle/>
                    <a:p>
                      <a:pPr algn="ctr">
                        <a:lnSpc>
                          <a:spcPct val="150000"/>
                        </a:lnSpc>
                        <a:spcAft>
                          <a:spcPts val="0"/>
                        </a:spcAft>
                      </a:pPr>
                      <a:r>
                        <a:rPr lang="en-US" sz="2800" kern="100">
                          <a:effectLst/>
                          <a:latin typeface="宋体" panose="02010600030101010101" pitchFamily="2" charset="-122"/>
                          <a:ea typeface="华文细黑"/>
                          <a:cs typeface="Times New Roman" panose="02020603050405020304"/>
                        </a:rPr>
                        <a:t>①</a:t>
                      </a:r>
                      <a:endParaRPr lang="zh-CN" sz="2800" kern="100">
                        <a:effectLst/>
                        <a:latin typeface="宋体" panose="02010600030101010101" pitchFamily="2" charset="-122"/>
                        <a:cs typeface="Courier New" panose="02070309020205020404"/>
                      </a:endParaRPr>
                    </a:p>
                  </a:txBody>
                  <a:tcPr marL="44084" marR="440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a:effectLst/>
                          <a:latin typeface="Times New Roman" panose="02020603050405020304"/>
                          <a:ea typeface="华文细黑"/>
                          <a:cs typeface="Times New Roman" panose="02020603050405020304"/>
                        </a:rPr>
                        <a:t>噫吁嚱，危乎高哉！蜀道之难，难于上青天！</a:t>
                      </a:r>
                      <a:endParaRPr lang="zh-CN" sz="2800" kern="100">
                        <a:effectLst/>
                        <a:latin typeface="宋体" panose="02010600030101010101" pitchFamily="2" charset="-122"/>
                        <a:cs typeface="Courier New" panose="02070309020205020404"/>
                      </a:endParaRPr>
                    </a:p>
                  </a:txBody>
                  <a:tcPr marL="44084" marR="440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panose="02020603050405020304"/>
                          <a:ea typeface="华文细黑"/>
                          <a:cs typeface="Courier New" panose="02070309020205020404"/>
                        </a:rPr>
                        <a:t> </a:t>
                      </a:r>
                      <a:endParaRPr lang="zh-CN" sz="2800" kern="100">
                        <a:effectLst/>
                        <a:latin typeface="宋体" panose="02010600030101010101" pitchFamily="2" charset="-122"/>
                        <a:cs typeface="Courier New" panose="02070309020205020404"/>
                      </a:endParaRPr>
                    </a:p>
                  </a:txBody>
                  <a:tcPr marL="44084" marR="440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panose="02020603050405020304"/>
                          <a:ea typeface="华文细黑"/>
                          <a:cs typeface="Courier New" panose="02070309020205020404"/>
                        </a:rPr>
                        <a:t> </a:t>
                      </a:r>
                      <a:endParaRPr lang="zh-CN" sz="2800" kern="100">
                        <a:effectLst/>
                        <a:latin typeface="宋体" panose="02010600030101010101" pitchFamily="2" charset="-122"/>
                        <a:cs typeface="Courier New" panose="02070309020205020404"/>
                      </a:endParaRPr>
                    </a:p>
                  </a:txBody>
                  <a:tcPr marL="44084" marR="440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24819">
                <a:tc>
                  <a:txBody>
                    <a:bodyPr/>
                    <a:lstStyle/>
                    <a:p>
                      <a:pPr algn="ctr">
                        <a:lnSpc>
                          <a:spcPct val="150000"/>
                        </a:lnSpc>
                        <a:spcAft>
                          <a:spcPts val="0"/>
                        </a:spcAft>
                      </a:pPr>
                      <a:r>
                        <a:rPr lang="en-US" sz="2800" kern="100">
                          <a:effectLst/>
                          <a:latin typeface="宋体" panose="02010600030101010101" pitchFamily="2" charset="-122"/>
                          <a:ea typeface="华文细黑"/>
                          <a:cs typeface="Times New Roman" panose="02020603050405020304"/>
                        </a:rPr>
                        <a:t>②</a:t>
                      </a:r>
                      <a:endParaRPr lang="zh-CN" sz="2800" kern="100">
                        <a:effectLst/>
                        <a:latin typeface="宋体" panose="02010600030101010101" pitchFamily="2" charset="-122"/>
                        <a:cs typeface="Courier New" panose="02070309020205020404"/>
                      </a:endParaRPr>
                    </a:p>
                  </a:txBody>
                  <a:tcPr marL="44084" marR="440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a:effectLst/>
                          <a:latin typeface="Times New Roman" panose="02020603050405020304"/>
                          <a:ea typeface="华文细黑"/>
                          <a:cs typeface="Times New Roman" panose="02020603050405020304"/>
                        </a:rPr>
                        <a:t>蜀道之难，难于上青天，使人听此凋朱颜！</a:t>
                      </a:r>
                      <a:endParaRPr lang="zh-CN" sz="2800" kern="100">
                        <a:effectLst/>
                        <a:latin typeface="宋体" panose="02010600030101010101" pitchFamily="2" charset="-122"/>
                        <a:cs typeface="Courier New" panose="02070309020205020404"/>
                      </a:endParaRPr>
                    </a:p>
                  </a:txBody>
                  <a:tcPr marL="44084" marR="440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panose="02020603050405020304"/>
                          <a:ea typeface="华文细黑"/>
                          <a:cs typeface="Courier New" panose="02070309020205020404"/>
                        </a:rPr>
                        <a:t> </a:t>
                      </a:r>
                      <a:endParaRPr lang="zh-CN" sz="2800" kern="100">
                        <a:effectLst/>
                        <a:latin typeface="宋体" panose="02010600030101010101" pitchFamily="2" charset="-122"/>
                        <a:cs typeface="Courier New" panose="02070309020205020404"/>
                      </a:endParaRPr>
                    </a:p>
                  </a:txBody>
                  <a:tcPr marL="44084" marR="440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panose="02020603050405020304"/>
                          <a:ea typeface="华文细黑"/>
                          <a:cs typeface="Courier New" panose="02070309020205020404"/>
                        </a:rPr>
                        <a:t> </a:t>
                      </a:r>
                      <a:endParaRPr lang="zh-CN" sz="2800" kern="100">
                        <a:effectLst/>
                        <a:latin typeface="宋体" panose="02010600030101010101" pitchFamily="2" charset="-122"/>
                        <a:cs typeface="Courier New" panose="02070309020205020404"/>
                      </a:endParaRPr>
                    </a:p>
                  </a:txBody>
                  <a:tcPr marL="44084" marR="440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24819">
                <a:tc>
                  <a:txBody>
                    <a:bodyPr/>
                    <a:lstStyle/>
                    <a:p>
                      <a:pPr algn="ctr">
                        <a:lnSpc>
                          <a:spcPct val="150000"/>
                        </a:lnSpc>
                        <a:spcAft>
                          <a:spcPts val="0"/>
                        </a:spcAft>
                      </a:pPr>
                      <a:r>
                        <a:rPr lang="en-US" sz="2800" kern="100">
                          <a:effectLst/>
                          <a:latin typeface="宋体" panose="02010600030101010101" pitchFamily="2" charset="-122"/>
                          <a:ea typeface="华文细黑"/>
                          <a:cs typeface="Times New Roman" panose="02020603050405020304"/>
                        </a:rPr>
                        <a:t>③</a:t>
                      </a:r>
                      <a:endParaRPr lang="zh-CN" sz="2800" kern="100">
                        <a:effectLst/>
                        <a:latin typeface="宋体" panose="02010600030101010101" pitchFamily="2" charset="-122"/>
                        <a:cs typeface="Courier New" panose="02070309020205020404"/>
                      </a:endParaRPr>
                    </a:p>
                  </a:txBody>
                  <a:tcPr marL="44084" marR="440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a:effectLst/>
                          <a:latin typeface="Times New Roman" panose="02020603050405020304"/>
                          <a:ea typeface="华文细黑"/>
                          <a:cs typeface="Times New Roman" panose="02020603050405020304"/>
                        </a:rPr>
                        <a:t>蜀道之难，难于上青天，侧身西望长咨嗟！</a:t>
                      </a:r>
                      <a:endParaRPr lang="zh-CN" sz="2800" kern="100">
                        <a:effectLst/>
                        <a:latin typeface="宋体" panose="02010600030101010101" pitchFamily="2" charset="-122"/>
                        <a:cs typeface="Courier New" panose="02070309020205020404"/>
                      </a:endParaRPr>
                    </a:p>
                  </a:txBody>
                  <a:tcPr marL="44084" marR="440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panose="02020603050405020304"/>
                          <a:ea typeface="华文细黑"/>
                          <a:cs typeface="Courier New" panose="02070309020205020404"/>
                        </a:rPr>
                        <a:t> </a:t>
                      </a:r>
                      <a:endParaRPr lang="zh-CN" sz="2800" kern="100">
                        <a:effectLst/>
                        <a:latin typeface="宋体" panose="02010600030101010101" pitchFamily="2" charset="-122"/>
                        <a:cs typeface="Courier New" panose="02070309020205020404"/>
                      </a:endParaRPr>
                    </a:p>
                  </a:txBody>
                  <a:tcPr marL="44084" marR="440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dirty="0">
                          <a:effectLst/>
                          <a:latin typeface="Times New Roman" panose="02020603050405020304"/>
                          <a:ea typeface="华文细黑"/>
                          <a:cs typeface="Courier New" panose="02070309020205020404"/>
                        </a:rPr>
                        <a:t> </a:t>
                      </a:r>
                      <a:endParaRPr lang="zh-CN" sz="2800" kern="100" dirty="0">
                        <a:effectLst/>
                        <a:latin typeface="宋体" panose="02010600030101010101" pitchFamily="2" charset="-122"/>
                        <a:cs typeface="Courier New" panose="02070309020205020404"/>
                      </a:endParaRPr>
                    </a:p>
                  </a:txBody>
                  <a:tcPr marL="44084" marR="440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矩形 6"/>
          <p:cNvSpPr/>
          <p:nvPr/>
        </p:nvSpPr>
        <p:spPr>
          <a:xfrm>
            <a:off x="341414" y="252643"/>
            <a:ext cx="11376000" cy="656077"/>
          </a:xfrm>
          <a:prstGeom prst="rect">
            <a:avLst/>
          </a:prstGeom>
        </p:spPr>
        <p:txBody>
          <a:bodyPr wrap="square">
            <a:spAutoFit/>
          </a:bodyPr>
          <a:lstStyle/>
          <a:p>
            <a:pPr algn="just">
              <a:lnSpc>
                <a:spcPct val="150000"/>
              </a:lnSpc>
              <a:spcAft>
                <a:spcPts val="0"/>
              </a:spcAft>
              <a:tabLst>
                <a:tab pos="2340610" algn="l"/>
              </a:tabLs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　</a:t>
            </a:r>
            <a:endParaRPr lang="zh-CN" altLang="zh-CN" sz="1050" kern="100" dirty="0">
              <a:effectLst/>
              <a:latin typeface="宋体" panose="02010600030101010101" pitchFamily="2" charset="-122"/>
              <a:cs typeface="Courier New" panose="02070309020205020404"/>
            </a:endParaRPr>
          </a:p>
        </p:txBody>
      </p:sp>
      <p:graphicFrame>
        <p:nvGraphicFramePr>
          <p:cNvPr id="3" name="表格 2"/>
          <p:cNvGraphicFramePr>
            <a:graphicFrameLocks noGrp="1"/>
          </p:cNvGraphicFramePr>
          <p:nvPr/>
        </p:nvGraphicFramePr>
        <p:xfrm>
          <a:off x="550590" y="1180688"/>
          <a:ext cx="11017224" cy="4480560"/>
        </p:xfrm>
        <a:graphic>
          <a:graphicData uri="http://schemas.openxmlformats.org/drawingml/2006/table">
            <a:tbl>
              <a:tblPr/>
              <a:tblGrid>
                <a:gridCol w="504056"/>
                <a:gridCol w="3888432"/>
                <a:gridCol w="1728192"/>
                <a:gridCol w="4896544"/>
              </a:tblGrid>
              <a:tr h="244448">
                <a:tc>
                  <a:txBody>
                    <a:bodyPr/>
                    <a:lstStyle/>
                    <a:p>
                      <a:pPr algn="ctr">
                        <a:lnSpc>
                          <a:spcPct val="150000"/>
                        </a:lnSpc>
                        <a:spcAft>
                          <a:spcPts val="0"/>
                        </a:spcAft>
                      </a:pPr>
                      <a:r>
                        <a:rPr lang="en-US" sz="2800" kern="100">
                          <a:solidFill>
                            <a:srgbClr val="3333FF"/>
                          </a:solidFill>
                          <a:effectLst/>
                          <a:latin typeface="Times New Roman" panose="02020603050405020304"/>
                          <a:ea typeface="华文细黑"/>
                          <a:cs typeface="Courier New" panose="02070309020205020404"/>
                        </a:rPr>
                        <a:t> </a:t>
                      </a:r>
                      <a:endParaRPr lang="zh-CN" sz="2800" kern="100">
                        <a:solidFill>
                          <a:srgbClr val="3333FF"/>
                        </a:solidFill>
                        <a:effectLst/>
                        <a:latin typeface="宋体" panose="02010600030101010101" pitchFamily="2" charset="-122"/>
                        <a:cs typeface="Courier New" panose="02070309020205020404"/>
                      </a:endParaRPr>
                    </a:p>
                  </a:txBody>
                  <a:tcPr marL="25522" marR="255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a:solidFill>
                            <a:srgbClr val="3333FF"/>
                          </a:solidFill>
                          <a:effectLst/>
                          <a:latin typeface="Times New Roman" panose="02020603050405020304"/>
                          <a:ea typeface="华文细黑"/>
                          <a:cs typeface="Times New Roman" panose="02020603050405020304"/>
                        </a:rPr>
                        <a:t>咏叹</a:t>
                      </a:r>
                      <a:endParaRPr lang="zh-CN" sz="2800" kern="100">
                        <a:solidFill>
                          <a:srgbClr val="3333FF"/>
                        </a:solidFill>
                        <a:effectLst/>
                        <a:latin typeface="宋体" panose="02010600030101010101" pitchFamily="2" charset="-122"/>
                        <a:cs typeface="Courier New" panose="02070309020205020404"/>
                      </a:endParaRPr>
                    </a:p>
                  </a:txBody>
                  <a:tcPr marL="25522" marR="255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a:solidFill>
                            <a:srgbClr val="3333FF"/>
                          </a:solidFill>
                          <a:effectLst/>
                          <a:latin typeface="Times New Roman" panose="02020603050405020304"/>
                          <a:ea typeface="华文细黑"/>
                          <a:cs typeface="Times New Roman" panose="02020603050405020304"/>
                        </a:rPr>
                        <a:t>含义</a:t>
                      </a:r>
                      <a:endParaRPr lang="zh-CN" sz="2800" kern="100">
                        <a:solidFill>
                          <a:srgbClr val="3333FF"/>
                        </a:solidFill>
                        <a:effectLst/>
                        <a:latin typeface="宋体" panose="02010600030101010101" pitchFamily="2" charset="-122"/>
                        <a:cs typeface="Courier New" panose="02070309020205020404"/>
                      </a:endParaRPr>
                    </a:p>
                  </a:txBody>
                  <a:tcPr marL="25522" marR="255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a:solidFill>
                            <a:srgbClr val="3333FF"/>
                          </a:solidFill>
                          <a:effectLst/>
                          <a:latin typeface="Times New Roman" panose="02020603050405020304"/>
                          <a:ea typeface="华文细黑"/>
                          <a:cs typeface="Times New Roman" panose="02020603050405020304"/>
                        </a:rPr>
                        <a:t>作用</a:t>
                      </a:r>
                      <a:endParaRPr lang="zh-CN" sz="2800" kern="100">
                        <a:solidFill>
                          <a:srgbClr val="3333FF"/>
                        </a:solidFill>
                        <a:effectLst/>
                        <a:latin typeface="宋体" panose="02010600030101010101" pitchFamily="2" charset="-122"/>
                        <a:cs typeface="Courier New" panose="02070309020205020404"/>
                      </a:endParaRPr>
                    </a:p>
                  </a:txBody>
                  <a:tcPr marL="25522" marR="255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28184">
                <a:tc>
                  <a:txBody>
                    <a:bodyPr/>
                    <a:lstStyle/>
                    <a:p>
                      <a:pPr algn="ctr">
                        <a:lnSpc>
                          <a:spcPct val="150000"/>
                        </a:lnSpc>
                        <a:spcAft>
                          <a:spcPts val="0"/>
                        </a:spcAft>
                      </a:pPr>
                      <a:r>
                        <a:rPr lang="en-US" sz="2800" kern="100">
                          <a:solidFill>
                            <a:srgbClr val="3333FF"/>
                          </a:solidFill>
                          <a:effectLst/>
                          <a:latin typeface="宋体" panose="02010600030101010101" pitchFamily="2" charset="-122"/>
                          <a:ea typeface="华文细黑"/>
                          <a:cs typeface="Times New Roman" panose="02020603050405020304"/>
                        </a:rPr>
                        <a:t>①</a:t>
                      </a:r>
                      <a:endParaRPr lang="zh-CN" sz="2800" kern="100">
                        <a:solidFill>
                          <a:srgbClr val="3333FF"/>
                        </a:solidFill>
                        <a:effectLst/>
                        <a:latin typeface="宋体" panose="02010600030101010101" pitchFamily="2" charset="-122"/>
                        <a:cs typeface="Courier New" panose="02070309020205020404"/>
                      </a:endParaRPr>
                    </a:p>
                  </a:txBody>
                  <a:tcPr marL="25522" marR="255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a:solidFill>
                            <a:srgbClr val="3333FF"/>
                          </a:solidFill>
                          <a:effectLst/>
                          <a:latin typeface="Times New Roman" panose="02020603050405020304"/>
                          <a:ea typeface="华文细黑"/>
                          <a:cs typeface="Times New Roman" panose="02020603050405020304"/>
                        </a:rPr>
                        <a:t>噫吁嚱，危乎高哉！蜀道之难，难于上青天！</a:t>
                      </a:r>
                      <a:endParaRPr lang="zh-CN" sz="2800" kern="100">
                        <a:solidFill>
                          <a:srgbClr val="3333FF"/>
                        </a:solidFill>
                        <a:effectLst/>
                        <a:latin typeface="宋体" panose="02010600030101010101" pitchFamily="2" charset="-122"/>
                        <a:cs typeface="Courier New" panose="02070309020205020404"/>
                      </a:endParaRPr>
                    </a:p>
                  </a:txBody>
                  <a:tcPr marL="25522" marR="255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zh-CN" sz="2800" kern="100" dirty="0" smtClean="0">
                          <a:solidFill>
                            <a:srgbClr val="3333FF"/>
                          </a:solidFill>
                          <a:effectLst/>
                          <a:latin typeface="Times New Roman" panose="02020603050405020304"/>
                          <a:ea typeface="华文细黑"/>
                          <a:cs typeface="Times New Roman" panose="02020603050405020304"/>
                        </a:rPr>
                        <a:t>叹</a:t>
                      </a:r>
                      <a:r>
                        <a:rPr lang="zh-CN" sz="2800" kern="100" dirty="0">
                          <a:solidFill>
                            <a:srgbClr val="3333FF"/>
                          </a:solidFill>
                          <a:effectLst/>
                          <a:latin typeface="Times New Roman" panose="02020603050405020304"/>
                          <a:ea typeface="华文细黑"/>
                          <a:cs typeface="Times New Roman" panose="02020603050405020304"/>
                        </a:rPr>
                        <a:t>蜀</a:t>
                      </a:r>
                      <a:r>
                        <a:rPr lang="zh-CN" sz="2800" kern="100" dirty="0" smtClean="0">
                          <a:solidFill>
                            <a:srgbClr val="3333FF"/>
                          </a:solidFill>
                          <a:effectLst/>
                          <a:latin typeface="Times New Roman" panose="02020603050405020304"/>
                          <a:ea typeface="华文细黑"/>
                          <a:cs typeface="Times New Roman" panose="02020603050405020304"/>
                        </a:rPr>
                        <a:t>道</a:t>
                      </a:r>
                      <a:endParaRPr lang="en-US" altLang="zh-CN" sz="2800" kern="100" dirty="0" smtClean="0">
                        <a:solidFill>
                          <a:srgbClr val="3333FF"/>
                        </a:solidFill>
                        <a:effectLst/>
                        <a:latin typeface="Times New Roman" panose="02020603050405020304"/>
                        <a:ea typeface="华文细黑"/>
                        <a:cs typeface="Times New Roman" panose="02020603050405020304"/>
                      </a:endParaRPr>
                    </a:p>
                    <a:p>
                      <a:pPr algn="l">
                        <a:lnSpc>
                          <a:spcPct val="150000"/>
                        </a:lnSpc>
                        <a:spcAft>
                          <a:spcPts val="0"/>
                        </a:spcAft>
                      </a:pPr>
                      <a:r>
                        <a:rPr lang="zh-CN" sz="2800" kern="100" dirty="0" smtClean="0">
                          <a:solidFill>
                            <a:srgbClr val="3333FF"/>
                          </a:solidFill>
                          <a:effectLst/>
                          <a:latin typeface="Times New Roman" panose="02020603050405020304"/>
                          <a:ea typeface="华文细黑"/>
                          <a:cs typeface="Times New Roman" panose="02020603050405020304"/>
                        </a:rPr>
                        <a:t>之</a:t>
                      </a:r>
                      <a:r>
                        <a:rPr lang="zh-CN" sz="2800" kern="100" dirty="0">
                          <a:solidFill>
                            <a:srgbClr val="3333FF"/>
                          </a:solidFill>
                          <a:effectLst/>
                          <a:latin typeface="Times New Roman" panose="02020603050405020304"/>
                          <a:ea typeface="华文细黑"/>
                          <a:cs typeface="Times New Roman" panose="02020603050405020304"/>
                        </a:rPr>
                        <a:t>高</a:t>
                      </a:r>
                      <a:endParaRPr lang="zh-CN" sz="2800" kern="100" dirty="0">
                        <a:solidFill>
                          <a:srgbClr val="3333FF"/>
                        </a:solidFill>
                        <a:effectLst/>
                        <a:latin typeface="宋体" panose="02010600030101010101" pitchFamily="2" charset="-122"/>
                        <a:cs typeface="Courier New" panose="02070309020205020404"/>
                      </a:endParaRPr>
                    </a:p>
                  </a:txBody>
                  <a:tcPr marL="25522" marR="255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zh-CN" sz="2800" kern="100" dirty="0">
                          <a:solidFill>
                            <a:srgbClr val="3333FF"/>
                          </a:solidFill>
                          <a:effectLst/>
                          <a:latin typeface="Times New Roman" panose="02020603050405020304"/>
                          <a:ea typeface="华文细黑"/>
                          <a:cs typeface="Times New Roman" panose="02020603050405020304"/>
                        </a:rPr>
                        <a:t>领起全文，为全文奠定雄放的感情基调。</a:t>
                      </a:r>
                      <a:endParaRPr lang="zh-CN" sz="2800" kern="100" dirty="0">
                        <a:solidFill>
                          <a:srgbClr val="3333FF"/>
                        </a:solidFill>
                        <a:effectLst/>
                        <a:latin typeface="宋体" panose="02010600030101010101" pitchFamily="2" charset="-122"/>
                        <a:cs typeface="Courier New" panose="02070309020205020404"/>
                      </a:endParaRPr>
                    </a:p>
                  </a:txBody>
                  <a:tcPr marL="25522" marR="255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28184">
                <a:tc>
                  <a:txBody>
                    <a:bodyPr/>
                    <a:lstStyle/>
                    <a:p>
                      <a:pPr algn="ctr">
                        <a:lnSpc>
                          <a:spcPct val="150000"/>
                        </a:lnSpc>
                        <a:spcAft>
                          <a:spcPts val="0"/>
                        </a:spcAft>
                      </a:pPr>
                      <a:r>
                        <a:rPr lang="en-US" sz="2800" kern="100">
                          <a:solidFill>
                            <a:srgbClr val="3333FF"/>
                          </a:solidFill>
                          <a:effectLst/>
                          <a:latin typeface="宋体" panose="02010600030101010101" pitchFamily="2" charset="-122"/>
                          <a:ea typeface="华文细黑"/>
                          <a:cs typeface="Times New Roman" panose="02020603050405020304"/>
                        </a:rPr>
                        <a:t>②</a:t>
                      </a:r>
                      <a:endParaRPr lang="zh-CN" sz="2800" kern="100">
                        <a:solidFill>
                          <a:srgbClr val="3333FF"/>
                        </a:solidFill>
                        <a:effectLst/>
                        <a:latin typeface="宋体" panose="02010600030101010101" pitchFamily="2" charset="-122"/>
                        <a:cs typeface="Courier New" panose="02070309020205020404"/>
                      </a:endParaRPr>
                    </a:p>
                  </a:txBody>
                  <a:tcPr marL="25522" marR="255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a:solidFill>
                            <a:srgbClr val="3333FF"/>
                          </a:solidFill>
                          <a:effectLst/>
                          <a:latin typeface="Times New Roman" panose="02020603050405020304"/>
                          <a:ea typeface="华文细黑"/>
                          <a:cs typeface="Times New Roman" panose="02020603050405020304"/>
                        </a:rPr>
                        <a:t>蜀道之难，难于上青天，使人听此凋朱颜！</a:t>
                      </a:r>
                      <a:endParaRPr lang="zh-CN" sz="2800" kern="100">
                        <a:solidFill>
                          <a:srgbClr val="3333FF"/>
                        </a:solidFill>
                        <a:effectLst/>
                        <a:latin typeface="宋体" panose="02010600030101010101" pitchFamily="2" charset="-122"/>
                        <a:cs typeface="Courier New" panose="02070309020205020404"/>
                      </a:endParaRPr>
                    </a:p>
                  </a:txBody>
                  <a:tcPr marL="25522" marR="255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zh-CN" sz="2800" kern="100" dirty="0">
                          <a:solidFill>
                            <a:srgbClr val="3333FF"/>
                          </a:solidFill>
                          <a:effectLst/>
                          <a:latin typeface="Times New Roman" panose="02020603050405020304"/>
                          <a:ea typeface="华文细黑"/>
                          <a:cs typeface="Times New Roman" panose="02020603050405020304"/>
                        </a:rPr>
                        <a:t>叹蜀</a:t>
                      </a:r>
                      <a:r>
                        <a:rPr lang="zh-CN" sz="2800" kern="100" dirty="0" smtClean="0">
                          <a:solidFill>
                            <a:srgbClr val="3333FF"/>
                          </a:solidFill>
                          <a:effectLst/>
                          <a:latin typeface="Times New Roman" panose="02020603050405020304"/>
                          <a:ea typeface="华文细黑"/>
                          <a:cs typeface="Times New Roman" panose="02020603050405020304"/>
                        </a:rPr>
                        <a:t>道</a:t>
                      </a:r>
                      <a:endParaRPr lang="en-US" altLang="zh-CN" sz="2800" kern="100" dirty="0" smtClean="0">
                        <a:solidFill>
                          <a:srgbClr val="3333FF"/>
                        </a:solidFill>
                        <a:effectLst/>
                        <a:latin typeface="Times New Roman" panose="02020603050405020304"/>
                        <a:ea typeface="华文细黑"/>
                        <a:cs typeface="Times New Roman" panose="02020603050405020304"/>
                      </a:endParaRPr>
                    </a:p>
                    <a:p>
                      <a:pPr algn="l">
                        <a:lnSpc>
                          <a:spcPct val="150000"/>
                        </a:lnSpc>
                        <a:spcAft>
                          <a:spcPts val="0"/>
                        </a:spcAft>
                      </a:pPr>
                      <a:r>
                        <a:rPr lang="zh-CN" sz="2800" kern="100" dirty="0" smtClean="0">
                          <a:solidFill>
                            <a:srgbClr val="3333FF"/>
                          </a:solidFill>
                          <a:effectLst/>
                          <a:latin typeface="Times New Roman" panose="02020603050405020304"/>
                          <a:ea typeface="华文细黑"/>
                          <a:cs typeface="Times New Roman" panose="02020603050405020304"/>
                        </a:rPr>
                        <a:t>之</a:t>
                      </a:r>
                      <a:r>
                        <a:rPr lang="zh-CN" sz="2800" kern="100" dirty="0">
                          <a:solidFill>
                            <a:srgbClr val="3333FF"/>
                          </a:solidFill>
                          <a:effectLst/>
                          <a:latin typeface="Times New Roman" panose="02020603050405020304"/>
                          <a:ea typeface="华文细黑"/>
                          <a:cs typeface="Times New Roman" panose="02020603050405020304"/>
                        </a:rPr>
                        <a:t>险</a:t>
                      </a:r>
                      <a:endParaRPr lang="zh-CN" sz="2800" kern="100" dirty="0">
                        <a:solidFill>
                          <a:srgbClr val="3333FF"/>
                        </a:solidFill>
                        <a:effectLst/>
                        <a:latin typeface="宋体" panose="02010600030101010101" pitchFamily="2" charset="-122"/>
                        <a:cs typeface="Courier New" panose="02070309020205020404"/>
                      </a:endParaRPr>
                    </a:p>
                  </a:txBody>
                  <a:tcPr marL="25522" marR="255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zh-CN" sz="2800" kern="100">
                          <a:solidFill>
                            <a:srgbClr val="3333FF"/>
                          </a:solidFill>
                          <a:effectLst/>
                          <a:latin typeface="Times New Roman" panose="02020603050405020304"/>
                          <a:ea typeface="华文细黑"/>
                          <a:cs typeface="Times New Roman" panose="02020603050405020304"/>
                        </a:rPr>
                        <a:t>强调主旋律，把诗歌推向高峰。</a:t>
                      </a:r>
                      <a:endParaRPr lang="zh-CN" sz="2800" kern="100">
                        <a:solidFill>
                          <a:srgbClr val="3333FF"/>
                        </a:solidFill>
                        <a:effectLst/>
                        <a:latin typeface="宋体" panose="02010600030101010101" pitchFamily="2" charset="-122"/>
                        <a:cs typeface="Courier New" panose="02070309020205020404"/>
                      </a:endParaRPr>
                    </a:p>
                  </a:txBody>
                  <a:tcPr marL="25522" marR="255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28184">
                <a:tc>
                  <a:txBody>
                    <a:bodyPr/>
                    <a:lstStyle/>
                    <a:p>
                      <a:pPr algn="ctr">
                        <a:lnSpc>
                          <a:spcPct val="150000"/>
                        </a:lnSpc>
                        <a:spcAft>
                          <a:spcPts val="0"/>
                        </a:spcAft>
                      </a:pPr>
                      <a:r>
                        <a:rPr lang="en-US" sz="2800" kern="100">
                          <a:solidFill>
                            <a:srgbClr val="3333FF"/>
                          </a:solidFill>
                          <a:effectLst/>
                          <a:latin typeface="宋体" panose="02010600030101010101" pitchFamily="2" charset="-122"/>
                          <a:ea typeface="华文细黑"/>
                          <a:cs typeface="Times New Roman" panose="02020603050405020304"/>
                        </a:rPr>
                        <a:t>③</a:t>
                      </a:r>
                      <a:endParaRPr lang="zh-CN" sz="2800" kern="100">
                        <a:solidFill>
                          <a:srgbClr val="3333FF"/>
                        </a:solidFill>
                        <a:effectLst/>
                        <a:latin typeface="宋体" panose="02010600030101010101" pitchFamily="2" charset="-122"/>
                        <a:cs typeface="Courier New" panose="02070309020205020404"/>
                      </a:endParaRPr>
                    </a:p>
                  </a:txBody>
                  <a:tcPr marL="25522" marR="255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a:solidFill>
                            <a:srgbClr val="3333FF"/>
                          </a:solidFill>
                          <a:effectLst/>
                          <a:latin typeface="Times New Roman" panose="02020603050405020304"/>
                          <a:ea typeface="华文细黑"/>
                          <a:cs typeface="Times New Roman" panose="02020603050405020304"/>
                        </a:rPr>
                        <a:t>蜀道之难，难于上青天，侧身西望长咨嗟！</a:t>
                      </a:r>
                      <a:endParaRPr lang="zh-CN" sz="2800" kern="100">
                        <a:solidFill>
                          <a:srgbClr val="3333FF"/>
                        </a:solidFill>
                        <a:effectLst/>
                        <a:latin typeface="宋体" panose="02010600030101010101" pitchFamily="2" charset="-122"/>
                        <a:cs typeface="Courier New" panose="02070309020205020404"/>
                      </a:endParaRPr>
                    </a:p>
                  </a:txBody>
                  <a:tcPr marL="25522" marR="255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zh-CN" sz="2800" kern="100" dirty="0">
                          <a:solidFill>
                            <a:srgbClr val="3333FF"/>
                          </a:solidFill>
                          <a:effectLst/>
                          <a:latin typeface="Times New Roman" panose="02020603050405020304"/>
                          <a:ea typeface="华文细黑"/>
                          <a:cs typeface="Times New Roman" panose="02020603050405020304"/>
                        </a:rPr>
                        <a:t>叹蜀</a:t>
                      </a:r>
                      <a:r>
                        <a:rPr lang="zh-CN" sz="2800" kern="100" dirty="0" smtClean="0">
                          <a:solidFill>
                            <a:srgbClr val="3333FF"/>
                          </a:solidFill>
                          <a:effectLst/>
                          <a:latin typeface="Times New Roman" panose="02020603050405020304"/>
                          <a:ea typeface="华文细黑"/>
                          <a:cs typeface="Times New Roman" panose="02020603050405020304"/>
                        </a:rPr>
                        <a:t>地</a:t>
                      </a:r>
                      <a:endParaRPr lang="en-US" altLang="zh-CN" sz="2800" kern="100" dirty="0" smtClean="0">
                        <a:solidFill>
                          <a:srgbClr val="3333FF"/>
                        </a:solidFill>
                        <a:effectLst/>
                        <a:latin typeface="Times New Roman" panose="02020603050405020304"/>
                        <a:ea typeface="华文细黑"/>
                        <a:cs typeface="Times New Roman" panose="02020603050405020304"/>
                      </a:endParaRPr>
                    </a:p>
                    <a:p>
                      <a:pPr algn="l">
                        <a:lnSpc>
                          <a:spcPct val="150000"/>
                        </a:lnSpc>
                        <a:spcAft>
                          <a:spcPts val="0"/>
                        </a:spcAft>
                      </a:pPr>
                      <a:r>
                        <a:rPr lang="zh-CN" sz="2800" kern="100" dirty="0" smtClean="0">
                          <a:solidFill>
                            <a:srgbClr val="3333FF"/>
                          </a:solidFill>
                          <a:effectLst/>
                          <a:latin typeface="Times New Roman" panose="02020603050405020304"/>
                          <a:ea typeface="华文细黑"/>
                          <a:cs typeface="Times New Roman" panose="02020603050405020304"/>
                        </a:rPr>
                        <a:t>之</a:t>
                      </a:r>
                      <a:r>
                        <a:rPr lang="zh-CN" sz="2800" kern="100" dirty="0">
                          <a:solidFill>
                            <a:srgbClr val="3333FF"/>
                          </a:solidFill>
                          <a:effectLst/>
                          <a:latin typeface="Times New Roman" panose="02020603050405020304"/>
                          <a:ea typeface="华文细黑"/>
                          <a:cs typeface="Times New Roman" panose="02020603050405020304"/>
                        </a:rPr>
                        <a:t>乱</a:t>
                      </a:r>
                      <a:endParaRPr lang="zh-CN" sz="2800" kern="100" dirty="0">
                        <a:solidFill>
                          <a:srgbClr val="3333FF"/>
                        </a:solidFill>
                        <a:effectLst/>
                        <a:latin typeface="宋体" panose="02010600030101010101" pitchFamily="2" charset="-122"/>
                        <a:cs typeface="Courier New" panose="02070309020205020404"/>
                      </a:endParaRPr>
                    </a:p>
                  </a:txBody>
                  <a:tcPr marL="25522" marR="255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zh-CN" sz="2800" kern="100" dirty="0">
                          <a:solidFill>
                            <a:srgbClr val="3333FF"/>
                          </a:solidFill>
                          <a:effectLst/>
                          <a:latin typeface="Times New Roman" panose="02020603050405020304"/>
                          <a:ea typeface="华文细黑"/>
                          <a:cs typeface="Times New Roman" panose="02020603050405020304"/>
                        </a:rPr>
                        <a:t>照应题目、开头，给人强烈的感叹。</a:t>
                      </a:r>
                      <a:endParaRPr lang="zh-CN" sz="2800" kern="100" dirty="0">
                        <a:solidFill>
                          <a:srgbClr val="3333FF"/>
                        </a:solidFill>
                        <a:effectLst/>
                        <a:latin typeface="宋体" panose="02010600030101010101" pitchFamily="2" charset="-122"/>
                        <a:cs typeface="Courier New" panose="02070309020205020404"/>
                      </a:endParaRPr>
                    </a:p>
                  </a:txBody>
                  <a:tcPr marL="25522" marR="255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750"/>
                                        <p:tgtEl>
                                          <p:spTgt spid="7"/>
                                        </p:tgtEl>
                                      </p:cBhvr>
                                    </p:animEffect>
                                  </p:childTnLst>
                                </p:cTn>
                              </p:par>
                              <p:par>
                                <p:cTn id="8" presetID="3" presetClass="entr" presetSubtype="1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34566" y="260648"/>
            <a:ext cx="11664134" cy="4616648"/>
          </a:xfrm>
          <a:prstGeom prst="rect">
            <a:avLst/>
          </a:prstGeom>
        </p:spPr>
        <p:txBody>
          <a:bodyPr wrap="square">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二、细读析文本</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诗的开头分几层叙述蜀道的来历？引用</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五丁开山</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的传说有什么作用？</a:t>
            </a:r>
            <a:r>
              <a:rPr lang="en-US" altLang="zh-CN" sz="2800" kern="100" dirty="0">
                <a:latin typeface="Times New Roman" panose="02020603050405020304"/>
                <a:ea typeface="华文细黑"/>
                <a:cs typeface="Courier New" panose="020703090202050204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a:t>
            </a:r>
            <a:r>
              <a:rPr lang="zh-CN" altLang="zh-CN" sz="2800" b="1" kern="100" dirty="0">
                <a:solidFill>
                  <a:srgbClr val="3333FF"/>
                </a:solidFill>
                <a:latin typeface="Times New Roman" panose="02020603050405020304"/>
                <a:ea typeface="黑体" panose="02010609060101010101" pitchFamily="49" charset="-122"/>
                <a:cs typeface="Times New Roman" panose="02020603050405020304"/>
              </a:rPr>
              <a:t>　</a:t>
            </a:r>
            <a:r>
              <a:rPr lang="en-US" altLang="zh-CN" sz="2800" kern="100" dirty="0">
                <a:solidFill>
                  <a:srgbClr val="3333FF"/>
                </a:solidFill>
                <a:latin typeface="Times New Roman" panose="02020603050405020304"/>
                <a:ea typeface="华文细黑"/>
                <a:cs typeface="Courier New" panose="02070309020205020404"/>
              </a:rPr>
              <a:t>(1)</a:t>
            </a:r>
            <a:r>
              <a:rPr lang="zh-CN" altLang="zh-CN" sz="2800" kern="100" dirty="0">
                <a:solidFill>
                  <a:srgbClr val="3333FF"/>
                </a:solidFill>
                <a:latin typeface="Times New Roman" panose="02020603050405020304"/>
                <a:ea typeface="华文细黑"/>
                <a:cs typeface="Times New Roman" panose="02020603050405020304"/>
              </a:rPr>
              <a:t>分三层：第一层叙述蜀国长期闭塞的状况，寓高山阻隔之意，</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四万八千岁</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为夸张叙述；第二层描述秦蜀之间重山叠岭的地貌，</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有鸟道</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寓无人行之意；第三层叙述蜀道来由。</a:t>
            </a:r>
            <a:r>
              <a:rPr lang="en-US" altLang="zh-CN" sz="2800" kern="100" dirty="0">
                <a:solidFill>
                  <a:srgbClr val="3333FF"/>
                </a:solidFill>
                <a:latin typeface="Times New Roman" panose="02020603050405020304"/>
                <a:ea typeface="华文细黑"/>
                <a:cs typeface="Courier New" panose="02070309020205020404"/>
              </a:rPr>
              <a:t> </a:t>
            </a:r>
            <a:endParaRPr lang="zh-CN" altLang="zh-CN" sz="1050" kern="100" dirty="0">
              <a:solidFill>
                <a:srgbClr val="3333FF"/>
              </a:solidFill>
              <a:latin typeface="宋体" panose="02010600030101010101" pitchFamily="2" charset="-122"/>
              <a:cs typeface="Courier New" panose="02070309020205020404"/>
            </a:endParaRPr>
          </a:p>
          <a:p>
            <a:pPr algn="just">
              <a:lnSpc>
                <a:spcPct val="150000"/>
              </a:lnSpc>
              <a:spcAft>
                <a:spcPts val="0"/>
              </a:spcAft>
            </a:pPr>
            <a:r>
              <a:rPr lang="en-US" altLang="zh-CN" sz="2800" kern="100" dirty="0">
                <a:solidFill>
                  <a:srgbClr val="3333FF"/>
                </a:solidFill>
                <a:latin typeface="Times New Roman" panose="02020603050405020304"/>
                <a:ea typeface="华文细黑"/>
                <a:cs typeface="Courier New" panose="02070309020205020404"/>
              </a:rPr>
              <a:t>(2)</a:t>
            </a:r>
            <a:r>
              <a:rPr lang="zh-CN" altLang="zh-CN" sz="2800" kern="100" dirty="0">
                <a:solidFill>
                  <a:srgbClr val="3333FF"/>
                </a:solidFill>
                <a:latin typeface="Times New Roman" panose="02020603050405020304"/>
                <a:ea typeface="华文细黑"/>
                <a:cs typeface="Times New Roman" panose="02020603050405020304"/>
              </a:rPr>
              <a:t>表现人和自然间的斗争以及劳动人民改造自然的强烈愿望，赞扬了神力和开路者的勇力。</a:t>
            </a:r>
            <a:r>
              <a:rPr lang="en-US" altLang="zh-CN" sz="2800" kern="100" dirty="0">
                <a:solidFill>
                  <a:srgbClr val="3333FF"/>
                </a:solidFill>
                <a:latin typeface="Times New Roman" panose="02020603050405020304"/>
                <a:ea typeface="华文细黑"/>
                <a:cs typeface="Courier New" panose="02070309020205020404"/>
              </a:rPr>
              <a:t> </a:t>
            </a:r>
            <a:endParaRPr lang="zh-CN" altLang="zh-CN" sz="1050" kern="100" dirty="0">
              <a:solidFill>
                <a:srgbClr val="3333FF"/>
              </a:solidFill>
              <a:effectLst/>
              <a:latin typeface="宋体" panose="02010600030101010101" pitchFamily="2" charset="-122"/>
              <a:cs typeface="Courier New" panose="02070309020205020404"/>
            </a:endParaRPr>
          </a:p>
        </p:txBody>
      </p:sp>
      <p:sp>
        <p:nvSpPr>
          <p:cNvPr id="4" name="矩形 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blinds(horizontal)">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3">
                                            <p:txEl>
                                              <p:pRg st="2" end="2"/>
                                            </p:txEl>
                                          </p:spTgt>
                                        </p:tgtEl>
                                      </p:cBhvr>
                                    </p:animEffect>
                                    <p:set>
                                      <p:cBhvr>
                                        <p:cTn id="17" dur="1" fill="hold">
                                          <p:stCondLst>
                                            <p:cond delay="499"/>
                                          </p:stCondLst>
                                        </p:cTn>
                                        <p:tgtEl>
                                          <p:spTgt spid="3">
                                            <p:txEl>
                                              <p:pRg st="2" end="2"/>
                                            </p:txEl>
                                          </p:spTgt>
                                        </p:tgtEl>
                                        <p:attrNameLst>
                                          <p:attrName>style.visibility</p:attrName>
                                        </p:attrNameLst>
                                      </p:cBhvr>
                                      <p:to>
                                        <p:strVal val="hidden"/>
                                      </p:to>
                                    </p:set>
                                  </p:childTnLst>
                                </p:cTn>
                              </p:par>
                              <p:par>
                                <p:cTn id="18" presetID="10" presetClass="exit" presetSubtype="0" fill="hold" nodeType="withEffect">
                                  <p:stCondLst>
                                    <p:cond delay="0"/>
                                  </p:stCondLst>
                                  <p:childTnLst>
                                    <p:animEffect transition="out" filter="fade">
                                      <p:cBhvr>
                                        <p:cTn id="19" dur="500"/>
                                        <p:tgtEl>
                                          <p:spTgt spid="3">
                                            <p:txEl>
                                              <p:pRg st="3" end="3"/>
                                            </p:txEl>
                                          </p:spTgt>
                                        </p:tgtEl>
                                      </p:cBhvr>
                                    </p:animEffect>
                                    <p:set>
                                      <p:cBhvr>
                                        <p:cTn id="20" dur="1" fill="hold">
                                          <p:stCondLst>
                                            <p:cond delay="499"/>
                                          </p:stCondLst>
                                        </p:cTn>
                                        <p:tgtEl>
                                          <p:spTgt spid="3">
                                            <p:txEl>
                                              <p:pRg st="3" end="3"/>
                                            </p:txEl>
                                          </p:spTgt>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07736" y="260648"/>
            <a:ext cx="11376000" cy="3323987"/>
          </a:xfrm>
          <a:prstGeom prst="rect">
            <a:avLst/>
          </a:prstGeom>
        </p:spPr>
        <p:txBody>
          <a:bodyPr>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读</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上有六龙回日</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坐长叹</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这几句，说说诗人用了哪些写法来表现蜀道的雄奇险峻。</a:t>
            </a:r>
            <a:r>
              <a:rPr lang="en-US" altLang="zh-CN" sz="2800" kern="100" dirty="0">
                <a:latin typeface="Times New Roman" panose="02020603050405020304"/>
                <a:ea typeface="华文细黑"/>
                <a:cs typeface="Courier New" panose="020703090202050204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　</a:t>
            </a:r>
            <a:r>
              <a:rPr lang="en-US" altLang="zh-CN" sz="2800" kern="100" dirty="0">
                <a:solidFill>
                  <a:srgbClr val="3333FF"/>
                </a:solidFill>
                <a:latin typeface="Times New Roman" panose="02020603050405020304"/>
                <a:ea typeface="华文细黑"/>
                <a:cs typeface="Courier New" panose="02070309020205020404"/>
              </a:rPr>
              <a:t>(1)</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上有</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四句写的是</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面</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，即蜀道的整体形象；</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青泥</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四句写的是</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点</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，即青泥岭的情况。这是点面结合。</a:t>
            </a:r>
            <a:endParaRPr lang="zh-CN" altLang="zh-CN" sz="1050" kern="100" dirty="0">
              <a:solidFill>
                <a:srgbClr val="3333FF"/>
              </a:solidFill>
              <a:latin typeface="宋体" panose="02010600030101010101" pitchFamily="2" charset="-122"/>
              <a:cs typeface="Courier New" panose="02070309020205020404"/>
            </a:endParaRPr>
          </a:p>
          <a:p>
            <a:pPr algn="just">
              <a:lnSpc>
                <a:spcPct val="150000"/>
              </a:lnSpc>
              <a:spcAft>
                <a:spcPts val="0"/>
              </a:spcAft>
            </a:pPr>
            <a:r>
              <a:rPr lang="en-US" altLang="zh-CN" sz="2800" kern="100" dirty="0">
                <a:solidFill>
                  <a:srgbClr val="3333FF"/>
                </a:solidFill>
                <a:latin typeface="Times New Roman" panose="02020603050405020304"/>
                <a:ea typeface="华文细黑"/>
                <a:cs typeface="Courier New" panose="02070309020205020404"/>
              </a:rPr>
              <a:t>(2)</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六龙回日</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扪参历井</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是诗人的想象，是夸张、衬托。</a:t>
            </a:r>
            <a:r>
              <a:rPr lang="en-US" altLang="zh-CN" sz="2800" kern="100" dirty="0">
                <a:solidFill>
                  <a:srgbClr val="3333FF"/>
                </a:solidFill>
                <a:latin typeface="Times New Roman" panose="02020603050405020304"/>
                <a:ea typeface="华文细黑"/>
                <a:cs typeface="Courier New" panose="02070309020205020404"/>
              </a:rPr>
              <a:t> </a:t>
            </a:r>
            <a:endParaRPr lang="zh-CN" altLang="zh-CN" sz="1050" kern="100" dirty="0">
              <a:solidFill>
                <a:srgbClr val="3333FF"/>
              </a:solidFill>
              <a:latin typeface="宋体" panose="02010600030101010101" pitchFamily="2" charset="-122"/>
              <a:cs typeface="Courier New" panose="02070309020205020404"/>
            </a:endParaRPr>
          </a:p>
        </p:txBody>
      </p:sp>
      <p:sp>
        <p:nvSpPr>
          <p:cNvPr id="4" name="矩形 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3">
                                            <p:txEl>
                                              <p:pRg st="1" end="1"/>
                                            </p:txEl>
                                          </p:spTgt>
                                        </p:tgtEl>
                                      </p:cBhvr>
                                    </p:animEffect>
                                    <p:set>
                                      <p:cBhvr>
                                        <p:cTn id="17" dur="1" fill="hold">
                                          <p:stCondLst>
                                            <p:cond delay="499"/>
                                          </p:stCondLst>
                                        </p:cTn>
                                        <p:tgtEl>
                                          <p:spTgt spid="3">
                                            <p:txEl>
                                              <p:pRg st="1" end="1"/>
                                            </p:txEl>
                                          </p:spTgt>
                                        </p:tgtEl>
                                        <p:attrNameLst>
                                          <p:attrName>style.visibility</p:attrName>
                                        </p:attrNameLst>
                                      </p:cBhvr>
                                      <p:to>
                                        <p:strVal val="hidden"/>
                                      </p:to>
                                    </p:set>
                                  </p:childTnLst>
                                </p:cTn>
                              </p:par>
                              <p:par>
                                <p:cTn id="18" presetID="10" presetClass="exit" presetSubtype="0" fill="hold" nodeType="withEffect">
                                  <p:stCondLst>
                                    <p:cond delay="0"/>
                                  </p:stCondLst>
                                  <p:childTnLst>
                                    <p:animEffect transition="out" filter="fade">
                                      <p:cBhvr>
                                        <p:cTn id="19" dur="500"/>
                                        <p:tgtEl>
                                          <p:spTgt spid="3">
                                            <p:txEl>
                                              <p:pRg st="2" end="2"/>
                                            </p:txEl>
                                          </p:spTgt>
                                        </p:tgtEl>
                                      </p:cBhvr>
                                    </p:animEffect>
                                    <p:set>
                                      <p:cBhvr>
                                        <p:cTn id="20" dur="1" fill="hold">
                                          <p:stCondLst>
                                            <p:cond delay="499"/>
                                          </p:stCondLst>
                                        </p:cTn>
                                        <p:tgtEl>
                                          <p:spTgt spid="3">
                                            <p:txEl>
                                              <p:pRg st="2" end="2"/>
                                            </p:txEl>
                                          </p:spTgt>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07736" y="260648"/>
            <a:ext cx="11376000" cy="5262979"/>
          </a:xfrm>
          <a:prstGeom prst="rect">
            <a:avLst/>
          </a:prstGeom>
        </p:spPr>
        <p:txBody>
          <a:bodyPr>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本诗的主旨在于表现蜀道的惊险，但第二段写进</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号古木</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的</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悲鸟</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和</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啼夜月</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的</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子规</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有什么作用</a:t>
            </a:r>
            <a:r>
              <a:rPr lang="zh-CN" altLang="zh-CN" sz="2800" kern="100" dirty="0" smtClean="0">
                <a:latin typeface="Times New Roman" panose="02020603050405020304"/>
                <a:ea typeface="华文细黑"/>
                <a:cs typeface="Times New Roman" panose="02020603050405020304"/>
              </a:rPr>
              <a:t>？</a:t>
            </a:r>
            <a:endParaRPr lang="en-US"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a:t>
            </a:r>
            <a:r>
              <a:rPr lang="zh-CN" altLang="zh-CN" sz="2800" b="1" kern="100" dirty="0">
                <a:solidFill>
                  <a:srgbClr val="3333FF"/>
                </a:solidFill>
                <a:latin typeface="Times New Roman" panose="02020603050405020304"/>
                <a:ea typeface="黑体" panose="02010609060101010101" pitchFamily="49" charset="-122"/>
                <a:cs typeface="Times New Roman" panose="02020603050405020304"/>
              </a:rPr>
              <a:t>　</a:t>
            </a:r>
            <a:r>
              <a:rPr lang="en-US" altLang="zh-CN" sz="2800" kern="100" dirty="0">
                <a:solidFill>
                  <a:srgbClr val="3333FF"/>
                </a:solidFill>
                <a:latin typeface="Times New Roman" panose="02020603050405020304"/>
                <a:ea typeface="华文细黑"/>
                <a:cs typeface="Courier New" panose="02070309020205020404"/>
              </a:rPr>
              <a:t>(1)</a:t>
            </a:r>
            <a:r>
              <a:rPr lang="zh-CN" altLang="zh-CN" sz="2800" kern="100" dirty="0">
                <a:solidFill>
                  <a:srgbClr val="3333FF"/>
                </a:solidFill>
                <a:latin typeface="Times New Roman" panose="02020603050405020304"/>
                <a:ea typeface="华文细黑"/>
                <a:cs typeface="Times New Roman" panose="02020603050405020304"/>
              </a:rPr>
              <a:t>第一段作者尽述蜀道的高不可攀，第二段笔锋一转，劝朋友不要西游，因为这里不但路途难走，而且环境荒凉、凄清，</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悲鸟号古木</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子规啼夜月</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充满了无限的哀怨与愁苦，使人闻而失色，渲染了旅愁和蜀道上空寂苍凉的环境气氛，有力地烘托了蜀道之难。</a:t>
            </a:r>
            <a:endParaRPr lang="zh-CN" altLang="zh-CN" sz="1050" kern="100" dirty="0">
              <a:solidFill>
                <a:srgbClr val="3333FF"/>
              </a:solidFill>
              <a:latin typeface="宋体" panose="02010600030101010101" pitchFamily="2" charset="-122"/>
              <a:cs typeface="Courier New" panose="02070309020205020404"/>
            </a:endParaRPr>
          </a:p>
          <a:p>
            <a:pPr algn="just">
              <a:lnSpc>
                <a:spcPct val="150000"/>
              </a:lnSpc>
              <a:spcAft>
                <a:spcPts val="0"/>
              </a:spcAft>
            </a:pPr>
            <a:r>
              <a:rPr lang="en-US" altLang="zh-CN" sz="2800" kern="100" dirty="0">
                <a:solidFill>
                  <a:srgbClr val="3333FF"/>
                </a:solidFill>
                <a:latin typeface="Times New Roman" panose="02020603050405020304"/>
                <a:ea typeface="华文细黑"/>
                <a:cs typeface="Courier New" panose="02070309020205020404"/>
              </a:rPr>
              <a:t>(2)</a:t>
            </a:r>
            <a:r>
              <a:rPr lang="zh-CN" altLang="zh-CN" sz="2800" kern="100" dirty="0">
                <a:solidFill>
                  <a:srgbClr val="3333FF"/>
                </a:solidFill>
                <a:latin typeface="Times New Roman" panose="02020603050405020304"/>
                <a:ea typeface="华文细黑"/>
                <a:cs typeface="Times New Roman" panose="02020603050405020304"/>
              </a:rPr>
              <a:t>诗人借景抒情，用</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悲鸟号古木</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子规啼夜月</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等感情色彩浓厚的自然景观，从山川之险来揭示蜀道之难，着力渲染惊险的气氛</a:t>
            </a:r>
            <a:r>
              <a:rPr lang="zh-CN" altLang="zh-CN" sz="2800" kern="100" dirty="0" smtClean="0">
                <a:solidFill>
                  <a:srgbClr val="3333FF"/>
                </a:solidFill>
                <a:latin typeface="Times New Roman" panose="02020603050405020304"/>
                <a:ea typeface="华文细黑"/>
                <a:cs typeface="Times New Roman" panose="02020603050405020304"/>
              </a:rPr>
              <a:t>。</a:t>
            </a:r>
            <a:endParaRPr lang="zh-CN" altLang="zh-CN" sz="1050" kern="100" dirty="0">
              <a:solidFill>
                <a:srgbClr val="3333FF"/>
              </a:solidFill>
              <a:latin typeface="宋体" panose="02010600030101010101" pitchFamily="2" charset="-122"/>
              <a:cs typeface="Courier New" panose="02070309020205020404"/>
            </a:endParaRPr>
          </a:p>
        </p:txBody>
      </p:sp>
      <p:sp>
        <p:nvSpPr>
          <p:cNvPr id="4" name="矩形 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3">
                                            <p:txEl>
                                              <p:pRg st="1" end="1"/>
                                            </p:txEl>
                                          </p:spTgt>
                                        </p:tgtEl>
                                      </p:cBhvr>
                                    </p:animEffect>
                                    <p:set>
                                      <p:cBhvr>
                                        <p:cTn id="17" dur="1" fill="hold">
                                          <p:stCondLst>
                                            <p:cond delay="499"/>
                                          </p:stCondLst>
                                        </p:cTn>
                                        <p:tgtEl>
                                          <p:spTgt spid="3">
                                            <p:txEl>
                                              <p:pRg st="1" end="1"/>
                                            </p:txEl>
                                          </p:spTgt>
                                        </p:tgtEl>
                                        <p:attrNameLst>
                                          <p:attrName>style.visibility</p:attrName>
                                        </p:attrNameLst>
                                      </p:cBhvr>
                                      <p:to>
                                        <p:strVal val="hidden"/>
                                      </p:to>
                                    </p:set>
                                  </p:childTnLst>
                                </p:cTn>
                              </p:par>
                              <p:par>
                                <p:cTn id="18" presetID="10" presetClass="exit" presetSubtype="0" fill="hold" nodeType="withEffect">
                                  <p:stCondLst>
                                    <p:cond delay="0"/>
                                  </p:stCondLst>
                                  <p:childTnLst>
                                    <p:animEffect transition="out" filter="fade">
                                      <p:cBhvr>
                                        <p:cTn id="19" dur="500"/>
                                        <p:tgtEl>
                                          <p:spTgt spid="3">
                                            <p:txEl>
                                              <p:pRg st="2" end="2"/>
                                            </p:txEl>
                                          </p:spTgt>
                                        </p:tgtEl>
                                      </p:cBhvr>
                                    </p:animEffect>
                                    <p:set>
                                      <p:cBhvr>
                                        <p:cTn id="20" dur="1" fill="hold">
                                          <p:stCondLst>
                                            <p:cond delay="499"/>
                                          </p:stCondLst>
                                        </p:cTn>
                                        <p:tgtEl>
                                          <p:spTgt spid="3">
                                            <p:txEl>
                                              <p:pRg st="2" end="2"/>
                                            </p:txEl>
                                          </p:spTgt>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07736" y="260648"/>
            <a:ext cx="11232086" cy="5262979"/>
          </a:xfrm>
          <a:prstGeom prst="rect">
            <a:avLst/>
          </a:prstGeom>
        </p:spPr>
        <p:txBody>
          <a:bodyPr wrap="square">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文中</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所守或匪亲</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杀人如麻</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蕴含了作者怎样的忧虑？请从多个角度进行分析。</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a:t>
            </a:r>
            <a:r>
              <a:rPr lang="zh-CN" altLang="zh-CN" sz="2800" b="1" kern="100" dirty="0">
                <a:solidFill>
                  <a:srgbClr val="3333FF"/>
                </a:solidFill>
                <a:latin typeface="Times New Roman" panose="02020603050405020304"/>
                <a:ea typeface="黑体" panose="02010609060101010101" pitchFamily="49" charset="-122"/>
                <a:cs typeface="Times New Roman" panose="02020603050405020304"/>
              </a:rPr>
              <a:t>　</a:t>
            </a:r>
            <a:r>
              <a:rPr lang="en-US" altLang="zh-CN" sz="2800" kern="100" dirty="0">
                <a:solidFill>
                  <a:srgbClr val="3333FF"/>
                </a:solidFill>
                <a:latin typeface="Times New Roman" panose="02020603050405020304"/>
                <a:ea typeface="华文细黑"/>
                <a:cs typeface="Courier New" panose="02070309020205020404"/>
              </a:rPr>
              <a:t>(1)</a:t>
            </a:r>
            <a:r>
              <a:rPr lang="zh-CN" altLang="zh-CN" sz="2800" kern="100" dirty="0">
                <a:solidFill>
                  <a:srgbClr val="3333FF"/>
                </a:solidFill>
                <a:latin typeface="Times New Roman" panose="02020603050405020304"/>
                <a:ea typeface="华文细黑"/>
                <a:cs typeface="Times New Roman" panose="02020603050405020304"/>
              </a:rPr>
              <a:t>突出剑阁地势的险要，易守难攻。</a:t>
            </a:r>
            <a:endParaRPr lang="zh-CN" altLang="zh-CN" sz="1050" kern="100" dirty="0">
              <a:solidFill>
                <a:srgbClr val="3333FF"/>
              </a:solidFill>
              <a:latin typeface="宋体" panose="02010600030101010101" pitchFamily="2" charset="-122"/>
              <a:cs typeface="Courier New" panose="02070309020205020404"/>
            </a:endParaRPr>
          </a:p>
          <a:p>
            <a:pPr algn="just">
              <a:lnSpc>
                <a:spcPct val="150000"/>
              </a:lnSpc>
              <a:spcAft>
                <a:spcPts val="0"/>
              </a:spcAft>
            </a:pPr>
            <a:r>
              <a:rPr lang="en-US" altLang="zh-CN" sz="2800" kern="100" dirty="0">
                <a:solidFill>
                  <a:srgbClr val="3333FF"/>
                </a:solidFill>
                <a:latin typeface="Times New Roman" panose="02020603050405020304"/>
                <a:ea typeface="华文细黑"/>
                <a:cs typeface="Courier New" panose="02070309020205020404"/>
              </a:rPr>
              <a:t>(2)</a:t>
            </a:r>
            <a:r>
              <a:rPr lang="zh-CN" altLang="zh-CN" sz="2800" kern="100" dirty="0">
                <a:solidFill>
                  <a:srgbClr val="3333FF"/>
                </a:solidFill>
                <a:latin typeface="Times New Roman" panose="02020603050405020304"/>
                <a:ea typeface="华文细黑"/>
                <a:cs typeface="Times New Roman" panose="02020603050405020304"/>
              </a:rPr>
              <a:t>暗指历史上在此割据称王者不乏其人，从而引出对政治形势的描写，劝人引以为戒，警惕战乱发生。揭露蜀中豺狼的</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磨牙吮血，杀人如麻</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，既写猛兽，又影射政治凶煞，一语双关。</a:t>
            </a:r>
            <a:endParaRPr lang="zh-CN" altLang="zh-CN" sz="1050" kern="100" dirty="0">
              <a:solidFill>
                <a:srgbClr val="3333FF"/>
              </a:solidFill>
              <a:latin typeface="宋体" panose="02010600030101010101" pitchFamily="2" charset="-122"/>
              <a:cs typeface="Courier New" panose="02070309020205020404"/>
            </a:endParaRPr>
          </a:p>
          <a:p>
            <a:pPr algn="just">
              <a:lnSpc>
                <a:spcPct val="150000"/>
              </a:lnSpc>
              <a:spcAft>
                <a:spcPts val="0"/>
              </a:spcAft>
            </a:pPr>
            <a:r>
              <a:rPr lang="en-US" altLang="zh-CN" sz="2800" kern="100" dirty="0">
                <a:solidFill>
                  <a:srgbClr val="3333FF"/>
                </a:solidFill>
                <a:latin typeface="Times New Roman" panose="02020603050405020304"/>
                <a:ea typeface="华文细黑"/>
                <a:cs typeface="Courier New" panose="02070309020205020404"/>
              </a:rPr>
              <a:t>(3)</a:t>
            </a:r>
            <a:r>
              <a:rPr lang="zh-CN" altLang="zh-CN" sz="2800" kern="100" dirty="0">
                <a:solidFill>
                  <a:srgbClr val="3333FF"/>
                </a:solidFill>
                <a:latin typeface="Times New Roman" panose="02020603050405020304"/>
                <a:ea typeface="华文细黑"/>
                <a:cs typeface="Times New Roman" panose="02020603050405020304"/>
              </a:rPr>
              <a:t>作者这样写是要提醒人们注意世事、时局，表达了对国事的忧虑与关切。</a:t>
            </a:r>
            <a:endParaRPr lang="zh-CN" altLang="zh-CN" sz="1050" kern="100" dirty="0">
              <a:solidFill>
                <a:srgbClr val="3333FF"/>
              </a:solidFill>
              <a:effectLst/>
              <a:latin typeface="宋体" panose="02010600030101010101" pitchFamily="2" charset="-122"/>
              <a:cs typeface="Courier New" panose="02070309020205020404"/>
            </a:endParaRPr>
          </a:p>
        </p:txBody>
      </p:sp>
      <p:sp>
        <p:nvSpPr>
          <p:cNvPr id="4" name="矩形 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3">
                                            <p:txEl>
                                              <p:pRg st="1" end="1"/>
                                            </p:txEl>
                                          </p:spTgt>
                                        </p:tgtEl>
                                      </p:cBhvr>
                                    </p:animEffect>
                                    <p:set>
                                      <p:cBhvr>
                                        <p:cTn id="22" dur="1" fill="hold">
                                          <p:stCondLst>
                                            <p:cond delay="499"/>
                                          </p:stCondLst>
                                        </p:cTn>
                                        <p:tgtEl>
                                          <p:spTgt spid="3">
                                            <p:txEl>
                                              <p:pRg st="1" end="1"/>
                                            </p:txEl>
                                          </p:spTgt>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500"/>
                                        <p:tgtEl>
                                          <p:spTgt spid="3">
                                            <p:txEl>
                                              <p:pRg st="2" end="2"/>
                                            </p:txEl>
                                          </p:spTgt>
                                        </p:tgtEl>
                                      </p:cBhvr>
                                    </p:animEffect>
                                    <p:set>
                                      <p:cBhvr>
                                        <p:cTn id="25" dur="1" fill="hold">
                                          <p:stCondLst>
                                            <p:cond delay="499"/>
                                          </p:stCondLst>
                                        </p:cTn>
                                        <p:tgtEl>
                                          <p:spTgt spid="3">
                                            <p:txEl>
                                              <p:pRg st="2" end="2"/>
                                            </p:txEl>
                                          </p:spTgt>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3">
                                            <p:txEl>
                                              <p:pRg st="3" end="3"/>
                                            </p:txEl>
                                          </p:spTgt>
                                        </p:tgtEl>
                                      </p:cBhvr>
                                    </p:animEffect>
                                    <p:set>
                                      <p:cBhvr>
                                        <p:cTn id="28" dur="1" fill="hold">
                                          <p:stCondLst>
                                            <p:cond delay="499"/>
                                          </p:stCondLst>
                                        </p:cTn>
                                        <p:tgtEl>
                                          <p:spTgt spid="3">
                                            <p:txEl>
                                              <p:pRg st="3" end="3"/>
                                            </p:txEl>
                                          </p:spTgt>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07736" y="830317"/>
            <a:ext cx="11664134" cy="6199083"/>
          </a:xfrm>
          <a:prstGeom prst="rect">
            <a:avLst/>
          </a:prstGeom>
        </p:spPr>
        <p:txBody>
          <a:bodyPr wrap="square">
            <a:spAutoFit/>
          </a:bodyPr>
          <a:lstStyle/>
          <a:p>
            <a:pPr algn="just">
              <a:lnSpc>
                <a:spcPct val="150000"/>
              </a:lnSpc>
              <a:spcAft>
                <a:spcPts val="0"/>
              </a:spcAft>
            </a:pPr>
            <a:r>
              <a:rPr lang="en-US" altLang="zh-CN" sz="2600" kern="100" dirty="0">
                <a:latin typeface="Times New Roman" panose="02020603050405020304"/>
                <a:ea typeface="华文细黑"/>
                <a:cs typeface="Courier New" panose="02070309020205020404"/>
              </a:rPr>
              <a:t>1.</a:t>
            </a:r>
            <a:r>
              <a:rPr lang="zh-CN" altLang="zh-CN" sz="2600" kern="100" dirty="0">
                <a:latin typeface="Times New Roman" panose="02020603050405020304"/>
                <a:ea typeface="华文细黑"/>
                <a:cs typeface="Times New Roman" panose="02020603050405020304"/>
              </a:rPr>
              <a:t>作者简介</a:t>
            </a:r>
            <a:endParaRPr lang="zh-CN" altLang="zh-CN" sz="2600" kern="100" dirty="0">
              <a:latin typeface="宋体" panose="02010600030101010101" pitchFamily="2" charset="-122"/>
              <a:cs typeface="Courier New" panose="02070309020205020404"/>
            </a:endParaRPr>
          </a:p>
          <a:p>
            <a:pPr algn="just">
              <a:lnSpc>
                <a:spcPct val="150000"/>
              </a:lnSpc>
              <a:spcAft>
                <a:spcPts val="0"/>
              </a:spcAft>
            </a:pPr>
            <a:r>
              <a:rPr lang="zh-CN" altLang="zh-CN" sz="2600" kern="100" dirty="0">
                <a:latin typeface="Times New Roman" panose="02020603050405020304"/>
                <a:ea typeface="华文细黑"/>
                <a:cs typeface="Times New Roman" panose="02020603050405020304"/>
              </a:rPr>
              <a:t>李白</a:t>
            </a:r>
            <a:r>
              <a:rPr lang="en-US" altLang="zh-CN" sz="2600" kern="100" dirty="0">
                <a:latin typeface="Times New Roman" panose="02020603050405020304"/>
                <a:ea typeface="华文细黑"/>
                <a:cs typeface="Courier New" panose="02070309020205020404"/>
              </a:rPr>
              <a:t>(701—762)</a:t>
            </a:r>
            <a:r>
              <a:rPr lang="zh-CN" altLang="zh-CN" sz="2600" kern="100" dirty="0">
                <a:latin typeface="Times New Roman" panose="02020603050405020304"/>
                <a:ea typeface="华文细黑"/>
                <a:cs typeface="Times New Roman" panose="02020603050405020304"/>
              </a:rPr>
              <a:t>，字</a:t>
            </a:r>
            <a:r>
              <a:rPr lang="zh-CN" altLang="zh-CN" sz="2600" u="sng" kern="100" dirty="0">
                <a:latin typeface="Times New Roman" panose="02020603050405020304"/>
                <a:ea typeface="华文细黑"/>
                <a:cs typeface="Times New Roman" panose="02020603050405020304"/>
              </a:rPr>
              <a:t>太白</a:t>
            </a:r>
            <a:r>
              <a:rPr lang="zh-CN" altLang="zh-CN" sz="2600" kern="100" dirty="0">
                <a:latin typeface="Times New Roman" panose="02020603050405020304"/>
                <a:ea typeface="华文细黑"/>
                <a:cs typeface="Times New Roman" panose="02020603050405020304"/>
              </a:rPr>
              <a:t>，号</a:t>
            </a:r>
            <a:r>
              <a:rPr lang="zh-CN" altLang="zh-CN" sz="2600" u="sng" kern="100" dirty="0">
                <a:latin typeface="Times New Roman" panose="02020603050405020304"/>
                <a:ea typeface="华文细黑"/>
                <a:cs typeface="Times New Roman" panose="02020603050405020304"/>
              </a:rPr>
              <a:t>青莲居士</a:t>
            </a:r>
            <a:r>
              <a:rPr lang="zh-CN" altLang="zh-CN" sz="2600" kern="100" dirty="0">
                <a:latin typeface="Times New Roman" panose="02020603050405020304"/>
                <a:ea typeface="华文细黑"/>
                <a:cs typeface="Times New Roman" panose="02020603050405020304"/>
              </a:rPr>
              <a:t>，</a:t>
            </a:r>
            <a:r>
              <a:rPr lang="zh-CN" altLang="zh-CN" sz="2600" u="sng" kern="100" dirty="0">
                <a:latin typeface="Times New Roman" panose="02020603050405020304"/>
                <a:ea typeface="华文细黑"/>
                <a:cs typeface="Times New Roman" panose="02020603050405020304"/>
              </a:rPr>
              <a:t>盛唐</a:t>
            </a:r>
            <a:r>
              <a:rPr lang="zh-CN" altLang="zh-CN" sz="2600" kern="100" dirty="0">
                <a:latin typeface="Times New Roman" panose="02020603050405020304"/>
                <a:ea typeface="华文细黑"/>
                <a:cs typeface="Times New Roman" panose="02020603050405020304"/>
              </a:rPr>
              <a:t>时期的著名诗人</a:t>
            </a:r>
            <a:r>
              <a:rPr lang="zh-CN" altLang="zh-CN" sz="2600" kern="100" dirty="0" smtClean="0">
                <a:latin typeface="Times New Roman" panose="02020603050405020304"/>
                <a:ea typeface="华文细黑"/>
                <a:cs typeface="Times New Roman" panose="02020603050405020304"/>
              </a:rPr>
              <a:t>。</a:t>
            </a:r>
            <a:endParaRPr lang="en-US" altLang="zh-CN" sz="2600" kern="100" dirty="0" smtClean="0">
              <a:latin typeface="Times New Roman" panose="02020603050405020304"/>
              <a:ea typeface="华文细黑"/>
              <a:cs typeface="Times New Roman" panose="02020603050405020304"/>
            </a:endParaRPr>
          </a:p>
          <a:p>
            <a:pPr algn="just">
              <a:lnSpc>
                <a:spcPct val="150000"/>
              </a:lnSpc>
              <a:spcAft>
                <a:spcPts val="0"/>
              </a:spcAft>
            </a:pPr>
            <a:r>
              <a:rPr lang="zh-CN" altLang="zh-CN" sz="2600" kern="100" dirty="0" smtClean="0">
                <a:latin typeface="Times New Roman" panose="02020603050405020304"/>
                <a:ea typeface="华文细黑"/>
                <a:cs typeface="Times New Roman" panose="02020603050405020304"/>
              </a:rPr>
              <a:t>少年</a:t>
            </a:r>
            <a:r>
              <a:rPr lang="zh-CN" altLang="zh-CN" sz="2600" kern="100" dirty="0">
                <a:latin typeface="Times New Roman" panose="02020603050405020304"/>
                <a:ea typeface="华文细黑"/>
                <a:cs typeface="Times New Roman" panose="02020603050405020304"/>
              </a:rPr>
              <a:t>时代在四川度过，</a:t>
            </a:r>
            <a:r>
              <a:rPr lang="en-US" altLang="zh-CN" sz="2600" kern="100" dirty="0">
                <a:latin typeface="Times New Roman" panose="02020603050405020304"/>
                <a:ea typeface="华文细黑"/>
                <a:cs typeface="Courier New" panose="02070309020205020404"/>
              </a:rPr>
              <a:t>25</a:t>
            </a:r>
            <a:r>
              <a:rPr lang="zh-CN" altLang="zh-CN" sz="2600" kern="100" dirty="0">
                <a:latin typeface="Times New Roman" panose="02020603050405020304"/>
                <a:ea typeface="华文细黑"/>
                <a:cs typeface="Times New Roman" panose="02020603050405020304"/>
              </a:rPr>
              <a:t>岁，出三峡，泛洞庭，东游吴越</a:t>
            </a:r>
            <a:r>
              <a:rPr lang="zh-CN" altLang="zh-CN" sz="2600" kern="100" dirty="0" smtClean="0">
                <a:latin typeface="Times New Roman" panose="02020603050405020304"/>
                <a:ea typeface="华文细黑"/>
                <a:cs typeface="Times New Roman" panose="02020603050405020304"/>
              </a:rPr>
              <a:t>，</a:t>
            </a:r>
            <a:endParaRPr lang="en-US" altLang="zh-CN" sz="2600" kern="100" dirty="0" smtClean="0">
              <a:latin typeface="Times New Roman" panose="02020603050405020304"/>
              <a:ea typeface="华文细黑"/>
              <a:cs typeface="Times New Roman" panose="02020603050405020304"/>
            </a:endParaRPr>
          </a:p>
          <a:p>
            <a:pPr algn="just">
              <a:lnSpc>
                <a:spcPct val="150000"/>
              </a:lnSpc>
              <a:spcAft>
                <a:spcPts val="0"/>
              </a:spcAft>
            </a:pPr>
            <a:r>
              <a:rPr lang="zh-CN" altLang="zh-CN" sz="2600" kern="100" dirty="0" smtClean="0">
                <a:latin typeface="Times New Roman" panose="02020603050405020304"/>
                <a:ea typeface="华文细黑"/>
                <a:cs typeface="Times New Roman" panose="02020603050405020304"/>
              </a:rPr>
              <a:t>北上</a:t>
            </a:r>
            <a:r>
              <a:rPr lang="zh-CN" altLang="zh-CN" sz="2600" kern="100" dirty="0">
                <a:latin typeface="Times New Roman" panose="02020603050405020304"/>
                <a:ea typeface="华文细黑"/>
                <a:cs typeface="Times New Roman" panose="02020603050405020304"/>
              </a:rPr>
              <a:t>太原，有</a:t>
            </a:r>
            <a:r>
              <a:rPr lang="en-US" altLang="zh-CN" sz="2600" kern="100" dirty="0">
                <a:latin typeface="宋体" panose="02010600030101010101" pitchFamily="2" charset="-122"/>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大济苍生</a:t>
            </a:r>
            <a:r>
              <a:rPr lang="en-US" altLang="zh-CN" sz="2600" kern="100" dirty="0">
                <a:latin typeface="宋体" panose="02010600030101010101" pitchFamily="2" charset="-122"/>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之志。唐玄宗天宝九年</a:t>
            </a:r>
            <a:r>
              <a:rPr lang="en-US" altLang="zh-CN" sz="2600" kern="100" dirty="0">
                <a:latin typeface="Times New Roman" panose="02020603050405020304"/>
                <a:ea typeface="华文细黑"/>
                <a:cs typeface="Courier New" panose="02070309020205020404"/>
              </a:rPr>
              <a:t>(742)</a:t>
            </a:r>
            <a:r>
              <a:rPr lang="zh-CN" altLang="zh-CN" sz="2600" kern="100" dirty="0">
                <a:latin typeface="Times New Roman" panose="02020603050405020304"/>
                <a:ea typeface="华文细黑"/>
                <a:cs typeface="Times New Roman" panose="02020603050405020304"/>
              </a:rPr>
              <a:t>，</a:t>
            </a:r>
            <a:r>
              <a:rPr lang="zh-CN" altLang="zh-CN" sz="2600" kern="100" dirty="0" smtClean="0">
                <a:latin typeface="Times New Roman" panose="02020603050405020304"/>
                <a:ea typeface="华文细黑"/>
                <a:cs typeface="Times New Roman" panose="02020603050405020304"/>
              </a:rPr>
              <a:t>李白</a:t>
            </a:r>
            <a:endParaRPr lang="en-US" altLang="zh-CN" sz="2600" kern="100" dirty="0" smtClean="0">
              <a:latin typeface="Times New Roman" panose="02020603050405020304"/>
              <a:ea typeface="华文细黑"/>
              <a:cs typeface="Times New Roman" panose="02020603050405020304"/>
            </a:endParaRPr>
          </a:p>
          <a:p>
            <a:pPr algn="just">
              <a:lnSpc>
                <a:spcPct val="150000"/>
              </a:lnSpc>
              <a:spcAft>
                <a:spcPts val="0"/>
              </a:spcAft>
            </a:pPr>
            <a:r>
              <a:rPr lang="zh-CN" altLang="zh-CN" sz="2600" kern="100" dirty="0" smtClean="0">
                <a:latin typeface="Times New Roman" panose="02020603050405020304"/>
                <a:ea typeface="华文细黑"/>
                <a:cs typeface="Times New Roman" panose="02020603050405020304"/>
              </a:rPr>
              <a:t>奉</a:t>
            </a:r>
            <a:r>
              <a:rPr lang="zh-CN" altLang="zh-CN" sz="2600" kern="100" dirty="0">
                <a:latin typeface="Times New Roman" panose="02020603050405020304"/>
                <a:ea typeface="华文细黑"/>
                <a:cs typeface="Times New Roman" panose="02020603050405020304"/>
              </a:rPr>
              <a:t>召进京，他本想此行能够施展才华，有所作为，但理想</a:t>
            </a:r>
            <a:r>
              <a:rPr lang="zh-CN" altLang="zh-CN" sz="2600" kern="100" dirty="0" smtClean="0">
                <a:latin typeface="Times New Roman" panose="02020603050405020304"/>
                <a:ea typeface="华文细黑"/>
                <a:cs typeface="Times New Roman" panose="02020603050405020304"/>
              </a:rPr>
              <a:t>很快</a:t>
            </a:r>
            <a:endParaRPr lang="en-US" altLang="zh-CN" sz="2600" kern="100" dirty="0" smtClean="0">
              <a:latin typeface="Times New Roman" panose="02020603050405020304"/>
              <a:ea typeface="华文细黑"/>
              <a:cs typeface="Times New Roman" panose="02020603050405020304"/>
            </a:endParaRPr>
          </a:p>
          <a:p>
            <a:pPr algn="just">
              <a:lnSpc>
                <a:spcPct val="150000"/>
              </a:lnSpc>
              <a:spcAft>
                <a:spcPts val="0"/>
              </a:spcAft>
            </a:pPr>
            <a:r>
              <a:rPr lang="zh-CN" altLang="zh-CN" sz="2600" kern="100" dirty="0" smtClean="0">
                <a:latin typeface="Times New Roman" panose="02020603050405020304"/>
                <a:ea typeface="华文细黑"/>
                <a:cs typeface="Times New Roman" panose="02020603050405020304"/>
              </a:rPr>
              <a:t>破灭</a:t>
            </a:r>
            <a:r>
              <a:rPr lang="zh-CN" altLang="zh-CN" sz="2600" kern="100" dirty="0">
                <a:latin typeface="Times New Roman" panose="02020603050405020304"/>
                <a:ea typeface="华文细黑"/>
                <a:cs typeface="Times New Roman" panose="02020603050405020304"/>
              </a:rPr>
              <a:t>了，皇帝的不重用，权臣的排挤，加之个人的傲岸不羁</a:t>
            </a:r>
            <a:r>
              <a:rPr lang="zh-CN" altLang="zh-CN" sz="2600" kern="100" dirty="0" smtClean="0">
                <a:latin typeface="Times New Roman" panose="02020603050405020304"/>
                <a:ea typeface="华文细黑"/>
                <a:cs typeface="Times New Roman" panose="02020603050405020304"/>
              </a:rPr>
              <a:t>，</a:t>
            </a:r>
            <a:endParaRPr lang="en-US" altLang="zh-CN" sz="2600" kern="100" dirty="0" smtClean="0">
              <a:latin typeface="Times New Roman" panose="02020603050405020304"/>
              <a:ea typeface="华文细黑"/>
              <a:cs typeface="Times New Roman" panose="02020603050405020304"/>
            </a:endParaRPr>
          </a:p>
          <a:p>
            <a:pPr algn="just">
              <a:lnSpc>
                <a:spcPct val="150000"/>
              </a:lnSpc>
              <a:spcAft>
                <a:spcPts val="0"/>
              </a:spcAft>
            </a:pPr>
            <a:r>
              <a:rPr lang="zh-CN" altLang="zh-CN" sz="2600" kern="100" dirty="0" smtClean="0">
                <a:latin typeface="Times New Roman" panose="02020603050405020304"/>
                <a:ea typeface="华文细黑"/>
                <a:cs typeface="Times New Roman" panose="02020603050405020304"/>
              </a:rPr>
              <a:t>一年多</a:t>
            </a:r>
            <a:r>
              <a:rPr lang="zh-CN" altLang="zh-CN" sz="2600" kern="100" dirty="0">
                <a:latin typeface="Times New Roman" panose="02020603050405020304"/>
                <a:ea typeface="华文细黑"/>
                <a:cs typeface="Times New Roman" panose="02020603050405020304"/>
              </a:rPr>
              <a:t>便被赐金放还，因而思想上便由入世转为出世，于是放浪形骸，寄情山水，诗酒逍遥，最后客死安徽当涂。他留下许多脍炙人口的诗作，</a:t>
            </a:r>
            <a:r>
              <a:rPr lang="zh-CN" altLang="zh-CN" sz="2600" u="sng" kern="100" dirty="0">
                <a:latin typeface="Times New Roman" panose="02020603050405020304"/>
                <a:ea typeface="华文细黑"/>
                <a:cs typeface="Times New Roman" panose="02020603050405020304"/>
              </a:rPr>
              <a:t>《蜀道难》《行路难》《梦游天姥吟留别》《静夜思》《早发白帝城》</a:t>
            </a:r>
            <a:r>
              <a:rPr lang="zh-CN" altLang="zh-CN" sz="2600" kern="100" dirty="0">
                <a:latin typeface="Times New Roman" panose="02020603050405020304"/>
                <a:ea typeface="华文细黑"/>
                <a:cs typeface="Times New Roman" panose="02020603050405020304"/>
              </a:rPr>
              <a:t>等最能代表其艺术特色。他兼善各体诗歌，尤以古诗为精，是唐代</a:t>
            </a:r>
            <a:r>
              <a:rPr lang="zh-CN" altLang="zh-CN" sz="2600" u="sng" kern="100" dirty="0">
                <a:latin typeface="Times New Roman" panose="02020603050405020304"/>
                <a:ea typeface="华文细黑"/>
                <a:cs typeface="Times New Roman" panose="02020603050405020304"/>
              </a:rPr>
              <a:t>浪漫主义诗歌</a:t>
            </a:r>
            <a:r>
              <a:rPr lang="zh-CN" altLang="zh-CN" sz="2600" kern="100" dirty="0">
                <a:latin typeface="Times New Roman" panose="02020603050405020304"/>
                <a:ea typeface="华文细黑"/>
                <a:cs typeface="Times New Roman" panose="02020603050405020304"/>
              </a:rPr>
              <a:t>的代表作家。</a:t>
            </a:r>
            <a:endParaRPr lang="zh-CN" altLang="zh-CN" sz="2600" kern="100" dirty="0">
              <a:effectLst/>
              <a:latin typeface="宋体" panose="02010600030101010101" pitchFamily="2" charset="-122"/>
              <a:cs typeface="Courier New" panose="02070309020205020404"/>
            </a:endParaRPr>
          </a:p>
        </p:txBody>
      </p:sp>
      <p:sp>
        <p:nvSpPr>
          <p:cNvPr id="8" name="矩形 7"/>
          <p:cNvSpPr/>
          <p:nvPr/>
        </p:nvSpPr>
        <p:spPr>
          <a:xfrm>
            <a:off x="407736" y="307211"/>
            <a:ext cx="2375102" cy="590931"/>
          </a:xfrm>
          <a:prstGeom prst="rect">
            <a:avLst/>
          </a:prstGeom>
        </p:spPr>
        <p:txBody>
          <a:bodyPr wrap="square">
            <a:spAutoFit/>
          </a:bodyPr>
          <a:lstStyle/>
          <a:p>
            <a:pPr marL="285750" indent="-285750">
              <a:lnSpc>
                <a:spcPct val="135000"/>
              </a:lnSpc>
              <a:spcBef>
                <a:spcPts val="400"/>
              </a:spcBef>
              <a:buFont typeface="Wingdings" panose="05000000000000000000" pitchFamily="2" charset="2"/>
              <a:buChar char="n"/>
            </a:pPr>
            <a:r>
              <a:rPr lang="zh-CN" altLang="en-US" sz="2400" b="1" dirty="0" smtClean="0">
                <a:solidFill>
                  <a:srgbClr val="FF6600"/>
                </a:solidFill>
                <a:latin typeface="微软雅黑" panose="020B0503020204020204" pitchFamily="34" charset="-122"/>
                <a:ea typeface="微软雅黑" panose="020B0503020204020204" pitchFamily="34" charset="-122"/>
              </a:rPr>
              <a:t>相关链接</a:t>
            </a:r>
            <a:endPar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3074" name="Picture 2" descr="7"/>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551590" y="1124744"/>
            <a:ext cx="2391481" cy="334264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23196" y="260648"/>
            <a:ext cx="11604658" cy="5180393"/>
          </a:xfrm>
          <a:prstGeom prst="rect">
            <a:avLst/>
          </a:prstGeom>
        </p:spPr>
        <p:txBody>
          <a:bodyPr>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背景剖析</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本诗大约写于唐玄宗天宝初年，是诗人在长安时为送别友人入蜀而作。目的是规劝友人不要羁留蜀地，早日回归长安。《蜀道难》是乐府《相和歌辞</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瑟调曲》旧题。《乐府解题》云：</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《蜀道难》备言铜梁、玉垒</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均为蜀山名</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之阻。</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本篇根据这一诗题传统的内容，以雄健奔放的笔调，运用夸张形容的手法，描绘了由秦入蜀道路上惊险而奇丽的山川，既写了蜀道的艰难，又写了人生旅程的艰难。全诗气势磅礴，风格豪放，表现了诗人杰出的艺术才能和丰富的想象力，充分体现了李白浪漫主义的创作特点。</a:t>
            </a:r>
            <a:endParaRPr lang="zh-CN" altLang="zh-CN" sz="105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522015" y="545129"/>
            <a:ext cx="11160000" cy="3323987"/>
          </a:xfrm>
          <a:prstGeom prst="rect">
            <a:avLst/>
          </a:prstGeom>
          <a:noFill/>
        </p:spPr>
        <p:txBody>
          <a:bodyPr wrap="square" rtlCol="0">
            <a:spAutoFit/>
          </a:bodyPr>
          <a:lstStyle/>
          <a:p>
            <a:pPr defTabSz="1218565">
              <a:lnSpc>
                <a:spcPct val="150000"/>
              </a:lnSpc>
              <a:spcBef>
                <a:spcPct val="0"/>
              </a:spcBef>
              <a:tabLst>
                <a:tab pos="2070735" algn="l"/>
              </a:tabLst>
            </a:pPr>
            <a:r>
              <a:rPr lang="zh-CN" altLang="zh-CN" sz="2800" b="1" dirty="0" smtClean="0">
                <a:solidFill>
                  <a:schemeClr val="accent6">
                    <a:lumMod val="75000"/>
                  </a:schemeClr>
                </a:solidFill>
                <a:latin typeface="微软雅黑" panose="020B0503020204020204" pitchFamily="34" charset="-122"/>
                <a:ea typeface="微软雅黑" panose="020B0503020204020204" pitchFamily="34" charset="-122"/>
                <a:cs typeface="+mj-cs"/>
              </a:rPr>
              <a:t>目标</a:t>
            </a:r>
            <a:r>
              <a:rPr lang="en-US" altLang="zh-CN" sz="2800" b="1" dirty="0" smtClean="0">
                <a:solidFill>
                  <a:schemeClr val="accent6">
                    <a:lumMod val="75000"/>
                  </a:schemeClr>
                </a:solidFill>
                <a:latin typeface="微软雅黑" panose="020B0503020204020204" pitchFamily="34" charset="-122"/>
                <a:ea typeface="微软雅黑" panose="020B0503020204020204" pitchFamily="34" charset="-122"/>
              </a:rPr>
              <a:t>·</a:t>
            </a:r>
            <a:r>
              <a:rPr lang="zh-CN" altLang="en-US" sz="2800" b="1" dirty="0" smtClean="0">
                <a:solidFill>
                  <a:schemeClr val="accent6">
                    <a:lumMod val="75000"/>
                  </a:schemeClr>
                </a:solidFill>
                <a:latin typeface="微软雅黑" panose="020B0503020204020204" pitchFamily="34" charset="-122"/>
                <a:ea typeface="微软雅黑" panose="020B0503020204020204" pitchFamily="34" charset="-122"/>
              </a:rPr>
              <a:t>重点</a:t>
            </a:r>
            <a:endParaRPr lang="zh-CN" altLang="zh-CN" sz="2800" b="1" dirty="0">
              <a:solidFill>
                <a:schemeClr val="accent6">
                  <a:lumMod val="75000"/>
                </a:schemeClr>
              </a:solidFill>
              <a:latin typeface="微软雅黑" panose="020B0503020204020204" pitchFamily="34" charset="-122"/>
              <a:ea typeface="微软雅黑" panose="020B0503020204020204" pitchFamily="34" charset="-122"/>
              <a:cs typeface="+mj-cs"/>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理清思路，熟读成诵，感受诗歌的意境美和声韵美。</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学习作者描写蜀道雄奇险峻的手法，了解诗歌的寓意、主旨。</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品味作品飘逸豪放、流转自然的语言特色，体会李白诗作的浪漫主义风格。</a:t>
            </a:r>
            <a:endParaRPr lang="zh-CN" altLang="zh-CN" sz="105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8" name="圆角矩形 7">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49" charset="-122"/>
                <a:ea typeface="黑体" panose="02010609060101010101" pitchFamily="49" charset="-122"/>
              </a:rPr>
              <a:t>返回</a:t>
            </a:r>
            <a:endParaRPr lang="zh-CN" altLang="en-US" sz="1400" dirty="0">
              <a:solidFill>
                <a:srgbClr val="0000CC"/>
              </a:solidFill>
              <a:latin typeface="黑体" panose="02010609060101010101" pitchFamily="49" charset="-122"/>
              <a:ea typeface="黑体" panose="02010609060101010101" pitchFamily="49" charset="-122"/>
            </a:endParaRPr>
          </a:p>
        </p:txBody>
      </p:sp>
      <p:sp>
        <p:nvSpPr>
          <p:cNvPr id="11" name="矩形 10"/>
          <p:cNvSpPr/>
          <p:nvPr/>
        </p:nvSpPr>
        <p:spPr>
          <a:xfrm>
            <a:off x="334566" y="260648"/>
            <a:ext cx="11376000" cy="3323987"/>
          </a:xfrm>
          <a:prstGeom prst="rect">
            <a:avLst/>
          </a:prstGeom>
        </p:spPr>
        <p:txBody>
          <a:bodyPr>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相关知识</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古体诗是近体诗形成前，古代汉族诗歌体裁，有</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歌</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行</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吟</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三种载体，也称古风、古诗。篇幅长短不限，句子有四言、五言、六言、七言体和杂言体</a:t>
            </a:r>
            <a:r>
              <a:rPr lang="zh-CN" altLang="zh-CN" sz="2800" kern="100" dirty="0" smtClean="0">
                <a:latin typeface="Times New Roman" panose="02020603050405020304"/>
                <a:ea typeface="华文细黑"/>
                <a:cs typeface="Times New Roman" panose="02020603050405020304"/>
              </a:rPr>
              <a:t>。</a:t>
            </a:r>
            <a:endParaRPr lang="en-US" altLang="zh-CN" sz="1050" kern="100" dirty="0" smtClean="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古体诗格律自由，不拘对仗、平仄，押韵较宽</a:t>
            </a:r>
            <a:r>
              <a:rPr lang="zh-CN" altLang="zh-CN" sz="2800" kern="100" dirty="0" smtClean="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0" name="矩形 9"/>
          <p:cNvSpPr/>
          <p:nvPr/>
        </p:nvSpPr>
        <p:spPr>
          <a:xfrm>
            <a:off x="-1" y="0"/>
            <a:ext cx="12190414" cy="551330"/>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zh-CN" altLang="en-US" sz="2400" b="1" kern="0" dirty="0">
                <a:solidFill>
                  <a:prstClr val="white"/>
                </a:solidFill>
                <a:latin typeface="微软雅黑" panose="020B0503020204020204" pitchFamily="34" charset="-122"/>
                <a:ea typeface="微软雅黑" panose="020B0503020204020204" pitchFamily="34" charset="-122"/>
              </a:rPr>
              <a:t> 互动互学　交流深化</a:t>
            </a:r>
            <a:endParaRPr lang="zh-CN" altLang="en-US" sz="2400" b="1" kern="0" dirty="0">
              <a:solidFill>
                <a:prstClr val="white"/>
              </a:solidFill>
              <a:latin typeface="微软雅黑" panose="020B0503020204020204" pitchFamily="34" charset="-122"/>
              <a:ea typeface="微软雅黑" panose="020B0503020204020204" pitchFamily="34" charset="-122"/>
            </a:endParaRPr>
          </a:p>
        </p:txBody>
      </p:sp>
      <p:sp>
        <p:nvSpPr>
          <p:cNvPr id="7" name="圆角矩形 6">
            <a:hlinkClick r:id="rId1" action="ppaction://hlinksldjump"/>
          </p:cNvPr>
          <p:cNvSpPr/>
          <p:nvPr/>
        </p:nvSpPr>
        <p:spPr>
          <a:xfrm>
            <a:off x="11398413"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8" name="TextBox 7"/>
          <p:cNvSpPr txBox="1"/>
          <p:nvPr/>
        </p:nvSpPr>
        <p:spPr>
          <a:xfrm>
            <a:off x="945614" y="1088209"/>
            <a:ext cx="1636571" cy="492443"/>
          </a:xfrm>
          <a:prstGeom prst="rect">
            <a:avLst/>
          </a:prstGeom>
          <a:noFill/>
        </p:spPr>
        <p:txBody>
          <a:bodyPr wrap="square" rtlCol="0">
            <a:spAutoFit/>
          </a:bodyPr>
          <a:lstStyle/>
          <a:p>
            <a:r>
              <a:rPr lang="zh-CN" altLang="en-US" sz="2600" b="1" dirty="0" smtClean="0">
                <a:solidFill>
                  <a:srgbClr val="0066FF"/>
                </a:solidFill>
                <a:latin typeface="微软雅黑" panose="020B0503020204020204" pitchFamily="34" charset="-122"/>
                <a:ea typeface="微软雅黑" panose="020B0503020204020204" pitchFamily="34" charset="-122"/>
              </a:rPr>
              <a:t>交流释疑</a:t>
            </a:r>
            <a:endParaRPr lang="zh-CN" altLang="en-US" sz="2600" b="1" dirty="0">
              <a:solidFill>
                <a:srgbClr val="0066FF"/>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219125" y="548680"/>
            <a:ext cx="2376264" cy="1200329"/>
            <a:chOff x="8628686" y="5243102"/>
            <a:chExt cx="2943506" cy="1640186"/>
          </a:xfrm>
        </p:grpSpPr>
        <p:sp>
          <p:nvSpPr>
            <p:cNvPr id="11" name="TextBox 10"/>
            <p:cNvSpPr txBox="1"/>
            <p:nvPr/>
          </p:nvSpPr>
          <p:spPr>
            <a:xfrm>
              <a:off x="8628686" y="5243102"/>
              <a:ext cx="407810" cy="1640186"/>
            </a:xfrm>
            <a:prstGeom prst="rect">
              <a:avLst/>
            </a:prstGeom>
            <a:noFill/>
          </p:spPr>
          <p:txBody>
            <a:bodyPr wrap="square">
              <a:spAutoFit/>
            </a:bodyPr>
            <a:lstStyle/>
            <a:p>
              <a:pPr fontAlgn="auto">
                <a:spcBef>
                  <a:spcPts val="0"/>
                </a:spcBef>
                <a:spcAft>
                  <a:spcPts val="0"/>
                </a:spcAft>
                <a:defRPr/>
              </a:pPr>
              <a:r>
                <a:rPr lang="en-US" altLang="zh-CN" sz="7200" b="1" i="1" dirty="0" smtClean="0">
                  <a:solidFill>
                    <a:srgbClr val="00B0F0"/>
                  </a:solidFill>
                  <a:effectLst>
                    <a:outerShdw blurRad="38100" dist="38100" dir="2700000" algn="tl">
                      <a:srgbClr val="000000">
                        <a:alpha val="43137"/>
                      </a:srgbClr>
                    </a:outerShdw>
                  </a:effectLst>
                  <a:latin typeface="Broadway" pitchFamily="82" charset="0"/>
                  <a:ea typeface="DFPYeaSong-B5" pitchFamily="18" charset="-120"/>
                </a:rPr>
                <a:t>1</a:t>
              </a:r>
              <a:endParaRPr lang="zh-CN" altLang="en-US" sz="7200" b="1" i="1" dirty="0">
                <a:solidFill>
                  <a:srgbClr val="00B0F0"/>
                </a:solidFill>
                <a:effectLst>
                  <a:outerShdw blurRad="38100" dist="38100" dir="2700000" algn="tl">
                    <a:srgbClr val="000000">
                      <a:alpha val="43137"/>
                    </a:srgbClr>
                  </a:outerShdw>
                </a:effectLst>
                <a:latin typeface="Broadway" pitchFamily="82" charset="0"/>
                <a:ea typeface="DFPYeaSong-B5" pitchFamily="18" charset="-120"/>
              </a:endParaRPr>
            </a:p>
          </p:txBody>
        </p:sp>
        <p:cxnSp>
          <p:nvCxnSpPr>
            <p:cNvPr id="12" name="直接连接符 11"/>
            <p:cNvCxnSpPr/>
            <p:nvPr/>
          </p:nvCxnSpPr>
          <p:spPr>
            <a:xfrm>
              <a:off x="8832590" y="6620634"/>
              <a:ext cx="2739602" cy="0"/>
            </a:xfrm>
            <a:prstGeom prst="line">
              <a:avLst/>
            </a:prstGeom>
          </p:spPr>
          <p:style>
            <a:lnRef idx="1">
              <a:schemeClr val="accent5"/>
            </a:lnRef>
            <a:fillRef idx="0">
              <a:schemeClr val="accent5"/>
            </a:fillRef>
            <a:effectRef idx="0">
              <a:schemeClr val="accent5"/>
            </a:effectRef>
            <a:fontRef idx="minor">
              <a:schemeClr val="tx1"/>
            </a:fontRef>
          </p:style>
        </p:cxnSp>
      </p:grpSp>
      <p:sp>
        <p:nvSpPr>
          <p:cNvPr id="13" name="矩形 12"/>
          <p:cNvSpPr/>
          <p:nvPr/>
        </p:nvSpPr>
        <p:spPr>
          <a:xfrm>
            <a:off x="377999" y="1836819"/>
            <a:ext cx="11412000" cy="1948739"/>
          </a:xfrm>
          <a:prstGeom prst="rect">
            <a:avLst/>
          </a:prstGeom>
        </p:spPr>
        <p:txBody>
          <a:bodyPr wrap="square">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蜀道难</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本来是一个难以描述的心理感受，李白巧妙地借助形象感人的描写把蜀道的神奇凶险展现出来。结合前两段，讨论交流李白是怎么描绘地如此动人的。</a:t>
            </a:r>
            <a:endParaRPr lang="zh-CN" altLang="zh-CN" sz="105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矩形 6"/>
          <p:cNvSpPr/>
          <p:nvPr/>
        </p:nvSpPr>
        <p:spPr>
          <a:xfrm>
            <a:off x="377999" y="260648"/>
            <a:ext cx="11412000" cy="6555641"/>
          </a:xfrm>
          <a:prstGeom prst="rect">
            <a:avLst/>
          </a:prstGeom>
        </p:spPr>
        <p:txBody>
          <a:bodyPr wrap="square">
            <a:spAutoFit/>
          </a:bodyPr>
          <a:lstStyle/>
          <a:p>
            <a:pPr algn="just">
              <a:lnSpc>
                <a:spcPct val="150000"/>
              </a:lnSpc>
              <a:spcAft>
                <a:spcPts val="0"/>
              </a:spcAf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a:t>
            </a:r>
            <a:r>
              <a:rPr lang="zh-CN" altLang="zh-CN" sz="2800" b="1" kern="100" dirty="0">
                <a:solidFill>
                  <a:srgbClr val="3333FF"/>
                </a:solidFill>
                <a:latin typeface="Times New Roman" panose="02020603050405020304"/>
                <a:ea typeface="黑体" panose="02010609060101010101" pitchFamily="49" charset="-122"/>
                <a:cs typeface="Times New Roman" panose="02020603050405020304"/>
              </a:rPr>
              <a:t>　</a:t>
            </a:r>
            <a:r>
              <a:rPr lang="en-US" altLang="zh-CN" sz="2800" kern="100" dirty="0">
                <a:solidFill>
                  <a:srgbClr val="3333FF"/>
                </a:solidFill>
                <a:latin typeface="Times New Roman" panose="02020603050405020304"/>
                <a:ea typeface="华文细黑"/>
                <a:cs typeface="Courier New" panose="02070309020205020404"/>
              </a:rPr>
              <a:t>(1)</a:t>
            </a:r>
            <a:r>
              <a:rPr lang="zh-CN" altLang="zh-CN" sz="2800" kern="100" dirty="0">
                <a:solidFill>
                  <a:srgbClr val="3333FF"/>
                </a:solidFill>
                <a:latin typeface="Times New Roman" panose="02020603050405020304"/>
                <a:ea typeface="华文细黑"/>
                <a:cs typeface="Times New Roman" panose="02020603050405020304"/>
              </a:rPr>
              <a:t>变幻莫测的手法。李白综合运用多种手法，淋漓尽致地刻画了蜀道之难，艺术地展现了古老蜀道逶迤、峥嵘、高峻的面貌，描绘出一幅色彩绚丽的山水画卷。如，</a:t>
            </a:r>
            <a:endParaRPr lang="zh-CN" altLang="zh-CN" sz="1050" kern="100" dirty="0">
              <a:solidFill>
                <a:srgbClr val="3333FF"/>
              </a:solidFill>
              <a:latin typeface="宋体" panose="02010600030101010101" pitchFamily="2" charset="-122"/>
              <a:cs typeface="Courier New" panose="02070309020205020404"/>
            </a:endParaRPr>
          </a:p>
          <a:p>
            <a:pPr algn="just">
              <a:lnSpc>
                <a:spcPct val="150000"/>
              </a:lnSpc>
              <a:spcAft>
                <a:spcPts val="0"/>
              </a:spcAft>
            </a:pPr>
            <a:r>
              <a:rPr lang="zh-CN" altLang="zh-CN" sz="2800" kern="100" dirty="0">
                <a:solidFill>
                  <a:srgbClr val="3333FF"/>
                </a:solidFill>
                <a:latin typeface="Times New Roman" panose="02020603050405020304"/>
                <a:ea typeface="华文细黑"/>
                <a:cs typeface="Times New Roman" panose="02020603050405020304"/>
              </a:rPr>
              <a:t>虚写映衬：黄鹤不得飞度、猿猱愁于攀援</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映衬人行走难上加难。</a:t>
            </a:r>
            <a:endParaRPr lang="zh-CN" altLang="zh-CN" sz="1050" kern="100" dirty="0">
              <a:solidFill>
                <a:srgbClr val="3333FF"/>
              </a:solidFill>
              <a:latin typeface="宋体" panose="02010600030101010101" pitchFamily="2" charset="-122"/>
              <a:cs typeface="Courier New" panose="02070309020205020404"/>
            </a:endParaRPr>
          </a:p>
          <a:p>
            <a:pPr algn="just">
              <a:lnSpc>
                <a:spcPct val="150000"/>
              </a:lnSpc>
              <a:spcAft>
                <a:spcPts val="0"/>
              </a:spcAft>
            </a:pPr>
            <a:r>
              <a:rPr lang="zh-CN" altLang="zh-CN" sz="2800" kern="100" dirty="0">
                <a:solidFill>
                  <a:srgbClr val="3333FF"/>
                </a:solidFill>
                <a:latin typeface="Times New Roman" panose="02020603050405020304"/>
                <a:ea typeface="华文细黑"/>
                <a:cs typeface="Times New Roman" panose="02020603050405020304"/>
              </a:rPr>
              <a:t>摹写神情、动作：手扪星辰、呼吸紧张、抚胸长叹、步履艰难、神情惶悚</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困危之状如在眼前</a:t>
            </a:r>
            <a:r>
              <a:rPr lang="zh-CN" altLang="zh-CN" sz="2800" kern="100" dirty="0" smtClean="0">
                <a:solidFill>
                  <a:srgbClr val="3333FF"/>
                </a:solidFill>
                <a:latin typeface="Times New Roman" panose="02020603050405020304"/>
                <a:ea typeface="华文细黑"/>
                <a:cs typeface="Times New Roman" panose="02020603050405020304"/>
              </a:rPr>
              <a:t>。</a:t>
            </a:r>
            <a:endParaRPr lang="en-US" altLang="zh-CN" sz="1050" kern="100" dirty="0" smtClean="0">
              <a:solidFill>
                <a:srgbClr val="3333FF"/>
              </a:solidFill>
              <a:latin typeface="宋体" panose="02010600030101010101" pitchFamily="2" charset="-122"/>
              <a:cs typeface="Courier New" panose="02070309020205020404"/>
            </a:endParaRPr>
          </a:p>
          <a:p>
            <a:pPr algn="just">
              <a:lnSpc>
                <a:spcPct val="150000"/>
              </a:lnSpc>
              <a:spcAft>
                <a:spcPts val="0"/>
              </a:spcAft>
            </a:pPr>
            <a:r>
              <a:rPr lang="zh-CN" altLang="zh-CN" sz="2800" kern="100" dirty="0">
                <a:solidFill>
                  <a:srgbClr val="3333FF"/>
                </a:solidFill>
                <a:latin typeface="Times New Roman" panose="02020603050405020304"/>
                <a:ea typeface="华文细黑"/>
                <a:cs typeface="Times New Roman" panose="02020603050405020304"/>
              </a:rPr>
              <a:t>借景抒情：</a:t>
            </a:r>
            <a:r>
              <a:rPr lang="zh-CN" altLang="zh-CN" sz="2800" kern="100" spc="-100" dirty="0">
                <a:solidFill>
                  <a:srgbClr val="3333FF"/>
                </a:solidFill>
                <a:latin typeface="Times New Roman" panose="02020603050405020304"/>
                <a:ea typeface="华文细黑"/>
                <a:cs typeface="Times New Roman" panose="02020603050405020304"/>
              </a:rPr>
              <a:t>古木荒凉、鸟声悲凄</a:t>
            </a:r>
            <a:r>
              <a:rPr lang="en-US" altLang="zh-CN" sz="2800" kern="100" spc="-100" dirty="0">
                <a:solidFill>
                  <a:srgbClr val="3333FF"/>
                </a:solidFill>
                <a:latin typeface="Times New Roman" panose="02020603050405020304"/>
                <a:ea typeface="华文细黑"/>
                <a:cs typeface="Courier New" panose="02070309020205020404"/>
              </a:rPr>
              <a:t>(</a:t>
            </a:r>
            <a:r>
              <a:rPr lang="zh-CN" altLang="zh-CN" sz="2800" kern="100" spc="-100" dirty="0">
                <a:solidFill>
                  <a:srgbClr val="3333FF"/>
                </a:solidFill>
                <a:latin typeface="Times New Roman" panose="02020603050405020304"/>
                <a:ea typeface="华文细黑"/>
                <a:cs typeface="Times New Roman" panose="02020603050405020304"/>
              </a:rPr>
              <a:t>悲鸟号古木、子规啼夜月</a:t>
            </a:r>
            <a:r>
              <a:rPr lang="en-US" altLang="zh-CN" sz="2800" kern="100" spc="-100" dirty="0">
                <a:solidFill>
                  <a:srgbClr val="3333FF"/>
                </a:solidFill>
                <a:latin typeface="Times New Roman" panose="02020603050405020304"/>
                <a:ea typeface="华文细黑"/>
                <a:cs typeface="Courier New" panose="02070309020205020404"/>
              </a:rPr>
              <a:t>)——</a:t>
            </a:r>
            <a:r>
              <a:rPr lang="zh-CN" altLang="zh-CN" sz="2800" kern="100" spc="-100" dirty="0">
                <a:solidFill>
                  <a:srgbClr val="3333FF"/>
                </a:solidFill>
                <a:latin typeface="Times New Roman" panose="02020603050405020304"/>
                <a:ea typeface="华文细黑"/>
                <a:cs typeface="Times New Roman" panose="02020603050405020304"/>
              </a:rPr>
              <a:t>使人闻声失色，渲染了旅愁和蜀道上空寂苍凉的环境氛围，有力地烘托了蜀道之难。</a:t>
            </a:r>
            <a:endParaRPr lang="zh-CN" altLang="zh-CN" sz="1050" kern="100" spc="-100" dirty="0">
              <a:solidFill>
                <a:srgbClr val="3333FF"/>
              </a:solidFill>
              <a:latin typeface="宋体" panose="02010600030101010101" pitchFamily="2" charset="-122"/>
              <a:cs typeface="Courier New" panose="02070309020205020404"/>
            </a:endParaRPr>
          </a:p>
          <a:p>
            <a:pPr algn="just">
              <a:lnSpc>
                <a:spcPct val="150000"/>
              </a:lnSpc>
              <a:spcAft>
                <a:spcPts val="0"/>
              </a:spcAft>
            </a:pPr>
            <a:r>
              <a:rPr lang="zh-CN" altLang="zh-CN" sz="2800" kern="100" dirty="0">
                <a:solidFill>
                  <a:srgbClr val="3333FF"/>
                </a:solidFill>
                <a:latin typeface="Times New Roman" panose="02020603050405020304"/>
                <a:ea typeface="华文细黑"/>
                <a:cs typeface="Times New Roman" panose="02020603050405020304"/>
              </a:rPr>
              <a:t>运用夸张：</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连峰去天不盈尺</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枯松倒挂倚绝壁</a:t>
            </a:r>
            <a:r>
              <a:rPr lang="en-US" altLang="zh-CN" sz="2800" kern="100" dirty="0">
                <a:solidFill>
                  <a:srgbClr val="3333FF"/>
                </a:solidFill>
                <a:latin typeface="宋体" panose="02010600030101010101" pitchFamily="2" charset="-122"/>
                <a:ea typeface="华文细黑"/>
                <a:cs typeface="Times New Roman" panose="02020603050405020304"/>
              </a:rPr>
              <a:t>”</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极言山峰之高、绝壁之险，渲染了惊险的气氛</a:t>
            </a:r>
            <a:r>
              <a:rPr lang="zh-CN" altLang="zh-CN" sz="2800" kern="100" dirty="0" smtClean="0">
                <a:solidFill>
                  <a:srgbClr val="3333FF"/>
                </a:solidFill>
                <a:latin typeface="Times New Roman" panose="02020603050405020304"/>
                <a:ea typeface="华文细黑"/>
                <a:cs typeface="Times New Roman" panose="02020603050405020304"/>
              </a:rPr>
              <a:t>。</a:t>
            </a:r>
            <a:r>
              <a:rPr lang="en-US" altLang="zh-CN" sz="2800" kern="100" dirty="0" smtClean="0">
                <a:solidFill>
                  <a:srgbClr val="3333FF"/>
                </a:solidFill>
                <a:latin typeface="Times New Roman" panose="02020603050405020304"/>
                <a:ea typeface="华文细黑"/>
                <a:cs typeface="Times New Roman" panose="02020603050405020304"/>
              </a:rPr>
              <a:t> </a:t>
            </a:r>
            <a:endParaRPr lang="zh-CN" altLang="zh-CN" sz="1050" kern="100" dirty="0">
              <a:solidFill>
                <a:srgbClr val="3333FF"/>
              </a:solidFill>
              <a:latin typeface="宋体" panose="02010600030101010101" pitchFamily="2" charset="-122"/>
              <a:cs typeface="Courier New" panose="02070309020205020404"/>
            </a:endParaRPr>
          </a:p>
        </p:txBody>
      </p:sp>
      <p:sp>
        <p:nvSpPr>
          <p:cNvPr id="3" name="矩形 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750"/>
                                        <p:tgtEl>
                                          <p:spTgt spid="7">
                                            <p:txEl>
                                              <p:pRg st="0" end="0"/>
                                            </p:txEl>
                                          </p:spTgt>
                                        </p:tgtEl>
                                      </p:cBhvr>
                                    </p:animEffect>
                                  </p:childTnLst>
                                </p:cTn>
                              </p:par>
                            </p:childTnLst>
                          </p:cTn>
                        </p:par>
                        <p:par>
                          <p:cTn id="8" fill="hold">
                            <p:stCondLst>
                              <p:cond delay="1000"/>
                            </p:stCondLst>
                            <p:childTnLst>
                              <p:par>
                                <p:cTn id="9" presetID="3" presetClass="entr" presetSubtype="10" fill="hold" nodeType="after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animEffect transition="in" filter="blinds(horizontal)">
                                      <p:cBhvr>
                                        <p:cTn id="11" dur="750"/>
                                        <p:tgtEl>
                                          <p:spTgt spid="7">
                                            <p:txEl>
                                              <p:pRg st="1" end="1"/>
                                            </p:txEl>
                                          </p:spTgt>
                                        </p:tgtEl>
                                      </p:cBhvr>
                                    </p:animEffect>
                                  </p:childTnLst>
                                </p:cTn>
                              </p:par>
                            </p:childTnLst>
                          </p:cTn>
                        </p:par>
                        <p:par>
                          <p:cTn id="12" fill="hold">
                            <p:stCondLst>
                              <p:cond delay="2000"/>
                            </p:stCondLst>
                            <p:childTnLst>
                              <p:par>
                                <p:cTn id="13" presetID="3" presetClass="entr" presetSubtype="10" fill="hold" nodeType="after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animEffect transition="in" filter="blinds(horizontal)">
                                      <p:cBhvr>
                                        <p:cTn id="15" dur="750"/>
                                        <p:tgtEl>
                                          <p:spTgt spid="7">
                                            <p:txEl>
                                              <p:pRg st="2" end="2"/>
                                            </p:txEl>
                                          </p:spTgt>
                                        </p:tgtEl>
                                      </p:cBhvr>
                                    </p:animEffect>
                                  </p:childTnLst>
                                </p:cTn>
                              </p:par>
                            </p:childTnLst>
                          </p:cTn>
                        </p:par>
                        <p:par>
                          <p:cTn id="16" fill="hold">
                            <p:stCondLst>
                              <p:cond delay="3000"/>
                            </p:stCondLst>
                            <p:childTnLst>
                              <p:par>
                                <p:cTn id="17" presetID="3" presetClass="entr" presetSubtype="10" fill="hold" nodeType="afterEffect">
                                  <p:stCondLst>
                                    <p:cond delay="0"/>
                                  </p:stCondLst>
                                  <p:childTnLst>
                                    <p:set>
                                      <p:cBhvr>
                                        <p:cTn id="18" dur="1" fill="hold">
                                          <p:stCondLst>
                                            <p:cond delay="0"/>
                                          </p:stCondLst>
                                        </p:cTn>
                                        <p:tgtEl>
                                          <p:spTgt spid="7">
                                            <p:txEl>
                                              <p:pRg st="3" end="3"/>
                                            </p:txEl>
                                          </p:spTgt>
                                        </p:tgtEl>
                                        <p:attrNameLst>
                                          <p:attrName>style.visibility</p:attrName>
                                        </p:attrNameLst>
                                      </p:cBhvr>
                                      <p:to>
                                        <p:strVal val="visible"/>
                                      </p:to>
                                    </p:set>
                                    <p:animEffect transition="in" filter="blinds(horizontal)">
                                      <p:cBhvr>
                                        <p:cTn id="19" dur="750"/>
                                        <p:tgtEl>
                                          <p:spTgt spid="7">
                                            <p:txEl>
                                              <p:pRg st="3" end="3"/>
                                            </p:txEl>
                                          </p:spTgt>
                                        </p:tgtEl>
                                      </p:cBhvr>
                                    </p:animEffect>
                                  </p:childTnLst>
                                </p:cTn>
                              </p:par>
                            </p:childTnLst>
                          </p:cTn>
                        </p:par>
                        <p:par>
                          <p:cTn id="20" fill="hold">
                            <p:stCondLst>
                              <p:cond delay="4000"/>
                            </p:stCondLst>
                            <p:childTnLst>
                              <p:par>
                                <p:cTn id="21" presetID="3" presetClass="entr" presetSubtype="10" fill="hold" nodeType="afterEffect">
                                  <p:stCondLst>
                                    <p:cond delay="0"/>
                                  </p:stCondLst>
                                  <p:childTnLst>
                                    <p:set>
                                      <p:cBhvr>
                                        <p:cTn id="22" dur="1" fill="hold">
                                          <p:stCondLst>
                                            <p:cond delay="0"/>
                                          </p:stCondLst>
                                        </p:cTn>
                                        <p:tgtEl>
                                          <p:spTgt spid="7">
                                            <p:txEl>
                                              <p:pRg st="4" end="4"/>
                                            </p:txEl>
                                          </p:spTgt>
                                        </p:tgtEl>
                                        <p:attrNameLst>
                                          <p:attrName>style.visibility</p:attrName>
                                        </p:attrNameLst>
                                      </p:cBhvr>
                                      <p:to>
                                        <p:strVal val="visible"/>
                                      </p:to>
                                    </p:set>
                                    <p:animEffect transition="in" filter="blinds(horizontal)">
                                      <p:cBhvr>
                                        <p:cTn id="23" dur="750"/>
                                        <p:tgtEl>
                                          <p:spTgt spid="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矩形 4"/>
          <p:cNvSpPr/>
          <p:nvPr/>
        </p:nvSpPr>
        <p:spPr>
          <a:xfrm>
            <a:off x="377999" y="260648"/>
            <a:ext cx="11412000" cy="5180393"/>
          </a:xfrm>
          <a:prstGeom prst="rect">
            <a:avLst/>
          </a:prstGeom>
        </p:spPr>
        <p:txBody>
          <a:bodyPr wrap="square">
            <a:spAutoFit/>
          </a:bodyPr>
          <a:lstStyle/>
          <a:p>
            <a:pPr algn="just">
              <a:lnSpc>
                <a:spcPct val="150000"/>
              </a:lnSpc>
              <a:spcAft>
                <a:spcPts val="0"/>
              </a:spcAft>
            </a:pPr>
            <a:r>
              <a:rPr lang="en-US" altLang="zh-CN" sz="2800" kern="100" dirty="0">
                <a:solidFill>
                  <a:srgbClr val="3333FF"/>
                </a:solidFill>
                <a:latin typeface="Times New Roman" panose="02020603050405020304"/>
                <a:ea typeface="华文细黑"/>
                <a:cs typeface="Courier New" panose="02070309020205020404"/>
              </a:rPr>
              <a:t>(2)</a:t>
            </a:r>
            <a:r>
              <a:rPr lang="zh-CN" altLang="zh-CN" sz="2800" kern="100" dirty="0">
                <a:solidFill>
                  <a:srgbClr val="3333FF"/>
                </a:solidFill>
                <a:latin typeface="Times New Roman" panose="02020603050405020304"/>
                <a:ea typeface="华文细黑"/>
                <a:cs typeface="Times New Roman" panose="02020603050405020304"/>
              </a:rPr>
              <a:t>浪漫飘逸的激情。李白之所以描绘得如此动人，还在于他融贯其间的浪漫主义激情。诗人寄情山水，放浪形骸，展现出飞扬的灵魂和雄奇飘逸的谪仙人面目。</a:t>
            </a:r>
            <a:endParaRPr lang="zh-CN" altLang="zh-CN" sz="1050" kern="100" dirty="0">
              <a:solidFill>
                <a:srgbClr val="3333FF"/>
              </a:solidFill>
              <a:latin typeface="宋体" panose="02010600030101010101" pitchFamily="2" charset="-122"/>
              <a:cs typeface="Courier New" panose="02070309020205020404"/>
            </a:endParaRPr>
          </a:p>
          <a:p>
            <a:pPr algn="just">
              <a:lnSpc>
                <a:spcPct val="150000"/>
              </a:lnSpc>
              <a:spcAft>
                <a:spcPts val="0"/>
              </a:spcAft>
            </a:pPr>
            <a:r>
              <a:rPr lang="en-US" altLang="zh-CN" sz="2800" kern="100" dirty="0">
                <a:solidFill>
                  <a:srgbClr val="3333FF"/>
                </a:solidFill>
                <a:latin typeface="Times New Roman" panose="02020603050405020304"/>
                <a:ea typeface="华文细黑"/>
                <a:cs typeface="Courier New" panose="02070309020205020404"/>
              </a:rPr>
              <a:t>(3)</a:t>
            </a:r>
            <a:r>
              <a:rPr lang="zh-CN" altLang="zh-CN" sz="2800" kern="100" dirty="0">
                <a:solidFill>
                  <a:srgbClr val="3333FF"/>
                </a:solidFill>
                <a:latin typeface="Times New Roman" panose="02020603050405020304"/>
                <a:ea typeface="华文细黑"/>
                <a:cs typeface="Times New Roman" panose="02020603050405020304"/>
              </a:rPr>
              <a:t>奔放自如的语言。唐以前的《蜀道难》作品简短单薄，李白对这一乐府古题有所创新和发展，他运用了三言、四言、五言、七言，直到十一言等参差错落、长短不齐的句式，形成极为奔放的语言风格；韵脚也不断变化，适合表现自由不羁的气魄。这对他表现丰富奇特的想象和笑傲现实的浪漫主义精神也起到了相辅相成、相得益彰的作用</a:t>
            </a:r>
            <a:r>
              <a:rPr lang="zh-CN" altLang="zh-CN" sz="2800" kern="100" dirty="0" smtClean="0">
                <a:solidFill>
                  <a:srgbClr val="3333FF"/>
                </a:solidFill>
                <a:latin typeface="Times New Roman" panose="02020603050405020304"/>
                <a:ea typeface="华文细黑"/>
                <a:cs typeface="Times New Roman" panose="02020603050405020304"/>
              </a:rPr>
              <a:t>。</a:t>
            </a:r>
            <a:r>
              <a:rPr lang="en-US" altLang="zh-CN" sz="2800" kern="100" dirty="0" smtClean="0">
                <a:solidFill>
                  <a:srgbClr val="3333FF"/>
                </a:solidFill>
                <a:latin typeface="Times New Roman" panose="02020603050405020304"/>
                <a:ea typeface="华文细黑"/>
                <a:cs typeface="Times New Roman" panose="02020603050405020304"/>
              </a:rPr>
              <a:t> </a:t>
            </a:r>
            <a:endParaRPr lang="zh-CN" altLang="zh-CN" sz="1050" kern="100" dirty="0">
              <a:solidFill>
                <a:srgbClr val="3333FF"/>
              </a:solidFill>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750"/>
                                        <p:tgtEl>
                                          <p:spTgt spid="5">
                                            <p:txEl>
                                              <p:pRg st="0" end="0"/>
                                            </p:txEl>
                                          </p:spTgt>
                                        </p:tgtEl>
                                      </p:cBhvr>
                                    </p:animEffect>
                                  </p:childTnLst>
                                </p:cTn>
                              </p:par>
                            </p:childTnLst>
                          </p:cTn>
                        </p:par>
                        <p:par>
                          <p:cTn id="8" fill="hold">
                            <p:stCondLst>
                              <p:cond delay="1000"/>
                            </p:stCondLst>
                            <p:childTnLst>
                              <p:par>
                                <p:cTn id="9" presetID="3" presetClass="entr" presetSubtype="10" fill="hold" nodeType="after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blinds(horizontal)">
                                      <p:cBhvr>
                                        <p:cTn id="11" dur="75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5" name="矩形 4"/>
          <p:cNvSpPr/>
          <p:nvPr/>
        </p:nvSpPr>
        <p:spPr>
          <a:xfrm>
            <a:off x="377999" y="260648"/>
            <a:ext cx="11412000" cy="5826723"/>
          </a:xfrm>
          <a:prstGeom prst="rect">
            <a:avLst/>
          </a:prstGeom>
        </p:spPr>
        <p:txBody>
          <a:bodyPr wrap="square">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全诗最后写剑阁的险要，对天宝初年的唐朝社会有什么现实意义？</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a:t>
            </a:r>
            <a:r>
              <a:rPr lang="zh-CN" altLang="zh-CN" sz="2800" b="1" kern="100" dirty="0">
                <a:solidFill>
                  <a:srgbClr val="3333FF"/>
                </a:solidFill>
                <a:latin typeface="Times New Roman" panose="02020603050405020304"/>
                <a:ea typeface="黑体" panose="02010609060101010101" pitchFamily="49" charset="-122"/>
                <a:cs typeface="Times New Roman" panose="02020603050405020304"/>
              </a:rPr>
              <a:t>　</a:t>
            </a:r>
            <a:r>
              <a:rPr lang="en-US" altLang="zh-CN" sz="2800" kern="100" dirty="0">
                <a:solidFill>
                  <a:srgbClr val="3333FF"/>
                </a:solidFill>
                <a:latin typeface="Times New Roman" panose="02020603050405020304"/>
                <a:ea typeface="华文细黑"/>
                <a:cs typeface="Courier New" panose="02070309020205020404"/>
              </a:rPr>
              <a:t>(1)</a:t>
            </a:r>
            <a:r>
              <a:rPr lang="zh-CN" altLang="zh-CN" sz="2800" kern="100" dirty="0">
                <a:solidFill>
                  <a:srgbClr val="3333FF"/>
                </a:solidFill>
                <a:latin typeface="Times New Roman" panose="02020603050405020304"/>
                <a:ea typeface="华文细黑"/>
                <a:cs typeface="Times New Roman" panose="02020603050405020304"/>
              </a:rPr>
              <a:t>就其内容而言，在风光变幻、险象丛生的惊险氛围中，最后写蜀中要塞剑阁，是前文</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蜀道之难</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的丰富和发展；因其地势险要，易守难攻，诗人以此引出对政治形势的描写，这是巧用双关；诗人化用前人语句，联系当时社会背景，从而表达了对国事的忧虑和关切。</a:t>
            </a:r>
            <a:endParaRPr lang="zh-CN" altLang="zh-CN" sz="1050" kern="100" dirty="0">
              <a:solidFill>
                <a:srgbClr val="3333FF"/>
              </a:solidFill>
              <a:latin typeface="宋体" panose="02010600030101010101" pitchFamily="2" charset="-122"/>
              <a:cs typeface="Courier New" panose="02070309020205020404"/>
            </a:endParaRPr>
          </a:p>
          <a:p>
            <a:pPr algn="just">
              <a:lnSpc>
                <a:spcPct val="150000"/>
              </a:lnSpc>
              <a:spcAft>
                <a:spcPts val="0"/>
              </a:spcAft>
            </a:pPr>
            <a:r>
              <a:rPr lang="en-US" altLang="zh-CN" sz="2800" kern="100" dirty="0">
                <a:solidFill>
                  <a:srgbClr val="3333FF"/>
                </a:solidFill>
                <a:latin typeface="Times New Roman" panose="02020603050405020304"/>
                <a:ea typeface="华文细黑"/>
                <a:cs typeface="Courier New" panose="02070309020205020404"/>
              </a:rPr>
              <a:t>(2)</a:t>
            </a:r>
            <a:r>
              <a:rPr lang="zh-CN" altLang="zh-CN" sz="2800" kern="100" dirty="0">
                <a:solidFill>
                  <a:srgbClr val="3333FF"/>
                </a:solidFill>
                <a:latin typeface="Times New Roman" panose="02020603050405020304"/>
                <a:ea typeface="华文细黑"/>
                <a:cs typeface="Times New Roman" panose="02020603050405020304"/>
              </a:rPr>
              <a:t>就表达主旨而言，是卒章显志，跟文章开头遥相呼应，也使全文结构紧凑。这样，使诗篇增添了深厚的意蕴，现实的内涵。唐天宝年间发生的安史之乱，证明了诗人的忧虑是有现实意义的，也正是太平景象背后潜伏着某种危机的验证。</a:t>
            </a:r>
            <a:endParaRPr lang="zh-CN" altLang="zh-CN" sz="1050" kern="100" dirty="0">
              <a:solidFill>
                <a:srgbClr val="3333FF"/>
              </a:solidFill>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blinds(horizontal)">
                                      <p:cBhvr>
                                        <p:cTn id="7" dur="5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blinds(horizontal)">
                                      <p:cBhvr>
                                        <p:cTn id="12" dur="500"/>
                                        <p:tgtEl>
                                          <p:spTgt spid="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5">
                                            <p:txEl>
                                              <p:pRg st="1" end="1"/>
                                            </p:txEl>
                                          </p:spTgt>
                                        </p:tgtEl>
                                      </p:cBhvr>
                                    </p:animEffect>
                                    <p:set>
                                      <p:cBhvr>
                                        <p:cTn id="17" dur="1" fill="hold">
                                          <p:stCondLst>
                                            <p:cond delay="499"/>
                                          </p:stCondLst>
                                        </p:cTn>
                                        <p:tgtEl>
                                          <p:spTgt spid="5">
                                            <p:txEl>
                                              <p:pRg st="1" end="1"/>
                                            </p:txEl>
                                          </p:spTgt>
                                        </p:tgtEl>
                                        <p:attrNameLst>
                                          <p:attrName>style.visibility</p:attrName>
                                        </p:attrNameLst>
                                      </p:cBhvr>
                                      <p:to>
                                        <p:strVal val="hidden"/>
                                      </p:to>
                                    </p:set>
                                  </p:childTnLst>
                                </p:cTn>
                              </p:par>
                              <p:par>
                                <p:cTn id="18" presetID="10" presetClass="exit" presetSubtype="0" fill="hold" nodeType="withEffect">
                                  <p:stCondLst>
                                    <p:cond delay="0"/>
                                  </p:stCondLst>
                                  <p:childTnLst>
                                    <p:animEffect transition="out" filter="fade">
                                      <p:cBhvr>
                                        <p:cTn id="19" dur="500"/>
                                        <p:tgtEl>
                                          <p:spTgt spid="5">
                                            <p:txEl>
                                              <p:pRg st="2" end="2"/>
                                            </p:txEl>
                                          </p:spTgt>
                                        </p:tgtEl>
                                      </p:cBhvr>
                                    </p:animEffect>
                                    <p:set>
                                      <p:cBhvr>
                                        <p:cTn id="20" dur="1" fill="hold">
                                          <p:stCondLst>
                                            <p:cond delay="499"/>
                                          </p:stCondLst>
                                        </p:cTn>
                                        <p:tgtEl>
                                          <p:spTgt spid="5">
                                            <p:txEl>
                                              <p:pRg st="2" end="2"/>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5" name="TextBox 4"/>
          <p:cNvSpPr txBox="1"/>
          <p:nvPr/>
        </p:nvSpPr>
        <p:spPr>
          <a:xfrm>
            <a:off x="1242912" y="539901"/>
            <a:ext cx="1636571" cy="492443"/>
          </a:xfrm>
          <a:prstGeom prst="rect">
            <a:avLst/>
          </a:prstGeom>
          <a:noFill/>
        </p:spPr>
        <p:txBody>
          <a:bodyPr wrap="square" rtlCol="0">
            <a:spAutoFit/>
          </a:bodyPr>
          <a:lstStyle/>
          <a:p>
            <a:r>
              <a:rPr lang="zh-CN" altLang="en-US" sz="2600" b="1" dirty="0" smtClean="0">
                <a:solidFill>
                  <a:srgbClr val="0066FF"/>
                </a:solidFill>
                <a:latin typeface="微软雅黑" panose="020B0503020204020204" pitchFamily="34" charset="-122"/>
                <a:ea typeface="微软雅黑" panose="020B0503020204020204" pitchFamily="34" charset="-122"/>
              </a:rPr>
              <a:t>深度研读</a:t>
            </a:r>
            <a:endParaRPr lang="zh-CN" altLang="en-US" sz="2600" b="1" dirty="0">
              <a:solidFill>
                <a:srgbClr val="0066FF"/>
              </a:solidFill>
              <a:latin typeface="微软雅黑" panose="020B0503020204020204" pitchFamily="34" charset="-122"/>
              <a:ea typeface="微软雅黑" panose="020B0503020204020204" pitchFamily="34" charset="-122"/>
            </a:endParaRPr>
          </a:p>
        </p:txBody>
      </p:sp>
      <p:grpSp>
        <p:nvGrpSpPr>
          <p:cNvPr id="8" name="组合 7"/>
          <p:cNvGrpSpPr/>
          <p:nvPr/>
        </p:nvGrpSpPr>
        <p:grpSpPr>
          <a:xfrm>
            <a:off x="481639" y="372"/>
            <a:ext cx="2428257" cy="1200329"/>
            <a:chOff x="8756059" y="5243102"/>
            <a:chExt cx="3007912" cy="1640186"/>
          </a:xfrm>
        </p:grpSpPr>
        <p:sp>
          <p:nvSpPr>
            <p:cNvPr id="9" name="TextBox 8"/>
            <p:cNvSpPr txBox="1"/>
            <p:nvPr/>
          </p:nvSpPr>
          <p:spPr>
            <a:xfrm>
              <a:off x="8756059" y="5243102"/>
              <a:ext cx="407810" cy="1640186"/>
            </a:xfrm>
            <a:prstGeom prst="rect">
              <a:avLst/>
            </a:prstGeom>
            <a:noFill/>
          </p:spPr>
          <p:txBody>
            <a:bodyPr wrap="square">
              <a:spAutoFit/>
            </a:bodyPr>
            <a:lstStyle/>
            <a:p>
              <a:pPr fontAlgn="auto">
                <a:spcBef>
                  <a:spcPts val="0"/>
                </a:spcBef>
                <a:spcAft>
                  <a:spcPts val="0"/>
                </a:spcAft>
                <a:defRPr/>
              </a:pPr>
              <a:r>
                <a:rPr lang="en-US" altLang="zh-CN" sz="7200" b="1" i="1" dirty="0" smtClean="0">
                  <a:solidFill>
                    <a:srgbClr val="00B0F0"/>
                  </a:solidFill>
                  <a:effectLst>
                    <a:outerShdw blurRad="38100" dist="38100" dir="2700000" algn="tl">
                      <a:srgbClr val="000000">
                        <a:alpha val="43137"/>
                      </a:srgbClr>
                    </a:outerShdw>
                  </a:effectLst>
                  <a:latin typeface="Broadway" pitchFamily="82" charset="0"/>
                  <a:ea typeface="DFPYeaSong-B5" pitchFamily="18" charset="-120"/>
                </a:rPr>
                <a:t>2</a:t>
              </a:r>
              <a:endParaRPr lang="zh-CN" altLang="en-US" sz="7200" b="1" i="1" dirty="0">
                <a:solidFill>
                  <a:srgbClr val="00B0F0"/>
                </a:solidFill>
                <a:effectLst>
                  <a:outerShdw blurRad="38100" dist="38100" dir="2700000" algn="tl">
                    <a:srgbClr val="000000">
                      <a:alpha val="43137"/>
                    </a:srgbClr>
                  </a:outerShdw>
                </a:effectLst>
                <a:latin typeface="Broadway" pitchFamily="82" charset="0"/>
                <a:ea typeface="DFPYeaSong-B5" pitchFamily="18" charset="-120"/>
              </a:endParaRPr>
            </a:p>
          </p:txBody>
        </p:sp>
        <p:cxnSp>
          <p:nvCxnSpPr>
            <p:cNvPr id="10" name="直接连接符 9"/>
            <p:cNvCxnSpPr/>
            <p:nvPr/>
          </p:nvCxnSpPr>
          <p:spPr>
            <a:xfrm>
              <a:off x="8820790" y="6620634"/>
              <a:ext cx="2943181" cy="0"/>
            </a:xfrm>
            <a:prstGeom prst="line">
              <a:avLst/>
            </a:prstGeom>
          </p:spPr>
          <p:style>
            <a:lnRef idx="1">
              <a:schemeClr val="accent5"/>
            </a:lnRef>
            <a:fillRef idx="0">
              <a:schemeClr val="accent5"/>
            </a:fillRef>
            <a:effectRef idx="0">
              <a:schemeClr val="accent5"/>
            </a:effectRef>
            <a:fontRef idx="minor">
              <a:schemeClr val="tx1"/>
            </a:fontRef>
          </p:style>
        </p:cxnSp>
      </p:grpSp>
      <p:sp>
        <p:nvSpPr>
          <p:cNvPr id="11" name="矩形 10"/>
          <p:cNvSpPr/>
          <p:nvPr/>
        </p:nvSpPr>
        <p:spPr>
          <a:xfrm>
            <a:off x="377999" y="1124744"/>
            <a:ext cx="11412000" cy="5450466"/>
          </a:xfrm>
          <a:prstGeom prst="rect">
            <a:avLst/>
          </a:prstGeom>
        </p:spPr>
        <p:txBody>
          <a:bodyPr wrap="square">
            <a:spAutoFit/>
          </a:bodyPr>
          <a:lstStyle/>
          <a:p>
            <a:pPr algn="just">
              <a:lnSpc>
                <a:spcPct val="14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这是一首乐府古诗，句式以七言为主，杂以其他长短句，参差错落，如行云流水，一气贯注。试给下列诗句划分节奏，并体会不同句式的表达效果。</a:t>
            </a:r>
            <a:endParaRPr lang="zh-CN" altLang="zh-CN" sz="1050" kern="100" dirty="0">
              <a:latin typeface="宋体" panose="02010600030101010101" pitchFamily="2" charset="-122"/>
              <a:cs typeface="Courier New" panose="02070309020205020404"/>
            </a:endParaRPr>
          </a:p>
          <a:p>
            <a:pPr algn="just">
              <a:lnSpc>
                <a:spcPct val="14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噫</a:t>
            </a:r>
            <a:r>
              <a:rPr lang="zh-CN" altLang="zh-CN" sz="2800" kern="100" dirty="0">
                <a:latin typeface="宋体" panose="02010600030101010101" pitchFamily="2" charset="-122"/>
                <a:ea typeface="Times New Roman" panose="02020603050405020304"/>
                <a:cs typeface="Courier New" panose="02070309020205020404"/>
              </a:rPr>
              <a:t> </a:t>
            </a:r>
            <a:r>
              <a:rPr lang="zh-CN" altLang="zh-CN" sz="2800" kern="100" dirty="0">
                <a:latin typeface="Times New Roman" panose="02020603050405020304"/>
                <a:ea typeface="华文细黑"/>
                <a:cs typeface="Times New Roman" panose="02020603050405020304"/>
              </a:rPr>
              <a:t>吁</a:t>
            </a:r>
            <a:r>
              <a:rPr lang="zh-CN" altLang="zh-CN" sz="2800" kern="100" dirty="0">
                <a:latin typeface="宋体" panose="02010600030101010101" pitchFamily="2" charset="-122"/>
                <a:ea typeface="Times New Roman" panose="02020603050405020304"/>
                <a:cs typeface="Courier New" panose="02070309020205020404"/>
              </a:rPr>
              <a:t> </a:t>
            </a:r>
            <a:r>
              <a:rPr lang="zh-CN" altLang="zh-CN" sz="2800" kern="100" dirty="0">
                <a:latin typeface="Times New Roman" panose="02020603050405020304"/>
                <a:ea typeface="华文细黑"/>
                <a:cs typeface="Times New Roman" panose="02020603050405020304"/>
              </a:rPr>
              <a:t>嚱，危</a:t>
            </a:r>
            <a:r>
              <a:rPr lang="zh-CN" altLang="zh-CN" sz="2800" kern="100" dirty="0">
                <a:latin typeface="宋体" panose="02010600030101010101" pitchFamily="2" charset="-122"/>
                <a:ea typeface="Times New Roman" panose="02020603050405020304"/>
                <a:cs typeface="Courier New" panose="02070309020205020404"/>
              </a:rPr>
              <a:t> </a:t>
            </a:r>
            <a:r>
              <a:rPr lang="zh-CN" altLang="zh-CN" sz="2800" kern="100" dirty="0">
                <a:latin typeface="Times New Roman" panose="02020603050405020304"/>
                <a:ea typeface="华文细黑"/>
                <a:cs typeface="Times New Roman" panose="02020603050405020304"/>
              </a:rPr>
              <a:t>乎</a:t>
            </a:r>
            <a:r>
              <a:rPr lang="zh-CN" altLang="zh-CN" sz="2800" kern="100" dirty="0">
                <a:latin typeface="宋体" panose="02010600030101010101" pitchFamily="2" charset="-122"/>
                <a:ea typeface="Times New Roman" panose="02020603050405020304"/>
                <a:cs typeface="Courier New" panose="02070309020205020404"/>
              </a:rPr>
              <a:t> </a:t>
            </a:r>
            <a:r>
              <a:rPr lang="zh-CN" altLang="zh-CN" sz="2800" kern="100" dirty="0">
                <a:latin typeface="Times New Roman" panose="02020603050405020304"/>
                <a:ea typeface="华文细黑"/>
                <a:cs typeface="Times New Roman" panose="02020603050405020304"/>
              </a:rPr>
              <a:t>高</a:t>
            </a:r>
            <a:r>
              <a:rPr lang="zh-CN" altLang="zh-CN" sz="2800" kern="100" dirty="0">
                <a:latin typeface="宋体" panose="02010600030101010101" pitchFamily="2" charset="-122"/>
                <a:ea typeface="Times New Roman" panose="02020603050405020304"/>
                <a:cs typeface="Courier New" panose="02070309020205020404"/>
              </a:rPr>
              <a:t> </a:t>
            </a:r>
            <a:r>
              <a:rPr lang="zh-CN" altLang="zh-CN" sz="2800" kern="100" dirty="0">
                <a:latin typeface="Times New Roman" panose="02020603050405020304"/>
                <a:ea typeface="华文细黑"/>
                <a:cs typeface="Times New Roman" panose="02020603050405020304"/>
              </a:rPr>
              <a:t>哉！</a:t>
            </a:r>
            <a:endParaRPr lang="zh-CN" altLang="zh-CN" sz="1050" kern="100" dirty="0">
              <a:latin typeface="宋体" panose="02010600030101010101" pitchFamily="2" charset="-122"/>
              <a:cs typeface="Courier New" panose="02070309020205020404"/>
            </a:endParaRPr>
          </a:p>
          <a:p>
            <a:pPr algn="just">
              <a:lnSpc>
                <a:spcPct val="14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然</a:t>
            </a:r>
            <a:r>
              <a:rPr lang="zh-CN" altLang="zh-CN" sz="2800" kern="100" dirty="0">
                <a:latin typeface="宋体" panose="02010600030101010101" pitchFamily="2" charset="-122"/>
                <a:ea typeface="Times New Roman" panose="02020603050405020304"/>
                <a:cs typeface="Courier New" panose="02070309020205020404"/>
              </a:rPr>
              <a:t> </a:t>
            </a:r>
            <a:r>
              <a:rPr lang="zh-CN" altLang="zh-CN" sz="2800" kern="100" dirty="0">
                <a:latin typeface="Times New Roman" panose="02020603050405020304"/>
                <a:ea typeface="华文细黑"/>
                <a:cs typeface="Times New Roman" panose="02020603050405020304"/>
              </a:rPr>
              <a:t>后</a:t>
            </a:r>
            <a:r>
              <a:rPr lang="zh-CN" altLang="zh-CN" sz="2800" kern="100" dirty="0">
                <a:latin typeface="宋体" panose="02010600030101010101" pitchFamily="2" charset="-122"/>
                <a:ea typeface="Times New Roman" panose="02020603050405020304"/>
                <a:cs typeface="Courier New" panose="02070309020205020404"/>
              </a:rPr>
              <a:t> </a:t>
            </a:r>
            <a:r>
              <a:rPr lang="zh-CN" altLang="zh-CN" sz="2800" kern="100" dirty="0">
                <a:latin typeface="Times New Roman" panose="02020603050405020304"/>
                <a:ea typeface="华文细黑"/>
                <a:cs typeface="Times New Roman" panose="02020603050405020304"/>
              </a:rPr>
              <a:t>天</a:t>
            </a:r>
            <a:r>
              <a:rPr lang="zh-CN" altLang="zh-CN" sz="2800" kern="100" dirty="0">
                <a:latin typeface="宋体" panose="02010600030101010101" pitchFamily="2" charset="-122"/>
                <a:ea typeface="Times New Roman" panose="02020603050405020304"/>
                <a:cs typeface="Courier New" panose="02070309020205020404"/>
              </a:rPr>
              <a:t> </a:t>
            </a:r>
            <a:r>
              <a:rPr lang="zh-CN" altLang="zh-CN" sz="2800" kern="100" dirty="0">
                <a:latin typeface="Times New Roman" panose="02020603050405020304"/>
                <a:ea typeface="华文细黑"/>
                <a:cs typeface="Times New Roman" panose="02020603050405020304"/>
              </a:rPr>
              <a:t>梯</a:t>
            </a:r>
            <a:r>
              <a:rPr lang="zh-CN" altLang="zh-CN" sz="2800" kern="100" dirty="0">
                <a:latin typeface="宋体" panose="02010600030101010101" pitchFamily="2" charset="-122"/>
                <a:ea typeface="Times New Roman" panose="02020603050405020304"/>
                <a:cs typeface="Courier New" panose="02070309020205020404"/>
              </a:rPr>
              <a:t> </a:t>
            </a:r>
            <a:r>
              <a:rPr lang="zh-CN" altLang="zh-CN" sz="2800" kern="100" dirty="0">
                <a:latin typeface="Times New Roman" panose="02020603050405020304"/>
                <a:ea typeface="华文细黑"/>
                <a:cs typeface="Times New Roman" panose="02020603050405020304"/>
              </a:rPr>
              <a:t>石</a:t>
            </a:r>
            <a:r>
              <a:rPr lang="zh-CN" altLang="zh-CN" sz="2800" kern="100" dirty="0">
                <a:latin typeface="宋体" panose="02010600030101010101" pitchFamily="2" charset="-122"/>
                <a:ea typeface="Times New Roman" panose="02020603050405020304"/>
                <a:cs typeface="Courier New" panose="02070309020205020404"/>
              </a:rPr>
              <a:t> </a:t>
            </a:r>
            <a:r>
              <a:rPr lang="zh-CN" altLang="zh-CN" sz="2800" kern="100" dirty="0">
                <a:latin typeface="Times New Roman" panose="02020603050405020304"/>
                <a:ea typeface="华文细黑"/>
                <a:cs typeface="Times New Roman" panose="02020603050405020304"/>
              </a:rPr>
              <a:t>栈</a:t>
            </a:r>
            <a:r>
              <a:rPr lang="zh-CN" altLang="zh-CN" sz="2800" kern="100" dirty="0">
                <a:latin typeface="宋体" panose="02010600030101010101" pitchFamily="2" charset="-122"/>
                <a:ea typeface="Times New Roman" panose="02020603050405020304"/>
                <a:cs typeface="Courier New" panose="02070309020205020404"/>
              </a:rPr>
              <a:t> </a:t>
            </a:r>
            <a:r>
              <a:rPr lang="zh-CN" altLang="zh-CN" sz="2800" kern="100" dirty="0">
                <a:latin typeface="Times New Roman" panose="02020603050405020304"/>
                <a:ea typeface="华文细黑"/>
                <a:cs typeface="Times New Roman" panose="02020603050405020304"/>
              </a:rPr>
              <a:t>相</a:t>
            </a:r>
            <a:r>
              <a:rPr lang="zh-CN" altLang="zh-CN" sz="2800" kern="100" dirty="0">
                <a:latin typeface="宋体" panose="02010600030101010101" pitchFamily="2" charset="-122"/>
                <a:ea typeface="Times New Roman" panose="02020603050405020304"/>
                <a:cs typeface="Courier New" panose="02070309020205020404"/>
              </a:rPr>
              <a:t> </a:t>
            </a:r>
            <a:r>
              <a:rPr lang="zh-CN" altLang="zh-CN" sz="2800" kern="100" dirty="0">
                <a:latin typeface="Times New Roman" panose="02020603050405020304"/>
                <a:ea typeface="华文细黑"/>
                <a:cs typeface="Times New Roman" panose="02020603050405020304"/>
              </a:rPr>
              <a:t>钩</a:t>
            </a:r>
            <a:r>
              <a:rPr lang="zh-CN" altLang="zh-CN" sz="2800" kern="100" dirty="0">
                <a:latin typeface="宋体" panose="02010600030101010101" pitchFamily="2" charset="-122"/>
                <a:ea typeface="Times New Roman" panose="02020603050405020304"/>
                <a:cs typeface="Courier New" panose="02070309020205020404"/>
              </a:rPr>
              <a:t> </a:t>
            </a:r>
            <a:r>
              <a:rPr lang="zh-CN" altLang="zh-CN" sz="2800" kern="100" dirty="0">
                <a:latin typeface="Times New Roman" panose="02020603050405020304"/>
                <a:ea typeface="华文细黑"/>
                <a:cs typeface="Times New Roman" panose="02020603050405020304"/>
              </a:rPr>
              <a:t>连。</a:t>
            </a:r>
            <a:endParaRPr lang="zh-CN" altLang="zh-CN" sz="1050" kern="100" dirty="0">
              <a:latin typeface="宋体" panose="02010600030101010101" pitchFamily="2" charset="-122"/>
              <a:cs typeface="Courier New" panose="02070309020205020404"/>
            </a:endParaRPr>
          </a:p>
          <a:p>
            <a:pPr algn="just">
              <a:lnSpc>
                <a:spcPct val="140000"/>
              </a:lnSpc>
              <a:spcAft>
                <a:spcPts val="0"/>
              </a:spcAf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上</a:t>
            </a:r>
            <a:r>
              <a:rPr lang="zh-CN" altLang="zh-CN" sz="2800" kern="100" dirty="0">
                <a:latin typeface="宋体" panose="02010600030101010101" pitchFamily="2" charset="-122"/>
                <a:ea typeface="Times New Roman" panose="02020603050405020304"/>
                <a:cs typeface="Courier New" panose="02070309020205020404"/>
              </a:rPr>
              <a:t> </a:t>
            </a:r>
            <a:r>
              <a:rPr lang="zh-CN" altLang="zh-CN" sz="2800" kern="100" dirty="0">
                <a:latin typeface="Times New Roman" panose="02020603050405020304"/>
                <a:ea typeface="华文细黑"/>
                <a:cs typeface="Times New Roman" panose="02020603050405020304"/>
              </a:rPr>
              <a:t>有</a:t>
            </a:r>
            <a:r>
              <a:rPr lang="zh-CN" altLang="zh-CN" sz="2800" kern="100" dirty="0">
                <a:latin typeface="宋体" panose="02010600030101010101" pitchFamily="2" charset="-122"/>
                <a:ea typeface="Times New Roman" panose="02020603050405020304"/>
                <a:cs typeface="Courier New" panose="02070309020205020404"/>
              </a:rPr>
              <a:t> </a:t>
            </a:r>
            <a:r>
              <a:rPr lang="zh-CN" altLang="zh-CN" sz="2800" kern="100" dirty="0">
                <a:latin typeface="Times New Roman" panose="02020603050405020304"/>
                <a:ea typeface="华文细黑"/>
                <a:cs typeface="Times New Roman" panose="02020603050405020304"/>
              </a:rPr>
              <a:t>六</a:t>
            </a:r>
            <a:r>
              <a:rPr lang="zh-CN" altLang="zh-CN" sz="2800" kern="100" dirty="0">
                <a:latin typeface="宋体" panose="02010600030101010101" pitchFamily="2" charset="-122"/>
                <a:ea typeface="Times New Roman" panose="02020603050405020304"/>
                <a:cs typeface="Courier New" panose="02070309020205020404"/>
              </a:rPr>
              <a:t> </a:t>
            </a:r>
            <a:r>
              <a:rPr lang="zh-CN" altLang="zh-CN" sz="2800" kern="100" dirty="0">
                <a:latin typeface="Times New Roman" panose="02020603050405020304"/>
                <a:ea typeface="华文细黑"/>
                <a:cs typeface="Times New Roman" panose="02020603050405020304"/>
              </a:rPr>
              <a:t>龙</a:t>
            </a:r>
            <a:r>
              <a:rPr lang="zh-CN" altLang="zh-CN" sz="2800" kern="100" dirty="0">
                <a:latin typeface="宋体" panose="02010600030101010101" pitchFamily="2" charset="-122"/>
                <a:ea typeface="Times New Roman" panose="02020603050405020304"/>
                <a:cs typeface="Courier New" panose="02070309020205020404"/>
              </a:rPr>
              <a:t> </a:t>
            </a:r>
            <a:r>
              <a:rPr lang="zh-CN" altLang="zh-CN" sz="2800" kern="100" dirty="0">
                <a:latin typeface="Times New Roman" panose="02020603050405020304"/>
                <a:ea typeface="华文细黑"/>
                <a:cs typeface="Times New Roman" panose="02020603050405020304"/>
              </a:rPr>
              <a:t>回</a:t>
            </a:r>
            <a:r>
              <a:rPr lang="zh-CN" altLang="zh-CN" sz="2800" kern="100" dirty="0">
                <a:latin typeface="宋体" panose="02010600030101010101" pitchFamily="2" charset="-122"/>
                <a:ea typeface="Times New Roman" panose="02020603050405020304"/>
                <a:cs typeface="Courier New" panose="02070309020205020404"/>
              </a:rPr>
              <a:t> </a:t>
            </a:r>
            <a:r>
              <a:rPr lang="zh-CN" altLang="zh-CN" sz="2800" kern="100" dirty="0">
                <a:latin typeface="Times New Roman" panose="02020603050405020304"/>
                <a:ea typeface="华文细黑"/>
                <a:cs typeface="Times New Roman" panose="02020603050405020304"/>
              </a:rPr>
              <a:t>日</a:t>
            </a:r>
            <a:r>
              <a:rPr lang="zh-CN" altLang="zh-CN" sz="2800" kern="100" dirty="0">
                <a:latin typeface="宋体" panose="02010600030101010101" pitchFamily="2" charset="-122"/>
                <a:ea typeface="Times New Roman" panose="02020603050405020304"/>
                <a:cs typeface="Courier New" panose="02070309020205020404"/>
              </a:rPr>
              <a:t> </a:t>
            </a:r>
            <a:r>
              <a:rPr lang="zh-CN" altLang="zh-CN" sz="2800" kern="100" dirty="0">
                <a:latin typeface="Times New Roman" panose="02020603050405020304"/>
                <a:ea typeface="华文细黑"/>
                <a:cs typeface="Times New Roman" panose="02020603050405020304"/>
              </a:rPr>
              <a:t>之</a:t>
            </a:r>
            <a:r>
              <a:rPr lang="zh-CN" altLang="zh-CN" sz="2800" kern="100" dirty="0">
                <a:latin typeface="宋体" panose="02010600030101010101" pitchFamily="2" charset="-122"/>
                <a:ea typeface="Times New Roman" panose="02020603050405020304"/>
                <a:cs typeface="Courier New" panose="02070309020205020404"/>
              </a:rPr>
              <a:t> </a:t>
            </a:r>
            <a:r>
              <a:rPr lang="zh-CN" altLang="zh-CN" sz="2800" kern="100" dirty="0">
                <a:latin typeface="Times New Roman" panose="02020603050405020304"/>
                <a:ea typeface="华文细黑"/>
                <a:cs typeface="Times New Roman" panose="02020603050405020304"/>
              </a:rPr>
              <a:t>高</a:t>
            </a:r>
            <a:r>
              <a:rPr lang="zh-CN" altLang="zh-CN" sz="2800" kern="100" dirty="0">
                <a:latin typeface="宋体" panose="02010600030101010101" pitchFamily="2" charset="-122"/>
                <a:ea typeface="Times New Roman" panose="02020603050405020304"/>
                <a:cs typeface="Courier New" panose="02070309020205020404"/>
              </a:rPr>
              <a:t> </a:t>
            </a:r>
            <a:r>
              <a:rPr lang="zh-CN" altLang="zh-CN" sz="2800" kern="100" dirty="0">
                <a:latin typeface="Times New Roman" panose="02020603050405020304"/>
                <a:ea typeface="华文细黑"/>
                <a:cs typeface="Times New Roman" panose="02020603050405020304"/>
              </a:rPr>
              <a:t>标，下</a:t>
            </a:r>
            <a:r>
              <a:rPr lang="zh-CN" altLang="zh-CN" sz="2800" kern="100" dirty="0">
                <a:latin typeface="宋体" panose="02010600030101010101" pitchFamily="2" charset="-122"/>
                <a:ea typeface="Times New Roman" panose="02020603050405020304"/>
                <a:cs typeface="Courier New" panose="02070309020205020404"/>
              </a:rPr>
              <a:t> </a:t>
            </a:r>
            <a:r>
              <a:rPr lang="zh-CN" altLang="zh-CN" sz="2800" kern="100" dirty="0">
                <a:latin typeface="Times New Roman" panose="02020603050405020304"/>
                <a:ea typeface="华文细黑"/>
                <a:cs typeface="Times New Roman" panose="02020603050405020304"/>
              </a:rPr>
              <a:t>有</a:t>
            </a:r>
            <a:r>
              <a:rPr lang="zh-CN" altLang="zh-CN" sz="2800" kern="100" dirty="0">
                <a:latin typeface="宋体" panose="02010600030101010101" pitchFamily="2" charset="-122"/>
                <a:ea typeface="Times New Roman" panose="02020603050405020304"/>
                <a:cs typeface="Courier New" panose="02070309020205020404"/>
              </a:rPr>
              <a:t> </a:t>
            </a:r>
            <a:r>
              <a:rPr lang="zh-CN" altLang="zh-CN" sz="2800" kern="100" dirty="0">
                <a:latin typeface="Times New Roman" panose="02020603050405020304"/>
                <a:ea typeface="华文细黑"/>
                <a:cs typeface="Times New Roman" panose="02020603050405020304"/>
              </a:rPr>
              <a:t>冲</a:t>
            </a:r>
            <a:r>
              <a:rPr lang="zh-CN" altLang="zh-CN" sz="2800" kern="100" dirty="0">
                <a:latin typeface="宋体" panose="02010600030101010101" pitchFamily="2" charset="-122"/>
                <a:ea typeface="Times New Roman" panose="02020603050405020304"/>
                <a:cs typeface="Courier New" panose="02070309020205020404"/>
              </a:rPr>
              <a:t> </a:t>
            </a:r>
            <a:r>
              <a:rPr lang="zh-CN" altLang="zh-CN" sz="2800" kern="100" dirty="0">
                <a:latin typeface="Times New Roman" panose="02020603050405020304"/>
                <a:ea typeface="华文细黑"/>
                <a:cs typeface="Times New Roman" panose="02020603050405020304"/>
              </a:rPr>
              <a:t>波</a:t>
            </a:r>
            <a:r>
              <a:rPr lang="zh-CN" altLang="zh-CN" sz="2800" kern="100" dirty="0">
                <a:latin typeface="宋体" panose="02010600030101010101" pitchFamily="2" charset="-122"/>
                <a:ea typeface="Times New Roman" panose="02020603050405020304"/>
                <a:cs typeface="Courier New" panose="02070309020205020404"/>
              </a:rPr>
              <a:t> </a:t>
            </a:r>
            <a:r>
              <a:rPr lang="zh-CN" altLang="zh-CN" sz="2800" kern="100" dirty="0">
                <a:latin typeface="Times New Roman" panose="02020603050405020304"/>
                <a:ea typeface="华文细黑"/>
                <a:cs typeface="Times New Roman" panose="02020603050405020304"/>
              </a:rPr>
              <a:t>逆</a:t>
            </a:r>
            <a:r>
              <a:rPr lang="zh-CN" altLang="zh-CN" sz="2800" kern="100" dirty="0">
                <a:latin typeface="宋体" panose="02010600030101010101" pitchFamily="2" charset="-122"/>
                <a:ea typeface="Times New Roman" panose="02020603050405020304"/>
                <a:cs typeface="Courier New" panose="02070309020205020404"/>
              </a:rPr>
              <a:t> </a:t>
            </a:r>
            <a:r>
              <a:rPr lang="zh-CN" altLang="zh-CN" sz="2800" kern="100" dirty="0">
                <a:latin typeface="Times New Roman" panose="02020603050405020304"/>
                <a:ea typeface="华文细黑"/>
                <a:cs typeface="Times New Roman" panose="02020603050405020304"/>
              </a:rPr>
              <a:t>折</a:t>
            </a:r>
            <a:r>
              <a:rPr lang="zh-CN" altLang="zh-CN" sz="2800" kern="100" dirty="0">
                <a:latin typeface="宋体" panose="02010600030101010101" pitchFamily="2" charset="-122"/>
                <a:ea typeface="Times New Roman" panose="02020603050405020304"/>
                <a:cs typeface="Courier New" panose="02070309020205020404"/>
              </a:rPr>
              <a:t> </a:t>
            </a:r>
            <a:r>
              <a:rPr lang="zh-CN" altLang="zh-CN" sz="2800" kern="100" dirty="0">
                <a:latin typeface="Times New Roman" panose="02020603050405020304"/>
                <a:ea typeface="华文细黑"/>
                <a:cs typeface="Times New Roman" panose="02020603050405020304"/>
              </a:rPr>
              <a:t>之</a:t>
            </a:r>
            <a:r>
              <a:rPr lang="zh-CN" altLang="zh-CN" sz="2800" kern="100" dirty="0">
                <a:latin typeface="宋体" panose="02010600030101010101" pitchFamily="2" charset="-122"/>
                <a:ea typeface="Times New Roman" panose="02020603050405020304"/>
                <a:cs typeface="Courier New" panose="02070309020205020404"/>
              </a:rPr>
              <a:t> </a:t>
            </a:r>
            <a:r>
              <a:rPr lang="zh-CN" altLang="zh-CN" sz="2800" kern="100" dirty="0">
                <a:latin typeface="Times New Roman" panose="02020603050405020304"/>
                <a:ea typeface="华文细黑"/>
                <a:cs typeface="Times New Roman" panose="02020603050405020304"/>
              </a:rPr>
              <a:t>回</a:t>
            </a:r>
            <a:r>
              <a:rPr lang="zh-CN" altLang="zh-CN" sz="2800" kern="100" dirty="0">
                <a:latin typeface="宋体" panose="02010600030101010101" pitchFamily="2" charset="-122"/>
                <a:ea typeface="Times New Roman" panose="02020603050405020304"/>
                <a:cs typeface="Courier New" panose="02070309020205020404"/>
              </a:rPr>
              <a:t> </a:t>
            </a:r>
            <a:r>
              <a:rPr lang="zh-CN" altLang="zh-CN" sz="2800" kern="100" dirty="0">
                <a:latin typeface="Times New Roman" panose="02020603050405020304"/>
                <a:ea typeface="华文细黑"/>
                <a:cs typeface="Times New Roman" panose="02020603050405020304"/>
              </a:rPr>
              <a:t>川。</a:t>
            </a:r>
            <a:endParaRPr lang="zh-CN" altLang="zh-CN" sz="1050" kern="100" dirty="0">
              <a:latin typeface="宋体" panose="02010600030101010101" pitchFamily="2" charset="-122"/>
              <a:cs typeface="Courier New" panose="02070309020205020404"/>
            </a:endParaRPr>
          </a:p>
          <a:p>
            <a:pPr algn="just">
              <a:lnSpc>
                <a:spcPct val="140000"/>
              </a:lnSpc>
              <a:spcAft>
                <a:spcPts val="0"/>
              </a:spcAft>
            </a:pPr>
            <a:r>
              <a:rPr lang="en-US" altLang="zh-CN" sz="2800" kern="1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又</a:t>
            </a:r>
            <a:r>
              <a:rPr lang="zh-CN" altLang="zh-CN" sz="2800" kern="100" dirty="0">
                <a:latin typeface="宋体" panose="02010600030101010101" pitchFamily="2" charset="-122"/>
                <a:ea typeface="Times New Roman" panose="02020603050405020304"/>
                <a:cs typeface="Courier New" panose="02070309020205020404"/>
              </a:rPr>
              <a:t> </a:t>
            </a:r>
            <a:r>
              <a:rPr lang="zh-CN" altLang="zh-CN" sz="2800" kern="100" dirty="0">
                <a:latin typeface="Times New Roman" panose="02020603050405020304"/>
                <a:ea typeface="华文细黑"/>
                <a:cs typeface="Times New Roman" panose="02020603050405020304"/>
              </a:rPr>
              <a:t>闻</a:t>
            </a:r>
            <a:r>
              <a:rPr lang="zh-CN" altLang="zh-CN" sz="2800" kern="100" dirty="0">
                <a:latin typeface="宋体" panose="02010600030101010101" pitchFamily="2" charset="-122"/>
                <a:ea typeface="Times New Roman" panose="02020603050405020304"/>
                <a:cs typeface="Courier New" panose="02070309020205020404"/>
              </a:rPr>
              <a:t> </a:t>
            </a:r>
            <a:r>
              <a:rPr lang="zh-CN" altLang="zh-CN" sz="2800" kern="100" dirty="0">
                <a:latin typeface="Times New Roman" panose="02020603050405020304"/>
                <a:ea typeface="华文细黑"/>
                <a:cs typeface="Times New Roman" panose="02020603050405020304"/>
              </a:rPr>
              <a:t>子</a:t>
            </a:r>
            <a:r>
              <a:rPr lang="zh-CN" altLang="zh-CN" sz="2800" kern="100" dirty="0">
                <a:latin typeface="宋体" panose="02010600030101010101" pitchFamily="2" charset="-122"/>
                <a:ea typeface="Times New Roman" panose="02020603050405020304"/>
                <a:cs typeface="Courier New" panose="02070309020205020404"/>
              </a:rPr>
              <a:t> </a:t>
            </a:r>
            <a:r>
              <a:rPr lang="zh-CN" altLang="zh-CN" sz="2800" kern="100" dirty="0">
                <a:latin typeface="Times New Roman" panose="02020603050405020304"/>
                <a:ea typeface="华文细黑"/>
                <a:cs typeface="Times New Roman" panose="02020603050405020304"/>
              </a:rPr>
              <a:t>规</a:t>
            </a:r>
            <a:r>
              <a:rPr lang="zh-CN" altLang="zh-CN" sz="2800" kern="100" dirty="0">
                <a:latin typeface="宋体" panose="02010600030101010101" pitchFamily="2" charset="-122"/>
                <a:ea typeface="Times New Roman" panose="02020603050405020304"/>
                <a:cs typeface="Courier New" panose="02070309020205020404"/>
              </a:rPr>
              <a:t> </a:t>
            </a:r>
            <a:r>
              <a:rPr lang="zh-CN" altLang="zh-CN" sz="2800" kern="100" dirty="0">
                <a:latin typeface="Times New Roman" panose="02020603050405020304"/>
                <a:ea typeface="华文细黑"/>
                <a:cs typeface="Times New Roman" panose="02020603050405020304"/>
              </a:rPr>
              <a:t>啼</a:t>
            </a:r>
            <a:r>
              <a:rPr lang="zh-CN" altLang="zh-CN" sz="2800" kern="100" dirty="0">
                <a:latin typeface="宋体" panose="02010600030101010101" pitchFamily="2" charset="-122"/>
                <a:ea typeface="Times New Roman" panose="02020603050405020304"/>
                <a:cs typeface="Courier New" panose="02070309020205020404"/>
              </a:rPr>
              <a:t> </a:t>
            </a:r>
            <a:r>
              <a:rPr lang="zh-CN" altLang="zh-CN" sz="2800" kern="100" dirty="0">
                <a:latin typeface="Times New Roman" panose="02020603050405020304"/>
                <a:ea typeface="华文细黑"/>
                <a:cs typeface="Times New Roman" panose="02020603050405020304"/>
              </a:rPr>
              <a:t>夜</a:t>
            </a:r>
            <a:r>
              <a:rPr lang="zh-CN" altLang="zh-CN" sz="2800" kern="100" dirty="0">
                <a:latin typeface="宋体" panose="02010600030101010101" pitchFamily="2" charset="-122"/>
                <a:ea typeface="Times New Roman" panose="02020603050405020304"/>
                <a:cs typeface="Courier New" panose="02070309020205020404"/>
              </a:rPr>
              <a:t> </a:t>
            </a:r>
            <a:r>
              <a:rPr lang="zh-CN" altLang="zh-CN" sz="2800" kern="100" dirty="0">
                <a:latin typeface="Times New Roman" panose="02020603050405020304"/>
                <a:ea typeface="华文细黑"/>
                <a:cs typeface="Times New Roman" panose="02020603050405020304"/>
              </a:rPr>
              <a:t>月，愁</a:t>
            </a:r>
            <a:r>
              <a:rPr lang="zh-CN" altLang="zh-CN" sz="2800" kern="100" dirty="0">
                <a:latin typeface="宋体" panose="02010600030101010101" pitchFamily="2" charset="-122"/>
                <a:ea typeface="Times New Roman" panose="02020603050405020304"/>
                <a:cs typeface="Courier New" panose="02070309020205020404"/>
              </a:rPr>
              <a:t> </a:t>
            </a:r>
            <a:r>
              <a:rPr lang="zh-CN" altLang="zh-CN" sz="2800" kern="100" dirty="0">
                <a:latin typeface="Times New Roman" panose="02020603050405020304"/>
                <a:ea typeface="华文细黑"/>
                <a:cs typeface="Times New Roman" panose="02020603050405020304"/>
              </a:rPr>
              <a:t>空</a:t>
            </a:r>
            <a:r>
              <a:rPr lang="zh-CN" altLang="zh-CN" sz="2800" kern="100" dirty="0">
                <a:latin typeface="宋体" panose="02010600030101010101" pitchFamily="2" charset="-122"/>
                <a:ea typeface="Times New Roman" panose="02020603050405020304"/>
                <a:cs typeface="Courier New" panose="02070309020205020404"/>
              </a:rPr>
              <a:t> </a:t>
            </a:r>
            <a:r>
              <a:rPr lang="zh-CN" altLang="zh-CN" sz="2800" kern="100" dirty="0">
                <a:latin typeface="Times New Roman" panose="02020603050405020304"/>
                <a:ea typeface="华文细黑"/>
                <a:cs typeface="Times New Roman" panose="02020603050405020304"/>
              </a:rPr>
              <a:t>山。</a:t>
            </a:r>
            <a:endParaRPr lang="zh-CN" altLang="zh-CN" sz="1050" kern="100" dirty="0">
              <a:latin typeface="宋体" panose="02010600030101010101" pitchFamily="2" charset="-122"/>
              <a:cs typeface="Courier New" panose="02070309020205020404"/>
            </a:endParaRPr>
          </a:p>
          <a:p>
            <a:pPr algn="just">
              <a:lnSpc>
                <a:spcPct val="140000"/>
              </a:lnSpc>
              <a:spcAft>
                <a:spcPts val="0"/>
              </a:spcAft>
            </a:pPr>
            <a:r>
              <a:rPr lang="en-US" altLang="zh-CN" sz="2800" kern="100" dirty="0">
                <a:latin typeface="Times New Roman" panose="02020603050405020304"/>
                <a:ea typeface="华文细黑"/>
                <a:cs typeface="Courier New" panose="02070309020205020404"/>
              </a:rPr>
              <a:t>(5)</a:t>
            </a:r>
            <a:r>
              <a:rPr lang="zh-CN" altLang="zh-CN" sz="2800" kern="100" dirty="0">
                <a:latin typeface="Times New Roman" panose="02020603050405020304"/>
                <a:ea typeface="华文细黑"/>
                <a:cs typeface="Times New Roman" panose="02020603050405020304"/>
              </a:rPr>
              <a:t>其</a:t>
            </a:r>
            <a:r>
              <a:rPr lang="zh-CN" altLang="zh-CN" sz="2800" kern="100" dirty="0">
                <a:latin typeface="宋体" panose="02010600030101010101" pitchFamily="2" charset="-122"/>
                <a:ea typeface="Times New Roman" panose="02020603050405020304"/>
                <a:cs typeface="Courier New" panose="02070309020205020404"/>
              </a:rPr>
              <a:t> </a:t>
            </a:r>
            <a:r>
              <a:rPr lang="zh-CN" altLang="zh-CN" sz="2800" kern="100" dirty="0">
                <a:latin typeface="Times New Roman" panose="02020603050405020304"/>
                <a:ea typeface="华文细黑"/>
                <a:cs typeface="Times New Roman" panose="02020603050405020304"/>
              </a:rPr>
              <a:t>险</a:t>
            </a:r>
            <a:r>
              <a:rPr lang="zh-CN" altLang="zh-CN" sz="2800" kern="100" dirty="0">
                <a:latin typeface="宋体" panose="02010600030101010101" pitchFamily="2" charset="-122"/>
                <a:ea typeface="Times New Roman" panose="02020603050405020304"/>
                <a:cs typeface="Courier New" panose="02070309020205020404"/>
              </a:rPr>
              <a:t> </a:t>
            </a:r>
            <a:r>
              <a:rPr lang="zh-CN" altLang="zh-CN" sz="2800" kern="100" dirty="0">
                <a:latin typeface="Times New Roman" panose="02020603050405020304"/>
                <a:ea typeface="华文细黑"/>
                <a:cs typeface="Times New Roman" panose="02020603050405020304"/>
              </a:rPr>
              <a:t>也</a:t>
            </a:r>
            <a:r>
              <a:rPr lang="zh-CN" altLang="zh-CN" sz="2800" kern="100" dirty="0">
                <a:latin typeface="宋体" panose="02010600030101010101" pitchFamily="2" charset="-122"/>
                <a:ea typeface="Times New Roman" panose="02020603050405020304"/>
                <a:cs typeface="Courier New" panose="02070309020205020404"/>
              </a:rPr>
              <a:t> </a:t>
            </a:r>
            <a:r>
              <a:rPr lang="zh-CN" altLang="zh-CN" sz="2800" kern="100" dirty="0">
                <a:latin typeface="Times New Roman" panose="02020603050405020304"/>
                <a:ea typeface="华文细黑"/>
                <a:cs typeface="Times New Roman" panose="02020603050405020304"/>
              </a:rPr>
              <a:t>如</a:t>
            </a:r>
            <a:r>
              <a:rPr lang="zh-CN" altLang="zh-CN" sz="2800" kern="100" dirty="0">
                <a:latin typeface="宋体" panose="02010600030101010101" pitchFamily="2" charset="-122"/>
                <a:ea typeface="Times New Roman" panose="02020603050405020304"/>
                <a:cs typeface="Courier New" panose="02070309020205020404"/>
              </a:rPr>
              <a:t> </a:t>
            </a:r>
            <a:r>
              <a:rPr lang="zh-CN" altLang="zh-CN" sz="2800" kern="100" dirty="0">
                <a:latin typeface="Times New Roman" panose="02020603050405020304"/>
                <a:ea typeface="华文细黑"/>
                <a:cs typeface="Times New Roman" panose="02020603050405020304"/>
              </a:rPr>
              <a:t>此，嗟</a:t>
            </a:r>
            <a:r>
              <a:rPr lang="zh-CN" altLang="zh-CN" sz="2800" kern="100" dirty="0">
                <a:latin typeface="宋体" panose="02010600030101010101" pitchFamily="2" charset="-122"/>
                <a:ea typeface="Times New Roman" panose="02020603050405020304"/>
                <a:cs typeface="Courier New" panose="02070309020205020404"/>
              </a:rPr>
              <a:t> </a:t>
            </a:r>
            <a:r>
              <a:rPr lang="zh-CN" altLang="zh-CN" sz="2800" kern="100" dirty="0">
                <a:latin typeface="Times New Roman" panose="02020603050405020304"/>
                <a:ea typeface="华文细黑"/>
                <a:cs typeface="Times New Roman" panose="02020603050405020304"/>
              </a:rPr>
              <a:t>尔</a:t>
            </a:r>
            <a:r>
              <a:rPr lang="zh-CN" altLang="zh-CN" sz="2800" kern="100" dirty="0">
                <a:latin typeface="宋体" panose="02010600030101010101" pitchFamily="2" charset="-122"/>
                <a:ea typeface="Times New Roman" panose="02020603050405020304"/>
                <a:cs typeface="Courier New" panose="02070309020205020404"/>
              </a:rPr>
              <a:t> </a:t>
            </a:r>
            <a:r>
              <a:rPr lang="zh-CN" altLang="zh-CN" sz="2800" kern="100" dirty="0">
                <a:latin typeface="Times New Roman" panose="02020603050405020304"/>
                <a:ea typeface="华文细黑"/>
                <a:cs typeface="Times New Roman" panose="02020603050405020304"/>
              </a:rPr>
              <a:t>远</a:t>
            </a:r>
            <a:r>
              <a:rPr lang="zh-CN" altLang="zh-CN" sz="2800" kern="100" dirty="0">
                <a:latin typeface="宋体" panose="02010600030101010101" pitchFamily="2" charset="-122"/>
                <a:ea typeface="Times New Roman" panose="02020603050405020304"/>
                <a:cs typeface="Courier New" panose="02070309020205020404"/>
              </a:rPr>
              <a:t> </a:t>
            </a:r>
            <a:r>
              <a:rPr lang="zh-CN" altLang="zh-CN" sz="2800" kern="100" dirty="0">
                <a:latin typeface="Times New Roman" panose="02020603050405020304"/>
                <a:ea typeface="华文细黑"/>
                <a:cs typeface="Times New Roman" panose="02020603050405020304"/>
              </a:rPr>
              <a:t>道</a:t>
            </a:r>
            <a:r>
              <a:rPr lang="zh-CN" altLang="zh-CN" sz="2800" kern="100" dirty="0">
                <a:latin typeface="宋体" panose="02010600030101010101" pitchFamily="2" charset="-122"/>
                <a:ea typeface="Times New Roman" panose="02020603050405020304"/>
                <a:cs typeface="Courier New" panose="02070309020205020404"/>
              </a:rPr>
              <a:t> </a:t>
            </a:r>
            <a:r>
              <a:rPr lang="zh-CN" altLang="zh-CN" sz="2800" kern="100" dirty="0">
                <a:latin typeface="Times New Roman" panose="02020603050405020304"/>
                <a:ea typeface="华文细黑"/>
                <a:cs typeface="Times New Roman" panose="02020603050405020304"/>
              </a:rPr>
              <a:t>之</a:t>
            </a:r>
            <a:r>
              <a:rPr lang="zh-CN" altLang="zh-CN" sz="2800" kern="100" dirty="0">
                <a:latin typeface="宋体" panose="02010600030101010101" pitchFamily="2" charset="-122"/>
                <a:ea typeface="Times New Roman" panose="02020603050405020304"/>
                <a:cs typeface="Courier New" panose="02070309020205020404"/>
              </a:rPr>
              <a:t> </a:t>
            </a:r>
            <a:r>
              <a:rPr lang="zh-CN" altLang="zh-CN" sz="2800" kern="100" dirty="0">
                <a:latin typeface="Times New Roman" panose="02020603050405020304"/>
                <a:ea typeface="华文细黑"/>
                <a:cs typeface="Times New Roman" panose="02020603050405020304"/>
              </a:rPr>
              <a:t>人</a:t>
            </a:r>
            <a:r>
              <a:rPr lang="zh-CN" altLang="zh-CN" sz="2800" kern="100" dirty="0">
                <a:latin typeface="宋体" panose="02010600030101010101" pitchFamily="2" charset="-122"/>
                <a:ea typeface="Times New Roman" panose="02020603050405020304"/>
                <a:cs typeface="Courier New" panose="02070309020205020404"/>
              </a:rPr>
              <a:t> </a:t>
            </a:r>
            <a:r>
              <a:rPr lang="zh-CN" altLang="zh-CN" sz="2800" kern="100" dirty="0">
                <a:latin typeface="Times New Roman" panose="02020603050405020304"/>
                <a:ea typeface="华文细黑"/>
                <a:cs typeface="Times New Roman" panose="02020603050405020304"/>
              </a:rPr>
              <a:t>胡</a:t>
            </a:r>
            <a:r>
              <a:rPr lang="zh-CN" altLang="zh-CN" sz="2800" kern="100" dirty="0">
                <a:latin typeface="宋体" panose="02010600030101010101" pitchFamily="2" charset="-122"/>
                <a:ea typeface="Times New Roman" panose="02020603050405020304"/>
                <a:cs typeface="Courier New" panose="02070309020205020404"/>
              </a:rPr>
              <a:t> </a:t>
            </a:r>
            <a:r>
              <a:rPr lang="zh-CN" altLang="zh-CN" sz="2800" kern="100" dirty="0">
                <a:latin typeface="Times New Roman" panose="02020603050405020304"/>
                <a:ea typeface="华文细黑"/>
                <a:cs typeface="Times New Roman" panose="02020603050405020304"/>
              </a:rPr>
              <a:t>为</a:t>
            </a:r>
            <a:r>
              <a:rPr lang="zh-CN" altLang="zh-CN" sz="2800" kern="100" dirty="0">
                <a:latin typeface="宋体" panose="02010600030101010101" pitchFamily="2" charset="-122"/>
                <a:ea typeface="Times New Roman" panose="02020603050405020304"/>
                <a:cs typeface="Courier New" panose="02070309020205020404"/>
              </a:rPr>
              <a:t> </a:t>
            </a:r>
            <a:r>
              <a:rPr lang="zh-CN" altLang="zh-CN" sz="2800" kern="100" dirty="0">
                <a:latin typeface="Times New Roman" panose="02020603050405020304"/>
                <a:ea typeface="华文细黑"/>
                <a:cs typeface="Times New Roman" panose="02020603050405020304"/>
              </a:rPr>
              <a:t>乎来</a:t>
            </a:r>
            <a:r>
              <a:rPr lang="zh-CN" altLang="zh-CN" sz="2800" kern="100" dirty="0">
                <a:latin typeface="宋体" panose="02010600030101010101" pitchFamily="2" charset="-122"/>
                <a:ea typeface="Times New Roman" panose="02020603050405020304"/>
                <a:cs typeface="Courier New" panose="02070309020205020404"/>
              </a:rPr>
              <a:t> </a:t>
            </a:r>
            <a:r>
              <a:rPr lang="zh-CN" altLang="zh-CN" sz="2800" kern="100" dirty="0">
                <a:latin typeface="Times New Roman" panose="02020603050405020304"/>
                <a:ea typeface="华文细黑"/>
                <a:cs typeface="Times New Roman" panose="02020603050405020304"/>
              </a:rPr>
              <a:t>哉</a:t>
            </a:r>
            <a:r>
              <a:rPr lang="zh-CN" altLang="zh-CN" sz="2800" kern="100" dirty="0" smtClean="0">
                <a:latin typeface="Times New Roman" panose="02020603050405020304"/>
                <a:ea typeface="华文细黑"/>
                <a:cs typeface="Times New Roman" panose="02020603050405020304"/>
              </a:rPr>
              <a:t>！</a:t>
            </a:r>
            <a:endParaRPr lang="en-US" altLang="zh-CN" sz="1050" kern="100" dirty="0" smtClean="0">
              <a:latin typeface="宋体" panose="02010600030101010101" pitchFamily="2" charset="-122"/>
              <a:cs typeface="Courier New" panose="02070309020205020404"/>
            </a:endParaRPr>
          </a:p>
          <a:p>
            <a:pPr algn="just">
              <a:lnSpc>
                <a:spcPct val="140000"/>
              </a:lnSpc>
              <a:spcAft>
                <a:spcPts val="0"/>
              </a:spcAft>
            </a:pPr>
            <a:r>
              <a:rPr lang="en-US" altLang="zh-CN" sz="2800" kern="100" dirty="0">
                <a:latin typeface="Times New Roman" panose="02020603050405020304"/>
                <a:ea typeface="华文细黑"/>
                <a:cs typeface="Courier New" panose="02070309020205020404"/>
              </a:rPr>
              <a:t>(6)</a:t>
            </a:r>
            <a:r>
              <a:rPr lang="zh-CN" altLang="zh-CN" sz="2800" kern="100" dirty="0">
                <a:latin typeface="Times New Roman" panose="02020603050405020304"/>
                <a:ea typeface="华文细黑"/>
                <a:cs typeface="Times New Roman" panose="02020603050405020304"/>
              </a:rPr>
              <a:t>朝</a:t>
            </a:r>
            <a:r>
              <a:rPr lang="zh-CN" altLang="zh-CN" sz="2800" kern="100" dirty="0">
                <a:latin typeface="宋体" panose="02010600030101010101" pitchFamily="2" charset="-122"/>
                <a:ea typeface="Times New Roman" panose="02020603050405020304"/>
                <a:cs typeface="Courier New" panose="02070309020205020404"/>
              </a:rPr>
              <a:t> </a:t>
            </a:r>
            <a:r>
              <a:rPr lang="zh-CN" altLang="zh-CN" sz="2800" kern="100" dirty="0">
                <a:latin typeface="Times New Roman" panose="02020603050405020304"/>
                <a:ea typeface="华文细黑"/>
                <a:cs typeface="Times New Roman" panose="02020603050405020304"/>
              </a:rPr>
              <a:t>避</a:t>
            </a:r>
            <a:r>
              <a:rPr lang="zh-CN" altLang="zh-CN" sz="2800" kern="100" dirty="0">
                <a:latin typeface="宋体" panose="02010600030101010101" pitchFamily="2" charset="-122"/>
                <a:ea typeface="Times New Roman" panose="02020603050405020304"/>
                <a:cs typeface="Courier New" panose="02070309020205020404"/>
              </a:rPr>
              <a:t> </a:t>
            </a:r>
            <a:r>
              <a:rPr lang="zh-CN" altLang="zh-CN" sz="2800" kern="100" dirty="0">
                <a:latin typeface="Times New Roman" panose="02020603050405020304"/>
                <a:ea typeface="华文细黑"/>
                <a:cs typeface="Times New Roman" panose="02020603050405020304"/>
              </a:rPr>
              <a:t>猛</a:t>
            </a:r>
            <a:r>
              <a:rPr lang="zh-CN" altLang="zh-CN" sz="2800" kern="100" dirty="0">
                <a:latin typeface="宋体" panose="02010600030101010101" pitchFamily="2" charset="-122"/>
                <a:ea typeface="Times New Roman" panose="02020603050405020304"/>
                <a:cs typeface="Courier New" panose="02070309020205020404"/>
              </a:rPr>
              <a:t> </a:t>
            </a:r>
            <a:r>
              <a:rPr lang="zh-CN" altLang="zh-CN" sz="2800" kern="100" dirty="0">
                <a:latin typeface="Times New Roman" panose="02020603050405020304"/>
                <a:ea typeface="华文细黑"/>
                <a:cs typeface="Times New Roman" panose="02020603050405020304"/>
              </a:rPr>
              <a:t>虎，夕</a:t>
            </a:r>
            <a:r>
              <a:rPr lang="zh-CN" altLang="zh-CN" sz="2800" kern="100" dirty="0">
                <a:latin typeface="宋体" panose="02010600030101010101" pitchFamily="2" charset="-122"/>
                <a:ea typeface="Times New Roman" panose="02020603050405020304"/>
                <a:cs typeface="Courier New" panose="02070309020205020404"/>
              </a:rPr>
              <a:t> </a:t>
            </a:r>
            <a:r>
              <a:rPr lang="zh-CN" altLang="zh-CN" sz="2800" kern="100" dirty="0">
                <a:latin typeface="Times New Roman" panose="02020603050405020304"/>
                <a:ea typeface="华文细黑"/>
                <a:cs typeface="Times New Roman" panose="02020603050405020304"/>
              </a:rPr>
              <a:t>避</a:t>
            </a:r>
            <a:r>
              <a:rPr lang="zh-CN" altLang="zh-CN" sz="2800" kern="100" dirty="0">
                <a:latin typeface="宋体" panose="02010600030101010101" pitchFamily="2" charset="-122"/>
                <a:ea typeface="Times New Roman" panose="02020603050405020304"/>
                <a:cs typeface="Courier New" panose="02070309020205020404"/>
              </a:rPr>
              <a:t> </a:t>
            </a:r>
            <a:r>
              <a:rPr lang="zh-CN" altLang="zh-CN" sz="2800" kern="100" dirty="0">
                <a:latin typeface="Times New Roman" panose="02020603050405020304"/>
                <a:ea typeface="华文细黑"/>
                <a:cs typeface="Times New Roman" panose="02020603050405020304"/>
              </a:rPr>
              <a:t>长</a:t>
            </a:r>
            <a:r>
              <a:rPr lang="zh-CN" altLang="zh-CN" sz="2800" kern="100" dirty="0">
                <a:latin typeface="宋体" panose="02010600030101010101" pitchFamily="2" charset="-122"/>
                <a:ea typeface="Times New Roman" panose="02020603050405020304"/>
                <a:cs typeface="Courier New" panose="02070309020205020404"/>
              </a:rPr>
              <a:t> </a:t>
            </a:r>
            <a:r>
              <a:rPr lang="zh-CN" altLang="zh-CN" sz="2800" kern="100" dirty="0">
                <a:latin typeface="Times New Roman" panose="02020603050405020304"/>
                <a:ea typeface="华文细黑"/>
                <a:cs typeface="Times New Roman" panose="02020603050405020304"/>
              </a:rPr>
              <a:t>蛇，磨</a:t>
            </a:r>
            <a:r>
              <a:rPr lang="zh-CN" altLang="zh-CN" sz="2800" kern="100" dirty="0">
                <a:latin typeface="宋体" panose="02010600030101010101" pitchFamily="2" charset="-122"/>
                <a:ea typeface="Times New Roman" panose="02020603050405020304"/>
                <a:cs typeface="Courier New" panose="02070309020205020404"/>
              </a:rPr>
              <a:t> </a:t>
            </a:r>
            <a:r>
              <a:rPr lang="zh-CN" altLang="zh-CN" sz="2800" kern="100" dirty="0">
                <a:latin typeface="Times New Roman" panose="02020603050405020304"/>
                <a:ea typeface="华文细黑"/>
                <a:cs typeface="Times New Roman" panose="02020603050405020304"/>
              </a:rPr>
              <a:t>牙</a:t>
            </a:r>
            <a:r>
              <a:rPr lang="zh-CN" altLang="zh-CN" sz="2800" kern="100" dirty="0">
                <a:latin typeface="宋体" panose="02010600030101010101" pitchFamily="2" charset="-122"/>
                <a:ea typeface="Times New Roman" panose="02020603050405020304"/>
                <a:cs typeface="Courier New" panose="02070309020205020404"/>
              </a:rPr>
              <a:t> </a:t>
            </a:r>
            <a:r>
              <a:rPr lang="zh-CN" altLang="zh-CN" sz="2800" kern="100" dirty="0">
                <a:latin typeface="Times New Roman" panose="02020603050405020304"/>
                <a:ea typeface="华文细黑"/>
                <a:cs typeface="Times New Roman" panose="02020603050405020304"/>
              </a:rPr>
              <a:t>吮</a:t>
            </a:r>
            <a:r>
              <a:rPr lang="zh-CN" altLang="zh-CN" sz="2800" kern="100" dirty="0">
                <a:latin typeface="宋体" panose="02010600030101010101" pitchFamily="2" charset="-122"/>
                <a:ea typeface="Times New Roman" panose="02020603050405020304"/>
                <a:cs typeface="Courier New" panose="02070309020205020404"/>
              </a:rPr>
              <a:t> </a:t>
            </a:r>
            <a:r>
              <a:rPr lang="zh-CN" altLang="zh-CN" sz="2800" kern="100" dirty="0">
                <a:latin typeface="Times New Roman" panose="02020603050405020304"/>
                <a:ea typeface="华文细黑"/>
                <a:cs typeface="Times New Roman" panose="02020603050405020304"/>
              </a:rPr>
              <a:t>血，杀</a:t>
            </a:r>
            <a:r>
              <a:rPr lang="zh-CN" altLang="zh-CN" sz="2800" kern="100" dirty="0">
                <a:latin typeface="宋体" panose="02010600030101010101" pitchFamily="2" charset="-122"/>
                <a:ea typeface="Times New Roman" panose="02020603050405020304"/>
                <a:cs typeface="Courier New" panose="02070309020205020404"/>
              </a:rPr>
              <a:t> </a:t>
            </a:r>
            <a:r>
              <a:rPr lang="zh-CN" altLang="zh-CN" sz="2800" kern="100" dirty="0">
                <a:latin typeface="Times New Roman" panose="02020603050405020304"/>
                <a:ea typeface="华文细黑"/>
                <a:cs typeface="Times New Roman" panose="02020603050405020304"/>
              </a:rPr>
              <a:t>人</a:t>
            </a:r>
            <a:r>
              <a:rPr lang="zh-CN" altLang="zh-CN" sz="2800" kern="100" dirty="0">
                <a:latin typeface="宋体" panose="02010600030101010101" pitchFamily="2" charset="-122"/>
                <a:ea typeface="Times New Roman" panose="02020603050405020304"/>
                <a:cs typeface="Courier New" panose="02070309020205020404"/>
              </a:rPr>
              <a:t> </a:t>
            </a:r>
            <a:r>
              <a:rPr lang="zh-CN" altLang="zh-CN" sz="2800" kern="100" dirty="0">
                <a:latin typeface="Times New Roman" panose="02020603050405020304"/>
                <a:ea typeface="华文细黑"/>
                <a:cs typeface="Times New Roman" panose="02020603050405020304"/>
              </a:rPr>
              <a:t>如</a:t>
            </a:r>
            <a:r>
              <a:rPr lang="zh-CN" altLang="zh-CN" sz="2800" kern="100" dirty="0">
                <a:latin typeface="宋体" panose="02010600030101010101" pitchFamily="2" charset="-122"/>
                <a:ea typeface="Times New Roman" panose="02020603050405020304"/>
                <a:cs typeface="Courier New" panose="02070309020205020404"/>
              </a:rPr>
              <a:t> </a:t>
            </a:r>
            <a:r>
              <a:rPr lang="zh-CN" altLang="zh-CN" sz="2800" kern="100" dirty="0">
                <a:latin typeface="Times New Roman" panose="02020603050405020304"/>
                <a:ea typeface="华文细黑"/>
                <a:cs typeface="Times New Roman" panose="02020603050405020304"/>
              </a:rPr>
              <a:t>麻</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矩形 4"/>
          <p:cNvSpPr/>
          <p:nvPr/>
        </p:nvSpPr>
        <p:spPr>
          <a:xfrm>
            <a:off x="377999" y="260648"/>
            <a:ext cx="11412000" cy="3894399"/>
          </a:xfrm>
          <a:prstGeom prst="rect">
            <a:avLst/>
          </a:prstGeom>
        </p:spPr>
        <p:txBody>
          <a:bodyPr wrap="square">
            <a:spAutoFit/>
          </a:bodyPr>
          <a:lstStyle/>
          <a:p>
            <a:pPr algn="just">
              <a:lnSpc>
                <a:spcPct val="150000"/>
              </a:lnSpc>
              <a:spcAft>
                <a:spcPts val="0"/>
              </a:spcAf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a:t>
            </a:r>
            <a:r>
              <a:rPr lang="zh-CN" altLang="zh-CN" sz="2800" b="1" kern="100" dirty="0">
                <a:solidFill>
                  <a:srgbClr val="3333FF"/>
                </a:solidFill>
                <a:latin typeface="Times New Roman" panose="02020603050405020304"/>
                <a:ea typeface="黑体" panose="02010609060101010101" pitchFamily="49" charset="-122"/>
                <a:cs typeface="Times New Roman" panose="02020603050405020304"/>
              </a:rPr>
              <a:t>　</a:t>
            </a:r>
            <a:r>
              <a:rPr lang="en-US" altLang="zh-CN" sz="2800" kern="100" dirty="0">
                <a:solidFill>
                  <a:srgbClr val="3333FF"/>
                </a:solidFill>
                <a:latin typeface="Times New Roman" panose="02020603050405020304"/>
                <a:ea typeface="华文细黑"/>
                <a:cs typeface="Courier New" panose="02070309020205020404"/>
              </a:rPr>
              <a:t>(1)</a:t>
            </a:r>
            <a:r>
              <a:rPr lang="zh-CN" altLang="zh-CN" sz="2800" kern="100" dirty="0">
                <a:solidFill>
                  <a:srgbClr val="3333FF"/>
                </a:solidFill>
                <a:latin typeface="Times New Roman" panose="02020603050405020304"/>
                <a:ea typeface="华文细黑"/>
                <a:cs typeface="Times New Roman" panose="02020603050405020304"/>
              </a:rPr>
              <a:t>噫吁嚱，危乎</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高哉！</a:t>
            </a:r>
            <a:endParaRPr lang="zh-CN" altLang="zh-CN" sz="1050" kern="100" dirty="0">
              <a:solidFill>
                <a:srgbClr val="3333FF"/>
              </a:solidFill>
              <a:latin typeface="宋体" panose="02010600030101010101" pitchFamily="2" charset="-122"/>
              <a:cs typeface="Courier New" panose="02070309020205020404"/>
            </a:endParaRPr>
          </a:p>
          <a:p>
            <a:pPr algn="just">
              <a:lnSpc>
                <a:spcPct val="150000"/>
              </a:lnSpc>
              <a:spcAft>
                <a:spcPts val="0"/>
              </a:spcAft>
            </a:pPr>
            <a:r>
              <a:rPr lang="en-US" altLang="zh-CN" sz="2800" kern="100" dirty="0">
                <a:solidFill>
                  <a:srgbClr val="3333FF"/>
                </a:solidFill>
                <a:latin typeface="Times New Roman" panose="02020603050405020304"/>
                <a:ea typeface="华文细黑"/>
                <a:cs typeface="Courier New" panose="02070309020205020404"/>
              </a:rPr>
              <a:t>(2)</a:t>
            </a:r>
            <a:r>
              <a:rPr lang="zh-CN" altLang="zh-CN" sz="2800" kern="100" dirty="0">
                <a:solidFill>
                  <a:srgbClr val="3333FF"/>
                </a:solidFill>
                <a:latin typeface="Times New Roman" panose="02020603050405020304"/>
                <a:ea typeface="华文细黑"/>
                <a:cs typeface="Times New Roman" panose="02020603050405020304"/>
              </a:rPr>
              <a:t>然后</a:t>
            </a:r>
            <a:r>
              <a:rPr lang="en-US" altLang="zh-CN" sz="2800" kern="100" dirty="0">
                <a:solidFill>
                  <a:srgbClr val="3333FF"/>
                </a:solidFill>
                <a:latin typeface="IPAPANNEW"/>
                <a:ea typeface="华文细黑"/>
                <a:cs typeface="Times New Roman" panose="02020603050405020304"/>
              </a:rPr>
              <a:t>/</a:t>
            </a:r>
            <a:r>
              <a:rPr lang="zh-CN" altLang="zh-CN" sz="2800" kern="100" dirty="0">
                <a:solidFill>
                  <a:srgbClr val="3333FF"/>
                </a:solidFill>
                <a:latin typeface="IPAPANNEW"/>
                <a:ea typeface="华文细黑"/>
                <a:cs typeface="Times New Roman" panose="02020603050405020304"/>
              </a:rPr>
              <a:t>天梯石栈</a:t>
            </a:r>
            <a:r>
              <a:rPr lang="en-US" altLang="zh-CN" sz="2800" kern="100" dirty="0">
                <a:solidFill>
                  <a:srgbClr val="3333FF"/>
                </a:solidFill>
                <a:latin typeface="IPAPANNEW"/>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相钩连。</a:t>
            </a:r>
            <a:endParaRPr lang="zh-CN" altLang="zh-CN" sz="1050" kern="100" dirty="0">
              <a:solidFill>
                <a:srgbClr val="3333FF"/>
              </a:solidFill>
              <a:latin typeface="宋体" panose="02010600030101010101" pitchFamily="2" charset="-122"/>
              <a:cs typeface="Courier New" panose="02070309020205020404"/>
            </a:endParaRPr>
          </a:p>
          <a:p>
            <a:pPr algn="just">
              <a:lnSpc>
                <a:spcPct val="150000"/>
              </a:lnSpc>
              <a:spcAft>
                <a:spcPts val="0"/>
              </a:spcAft>
            </a:pPr>
            <a:r>
              <a:rPr lang="en-US" altLang="zh-CN" sz="2800" kern="100" dirty="0">
                <a:solidFill>
                  <a:srgbClr val="3333FF"/>
                </a:solidFill>
                <a:latin typeface="Times New Roman" panose="02020603050405020304"/>
                <a:ea typeface="华文细黑"/>
                <a:cs typeface="Courier New" panose="02070309020205020404"/>
              </a:rPr>
              <a:t>(3)</a:t>
            </a:r>
            <a:r>
              <a:rPr lang="zh-CN" altLang="zh-CN" sz="2800" kern="100" dirty="0">
                <a:solidFill>
                  <a:srgbClr val="3333FF"/>
                </a:solidFill>
                <a:latin typeface="Times New Roman" panose="02020603050405020304"/>
                <a:ea typeface="华文细黑"/>
                <a:cs typeface="Times New Roman" panose="02020603050405020304"/>
              </a:rPr>
              <a:t>上有</a:t>
            </a:r>
            <a:r>
              <a:rPr lang="en-US" altLang="zh-CN" sz="2800" kern="100" dirty="0">
                <a:solidFill>
                  <a:srgbClr val="3333FF"/>
                </a:solidFill>
                <a:latin typeface="IPAPANNEW"/>
                <a:ea typeface="华文细黑"/>
                <a:cs typeface="Times New Roman" panose="02020603050405020304"/>
              </a:rPr>
              <a:t>/</a:t>
            </a:r>
            <a:r>
              <a:rPr lang="zh-CN" altLang="zh-CN" sz="2800" kern="100" dirty="0">
                <a:solidFill>
                  <a:srgbClr val="3333FF"/>
                </a:solidFill>
                <a:latin typeface="IPAPANNEW"/>
                <a:ea typeface="华文细黑"/>
                <a:cs typeface="Times New Roman" panose="02020603050405020304"/>
              </a:rPr>
              <a:t>六龙回日</a:t>
            </a:r>
            <a:r>
              <a:rPr lang="en-US" altLang="zh-CN" sz="2800" kern="100" dirty="0">
                <a:solidFill>
                  <a:srgbClr val="3333FF"/>
                </a:solidFill>
                <a:latin typeface="IPAPANNEW"/>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之高标，下有</a:t>
            </a:r>
            <a:r>
              <a:rPr lang="en-US" altLang="zh-CN" sz="2800" kern="100" dirty="0">
                <a:solidFill>
                  <a:srgbClr val="3333FF"/>
                </a:solidFill>
                <a:latin typeface="IPAPANNEW"/>
                <a:ea typeface="华文细黑"/>
                <a:cs typeface="Times New Roman" panose="02020603050405020304"/>
              </a:rPr>
              <a:t>/</a:t>
            </a:r>
            <a:r>
              <a:rPr lang="zh-CN" altLang="zh-CN" sz="2800" kern="100" dirty="0">
                <a:solidFill>
                  <a:srgbClr val="3333FF"/>
                </a:solidFill>
                <a:latin typeface="IPAPANNEW"/>
                <a:ea typeface="华文细黑"/>
                <a:cs typeface="Times New Roman" panose="02020603050405020304"/>
              </a:rPr>
              <a:t>冲波逆折</a:t>
            </a:r>
            <a:r>
              <a:rPr lang="en-US" altLang="zh-CN" sz="2800" kern="100" dirty="0">
                <a:solidFill>
                  <a:srgbClr val="3333FF"/>
                </a:solidFill>
                <a:latin typeface="IPAPANNEW"/>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之回川。</a:t>
            </a:r>
            <a:endParaRPr lang="zh-CN" altLang="zh-CN" sz="1050" kern="100" dirty="0">
              <a:solidFill>
                <a:srgbClr val="3333FF"/>
              </a:solidFill>
              <a:latin typeface="宋体" panose="02010600030101010101" pitchFamily="2" charset="-122"/>
              <a:cs typeface="Courier New" panose="02070309020205020404"/>
            </a:endParaRPr>
          </a:p>
          <a:p>
            <a:pPr algn="just">
              <a:lnSpc>
                <a:spcPct val="150000"/>
              </a:lnSpc>
              <a:spcAft>
                <a:spcPts val="0"/>
              </a:spcAft>
            </a:pPr>
            <a:r>
              <a:rPr lang="en-US" altLang="zh-CN" sz="2800" kern="100" dirty="0">
                <a:solidFill>
                  <a:srgbClr val="3333FF"/>
                </a:solidFill>
                <a:latin typeface="Times New Roman" panose="02020603050405020304"/>
                <a:ea typeface="华文细黑"/>
                <a:cs typeface="Courier New" panose="02070309020205020404"/>
              </a:rPr>
              <a:t>(4)</a:t>
            </a:r>
            <a:r>
              <a:rPr lang="zh-CN" altLang="zh-CN" sz="2800" kern="100" dirty="0">
                <a:solidFill>
                  <a:srgbClr val="3333FF"/>
                </a:solidFill>
                <a:latin typeface="Times New Roman" panose="02020603050405020304"/>
                <a:ea typeface="华文细黑"/>
                <a:cs typeface="Times New Roman" panose="02020603050405020304"/>
              </a:rPr>
              <a:t>又闻子规</a:t>
            </a:r>
            <a:r>
              <a:rPr lang="en-US" altLang="zh-CN" sz="2800" kern="100" dirty="0">
                <a:solidFill>
                  <a:srgbClr val="3333FF"/>
                </a:solidFill>
                <a:latin typeface="IPAPANNEW"/>
                <a:ea typeface="华文细黑"/>
                <a:cs typeface="Times New Roman" panose="02020603050405020304"/>
              </a:rPr>
              <a:t>/</a:t>
            </a:r>
            <a:r>
              <a:rPr lang="zh-CN" altLang="zh-CN" sz="2800" kern="100" dirty="0">
                <a:solidFill>
                  <a:srgbClr val="3333FF"/>
                </a:solidFill>
                <a:latin typeface="IPAPANNEW"/>
                <a:ea typeface="华文细黑"/>
                <a:cs typeface="Times New Roman" panose="02020603050405020304"/>
              </a:rPr>
              <a:t>啼</a:t>
            </a:r>
            <a:r>
              <a:rPr lang="en-US" altLang="zh-CN" sz="2800" kern="100" dirty="0">
                <a:solidFill>
                  <a:srgbClr val="3333FF"/>
                </a:solidFill>
                <a:latin typeface="IPAPANNEW"/>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夜月，愁</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空山。</a:t>
            </a:r>
            <a:endParaRPr lang="zh-CN" altLang="zh-CN" sz="1050" kern="100" dirty="0">
              <a:solidFill>
                <a:srgbClr val="3333FF"/>
              </a:solidFill>
              <a:latin typeface="宋体" panose="02010600030101010101" pitchFamily="2" charset="-122"/>
              <a:cs typeface="Courier New" panose="02070309020205020404"/>
            </a:endParaRPr>
          </a:p>
          <a:p>
            <a:pPr algn="just">
              <a:lnSpc>
                <a:spcPct val="150000"/>
              </a:lnSpc>
              <a:spcAft>
                <a:spcPts val="0"/>
              </a:spcAft>
            </a:pPr>
            <a:r>
              <a:rPr lang="en-US" altLang="zh-CN" sz="2800" kern="100" dirty="0">
                <a:solidFill>
                  <a:srgbClr val="3333FF"/>
                </a:solidFill>
                <a:latin typeface="Times New Roman" panose="02020603050405020304"/>
                <a:ea typeface="华文细黑"/>
                <a:cs typeface="Courier New" panose="02070309020205020404"/>
              </a:rPr>
              <a:t>(5)</a:t>
            </a:r>
            <a:r>
              <a:rPr lang="zh-CN" altLang="zh-CN" sz="2800" kern="100" dirty="0">
                <a:solidFill>
                  <a:srgbClr val="3333FF"/>
                </a:solidFill>
                <a:latin typeface="Times New Roman" panose="02020603050405020304"/>
                <a:ea typeface="华文细黑"/>
                <a:cs typeface="Times New Roman" panose="02020603050405020304"/>
              </a:rPr>
              <a:t>其险也</a:t>
            </a:r>
            <a:r>
              <a:rPr lang="en-US" altLang="zh-CN" sz="2800" kern="100" dirty="0">
                <a:solidFill>
                  <a:srgbClr val="3333FF"/>
                </a:solidFill>
                <a:latin typeface="IPAPANNEW"/>
                <a:ea typeface="华文细黑"/>
                <a:cs typeface="Times New Roman" panose="02020603050405020304"/>
              </a:rPr>
              <a:t>/</a:t>
            </a:r>
            <a:r>
              <a:rPr lang="zh-CN" altLang="zh-CN" sz="2800" kern="100" dirty="0">
                <a:solidFill>
                  <a:srgbClr val="3333FF"/>
                </a:solidFill>
                <a:latin typeface="IPAPANNEW"/>
                <a:ea typeface="华文细黑"/>
                <a:cs typeface="Times New Roman" panose="02020603050405020304"/>
              </a:rPr>
              <a:t>如此，嗟尔远道之人</a:t>
            </a:r>
            <a:r>
              <a:rPr lang="en-US" altLang="zh-CN" sz="2800" kern="100" dirty="0">
                <a:solidFill>
                  <a:srgbClr val="3333FF"/>
                </a:solidFill>
                <a:latin typeface="IPAPANNEW"/>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胡为乎来哉！</a:t>
            </a:r>
            <a:endParaRPr lang="zh-CN" altLang="zh-CN" sz="1050" kern="100" dirty="0">
              <a:solidFill>
                <a:srgbClr val="3333FF"/>
              </a:solidFill>
              <a:latin typeface="宋体" panose="02010600030101010101" pitchFamily="2" charset="-122"/>
              <a:cs typeface="Courier New" panose="02070309020205020404"/>
            </a:endParaRPr>
          </a:p>
          <a:p>
            <a:pPr algn="just">
              <a:lnSpc>
                <a:spcPct val="150000"/>
              </a:lnSpc>
              <a:spcAft>
                <a:spcPts val="0"/>
              </a:spcAft>
            </a:pPr>
            <a:r>
              <a:rPr lang="en-US" altLang="zh-CN" sz="2800" kern="100" dirty="0">
                <a:solidFill>
                  <a:srgbClr val="3333FF"/>
                </a:solidFill>
                <a:latin typeface="Times New Roman" panose="02020603050405020304"/>
                <a:ea typeface="华文细黑"/>
                <a:cs typeface="Courier New" panose="02070309020205020404"/>
              </a:rPr>
              <a:t>(6)</a:t>
            </a:r>
            <a:r>
              <a:rPr lang="zh-CN" altLang="zh-CN" sz="2800" kern="100" dirty="0">
                <a:solidFill>
                  <a:srgbClr val="3333FF"/>
                </a:solidFill>
                <a:latin typeface="Times New Roman" panose="02020603050405020304"/>
                <a:ea typeface="华文细黑"/>
                <a:cs typeface="Times New Roman" panose="02020603050405020304"/>
              </a:rPr>
              <a:t>朝避</a:t>
            </a:r>
            <a:r>
              <a:rPr lang="en-US" altLang="zh-CN" sz="2800" kern="100" dirty="0">
                <a:solidFill>
                  <a:srgbClr val="3333FF"/>
                </a:solidFill>
                <a:latin typeface="IPAPANNEW"/>
                <a:ea typeface="华文细黑"/>
                <a:cs typeface="Times New Roman" panose="02020603050405020304"/>
              </a:rPr>
              <a:t>/</a:t>
            </a:r>
            <a:r>
              <a:rPr lang="zh-CN" altLang="zh-CN" sz="2800" kern="100" dirty="0">
                <a:solidFill>
                  <a:srgbClr val="3333FF"/>
                </a:solidFill>
                <a:latin typeface="IPAPANNEW"/>
                <a:ea typeface="华文细黑"/>
                <a:cs typeface="Times New Roman" panose="02020603050405020304"/>
              </a:rPr>
              <a:t>猛虎，夕避</a:t>
            </a:r>
            <a:r>
              <a:rPr lang="en-US" altLang="zh-CN" sz="2800" kern="100" dirty="0">
                <a:solidFill>
                  <a:srgbClr val="3333FF"/>
                </a:solidFill>
                <a:latin typeface="IPAPANNEW"/>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长蛇，磨牙</a:t>
            </a:r>
            <a:r>
              <a:rPr lang="en-US" altLang="zh-CN" sz="2800" kern="100" dirty="0">
                <a:solidFill>
                  <a:srgbClr val="3333FF"/>
                </a:solidFill>
                <a:latin typeface="IPAPANNEW"/>
                <a:ea typeface="华文细黑"/>
                <a:cs typeface="Times New Roman" panose="02020603050405020304"/>
              </a:rPr>
              <a:t>/</a:t>
            </a:r>
            <a:r>
              <a:rPr lang="zh-CN" altLang="zh-CN" sz="2800" kern="100" dirty="0">
                <a:solidFill>
                  <a:srgbClr val="3333FF"/>
                </a:solidFill>
                <a:latin typeface="IPAPANNEW"/>
                <a:ea typeface="华文细黑"/>
                <a:cs typeface="Times New Roman" panose="02020603050405020304"/>
              </a:rPr>
              <a:t>吮血，杀人</a:t>
            </a:r>
            <a:r>
              <a:rPr lang="en-US" altLang="zh-CN" sz="2800" kern="100" dirty="0">
                <a:solidFill>
                  <a:srgbClr val="3333FF"/>
                </a:solidFill>
                <a:latin typeface="IPAPANNEW"/>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如麻。</a:t>
            </a:r>
            <a:endParaRPr lang="zh-CN" altLang="zh-CN" sz="1050" kern="100" dirty="0">
              <a:solidFill>
                <a:srgbClr val="3333FF"/>
              </a:solidFill>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750"/>
                                        <p:tgtEl>
                                          <p:spTgt spid="5">
                                            <p:txEl>
                                              <p:pRg st="0" end="0"/>
                                            </p:txEl>
                                          </p:spTgt>
                                        </p:tgtEl>
                                      </p:cBhvr>
                                    </p:animEffect>
                                  </p:childTnLst>
                                </p:cTn>
                              </p:par>
                            </p:childTnLst>
                          </p:cTn>
                        </p:par>
                        <p:par>
                          <p:cTn id="8" fill="hold">
                            <p:stCondLst>
                              <p:cond delay="1000"/>
                            </p:stCondLst>
                            <p:childTnLst>
                              <p:par>
                                <p:cTn id="9" presetID="3" presetClass="entr" presetSubtype="10" fill="hold" nodeType="after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blinds(horizontal)">
                                      <p:cBhvr>
                                        <p:cTn id="11" dur="750"/>
                                        <p:tgtEl>
                                          <p:spTgt spid="5">
                                            <p:txEl>
                                              <p:pRg st="1" end="1"/>
                                            </p:txEl>
                                          </p:spTgt>
                                        </p:tgtEl>
                                      </p:cBhvr>
                                    </p:animEffect>
                                  </p:childTnLst>
                                </p:cTn>
                              </p:par>
                            </p:childTnLst>
                          </p:cTn>
                        </p:par>
                        <p:par>
                          <p:cTn id="12" fill="hold">
                            <p:stCondLst>
                              <p:cond delay="2000"/>
                            </p:stCondLst>
                            <p:childTnLst>
                              <p:par>
                                <p:cTn id="13" presetID="3" presetClass="entr" presetSubtype="10" fill="hold" nodeType="after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blinds(horizontal)">
                                      <p:cBhvr>
                                        <p:cTn id="15" dur="750"/>
                                        <p:tgtEl>
                                          <p:spTgt spid="5">
                                            <p:txEl>
                                              <p:pRg st="2" end="2"/>
                                            </p:txEl>
                                          </p:spTgt>
                                        </p:tgtEl>
                                      </p:cBhvr>
                                    </p:animEffect>
                                  </p:childTnLst>
                                </p:cTn>
                              </p:par>
                            </p:childTnLst>
                          </p:cTn>
                        </p:par>
                        <p:par>
                          <p:cTn id="16" fill="hold">
                            <p:stCondLst>
                              <p:cond delay="3000"/>
                            </p:stCondLst>
                            <p:childTnLst>
                              <p:par>
                                <p:cTn id="17" presetID="3" presetClass="entr" presetSubtype="10" fill="hold" nodeType="after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animEffect transition="in" filter="blinds(horizontal)">
                                      <p:cBhvr>
                                        <p:cTn id="19" dur="750"/>
                                        <p:tgtEl>
                                          <p:spTgt spid="5">
                                            <p:txEl>
                                              <p:pRg st="3" end="3"/>
                                            </p:txEl>
                                          </p:spTgt>
                                        </p:tgtEl>
                                      </p:cBhvr>
                                    </p:animEffect>
                                  </p:childTnLst>
                                </p:cTn>
                              </p:par>
                            </p:childTnLst>
                          </p:cTn>
                        </p:par>
                        <p:par>
                          <p:cTn id="20" fill="hold">
                            <p:stCondLst>
                              <p:cond delay="4000"/>
                            </p:stCondLst>
                            <p:childTnLst>
                              <p:par>
                                <p:cTn id="21" presetID="3" presetClass="entr" presetSubtype="10" fill="hold" nodeType="after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animEffect transition="in" filter="blinds(horizontal)">
                                      <p:cBhvr>
                                        <p:cTn id="23" dur="750"/>
                                        <p:tgtEl>
                                          <p:spTgt spid="5">
                                            <p:txEl>
                                              <p:pRg st="4" end="4"/>
                                            </p:txEl>
                                          </p:spTgt>
                                        </p:tgtEl>
                                      </p:cBhvr>
                                    </p:animEffect>
                                  </p:childTnLst>
                                </p:cTn>
                              </p:par>
                            </p:childTnLst>
                          </p:cTn>
                        </p:par>
                        <p:par>
                          <p:cTn id="24" fill="hold">
                            <p:stCondLst>
                              <p:cond delay="5000"/>
                            </p:stCondLst>
                            <p:childTnLst>
                              <p:par>
                                <p:cTn id="25" presetID="3" presetClass="entr" presetSubtype="10" fill="hold" nodeType="after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animEffect transition="in" filter="blinds(horizontal)">
                                      <p:cBhvr>
                                        <p:cTn id="27" dur="75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a:hlinkClick r:id="rId1" action="ppaction://hlinksldjump"/>
          </p:cNvPr>
          <p:cNvSpPr/>
          <p:nvPr/>
        </p:nvSpPr>
        <p:spPr>
          <a:xfrm>
            <a:off x="10415686"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5" name="矩形 4"/>
          <p:cNvSpPr/>
          <p:nvPr/>
        </p:nvSpPr>
        <p:spPr>
          <a:xfrm>
            <a:off x="377999" y="260648"/>
            <a:ext cx="11412000" cy="656077"/>
          </a:xfrm>
          <a:prstGeom prst="rect">
            <a:avLst/>
          </a:prstGeom>
        </p:spPr>
        <p:txBody>
          <a:bodyPr wrap="square">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为什么说这首诗是最能体现李白诗歌浪漫主义特色的代表作品之一？</a:t>
            </a:r>
            <a:endParaRPr lang="zh-CN" altLang="zh-CN" sz="1050" kern="100" dirty="0">
              <a:effectLst/>
              <a:latin typeface="宋体" panose="02010600030101010101" pitchFamily="2" charset="-122"/>
              <a:cs typeface="Courier New" panose="02070309020205020404"/>
            </a:endParaRPr>
          </a:p>
        </p:txBody>
      </p:sp>
      <p:sp>
        <p:nvSpPr>
          <p:cNvPr id="7" name="圆角矩形 6">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49" charset="-122"/>
                <a:ea typeface="黑体" panose="02010609060101010101" pitchFamily="49" charset="-122"/>
              </a:rPr>
              <a:t>返回</a:t>
            </a:r>
            <a:endParaRPr lang="zh-CN" altLang="en-US" sz="1400" dirty="0">
              <a:solidFill>
                <a:srgbClr val="0000CC"/>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5" name="矩形 4"/>
          <p:cNvSpPr/>
          <p:nvPr/>
        </p:nvSpPr>
        <p:spPr>
          <a:xfrm>
            <a:off x="377999" y="260648"/>
            <a:ext cx="11412000" cy="4534062"/>
          </a:xfrm>
          <a:prstGeom prst="rect">
            <a:avLst/>
          </a:prstGeom>
        </p:spPr>
        <p:txBody>
          <a:bodyPr wrap="square">
            <a:spAutoFit/>
          </a:bodyPr>
          <a:lstStyle/>
          <a:p>
            <a:pPr algn="just">
              <a:lnSpc>
                <a:spcPct val="150000"/>
              </a:lnSpc>
              <a:spcAft>
                <a:spcPts val="0"/>
              </a:spcAf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　</a:t>
            </a:r>
            <a:r>
              <a:rPr lang="en-US" altLang="zh-CN" sz="2800" kern="100" dirty="0">
                <a:solidFill>
                  <a:srgbClr val="0000FF"/>
                </a:solidFill>
                <a:latin typeface="Times New Roman" panose="02020603050405020304"/>
                <a:ea typeface="华文细黑"/>
                <a:cs typeface="Courier New" panose="02070309020205020404"/>
              </a:rPr>
              <a:t>(1)</a:t>
            </a:r>
            <a:r>
              <a:rPr lang="zh-CN" altLang="zh-CN" sz="2800" kern="100" dirty="0">
                <a:solidFill>
                  <a:srgbClr val="0000FF"/>
                </a:solidFill>
                <a:latin typeface="Times New Roman" panose="02020603050405020304"/>
                <a:ea typeface="华文细黑"/>
                <a:cs typeface="Times New Roman" panose="02020603050405020304"/>
              </a:rPr>
              <a:t>李白寄情山水，放浪形骸，他对自然景物不是冷漠地观赏，而是热情地赞叹，借以抒发自己的理想感受。那飞流惊湍、奇峰险壑，赋予了诗人的情感气质，才呈现出飞动的灵魂和瑰伟的姿态。在现存的九百多首诗歌中，李白表现出了高度的自信、向往自由、追求理想以及蔑视权贵的思想。其中《蜀道难》以大自然动人心魄的奇险与壮伟，给人以回肠荡气之感，充分显示了他浪漫的气质和热爱祖国山河的感情。可以算是他的浪漫主义的代表作之一</a:t>
            </a:r>
            <a:r>
              <a:rPr lang="zh-CN" altLang="zh-CN" sz="2800" kern="100" dirty="0" smtClean="0">
                <a:solidFill>
                  <a:srgbClr val="0000FF"/>
                </a:solidFill>
                <a:latin typeface="Times New Roman" panose="02020603050405020304"/>
                <a:ea typeface="华文细黑"/>
                <a:cs typeface="Times New Roman" panose="02020603050405020304"/>
              </a:rPr>
              <a:t>。</a:t>
            </a:r>
            <a:endParaRPr lang="en-US" altLang="zh-CN" sz="1050" kern="100" dirty="0" smtClean="0">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49" charset="-122"/>
                <a:ea typeface="黑体" panose="02010609060101010101" pitchFamily="49" charset="-122"/>
              </a:rPr>
              <a:t>返回</a:t>
            </a:r>
            <a:endParaRPr lang="zh-CN" altLang="en-US" sz="1400" dirty="0">
              <a:solidFill>
                <a:srgbClr val="0000CC"/>
              </a:solidFill>
              <a:latin typeface="黑体" panose="02010609060101010101" pitchFamily="49" charset="-122"/>
              <a:ea typeface="黑体" panose="02010609060101010101" pitchFamily="49" charset="-122"/>
            </a:endParaRPr>
          </a:p>
        </p:txBody>
      </p:sp>
      <p:sp>
        <p:nvSpPr>
          <p:cNvPr id="8" name="矩形 7"/>
          <p:cNvSpPr/>
          <p:nvPr/>
        </p:nvSpPr>
        <p:spPr>
          <a:xfrm>
            <a:off x="377999" y="260648"/>
            <a:ext cx="11412000" cy="5180393"/>
          </a:xfrm>
          <a:prstGeom prst="rect">
            <a:avLst/>
          </a:prstGeom>
        </p:spPr>
        <p:txBody>
          <a:bodyPr wrap="square">
            <a:spAutoFit/>
          </a:bodyPr>
          <a:lstStyle/>
          <a:p>
            <a:pPr algn="just">
              <a:lnSpc>
                <a:spcPct val="150000"/>
              </a:lnSpc>
              <a:spcAft>
                <a:spcPts val="0"/>
              </a:spcAft>
              <a:tabLst>
                <a:tab pos="2340610" algn="l"/>
              </a:tabLst>
            </a:pPr>
            <a:r>
              <a:rPr lang="en-US" altLang="zh-CN" sz="2800" kern="100" dirty="0">
                <a:solidFill>
                  <a:srgbClr val="0000FF"/>
                </a:solidFill>
                <a:latin typeface="Times New Roman" panose="02020603050405020304"/>
                <a:ea typeface="华文细黑"/>
              </a:rPr>
              <a:t>(2)</a:t>
            </a:r>
            <a:r>
              <a:rPr lang="zh-CN" altLang="zh-CN" sz="2800" kern="100" dirty="0">
                <a:solidFill>
                  <a:srgbClr val="0000FF"/>
                </a:solidFill>
                <a:latin typeface="Times New Roman" panose="02020603050405020304"/>
                <a:ea typeface="华文细黑"/>
                <a:cs typeface="Times New Roman" panose="02020603050405020304"/>
              </a:rPr>
              <a:t>《蜀道难》浪漫主义主要表现为：</a:t>
            </a:r>
            <a:r>
              <a:rPr lang="en-US" altLang="zh-CN" sz="2800" kern="100" dirty="0">
                <a:solidFill>
                  <a:srgbClr val="0000FF"/>
                </a:solidFill>
                <a:latin typeface="宋体" panose="02010600030101010101" pitchFamily="2" charset="-122"/>
                <a:ea typeface="华文细黑"/>
                <a:cs typeface="Times New Roman" panose="02020603050405020304"/>
              </a:rPr>
              <a:t>①</a:t>
            </a:r>
            <a:r>
              <a:rPr lang="zh-CN" altLang="zh-CN" sz="2800" kern="100" dirty="0">
                <a:solidFill>
                  <a:srgbClr val="0000FF"/>
                </a:solidFill>
                <a:latin typeface="Times New Roman" panose="02020603050405020304"/>
                <a:ea typeface="华文细黑"/>
                <a:cs typeface="Times New Roman" panose="02020603050405020304"/>
              </a:rPr>
              <a:t>对理想的热烈追求，</a:t>
            </a:r>
            <a:r>
              <a:rPr lang="en-US" altLang="zh-CN" sz="2800" kern="100" dirty="0">
                <a:solidFill>
                  <a:srgbClr val="0000FF"/>
                </a:solidFill>
                <a:latin typeface="宋体" panose="02010600030101010101" pitchFamily="2" charset="-122"/>
                <a:ea typeface="华文细黑"/>
                <a:cs typeface="Times New Roman" panose="02020603050405020304"/>
              </a:rPr>
              <a:t>②</a:t>
            </a:r>
            <a:r>
              <a:rPr lang="zh-CN" altLang="zh-CN" sz="2800" kern="100" dirty="0">
                <a:solidFill>
                  <a:srgbClr val="0000FF"/>
                </a:solidFill>
                <a:latin typeface="Times New Roman" panose="02020603050405020304"/>
                <a:ea typeface="华文细黑"/>
                <a:cs typeface="Times New Roman" panose="02020603050405020304"/>
              </a:rPr>
              <a:t>运用了大胆和大量的夸张，</a:t>
            </a:r>
            <a:r>
              <a:rPr lang="en-US" altLang="zh-CN" sz="2800" kern="100" dirty="0">
                <a:solidFill>
                  <a:srgbClr val="0000FF"/>
                </a:solidFill>
                <a:latin typeface="宋体" panose="02010600030101010101" pitchFamily="2" charset="-122"/>
                <a:ea typeface="华文细黑"/>
                <a:cs typeface="Times New Roman" panose="02020603050405020304"/>
              </a:rPr>
              <a:t>③</a:t>
            </a:r>
            <a:r>
              <a:rPr lang="zh-CN" altLang="zh-CN" sz="2800" kern="100" dirty="0">
                <a:solidFill>
                  <a:srgbClr val="0000FF"/>
                </a:solidFill>
                <a:latin typeface="Times New Roman" panose="02020603050405020304"/>
                <a:ea typeface="华文细黑"/>
                <a:cs typeface="Times New Roman" panose="02020603050405020304"/>
              </a:rPr>
              <a:t>惊人的想象力，</a:t>
            </a:r>
            <a:r>
              <a:rPr lang="en-US" altLang="zh-CN" sz="2800" kern="100" dirty="0">
                <a:solidFill>
                  <a:srgbClr val="0000FF"/>
                </a:solidFill>
                <a:latin typeface="宋体" panose="02010600030101010101" pitchFamily="2" charset="-122"/>
                <a:ea typeface="华文细黑"/>
                <a:cs typeface="Times New Roman" panose="02020603050405020304"/>
              </a:rPr>
              <a:t>④</a:t>
            </a:r>
            <a:r>
              <a:rPr lang="zh-CN" altLang="zh-CN" sz="2800" kern="100" dirty="0">
                <a:solidFill>
                  <a:srgbClr val="0000FF"/>
                </a:solidFill>
                <a:latin typeface="Times New Roman" panose="02020603050405020304"/>
                <a:ea typeface="华文细黑"/>
                <a:cs typeface="Times New Roman" panose="02020603050405020304"/>
              </a:rPr>
              <a:t>奔放的诗风。总的来说，在《蜀道难》这首诗中，李白借助奇特的想象和大胆的夸张，生动地描绘了蜀道的艰险和沿途风光的奇丽，抒发了自己对于蜀道之奇险的强烈的情感体验，深切地表达了自己对于入蜀为官的友人的关怀，并透露出了自己对于蜀地社会安危的忧虑与关切。在这首诗中，李白豪放的性格和超群的艺术才能也有相当充分的表现，因而，这是一首最能体现李白诗歌的积极浪漫主义特色的代表作品之一。</a:t>
            </a:r>
            <a:endParaRPr lang="zh-CN" altLang="zh-CN" sz="1050" kern="100" dirty="0">
              <a:solidFill>
                <a:srgbClr val="3333FF"/>
              </a:solidFill>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7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1007305" y="0"/>
            <a:ext cx="972000" cy="118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15" name="TextBox 14"/>
          <p:cNvSpPr txBox="1"/>
          <p:nvPr/>
        </p:nvSpPr>
        <p:spPr>
          <a:xfrm>
            <a:off x="1007304" y="198959"/>
            <a:ext cx="972001" cy="861770"/>
          </a:xfrm>
          <a:prstGeom prst="rect">
            <a:avLst/>
          </a:prstGeom>
          <a:noFill/>
        </p:spPr>
        <p:txBody>
          <a:bodyPr wrap="square" lIns="121917" tIns="60958" rIns="121917" bIns="60958"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rPr>
              <a:t>栏目索引</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6" name="TextBox 15">
            <a:hlinkClick r:id="rId1" action="ppaction://hlinksldjump"/>
          </p:cNvPr>
          <p:cNvSpPr txBox="1"/>
          <p:nvPr/>
        </p:nvSpPr>
        <p:spPr>
          <a:xfrm>
            <a:off x="4119930" y="1551215"/>
            <a:ext cx="4573314"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anose="020B0503020204020204" pitchFamily="34" charset="-122"/>
                <a:ea typeface="微软雅黑" panose="020B0503020204020204" pitchFamily="34" charset="-122"/>
              </a:rPr>
              <a:t>自知</a:t>
            </a:r>
            <a:r>
              <a:rPr lang="zh-CN" altLang="en-US" sz="3200" b="1" dirty="0">
                <a:solidFill>
                  <a:schemeClr val="accent6">
                    <a:lumMod val="75000"/>
                  </a:schemeClr>
                </a:solidFill>
                <a:latin typeface="微软雅黑" panose="020B0503020204020204" pitchFamily="34" charset="-122"/>
                <a:ea typeface="微软雅黑" panose="020B0503020204020204" pitchFamily="34" charset="-122"/>
              </a:rPr>
              <a:t>自疑　</a:t>
            </a:r>
            <a:r>
              <a:rPr lang="zh-CN" altLang="en-US" sz="3200" b="1" dirty="0" smtClean="0">
                <a:solidFill>
                  <a:schemeClr val="accent6">
                    <a:lumMod val="75000"/>
                  </a:schemeClr>
                </a:solidFill>
                <a:latin typeface="微软雅黑" panose="020B0503020204020204" pitchFamily="34" charset="-122"/>
                <a:ea typeface="微软雅黑" panose="020B0503020204020204" pitchFamily="34" charset="-122"/>
              </a:rPr>
              <a:t>自学在前</a:t>
            </a:r>
            <a:endParaRPr lang="zh-CN" altLang="en-US" sz="2600"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17" name="TextBox 16">
            <a:hlinkClick r:id="rId2" action="ppaction://hlinksldjump"/>
          </p:cNvPr>
          <p:cNvSpPr txBox="1"/>
          <p:nvPr/>
        </p:nvSpPr>
        <p:spPr>
          <a:xfrm>
            <a:off x="4118639" y="2658513"/>
            <a:ext cx="4574107"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anose="020B0503020204020204" pitchFamily="34" charset="-122"/>
                <a:ea typeface="微软雅黑" panose="020B0503020204020204" pitchFamily="34" charset="-122"/>
              </a:rPr>
              <a:t>互动</a:t>
            </a:r>
            <a:r>
              <a:rPr lang="zh-CN" altLang="en-US" sz="3200" b="1" dirty="0">
                <a:solidFill>
                  <a:schemeClr val="accent6">
                    <a:lumMod val="75000"/>
                  </a:schemeClr>
                </a:solidFill>
                <a:latin typeface="微软雅黑" panose="020B0503020204020204" pitchFamily="34" charset="-122"/>
                <a:ea typeface="微软雅黑" panose="020B0503020204020204" pitchFamily="34" charset="-122"/>
              </a:rPr>
              <a:t>互学　</a:t>
            </a:r>
            <a:r>
              <a:rPr lang="zh-CN" altLang="en-US" sz="3200" b="1" dirty="0" smtClean="0">
                <a:solidFill>
                  <a:schemeClr val="accent6">
                    <a:lumMod val="75000"/>
                  </a:schemeClr>
                </a:solidFill>
                <a:latin typeface="微软雅黑" panose="020B0503020204020204" pitchFamily="34" charset="-122"/>
                <a:ea typeface="微软雅黑" panose="020B0503020204020204" pitchFamily="34" charset="-122"/>
              </a:rPr>
              <a:t>交流深化</a:t>
            </a:r>
            <a:endParaRPr lang="zh-CN" altLang="en-US" sz="2600"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18" name="TextBox 17">
            <a:hlinkClick r:id="rId3" action="ppaction://hlinksldjump"/>
          </p:cNvPr>
          <p:cNvSpPr txBox="1"/>
          <p:nvPr/>
        </p:nvSpPr>
        <p:spPr>
          <a:xfrm>
            <a:off x="4119930" y="3765811"/>
            <a:ext cx="4577089"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anose="020B0503020204020204" pitchFamily="34" charset="-122"/>
                <a:ea typeface="微软雅黑" panose="020B0503020204020204" pitchFamily="34" charset="-122"/>
              </a:rPr>
              <a:t>点击主题　积累素材</a:t>
            </a:r>
            <a:endParaRPr lang="zh-CN" altLang="en-US" sz="2600" dirty="0">
              <a:solidFill>
                <a:schemeClr val="accent6">
                  <a:lumMod val="75000"/>
                </a:schemeClr>
              </a:solidFill>
              <a:latin typeface="微软雅黑" panose="020B0503020204020204" pitchFamily="34" charset="-122"/>
              <a:ea typeface="微软雅黑" panose="020B0503020204020204" pitchFamily="34" charset="-122"/>
            </a:endParaRPr>
          </a:p>
        </p:txBody>
      </p:sp>
      <p:cxnSp>
        <p:nvCxnSpPr>
          <p:cNvPr id="19" name="直接连接符 18"/>
          <p:cNvCxnSpPr/>
          <p:nvPr/>
        </p:nvCxnSpPr>
        <p:spPr>
          <a:xfrm>
            <a:off x="3989206" y="2188173"/>
            <a:ext cx="42120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20" name="直接连接符 19"/>
          <p:cNvCxnSpPr/>
          <p:nvPr/>
        </p:nvCxnSpPr>
        <p:spPr>
          <a:xfrm>
            <a:off x="3989206" y="3297859"/>
            <a:ext cx="42120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21" name="直接连接符 20"/>
          <p:cNvCxnSpPr/>
          <p:nvPr/>
        </p:nvCxnSpPr>
        <p:spPr>
          <a:xfrm>
            <a:off x="3989206" y="4407545"/>
            <a:ext cx="4212000" cy="0"/>
          </a:xfrm>
          <a:prstGeom prst="line">
            <a:avLst/>
          </a:prstGeom>
        </p:spPr>
        <p:style>
          <a:lnRef idx="1">
            <a:schemeClr val="accent6"/>
          </a:lnRef>
          <a:fillRef idx="0">
            <a:schemeClr val="accent6"/>
          </a:fillRef>
          <a:effectRef idx="0">
            <a:schemeClr val="accent6"/>
          </a:effectRef>
          <a:fontRef idx="minor">
            <a:schemeClr val="tx1"/>
          </a:fontRef>
        </p:style>
      </p:cxnSp>
      <p:sp>
        <p:nvSpPr>
          <p:cNvPr id="10" name="TextBox 9">
            <a:hlinkClick r:id="rId4" action="ppaction://hlinksldjump"/>
          </p:cNvPr>
          <p:cNvSpPr txBox="1"/>
          <p:nvPr/>
        </p:nvSpPr>
        <p:spPr>
          <a:xfrm>
            <a:off x="4119930" y="4873108"/>
            <a:ext cx="4577089" cy="615549"/>
          </a:xfrm>
          <a:prstGeom prst="rect">
            <a:avLst/>
          </a:prstGeom>
          <a:noFill/>
        </p:spPr>
        <p:txBody>
          <a:bodyPr wrap="square" lIns="121917" tIns="60958" rIns="121917" bIns="60958" rtlCol="0">
            <a:spAutoFit/>
          </a:bodyPr>
          <a:lstStyle/>
          <a:p>
            <a:r>
              <a:rPr lang="zh-CN" altLang="en-US" sz="3200" b="1" dirty="0">
                <a:solidFill>
                  <a:schemeClr val="accent6">
                    <a:lumMod val="75000"/>
                  </a:schemeClr>
                </a:solidFill>
                <a:latin typeface="微软雅黑" panose="020B0503020204020204" pitchFamily="34" charset="-122"/>
                <a:ea typeface="微软雅黑" panose="020B0503020204020204" pitchFamily="34" charset="-122"/>
              </a:rPr>
              <a:t>文苑氧吧　</a:t>
            </a:r>
            <a:r>
              <a:rPr lang="zh-CN" altLang="en-US" sz="3200" b="1" dirty="0" smtClean="0">
                <a:solidFill>
                  <a:schemeClr val="accent6">
                    <a:lumMod val="75000"/>
                  </a:schemeClr>
                </a:solidFill>
                <a:latin typeface="微软雅黑" panose="020B0503020204020204" pitchFamily="34" charset="-122"/>
                <a:ea typeface="微软雅黑" panose="020B0503020204020204" pitchFamily="34" charset="-122"/>
              </a:rPr>
              <a:t>生成素养</a:t>
            </a:r>
            <a:endParaRPr lang="zh-CN" altLang="en-US" sz="2600" dirty="0">
              <a:solidFill>
                <a:schemeClr val="accent6">
                  <a:lumMod val="75000"/>
                </a:schemeClr>
              </a:solidFill>
              <a:latin typeface="微软雅黑" panose="020B0503020204020204" pitchFamily="34" charset="-122"/>
              <a:ea typeface="微软雅黑" panose="020B0503020204020204" pitchFamily="34" charset="-122"/>
            </a:endParaRPr>
          </a:p>
        </p:txBody>
      </p:sp>
      <p:cxnSp>
        <p:nvCxnSpPr>
          <p:cNvPr id="11" name="直接连接符 10"/>
          <p:cNvCxnSpPr/>
          <p:nvPr/>
        </p:nvCxnSpPr>
        <p:spPr>
          <a:xfrm>
            <a:off x="3989206" y="5517232"/>
            <a:ext cx="4212000" cy="0"/>
          </a:xfrm>
          <a:prstGeom prst="line">
            <a:avLst/>
          </a:prstGeom>
        </p:spPr>
        <p:style>
          <a:lnRef idx="1">
            <a:schemeClr val="accent6"/>
          </a:lnRef>
          <a:fillRef idx="0">
            <a:schemeClr val="accent6"/>
          </a:fillRef>
          <a:effectRef idx="0">
            <a:schemeClr val="accent6"/>
          </a:effectRef>
          <a:fontRef idx="minor">
            <a:schemeClr val="tx1"/>
          </a:fontRef>
        </p:style>
      </p:cxn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1" y="-2177"/>
            <a:ext cx="12190414" cy="551330"/>
          </a:xfrm>
          <a:prstGeom prst="rect">
            <a:avLst/>
          </a:prstGeom>
          <a:pattFill prst="ltUpDiag">
            <a:fgClr>
              <a:srgbClr val="9FCC3E"/>
            </a:fgClr>
            <a:bgClr>
              <a:srgbClr val="8CB208"/>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fontAlgn="auto">
              <a:lnSpc>
                <a:spcPct val="100000"/>
              </a:lnSpc>
              <a:spcBef>
                <a:spcPts val="0"/>
              </a:spcBef>
              <a:spcAft>
                <a:spcPts val="0"/>
              </a:spcAft>
              <a:buClrTx/>
              <a:buSzTx/>
              <a:buFontTx/>
              <a:buNone/>
              <a:defRPr/>
            </a:pPr>
            <a:r>
              <a:rPr lang="zh-CN" altLang="en-US" sz="2400" b="1" kern="0" dirty="0">
                <a:solidFill>
                  <a:schemeClr val="bg1"/>
                </a:solidFill>
                <a:latin typeface="微软雅黑" panose="020B0503020204020204" pitchFamily="34" charset="-122"/>
                <a:ea typeface="微软雅黑" panose="020B0503020204020204" pitchFamily="34" charset="-122"/>
              </a:rPr>
              <a:t>点击主题　积累素材</a:t>
            </a:r>
            <a:endParaRPr lang="zh-CN" altLang="en-US" sz="2400" b="1" kern="0" dirty="0">
              <a:solidFill>
                <a:schemeClr val="bg1"/>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118542" y="1447036"/>
            <a:ext cx="2880321" cy="523220"/>
          </a:xfrm>
          <a:prstGeom prst="rect">
            <a:avLst/>
          </a:prstGeom>
          <a:noFill/>
        </p:spPr>
        <p:txBody>
          <a:bodyPr wrap="square" rtlCol="0">
            <a:spAutoFit/>
          </a:bodyPr>
          <a:lstStyle/>
          <a:p>
            <a:r>
              <a:rPr lang="zh-CN" altLang="en-US" sz="2800" b="1" dirty="0">
                <a:solidFill>
                  <a:srgbClr val="0066FF"/>
                </a:solidFill>
                <a:latin typeface="微软雅黑" panose="020B0503020204020204" pitchFamily="34" charset="-122"/>
                <a:ea typeface="微软雅黑" panose="020B0503020204020204" pitchFamily="34" charset="-122"/>
              </a:rPr>
              <a:t>一、文本素材</a:t>
            </a:r>
            <a:endParaRPr lang="zh-CN" altLang="en-US" sz="2800" b="1" dirty="0">
              <a:solidFill>
                <a:srgbClr val="0066FF"/>
              </a:solidFill>
              <a:latin typeface="微软雅黑" panose="020B0503020204020204" pitchFamily="34" charset="-122"/>
              <a:ea typeface="微软雅黑" panose="020B0503020204020204" pitchFamily="34" charset="-122"/>
            </a:endParaRPr>
          </a:p>
        </p:txBody>
      </p:sp>
      <p:sp>
        <p:nvSpPr>
          <p:cNvPr id="8" name="矩形 7"/>
          <p:cNvSpPr/>
          <p:nvPr/>
        </p:nvSpPr>
        <p:spPr>
          <a:xfrm>
            <a:off x="4511030" y="822230"/>
            <a:ext cx="1980029" cy="662554"/>
          </a:xfrm>
          <a:prstGeom prst="rect">
            <a:avLst/>
          </a:prstGeom>
        </p:spPr>
        <p:txBody>
          <a:bodyPr wrap="none">
            <a:spAutoFit/>
          </a:bodyPr>
          <a:lstStyle/>
          <a:p>
            <a:pPr algn="ctr">
              <a:lnSpc>
                <a:spcPct val="150000"/>
              </a:lnSpc>
              <a:spcAft>
                <a:spcPts val="0"/>
              </a:spcAft>
              <a:tabLst>
                <a:tab pos="2250440" algn="l"/>
              </a:tabLst>
            </a:pPr>
            <a:r>
              <a:rPr lang="zh-CN" altLang="en-US" sz="2800" b="1" kern="100" dirty="0">
                <a:solidFill>
                  <a:srgbClr val="C00000"/>
                </a:solidFill>
                <a:latin typeface="微软雅黑" panose="020B0503020204020204" pitchFamily="34" charset="-122"/>
                <a:ea typeface="微软雅黑" panose="020B0503020204020204" pitchFamily="34" charset="-122"/>
                <a:cs typeface="Times New Roman" panose="02020603050405020304"/>
              </a:rPr>
              <a:t>主题：忧患</a:t>
            </a:r>
            <a:endParaRPr lang="zh-CN" altLang="zh-CN" sz="2800" b="1" kern="100" dirty="0">
              <a:solidFill>
                <a:srgbClr val="C00000"/>
              </a:solidFill>
              <a:effectLst/>
              <a:latin typeface="微软雅黑" panose="020B0503020204020204" pitchFamily="34" charset="-122"/>
              <a:ea typeface="微软雅黑" panose="020B0503020204020204" pitchFamily="34" charset="-122"/>
              <a:cs typeface="Courier New" panose="02070309020205020404"/>
            </a:endParaRPr>
          </a:p>
        </p:txBody>
      </p:sp>
      <p:sp>
        <p:nvSpPr>
          <p:cNvPr id="9" name="矩形 8"/>
          <p:cNvSpPr/>
          <p:nvPr/>
        </p:nvSpPr>
        <p:spPr>
          <a:xfrm>
            <a:off x="334566" y="2052074"/>
            <a:ext cx="11376000" cy="3241400"/>
          </a:xfrm>
          <a:prstGeom prst="rect">
            <a:avLst/>
          </a:prstGeom>
        </p:spPr>
        <p:txBody>
          <a:bodyPr>
            <a:spAutoFit/>
          </a:bodyPr>
          <a:lstStyle/>
          <a:p>
            <a:pPr algn="ctr">
              <a:lnSpc>
                <a:spcPct val="150000"/>
              </a:lnSpc>
              <a:spcAft>
                <a:spcPts val="0"/>
              </a:spcAft>
            </a:pPr>
            <a:r>
              <a:rPr lang="zh-CN" altLang="zh-CN" sz="2800" b="1" kern="100" dirty="0">
                <a:solidFill>
                  <a:srgbClr val="C00000"/>
                </a:solidFill>
                <a:latin typeface="Times New Roman" panose="02020603050405020304"/>
                <a:ea typeface="华文细黑"/>
                <a:cs typeface="Times New Roman" panose="02020603050405020304"/>
              </a:rPr>
              <a:t>李白的忧患意识</a:t>
            </a:r>
            <a:endParaRPr lang="zh-CN" altLang="zh-CN" sz="1050" kern="100" dirty="0">
              <a:latin typeface="宋体" panose="02010600030101010101" pitchFamily="2" charset="-122"/>
              <a:cs typeface="Courier New" panose="02070309020205020404"/>
            </a:endParaRPr>
          </a:p>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李白一叹</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蜀道之难，难于上青天</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，慨叹山河风光神奇，敬畏大自然；再叹</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蜀道之难，难于上青天</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，劝慰友人不要入蜀；三叹</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蜀道之难，难于上青天</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，感叹仕途之难，人生多舛，国家忧患。担心国家忧患，方见诗仙赤胆。</a:t>
            </a:r>
            <a:endParaRPr lang="zh-CN" altLang="zh-CN" sz="105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07736" y="899946"/>
            <a:ext cx="11376000" cy="3888500"/>
          </a:xfrm>
          <a:prstGeom prst="rect">
            <a:avLst/>
          </a:prstGeom>
        </p:spPr>
        <p:txBody>
          <a:bodyPr>
            <a:spAutoFit/>
          </a:bodyPr>
          <a:lstStyle/>
          <a:p>
            <a:pPr algn="ctr">
              <a:lnSpc>
                <a:spcPct val="150000"/>
              </a:lnSpc>
              <a:spcAft>
                <a:spcPts val="0"/>
              </a:spcAft>
            </a:pPr>
            <a:r>
              <a:rPr lang="zh-CN" altLang="zh-CN" sz="2800" b="1" kern="100" dirty="0">
                <a:solidFill>
                  <a:srgbClr val="C00000"/>
                </a:solidFill>
                <a:latin typeface="宋体" panose="02010600030101010101" pitchFamily="2" charset="-122"/>
                <a:ea typeface="华文细黑"/>
                <a:cs typeface="Times New Roman" panose="02020603050405020304"/>
              </a:rPr>
              <a:t> </a:t>
            </a:r>
            <a:r>
              <a:rPr lang="en-US" altLang="zh-CN" sz="2800" b="1" kern="100" dirty="0">
                <a:solidFill>
                  <a:srgbClr val="C00000"/>
                </a:solidFill>
                <a:latin typeface="宋体" panose="02010600030101010101" pitchFamily="2" charset="-122"/>
                <a:ea typeface="华文细黑"/>
                <a:cs typeface="Times New Roman" panose="02020603050405020304"/>
              </a:rPr>
              <a:t>“</a:t>
            </a:r>
            <a:r>
              <a:rPr lang="zh-CN" altLang="zh-CN" sz="2800" b="1" kern="100" dirty="0">
                <a:solidFill>
                  <a:srgbClr val="C00000"/>
                </a:solidFill>
                <a:latin typeface="Times New Roman" panose="02020603050405020304"/>
                <a:ea typeface="华文细黑"/>
                <a:cs typeface="Times New Roman" panose="02020603050405020304"/>
              </a:rPr>
              <a:t>忧患</a:t>
            </a:r>
            <a:r>
              <a:rPr lang="en-US" altLang="zh-CN" sz="2800" b="1" kern="100" dirty="0">
                <a:solidFill>
                  <a:srgbClr val="C00000"/>
                </a:solidFill>
                <a:latin typeface="宋体" panose="02010600030101010101" pitchFamily="2" charset="-122"/>
                <a:ea typeface="华文细黑"/>
                <a:cs typeface="Times New Roman" panose="02020603050405020304"/>
              </a:rPr>
              <a:t>”</a:t>
            </a:r>
            <a:r>
              <a:rPr lang="zh-CN" altLang="zh-CN" sz="2800" b="1" kern="100" dirty="0">
                <a:solidFill>
                  <a:srgbClr val="C00000"/>
                </a:solidFill>
                <a:latin typeface="Times New Roman" panose="02020603050405020304"/>
                <a:ea typeface="华文细黑"/>
                <a:cs typeface="Times New Roman" panose="02020603050405020304"/>
              </a:rPr>
              <a:t>之名言</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忧劳可以兴国，逸豫可以亡身。</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欧阳修</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患难困苦，是磨炼人格之最高学校。</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梁启超</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豪华尽出成功后，逸乐安知与祸双。</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王安石</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人无远虑，必有近忧。</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《论语》</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5.</a:t>
            </a:r>
            <a:r>
              <a:rPr lang="zh-CN" altLang="zh-CN" sz="2800" kern="100" dirty="0">
                <a:latin typeface="Times New Roman" panose="02020603050405020304"/>
                <a:ea typeface="华文细黑"/>
                <a:cs typeface="Times New Roman" panose="02020603050405020304"/>
              </a:rPr>
              <a:t>安不忘危，盛必虑衰。</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《汉书》</a:t>
            </a:r>
            <a:endParaRPr lang="zh-CN" altLang="zh-CN" sz="1050" kern="100" dirty="0">
              <a:effectLst/>
              <a:latin typeface="宋体" panose="02010600030101010101" pitchFamily="2" charset="-122"/>
              <a:cs typeface="Courier New" panose="02070309020205020404"/>
            </a:endParaRPr>
          </a:p>
        </p:txBody>
      </p:sp>
      <p:sp>
        <p:nvSpPr>
          <p:cNvPr id="6" name="TextBox 5"/>
          <p:cNvSpPr txBox="1"/>
          <p:nvPr/>
        </p:nvSpPr>
        <p:spPr>
          <a:xfrm>
            <a:off x="118542" y="260648"/>
            <a:ext cx="2880321" cy="523220"/>
          </a:xfrm>
          <a:prstGeom prst="rect">
            <a:avLst/>
          </a:prstGeom>
          <a:noFill/>
        </p:spPr>
        <p:txBody>
          <a:bodyPr wrap="square" rtlCol="0">
            <a:spAutoFit/>
          </a:bodyPr>
          <a:lstStyle/>
          <a:p>
            <a:r>
              <a:rPr lang="zh-CN" altLang="en-US" sz="2800" b="1" dirty="0">
                <a:solidFill>
                  <a:srgbClr val="0066FF"/>
                </a:solidFill>
                <a:latin typeface="微软雅黑" panose="020B0503020204020204" pitchFamily="34" charset="-122"/>
                <a:ea typeface="微软雅黑" panose="020B0503020204020204" pitchFamily="34" charset="-122"/>
              </a:rPr>
              <a:t>二、名言积累</a:t>
            </a:r>
            <a:endParaRPr lang="zh-CN" altLang="en-US" sz="2800" b="1" dirty="0">
              <a:solidFill>
                <a:srgbClr val="0066FF"/>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2" name="圆角矩形 11">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49" charset="-122"/>
                <a:ea typeface="黑体" panose="02010609060101010101" pitchFamily="49" charset="-122"/>
              </a:rPr>
              <a:t>返回</a:t>
            </a:r>
            <a:endParaRPr lang="zh-CN" altLang="en-US" sz="1400" dirty="0">
              <a:solidFill>
                <a:srgbClr val="0000CC"/>
              </a:solidFill>
              <a:latin typeface="黑体" panose="02010609060101010101" pitchFamily="49" charset="-122"/>
              <a:ea typeface="黑体" panose="02010609060101010101" pitchFamily="49" charset="-122"/>
            </a:endParaRPr>
          </a:p>
        </p:txBody>
      </p:sp>
      <p:sp>
        <p:nvSpPr>
          <p:cNvPr id="7" name="矩形 6"/>
          <p:cNvSpPr/>
          <p:nvPr/>
        </p:nvSpPr>
        <p:spPr>
          <a:xfrm>
            <a:off x="334566" y="827938"/>
            <a:ext cx="11376000" cy="5262979"/>
          </a:xfrm>
          <a:prstGeom prst="rect">
            <a:avLst/>
          </a:prstGeom>
        </p:spPr>
        <p:txBody>
          <a:bodyPr>
            <a:spAutoFit/>
          </a:bodyPr>
          <a:lstStyle/>
          <a:p>
            <a:pPr algn="ctr">
              <a:lnSpc>
                <a:spcPct val="150000"/>
              </a:lnSpc>
              <a:spcAft>
                <a:spcPts val="0"/>
              </a:spcAft>
            </a:pPr>
            <a:r>
              <a:rPr lang="zh-CN" altLang="zh-CN" sz="2800" b="1" kern="100" dirty="0">
                <a:solidFill>
                  <a:srgbClr val="C00000"/>
                </a:solidFill>
                <a:latin typeface="Times New Roman" panose="02020603050405020304"/>
                <a:ea typeface="华文细黑"/>
                <a:cs typeface="Times New Roman" panose="02020603050405020304"/>
              </a:rPr>
              <a:t>海尔的忧患意识</a:t>
            </a:r>
            <a:endParaRPr lang="zh-CN" altLang="zh-CN" sz="1050" kern="100" dirty="0">
              <a:latin typeface="宋体" panose="02010600030101010101" pitchFamily="2" charset="-122"/>
              <a:cs typeface="Courier New" panose="02070309020205020404"/>
            </a:endParaRPr>
          </a:p>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在许多国人眼里，海尔这个成功的企业已经很强大，很了不起了。然而，一位跟踪报道海尔多年的记者却说，在他接触到的诸多企业中，海尔的</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忧患意识</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是最强的。海尔集团首席执行官张瑞敏时常挂在嘴边的一句话是：</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战战兢兢，如履薄冰。</a:t>
            </a:r>
            <a:r>
              <a:rPr lang="en-US" altLang="zh-CN" sz="2800" kern="100" dirty="0">
                <a:latin typeface="宋体" panose="02010600030101010101" pitchFamily="2" charset="-122"/>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a:p>
            <a:pPr indent="720090">
              <a:lnSpc>
                <a:spcPct val="150000"/>
              </a:lnSpc>
            </a:pPr>
            <a:r>
              <a:rPr lang="zh-CN" altLang="zh-CN" sz="2800" kern="100" dirty="0">
                <a:latin typeface="Times New Roman" panose="02020603050405020304"/>
                <a:ea typeface="华文细黑"/>
                <a:cs typeface="Times New Roman" panose="02020603050405020304"/>
              </a:rPr>
              <a:t>一个不仅在国内而且在国外都有较高知名度的企业能有这样的意识，很值得我们深思。</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战战兢兢，如履薄冰</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，海尔的成功告诉我们，没有忧患意识，不努力进取，就等于自取灭亡。</a:t>
            </a:r>
            <a:endParaRPr lang="zh-CN" altLang="zh-CN" sz="2800" kern="100" dirty="0">
              <a:solidFill>
                <a:srgbClr val="3333FF"/>
              </a:solidFill>
              <a:effectLst/>
              <a:latin typeface="宋体" panose="02010600030101010101" pitchFamily="2" charset="-122"/>
              <a:cs typeface="Courier New" panose="02070309020205020404"/>
            </a:endParaRPr>
          </a:p>
        </p:txBody>
      </p:sp>
      <p:sp>
        <p:nvSpPr>
          <p:cNvPr id="6" name="TextBox 5"/>
          <p:cNvSpPr txBox="1"/>
          <p:nvPr/>
        </p:nvSpPr>
        <p:spPr>
          <a:xfrm>
            <a:off x="118542" y="260648"/>
            <a:ext cx="2880321" cy="523220"/>
          </a:xfrm>
          <a:prstGeom prst="rect">
            <a:avLst/>
          </a:prstGeom>
          <a:noFill/>
        </p:spPr>
        <p:txBody>
          <a:bodyPr wrap="square" rtlCol="0">
            <a:spAutoFit/>
          </a:bodyPr>
          <a:lstStyle/>
          <a:p>
            <a:r>
              <a:rPr lang="zh-CN" altLang="en-US" sz="2800" b="1" dirty="0">
                <a:solidFill>
                  <a:srgbClr val="0066FF"/>
                </a:solidFill>
                <a:latin typeface="微软雅黑" panose="020B0503020204020204" pitchFamily="34" charset="-122"/>
                <a:ea typeface="微软雅黑" panose="020B0503020204020204" pitchFamily="34" charset="-122"/>
              </a:rPr>
              <a:t>三、相关链接</a:t>
            </a:r>
            <a:endParaRPr lang="zh-CN" altLang="en-US" sz="2800" b="1" dirty="0">
              <a:solidFill>
                <a:srgbClr val="0066FF"/>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81362" y="830317"/>
            <a:ext cx="11690507" cy="5262979"/>
          </a:xfrm>
          <a:prstGeom prst="rect">
            <a:avLst/>
          </a:prstGeom>
        </p:spPr>
        <p:txBody>
          <a:bodyPr wrap="square">
            <a:spAutoFit/>
          </a:bodyPr>
          <a:lstStyle/>
          <a:p>
            <a:pPr algn="ctr">
              <a:lnSpc>
                <a:spcPct val="150000"/>
              </a:lnSpc>
              <a:spcAft>
                <a:spcPts val="0"/>
              </a:spcAft>
            </a:pPr>
            <a:r>
              <a:rPr lang="zh-CN" altLang="zh-CN" sz="2800" b="1" kern="100" dirty="0">
                <a:solidFill>
                  <a:srgbClr val="C00000"/>
                </a:solidFill>
                <a:latin typeface="Times New Roman" panose="02020603050405020304"/>
                <a:ea typeface="华文细黑"/>
                <a:cs typeface="Times New Roman" panose="02020603050405020304"/>
              </a:rPr>
              <a:t>寻李白</a:t>
            </a:r>
            <a:endParaRPr lang="zh-CN" altLang="zh-CN" sz="1050" kern="100" dirty="0">
              <a:latin typeface="宋体" panose="02010600030101010101" pitchFamily="2" charset="-122"/>
              <a:cs typeface="Courier New" panose="02070309020205020404"/>
            </a:endParaRPr>
          </a:p>
          <a:p>
            <a:pPr algn="ctr">
              <a:lnSpc>
                <a:spcPct val="150000"/>
              </a:lnSpc>
              <a:spcAft>
                <a:spcPts val="0"/>
              </a:spcAft>
            </a:pP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痛饮狂歌空度日，飞扬跋扈为谁雄</a:t>
            </a:r>
            <a:endParaRPr lang="zh-CN" altLang="zh-CN" sz="1050" kern="100" dirty="0">
              <a:latin typeface="宋体" panose="02010600030101010101" pitchFamily="2" charset="-122"/>
              <a:cs typeface="Courier New" panose="02070309020205020404"/>
            </a:endParaRPr>
          </a:p>
          <a:p>
            <a:pPr algn="ctr">
              <a:lnSpc>
                <a:spcPct val="150000"/>
              </a:lnSpc>
              <a:spcAft>
                <a:spcPts val="0"/>
              </a:spcAft>
            </a:pPr>
            <a:r>
              <a:rPr lang="zh-CN" altLang="zh-CN" sz="2800" kern="100" dirty="0">
                <a:latin typeface="Times New Roman" panose="02020603050405020304"/>
                <a:ea typeface="华文细黑"/>
                <a:cs typeface="Times New Roman" panose="02020603050405020304"/>
              </a:rPr>
              <a:t>余光中</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u="wavy" kern="100" dirty="0">
                <a:latin typeface="Times New Roman" panose="02020603050405020304"/>
                <a:ea typeface="华文细黑"/>
                <a:cs typeface="Times New Roman" panose="02020603050405020304"/>
              </a:rPr>
              <a:t>那一双傲慢的靴子至今还落在</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u="wavy" kern="100" dirty="0">
                <a:latin typeface="Times New Roman" panose="02020603050405020304"/>
                <a:ea typeface="华文细黑"/>
                <a:cs typeface="Times New Roman" panose="02020603050405020304"/>
              </a:rPr>
              <a:t>高力士羞愤的手里，人却不见了</a:t>
            </a:r>
            <a:r>
              <a:rPr lang="en-US" altLang="zh-CN" sz="2800" kern="100" dirty="0">
                <a:latin typeface="Times New Roman" panose="02020603050405020304"/>
                <a:ea typeface="华文细黑"/>
                <a:cs typeface="Courier New" panose="02070309020205020404"/>
              </a:rPr>
              <a:t>(1)</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solidFill>
                  <a:srgbClr val="3333FF"/>
                </a:solidFill>
                <a:latin typeface="Times New Roman" panose="02020603050405020304"/>
                <a:ea typeface="华文细黑"/>
                <a:cs typeface="Courier New" panose="02070309020205020404"/>
              </a:rPr>
              <a:t>(1)</a:t>
            </a:r>
            <a:r>
              <a:rPr lang="zh-CN" altLang="zh-CN" sz="2800" kern="100" dirty="0">
                <a:solidFill>
                  <a:srgbClr val="3333FF"/>
                </a:solidFill>
                <a:latin typeface="Times New Roman" panose="02020603050405020304"/>
                <a:ea typeface="华文细黑"/>
                <a:cs typeface="Times New Roman" panose="02020603050405020304"/>
              </a:rPr>
              <a:t>开篇轰然而起，破空而来，拟人的</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傲慢</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与</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羞愤</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出人意外地加诸</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靴子</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和</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手</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之上，</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至今还落在</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与</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人却不见了</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似真似幻，不仅活画出李白傲岸不群的神采，而且有广阔的艺术时空供读者神游遐想。</a:t>
            </a:r>
            <a:endParaRPr lang="zh-CN" altLang="zh-CN" sz="1050" kern="100" dirty="0">
              <a:solidFill>
                <a:srgbClr val="3333FF"/>
              </a:solidFill>
              <a:effectLst/>
              <a:latin typeface="宋体" panose="02010600030101010101" pitchFamily="2" charset="-122"/>
              <a:cs typeface="Courier New" panose="02070309020205020404"/>
            </a:endParaRPr>
          </a:p>
        </p:txBody>
      </p:sp>
      <p:sp>
        <p:nvSpPr>
          <p:cNvPr id="8" name="矩形 7"/>
          <p:cNvSpPr/>
          <p:nvPr/>
        </p:nvSpPr>
        <p:spPr>
          <a:xfrm>
            <a:off x="-1" y="-2177"/>
            <a:ext cx="12190414" cy="551330"/>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zh-CN" altLang="en-US" sz="2400" b="1" kern="0" dirty="0" smtClean="0">
                <a:solidFill>
                  <a:prstClr val="white"/>
                </a:solidFill>
                <a:latin typeface="微软雅黑" panose="020B0503020204020204" pitchFamily="34" charset="-122"/>
                <a:ea typeface="微软雅黑" panose="020B0503020204020204" pitchFamily="34" charset="-122"/>
              </a:rPr>
              <a:t>  文苑</a:t>
            </a:r>
            <a:r>
              <a:rPr lang="zh-CN" altLang="en-US" sz="2400" b="1" kern="0" dirty="0">
                <a:solidFill>
                  <a:prstClr val="white"/>
                </a:solidFill>
                <a:latin typeface="微软雅黑" panose="020B0503020204020204" pitchFamily="34" charset="-122"/>
                <a:ea typeface="微软雅黑" panose="020B0503020204020204" pitchFamily="34" charset="-122"/>
              </a:rPr>
              <a:t>氧吧　生成素养</a:t>
            </a:r>
            <a:endParaRPr lang="zh-CN" altLang="en-US" sz="2400" b="1" kern="0" dirty="0">
              <a:solidFill>
                <a:prstClr val="white"/>
              </a:solidFill>
              <a:latin typeface="微软雅黑" panose="020B0503020204020204" pitchFamily="34" charset="-122"/>
              <a:ea typeface="微软雅黑" panose="020B0503020204020204" pitchFamily="34" charset="-122"/>
            </a:endParaRPr>
          </a:p>
        </p:txBody>
      </p:sp>
      <p:sp>
        <p:nvSpPr>
          <p:cNvPr id="4" name="矩形 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提示</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5" end="5"/>
                                            </p:txEl>
                                          </p:spTgt>
                                        </p:tgtEl>
                                        <p:attrNameLst>
                                          <p:attrName>style.visibility</p:attrName>
                                        </p:attrNameLst>
                                      </p:cBhvr>
                                      <p:to>
                                        <p:strVal val="visible"/>
                                      </p:to>
                                    </p:set>
                                    <p:animEffect transition="in" filter="blinds(horizontal)">
                                      <p:cBhvr>
                                        <p:cTn id="7" dur="500"/>
                                        <p:tgtEl>
                                          <p:spTgt spid="6">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6">
                                            <p:txEl>
                                              <p:pRg st="5" end="5"/>
                                            </p:txEl>
                                          </p:spTgt>
                                        </p:tgtEl>
                                      </p:cBhvr>
                                    </p:animEffect>
                                    <p:set>
                                      <p:cBhvr>
                                        <p:cTn id="12" dur="1" fill="hold">
                                          <p:stCondLst>
                                            <p:cond delay="499"/>
                                          </p:stCondLst>
                                        </p:cTn>
                                        <p:tgtEl>
                                          <p:spTgt spid="6">
                                            <p:txEl>
                                              <p:pRg st="5" end="5"/>
                                            </p:txEl>
                                          </p:spTgt>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提示</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6" name="矩形 5"/>
          <p:cNvSpPr/>
          <p:nvPr/>
        </p:nvSpPr>
        <p:spPr>
          <a:xfrm>
            <a:off x="377999" y="260648"/>
            <a:ext cx="11412000" cy="3887731"/>
          </a:xfrm>
          <a:prstGeom prst="rect">
            <a:avLst/>
          </a:prstGeom>
        </p:spPr>
        <p:txBody>
          <a:bodyPr wrap="square">
            <a:spAutoFit/>
          </a:bodyPr>
          <a:lstStyle/>
          <a:p>
            <a:pPr algn="just">
              <a:lnSpc>
                <a:spcPct val="150000"/>
              </a:lnSpc>
              <a:spcAft>
                <a:spcPts val="0"/>
              </a:spcAft>
            </a:pPr>
            <a:r>
              <a:rPr lang="zh-CN" altLang="zh-CN" sz="2800" u="wavy" kern="100" dirty="0">
                <a:latin typeface="Times New Roman" panose="02020603050405020304"/>
                <a:ea typeface="华文细黑"/>
                <a:cs typeface="Times New Roman" panose="02020603050405020304"/>
              </a:rPr>
              <a:t>把满地的难民和伤兵</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u="wavy" kern="100" dirty="0">
                <a:latin typeface="Times New Roman" panose="02020603050405020304"/>
                <a:ea typeface="华文细黑"/>
                <a:cs typeface="Times New Roman" panose="02020603050405020304"/>
              </a:rPr>
              <a:t>把胡马和羌马交践的节奏</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u="wavy" kern="100" dirty="0">
                <a:latin typeface="Times New Roman" panose="02020603050405020304"/>
                <a:ea typeface="华文细黑"/>
                <a:cs typeface="Times New Roman" panose="02020603050405020304"/>
              </a:rPr>
              <a:t>留给杜二去细细地苦吟</a:t>
            </a:r>
            <a:r>
              <a:rPr lang="en-US" altLang="zh-CN" sz="2800" kern="100" dirty="0">
                <a:latin typeface="Times New Roman" panose="02020603050405020304"/>
                <a:ea typeface="华文细黑"/>
                <a:cs typeface="Courier New" panose="02070309020205020404"/>
              </a:rPr>
              <a:t>(2)</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solidFill>
                  <a:srgbClr val="3333FF"/>
                </a:solidFill>
                <a:latin typeface="Times New Roman" panose="02020603050405020304"/>
                <a:ea typeface="华文细黑"/>
                <a:cs typeface="Courier New" panose="02070309020205020404"/>
              </a:rPr>
              <a:t>(2)</a:t>
            </a:r>
            <a:r>
              <a:rPr lang="zh-CN" altLang="zh-CN" sz="2800" kern="100" dirty="0">
                <a:solidFill>
                  <a:srgbClr val="3333FF"/>
                </a:solidFill>
                <a:latin typeface="Times New Roman" panose="02020603050405020304"/>
                <a:ea typeface="华文细黑"/>
                <a:cs typeface="Times New Roman" panose="02020603050405020304"/>
              </a:rPr>
              <a:t>此句虚实互转，伸缩自如，凝练而繁富，不仅生动地表现了杜诗的内容和风格的特色，与李白诗作了美的对照，同时又概括了安史之乱与以后的回纥入侵，时空阔大而包举众端。</a:t>
            </a:r>
            <a:endParaRPr lang="zh-CN" altLang="zh-CN" sz="1050" kern="100" dirty="0">
              <a:solidFill>
                <a:srgbClr val="3333FF"/>
              </a:solidFill>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3" end="3"/>
                                            </p:txEl>
                                          </p:spTgt>
                                        </p:tgtEl>
                                        <p:attrNameLst>
                                          <p:attrName>style.visibility</p:attrName>
                                        </p:attrNameLst>
                                      </p:cBhvr>
                                      <p:to>
                                        <p:strVal val="visible"/>
                                      </p:to>
                                    </p:set>
                                    <p:animEffect transition="in" filter="blinds(horizontal)">
                                      <p:cBhvr>
                                        <p:cTn id="7" dur="500"/>
                                        <p:tgtEl>
                                          <p:spTgt spid="6">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6">
                                            <p:txEl>
                                              <p:pRg st="3" end="3"/>
                                            </p:txEl>
                                          </p:spTgt>
                                        </p:tgtEl>
                                      </p:cBhvr>
                                    </p:animEffect>
                                    <p:set>
                                      <p:cBhvr>
                                        <p:cTn id="12" dur="1" fill="hold">
                                          <p:stCondLst>
                                            <p:cond delay="499"/>
                                          </p:stCondLst>
                                        </p:cTn>
                                        <p:tgtEl>
                                          <p:spTgt spid="6">
                                            <p:txEl>
                                              <p:pRg st="3" end="3"/>
                                            </p:txEl>
                                          </p:spTgt>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提示</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6" name="矩形 5"/>
          <p:cNvSpPr/>
          <p:nvPr/>
        </p:nvSpPr>
        <p:spPr>
          <a:xfrm>
            <a:off x="377999" y="260648"/>
            <a:ext cx="11412000" cy="5909310"/>
          </a:xfrm>
          <a:prstGeom prst="rect">
            <a:avLst/>
          </a:prstGeom>
        </p:spPr>
        <p:txBody>
          <a:bodyPr wrap="square">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自从那年贺知章眼花了</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认你做谪仙，便更加佯狂</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用一只中了魔咒的小酒壶</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把自己藏起来，连太太都寻不到你</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u="wavy" kern="100" dirty="0">
                <a:latin typeface="Times New Roman" panose="02020603050405020304"/>
                <a:ea typeface="华文细黑"/>
                <a:cs typeface="Times New Roman" panose="02020603050405020304"/>
              </a:rPr>
              <a:t>怨长安城小而壶中天长</a:t>
            </a:r>
            <a:r>
              <a:rPr lang="en-US" altLang="zh-CN" sz="2800" kern="100" dirty="0">
                <a:latin typeface="Times New Roman" panose="02020603050405020304"/>
                <a:ea typeface="华文细黑"/>
                <a:cs typeface="Courier New" panose="02070309020205020404"/>
              </a:rPr>
              <a:t>(3)</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solidFill>
                  <a:srgbClr val="3333FF"/>
                </a:solidFill>
                <a:latin typeface="Times New Roman" panose="02020603050405020304"/>
                <a:ea typeface="华文细黑"/>
                <a:cs typeface="Courier New" panose="02070309020205020404"/>
              </a:rPr>
              <a:t>(3)</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怨长安城小而壶中天长</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，不仅是</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小</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与</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长</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运用了西方诗歌中常用的矛盾修辞法，而且</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长安城小</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与</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壶中天长</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又是无理而妙的反向的变形，加之一</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怨</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，更觉文字向内紧凝而含意多面地向外延展，义有多解，令人咀嚼</a:t>
            </a:r>
            <a:r>
              <a:rPr lang="zh-CN" altLang="zh-CN" sz="2800" kern="100" dirty="0" smtClean="0">
                <a:solidFill>
                  <a:srgbClr val="3333FF"/>
                </a:solidFill>
                <a:latin typeface="Times New Roman" panose="02020603050405020304"/>
                <a:ea typeface="华文细黑"/>
                <a:cs typeface="Times New Roman" panose="02020603050405020304"/>
              </a:rPr>
              <a:t>。</a:t>
            </a:r>
            <a:endParaRPr lang="zh-CN" altLang="zh-CN" sz="1050" kern="100" dirty="0">
              <a:solidFill>
                <a:srgbClr val="3333FF"/>
              </a:solidFill>
              <a:latin typeface="宋体" panose="02010600030101010101" pitchFamily="2" charset="-122"/>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5" end="5"/>
                                            </p:txEl>
                                          </p:spTgt>
                                        </p:tgtEl>
                                        <p:attrNameLst>
                                          <p:attrName>style.visibility</p:attrName>
                                        </p:attrNameLst>
                                      </p:cBhvr>
                                      <p:to>
                                        <p:strVal val="visible"/>
                                      </p:to>
                                    </p:set>
                                    <p:animEffect transition="in" filter="blinds(horizontal)">
                                      <p:cBhvr>
                                        <p:cTn id="7" dur="500"/>
                                        <p:tgtEl>
                                          <p:spTgt spid="6">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6">
                                            <p:txEl>
                                              <p:pRg st="5" end="5"/>
                                            </p:txEl>
                                          </p:spTgt>
                                        </p:tgtEl>
                                      </p:cBhvr>
                                    </p:animEffect>
                                    <p:set>
                                      <p:cBhvr>
                                        <p:cTn id="12" dur="1" fill="hold">
                                          <p:stCondLst>
                                            <p:cond delay="499"/>
                                          </p:stCondLst>
                                        </p:cTn>
                                        <p:tgtEl>
                                          <p:spTgt spid="6">
                                            <p:txEl>
                                              <p:pRg st="5" end="5"/>
                                            </p:txEl>
                                          </p:spTgt>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提示</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6" name="矩形 5"/>
          <p:cNvSpPr/>
          <p:nvPr/>
        </p:nvSpPr>
        <p:spPr>
          <a:xfrm>
            <a:off x="377999" y="260648"/>
            <a:ext cx="11412000" cy="6555641"/>
          </a:xfrm>
          <a:prstGeom prst="rect">
            <a:avLst/>
          </a:prstGeom>
        </p:spPr>
        <p:txBody>
          <a:bodyPr wrap="square">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在所有的诗里你都</a:t>
            </a:r>
            <a:r>
              <a:rPr lang="zh-CN" altLang="zh-CN" sz="2800" kern="100" dirty="0" smtClean="0">
                <a:latin typeface="Times New Roman" panose="02020603050405020304"/>
                <a:ea typeface="华文细黑"/>
                <a:cs typeface="Times New Roman" panose="02020603050405020304"/>
              </a:rPr>
              <a:t>预言</a:t>
            </a:r>
            <a:endParaRPr lang="en-US"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会突然水遁，或许就在明天</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只扁舟破浪，乱发当风</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而今，果然你失了踪</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树敌如林，世人皆欲杀</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肝硬化怎杀得死你？</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u="wavy" kern="100" dirty="0">
                <a:latin typeface="Times New Roman" panose="02020603050405020304"/>
                <a:ea typeface="华文细黑"/>
                <a:cs typeface="Times New Roman" panose="02020603050405020304"/>
              </a:rPr>
              <a:t>酒入豪肠，七分酿成了月光</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u="wavy" kern="100" dirty="0">
                <a:latin typeface="Times New Roman" panose="02020603050405020304"/>
                <a:ea typeface="华文细黑"/>
                <a:cs typeface="Times New Roman" panose="02020603050405020304"/>
              </a:rPr>
              <a:t>余下的三分啸成剑气</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u="wavy" kern="100" dirty="0">
                <a:latin typeface="Times New Roman" panose="02020603050405020304"/>
                <a:ea typeface="华文细黑"/>
                <a:cs typeface="Times New Roman" panose="02020603050405020304"/>
              </a:rPr>
              <a:t>绣口一吐就半个盛唐</a:t>
            </a:r>
            <a:r>
              <a:rPr lang="en-US" altLang="zh-CN" sz="2800" kern="100" dirty="0">
                <a:latin typeface="Times New Roman" panose="02020603050405020304"/>
                <a:ea typeface="华文细黑"/>
                <a:cs typeface="Courier New" panose="02070309020205020404"/>
              </a:rPr>
              <a:t>(4</a:t>
            </a:r>
            <a:r>
              <a:rPr lang="en-US" altLang="zh-CN" sz="2800" kern="100" dirty="0" smtClean="0">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矩形 5"/>
          <p:cNvSpPr/>
          <p:nvPr/>
        </p:nvSpPr>
        <p:spPr>
          <a:xfrm>
            <a:off x="377999" y="260648"/>
            <a:ext cx="11412000" cy="1948739"/>
          </a:xfrm>
          <a:prstGeom prst="rect">
            <a:avLst/>
          </a:prstGeom>
        </p:spPr>
        <p:txBody>
          <a:bodyPr wrap="square">
            <a:spAutoFit/>
          </a:bodyPr>
          <a:lstStyle/>
          <a:p>
            <a:pPr algn="just">
              <a:lnSpc>
                <a:spcPct val="150000"/>
              </a:lnSpc>
              <a:spcAft>
                <a:spcPts val="0"/>
              </a:spcAft>
            </a:pPr>
            <a:r>
              <a:rPr lang="en-US" altLang="zh-CN" sz="2800" kern="100" dirty="0">
                <a:solidFill>
                  <a:srgbClr val="3333FF"/>
                </a:solidFill>
                <a:latin typeface="Times New Roman" panose="02020603050405020304"/>
                <a:ea typeface="华文细黑"/>
                <a:cs typeface="Courier New" panose="02070309020205020404"/>
              </a:rPr>
              <a:t>(4)</a:t>
            </a:r>
            <a:r>
              <a:rPr lang="zh-CN" altLang="zh-CN" sz="2800" kern="100" dirty="0">
                <a:solidFill>
                  <a:srgbClr val="3333FF"/>
                </a:solidFill>
                <a:latin typeface="Times New Roman" panose="02020603050405020304"/>
                <a:ea typeface="华文细黑"/>
                <a:cs typeface="Times New Roman" panose="02020603050405020304"/>
              </a:rPr>
              <a:t>这是全诗最光彩照人的笔墨，</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七分</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三分</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半个</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等数量词运用各呈其妙，而</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酿</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啸</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吐</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这几个动词更可以说是诗中之眼，耐人寻味。</a:t>
            </a:r>
            <a:endParaRPr lang="zh-CN" altLang="zh-CN" sz="1050" kern="100" dirty="0">
              <a:solidFill>
                <a:srgbClr val="3333FF"/>
              </a:solidFill>
              <a:effectLst/>
              <a:latin typeface="宋体" panose="02010600030101010101" pitchFamily="2" charset="-122"/>
              <a:cs typeface="Courier New" panose="02070309020205020404"/>
            </a:endParaRPr>
          </a:p>
        </p:txBody>
      </p:sp>
      <p:pic>
        <p:nvPicPr>
          <p:cNvPr id="4098" name="Picture 2" descr="8"/>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4481628" y="1844824"/>
            <a:ext cx="3079669" cy="461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750"/>
                                        <p:tgtEl>
                                          <p:spTgt spid="6"/>
                                        </p:tgtEl>
                                      </p:cBhvr>
                                    </p:animEffect>
                                  </p:childTnLst>
                                </p:cTn>
                              </p:par>
                              <p:par>
                                <p:cTn id="8" presetID="3" presetClass="entr" presetSubtype="10" fill="hold" nodeType="withEffect">
                                  <p:stCondLst>
                                    <p:cond delay="0"/>
                                  </p:stCondLst>
                                  <p:childTnLst>
                                    <p:set>
                                      <p:cBhvr>
                                        <p:cTn id="9" dur="1" fill="hold">
                                          <p:stCondLst>
                                            <p:cond delay="0"/>
                                          </p:stCondLst>
                                        </p:cTn>
                                        <p:tgtEl>
                                          <p:spTgt spid="4098"/>
                                        </p:tgtEl>
                                        <p:attrNameLst>
                                          <p:attrName>style.visibility</p:attrName>
                                        </p:attrNameLst>
                                      </p:cBhvr>
                                      <p:to>
                                        <p:strVal val="visible"/>
                                      </p:to>
                                    </p:set>
                                    <p:animEffect transition="in" filter="blinds(horizontal)">
                                      <p:cBhvr>
                                        <p:cTn id="10" dur="75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77999" y="260648"/>
            <a:ext cx="11412000" cy="6473054"/>
          </a:xfrm>
          <a:prstGeom prst="rect">
            <a:avLst/>
          </a:prstGeom>
        </p:spPr>
        <p:txBody>
          <a:bodyPr wrap="square">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从开元到天宝，从洛阳到咸阳</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冠盖满途车骑的嚣闹</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不及千年后你的一首</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水晶绝句轻叩我额头</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当地一弹挑起的回音</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一贬世上已经够落魄</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再放夜郎毋乃太难堪</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至今成谜是你的籍贯</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陇西或山东，青莲乡或碎叶城</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不如归去归哪个故乡？</a:t>
            </a:r>
            <a:endParaRPr lang="zh-CN" altLang="zh-CN" sz="105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77999" y="260648"/>
            <a:ext cx="11412000" cy="6555641"/>
          </a:xfrm>
          <a:prstGeom prst="rect">
            <a:avLst/>
          </a:prstGeom>
        </p:spPr>
        <p:txBody>
          <a:bodyPr wrap="square">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凡你醉处，你说过，皆非他乡</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失踪，是天才唯一的下场</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身后事，究竟你遁向何处？</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猿啼不住，杜二也苦劝你不住</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一回头囚窗下竟已白头</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七仙，五友，都救不了你了</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匡山给雾锁了，无路可入</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仍炉火未纯青，就半粒</a:t>
            </a:r>
            <a:r>
              <a:rPr lang="zh-CN" altLang="zh-CN" sz="2800" kern="100" dirty="0" smtClean="0">
                <a:latin typeface="Times New Roman" panose="02020603050405020304"/>
                <a:ea typeface="华文细黑"/>
                <a:cs typeface="Times New Roman" panose="02020603050405020304"/>
              </a:rPr>
              <a:t>丹砂</a:t>
            </a:r>
            <a:endParaRPr lang="en-US" altLang="zh-CN" sz="1050" kern="100" dirty="0" smtClean="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怎追蹑葛洪袖里的流霞？</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u="wavy" kern="100" dirty="0">
                <a:latin typeface="Times New Roman" panose="02020603050405020304"/>
                <a:ea typeface="华文细黑"/>
                <a:cs typeface="Times New Roman" panose="02020603050405020304"/>
              </a:rPr>
              <a:t>樽中月影，或许那才是你</a:t>
            </a:r>
            <a:r>
              <a:rPr lang="zh-CN" altLang="zh-CN" sz="2800" u="wavy" kern="100" dirty="0" smtClean="0">
                <a:latin typeface="Times New Roman" panose="02020603050405020304"/>
                <a:ea typeface="华文细黑"/>
                <a:cs typeface="Times New Roman" panose="02020603050405020304"/>
              </a:rPr>
              <a:t>故乡</a:t>
            </a:r>
            <a:endParaRPr lang="zh-CN" altLang="zh-CN" sz="1050" kern="100" dirty="0">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4222998" y="2266994"/>
            <a:ext cx="4176464" cy="3970318"/>
          </a:xfrm>
          <a:prstGeom prst="rect">
            <a:avLst/>
          </a:prstGeom>
        </p:spPr>
        <p:txBody>
          <a:bodyPr wrap="square">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(7)</a:t>
            </a:r>
            <a:r>
              <a:rPr lang="zh-CN" altLang="zh-CN" sz="2800" kern="100" dirty="0">
                <a:latin typeface="Times New Roman" panose="02020603050405020304"/>
                <a:ea typeface="华文细黑"/>
                <a:cs typeface="Times New Roman" panose="02020603050405020304"/>
              </a:rPr>
              <a:t>扪</a:t>
            </a:r>
            <a:r>
              <a:rPr lang="zh-CN" altLang="zh-CN" sz="2800" kern="100" dirty="0">
                <a:solidFill>
                  <a:srgbClr val="FF0000"/>
                </a:solidFill>
                <a:latin typeface="Times New Roman" panose="02020603050405020304"/>
                <a:ea typeface="华文细黑"/>
                <a:cs typeface="Times New Roman" panose="02020603050405020304"/>
              </a:rPr>
              <a:t>参</a:t>
            </a:r>
            <a:r>
              <a:rPr lang="en-US" altLang="zh-CN" sz="2800" kern="100" dirty="0" smtClean="0">
                <a:latin typeface="Times New Roman" panose="02020603050405020304"/>
                <a:ea typeface="华文细黑"/>
                <a:cs typeface="Courier New" panose="02070309020205020404"/>
              </a:rPr>
              <a:t>(        )  </a:t>
            </a:r>
            <a:r>
              <a:rPr lang="en-US" altLang="zh-CN" sz="2800" kern="100" dirty="0">
                <a:latin typeface="Times New Roman" panose="02020603050405020304"/>
                <a:ea typeface="华文细黑"/>
                <a:cs typeface="Courier New" panose="02070309020205020404"/>
              </a:rPr>
              <a:t>	</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pPr>
            <a:r>
              <a:rPr lang="en-US" altLang="zh-CN" sz="2800" kern="100" dirty="0" smtClean="0">
                <a:latin typeface="Times New Roman" panose="02020603050405020304"/>
                <a:ea typeface="华文细黑"/>
                <a:cs typeface="Courier New" panose="02070309020205020404"/>
              </a:rPr>
              <a:t>(</a:t>
            </a:r>
            <a:r>
              <a:rPr lang="en-US" altLang="zh-CN" sz="2800" kern="100" dirty="0">
                <a:latin typeface="Times New Roman" panose="02020603050405020304"/>
                <a:ea typeface="华文细黑"/>
                <a:cs typeface="Courier New" panose="02070309020205020404"/>
              </a:rPr>
              <a:t>8)</a:t>
            </a:r>
            <a:r>
              <a:rPr lang="zh-CN" altLang="zh-CN" sz="2800" kern="100" dirty="0">
                <a:solidFill>
                  <a:srgbClr val="FF0000"/>
                </a:solidFill>
                <a:latin typeface="Times New Roman" panose="02020603050405020304"/>
                <a:ea typeface="华文细黑"/>
                <a:cs typeface="Times New Roman" panose="02020603050405020304"/>
              </a:rPr>
              <a:t>峥嵘</a:t>
            </a:r>
            <a:r>
              <a:rPr lang="en-US" altLang="zh-CN" sz="2800" kern="100" dirty="0" smtClean="0">
                <a:latin typeface="Times New Roman" panose="02020603050405020304"/>
                <a:ea typeface="华文细黑"/>
                <a:cs typeface="Courier New" panose="020703090202050204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(9)</a:t>
            </a:r>
            <a:r>
              <a:rPr lang="zh-CN" altLang="zh-CN" sz="2800" kern="100" dirty="0">
                <a:latin typeface="Times New Roman" panose="02020603050405020304"/>
                <a:ea typeface="华文细黑"/>
                <a:cs typeface="Times New Roman" panose="02020603050405020304"/>
              </a:rPr>
              <a:t>抚</a:t>
            </a:r>
            <a:r>
              <a:rPr lang="zh-CN" altLang="zh-CN" sz="2800" kern="100" dirty="0">
                <a:solidFill>
                  <a:srgbClr val="FF0000"/>
                </a:solidFill>
                <a:latin typeface="Times New Roman" panose="02020603050405020304"/>
                <a:ea typeface="华文细黑"/>
                <a:cs typeface="Times New Roman" panose="02020603050405020304"/>
              </a:rPr>
              <a:t>膺</a:t>
            </a:r>
            <a:r>
              <a:rPr lang="en-US" altLang="zh-CN" sz="2800" kern="100" dirty="0" smtClean="0">
                <a:latin typeface="Times New Roman" panose="02020603050405020304"/>
                <a:ea typeface="华文细黑"/>
                <a:cs typeface="Courier New" panose="02070309020205020404"/>
              </a:rPr>
              <a:t>(          )  </a:t>
            </a:r>
            <a:r>
              <a:rPr lang="en-US" altLang="zh-CN" sz="2800" kern="100" dirty="0">
                <a:latin typeface="Times New Roman" panose="02020603050405020304"/>
                <a:ea typeface="华文细黑"/>
                <a:cs typeface="Courier New" panose="02070309020205020404"/>
              </a:rPr>
              <a:t>	</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pPr>
            <a:r>
              <a:rPr lang="en-US" altLang="zh-CN" sz="2800" kern="100" dirty="0" smtClean="0">
                <a:latin typeface="Times New Roman" panose="02020603050405020304"/>
                <a:ea typeface="华文细黑"/>
                <a:cs typeface="Courier New" panose="02070309020205020404"/>
              </a:rPr>
              <a:t>(</a:t>
            </a:r>
            <a:r>
              <a:rPr lang="en-US" altLang="zh-CN" sz="2800" kern="100" dirty="0">
                <a:latin typeface="Times New Roman" panose="02020603050405020304"/>
                <a:ea typeface="华文细黑"/>
                <a:cs typeface="Courier New" panose="02070309020205020404"/>
              </a:rPr>
              <a:t>10)</a:t>
            </a:r>
            <a:r>
              <a:rPr lang="zh-CN" altLang="zh-CN" sz="2800" kern="100" dirty="0">
                <a:solidFill>
                  <a:srgbClr val="FF0000"/>
                </a:solidFill>
                <a:latin typeface="Times New Roman" panose="02020603050405020304"/>
                <a:ea typeface="华文细黑"/>
                <a:cs typeface="Times New Roman" panose="02020603050405020304"/>
              </a:rPr>
              <a:t>巉</a:t>
            </a:r>
            <a:r>
              <a:rPr lang="zh-CN" altLang="zh-CN" sz="2800" kern="100" dirty="0">
                <a:latin typeface="Times New Roman" panose="02020603050405020304"/>
                <a:ea typeface="华文细黑"/>
                <a:cs typeface="Times New Roman" panose="02020603050405020304"/>
              </a:rPr>
              <a:t>岩</a:t>
            </a:r>
            <a:r>
              <a:rPr lang="en-US" altLang="zh-CN" sz="2800" kern="100" dirty="0" smtClean="0">
                <a:latin typeface="Times New Roman" panose="02020603050405020304"/>
                <a:ea typeface="华文细黑"/>
                <a:cs typeface="Courier New" panose="020703090202050204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(11)</a:t>
            </a:r>
            <a:r>
              <a:rPr lang="zh-CN" altLang="zh-CN" sz="2800" kern="100" dirty="0">
                <a:latin typeface="Times New Roman" panose="02020603050405020304"/>
                <a:ea typeface="华文细黑"/>
                <a:cs typeface="Times New Roman" panose="02020603050405020304"/>
              </a:rPr>
              <a:t>飞</a:t>
            </a:r>
            <a:r>
              <a:rPr lang="zh-CN" altLang="zh-CN" sz="2800" kern="100" dirty="0">
                <a:solidFill>
                  <a:srgbClr val="FF0000"/>
                </a:solidFill>
                <a:latin typeface="Times New Roman" panose="02020603050405020304"/>
                <a:ea typeface="华文细黑"/>
                <a:cs typeface="Times New Roman" panose="02020603050405020304"/>
              </a:rPr>
              <a:t>湍</a:t>
            </a:r>
            <a:r>
              <a:rPr lang="en-US" altLang="zh-CN" sz="2800" kern="100" dirty="0" smtClean="0">
                <a:latin typeface="Times New Roman" panose="02020603050405020304"/>
                <a:ea typeface="华文细黑"/>
                <a:cs typeface="Courier New" panose="02070309020205020404"/>
              </a:rPr>
              <a:t>(        )  </a:t>
            </a:r>
            <a:r>
              <a:rPr lang="en-US" altLang="zh-CN" sz="2800" kern="100" dirty="0">
                <a:latin typeface="Times New Roman" panose="02020603050405020304"/>
                <a:ea typeface="华文细黑"/>
                <a:cs typeface="Courier New" panose="02070309020205020404"/>
              </a:rPr>
              <a:t>	</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pPr>
            <a:r>
              <a:rPr lang="en-US" altLang="zh-CN" sz="2800" kern="100" dirty="0" smtClean="0">
                <a:latin typeface="Times New Roman" panose="02020603050405020304"/>
                <a:ea typeface="华文细黑"/>
                <a:cs typeface="Courier New" panose="02070309020205020404"/>
              </a:rPr>
              <a:t>(</a:t>
            </a:r>
            <a:r>
              <a:rPr lang="en-US" altLang="zh-CN" sz="2800" kern="100" dirty="0">
                <a:latin typeface="Times New Roman" panose="02020603050405020304"/>
                <a:ea typeface="华文细黑"/>
                <a:cs typeface="Courier New" panose="02070309020205020404"/>
              </a:rPr>
              <a:t>12) </a:t>
            </a:r>
            <a:r>
              <a:rPr lang="zh-CN" altLang="zh-CN" sz="2800" kern="100" dirty="0">
                <a:solidFill>
                  <a:srgbClr val="FF0000"/>
                </a:solidFill>
                <a:latin typeface="Times New Roman" panose="02020603050405020304"/>
                <a:ea typeface="华文细黑"/>
                <a:cs typeface="Times New Roman" panose="02020603050405020304"/>
              </a:rPr>
              <a:t>咨嗟</a:t>
            </a:r>
            <a:r>
              <a:rPr lang="en-US" altLang="zh-CN" sz="2800" kern="100" dirty="0" smtClean="0">
                <a:latin typeface="Times New Roman" panose="02020603050405020304"/>
                <a:ea typeface="华文细黑"/>
                <a:cs typeface="Courier New" panose="02070309020205020404"/>
              </a:rPr>
              <a:t>(        )</a:t>
            </a:r>
            <a:endParaRPr lang="zh-CN" altLang="zh-CN" sz="1050" kern="100" dirty="0">
              <a:effectLst/>
              <a:latin typeface="宋体" panose="02010600030101010101" pitchFamily="2" charset="-122"/>
              <a:cs typeface="Courier New" panose="02070309020205020404"/>
            </a:endParaRPr>
          </a:p>
        </p:txBody>
      </p:sp>
      <p:sp>
        <p:nvSpPr>
          <p:cNvPr id="11" name="矩形 10"/>
          <p:cNvSpPr/>
          <p:nvPr/>
        </p:nvSpPr>
        <p:spPr>
          <a:xfrm>
            <a:off x="334566" y="1554982"/>
            <a:ext cx="3240360" cy="4616648"/>
          </a:xfrm>
          <a:prstGeom prst="rect">
            <a:avLst/>
          </a:prstGeom>
        </p:spPr>
        <p:txBody>
          <a:bodyPr wrap="square">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读准字音</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solidFill>
                  <a:srgbClr val="FF0000"/>
                </a:solidFill>
                <a:latin typeface="Times New Roman" panose="02020603050405020304"/>
                <a:ea typeface="华文细黑"/>
                <a:cs typeface="Times New Roman" panose="02020603050405020304"/>
              </a:rPr>
              <a:t>噫吁嚱</a:t>
            </a:r>
            <a:r>
              <a:rPr lang="en-US" altLang="zh-CN" sz="2800" kern="100" dirty="0" smtClean="0">
                <a:latin typeface="Times New Roman" panose="02020603050405020304"/>
                <a:ea typeface="华文细黑"/>
                <a:cs typeface="Courier New" panose="02070309020205020404"/>
              </a:rPr>
              <a:t>(		)</a:t>
            </a:r>
            <a:r>
              <a:rPr lang="zh-CN" altLang="zh-CN" sz="2800" kern="100" dirty="0">
                <a:latin typeface="Times New Roman" panose="02020603050405020304"/>
                <a:ea typeface="华文细黑"/>
                <a:cs typeface="Times New Roman" panose="02020603050405020304"/>
              </a:rPr>
              <a:t>　　　　　</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pPr>
            <a:r>
              <a:rPr lang="en-US" altLang="zh-CN" sz="2800" kern="100" dirty="0" smtClean="0">
                <a:latin typeface="Times New Roman" panose="02020603050405020304"/>
                <a:ea typeface="华文细黑"/>
                <a:cs typeface="Courier New" panose="02070309020205020404"/>
              </a:rPr>
              <a:t>(</a:t>
            </a: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鱼</a:t>
            </a:r>
            <a:r>
              <a:rPr lang="zh-CN" altLang="zh-CN" sz="2800" kern="100" dirty="0">
                <a:solidFill>
                  <a:srgbClr val="FF0000"/>
                </a:solidFill>
                <a:latin typeface="Times New Roman" panose="02020603050405020304"/>
                <a:ea typeface="华文细黑"/>
                <a:cs typeface="Times New Roman" panose="02020603050405020304"/>
              </a:rPr>
              <a:t>凫</a:t>
            </a:r>
            <a:r>
              <a:rPr lang="en-US" altLang="zh-CN" sz="2800" kern="100" dirty="0" smtClean="0">
                <a:latin typeface="Times New Roman" panose="02020603050405020304"/>
                <a:ea typeface="华文细黑"/>
                <a:cs typeface="Courier New" panose="020703090202050204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秦</a:t>
            </a:r>
            <a:r>
              <a:rPr lang="zh-CN" altLang="zh-CN" sz="2800" kern="100" dirty="0">
                <a:solidFill>
                  <a:srgbClr val="FF0000"/>
                </a:solidFill>
                <a:latin typeface="Times New Roman" panose="02020603050405020304"/>
                <a:ea typeface="华文细黑"/>
                <a:cs typeface="Times New Roman" panose="02020603050405020304"/>
              </a:rPr>
              <a:t>塞</a:t>
            </a:r>
            <a:r>
              <a:rPr lang="en-US" altLang="zh-CN" sz="2800" kern="100" dirty="0" smtClean="0">
                <a:latin typeface="Times New Roman" panose="02020603050405020304"/>
                <a:ea typeface="华文细黑"/>
                <a:cs typeface="Courier New" panose="02070309020205020404"/>
              </a:rPr>
              <a:t>(      )  </a:t>
            </a:r>
            <a:r>
              <a:rPr lang="en-US" altLang="zh-CN" sz="2800" kern="100" dirty="0">
                <a:latin typeface="Times New Roman" panose="02020603050405020304"/>
                <a:ea typeface="华文细黑"/>
                <a:cs typeface="Courier New" panose="02070309020205020404"/>
              </a:rPr>
              <a:t>	</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pPr>
            <a:r>
              <a:rPr lang="en-US" altLang="zh-CN" sz="2800" kern="100" dirty="0" smtClean="0">
                <a:latin typeface="Times New Roman" panose="02020603050405020304"/>
                <a:ea typeface="华文细黑"/>
                <a:cs typeface="Courier New" panose="02070309020205020404"/>
              </a:rPr>
              <a:t>(</a:t>
            </a:r>
            <a:r>
              <a:rPr lang="en-US" altLang="zh-CN" sz="2800" kern="100" dirty="0">
                <a:latin typeface="Times New Roman" panose="02020603050405020304"/>
                <a:ea typeface="华文细黑"/>
                <a:cs typeface="Courier New" panose="02070309020205020404"/>
              </a:rPr>
              <a:t>4)</a:t>
            </a:r>
            <a:r>
              <a:rPr lang="zh-CN" altLang="zh-CN" sz="2800" kern="100" dirty="0">
                <a:solidFill>
                  <a:srgbClr val="FF0000"/>
                </a:solidFill>
                <a:latin typeface="Times New Roman" panose="02020603050405020304"/>
                <a:ea typeface="华文细黑"/>
                <a:cs typeface="Times New Roman" panose="02020603050405020304"/>
              </a:rPr>
              <a:t>萦</a:t>
            </a:r>
            <a:r>
              <a:rPr lang="zh-CN" altLang="zh-CN" sz="2800" kern="100" dirty="0">
                <a:latin typeface="Times New Roman" panose="02020603050405020304"/>
                <a:ea typeface="华文细黑"/>
                <a:cs typeface="Times New Roman" panose="02020603050405020304"/>
              </a:rPr>
              <a:t>绕</a:t>
            </a:r>
            <a:r>
              <a:rPr lang="en-US" altLang="zh-CN" sz="2800" kern="100" dirty="0" smtClean="0">
                <a:latin typeface="Times New Roman" panose="02020603050405020304"/>
                <a:ea typeface="华文细黑"/>
                <a:cs typeface="Courier New" panose="020703090202050204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smtClean="0">
                <a:latin typeface="Times New Roman" panose="02020603050405020304"/>
                <a:ea typeface="华文细黑"/>
                <a:cs typeface="Courier New" panose="02070309020205020404"/>
              </a:rPr>
              <a:t>(</a:t>
            </a:r>
            <a:r>
              <a:rPr lang="en-US" altLang="zh-CN" sz="2800" kern="100" dirty="0">
                <a:latin typeface="Times New Roman" panose="02020603050405020304"/>
                <a:ea typeface="华文细黑"/>
                <a:cs typeface="Courier New" panose="02070309020205020404"/>
              </a:rPr>
              <a:t>5)</a:t>
            </a:r>
            <a:r>
              <a:rPr lang="zh-CN" altLang="zh-CN" sz="2800" kern="100" dirty="0">
                <a:latin typeface="Times New Roman" panose="02020603050405020304"/>
                <a:ea typeface="华文细黑"/>
                <a:cs typeface="Times New Roman" panose="02020603050405020304"/>
              </a:rPr>
              <a:t>石</a:t>
            </a:r>
            <a:r>
              <a:rPr lang="zh-CN" altLang="zh-CN" sz="2800" kern="100" dirty="0">
                <a:solidFill>
                  <a:srgbClr val="FF0000"/>
                </a:solidFill>
                <a:latin typeface="Times New Roman" panose="02020603050405020304"/>
                <a:ea typeface="华文细黑"/>
                <a:cs typeface="Times New Roman" panose="02020603050405020304"/>
              </a:rPr>
              <a:t>栈</a:t>
            </a:r>
            <a:r>
              <a:rPr lang="en-US" altLang="zh-CN" sz="2800" kern="100" dirty="0" smtClean="0">
                <a:latin typeface="Times New Roman" panose="02020603050405020304"/>
                <a:ea typeface="华文细黑"/>
                <a:cs typeface="Courier New" panose="02070309020205020404"/>
              </a:rPr>
              <a:t>(           )  </a:t>
            </a:r>
            <a:r>
              <a:rPr lang="en-US" altLang="zh-CN" sz="2800" kern="100" dirty="0">
                <a:latin typeface="Times New Roman" panose="02020603050405020304"/>
                <a:ea typeface="华文细黑"/>
                <a:cs typeface="Courier New" panose="02070309020205020404"/>
              </a:rPr>
              <a:t>	</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pPr>
            <a:r>
              <a:rPr lang="en-US" altLang="zh-CN" sz="2800" kern="100" dirty="0" smtClean="0">
                <a:latin typeface="Times New Roman" panose="02020603050405020304"/>
                <a:ea typeface="华文细黑"/>
                <a:cs typeface="Courier New" panose="02070309020205020404"/>
              </a:rPr>
              <a:t>(</a:t>
            </a:r>
            <a:r>
              <a:rPr lang="en-US" altLang="zh-CN" sz="2800" kern="100" dirty="0">
                <a:latin typeface="Times New Roman" panose="02020603050405020304"/>
                <a:ea typeface="华文细黑"/>
                <a:cs typeface="Courier New" panose="02070309020205020404"/>
              </a:rPr>
              <a:t>6)</a:t>
            </a:r>
            <a:r>
              <a:rPr lang="zh-CN" altLang="zh-CN" sz="2800" kern="100" dirty="0">
                <a:latin typeface="Times New Roman" panose="02020603050405020304"/>
                <a:ea typeface="华文细黑"/>
                <a:cs typeface="Times New Roman" panose="02020603050405020304"/>
              </a:rPr>
              <a:t>猿</a:t>
            </a:r>
            <a:r>
              <a:rPr lang="zh-CN" altLang="zh-CN" sz="2800" kern="100" dirty="0">
                <a:solidFill>
                  <a:srgbClr val="FF0000"/>
                </a:solidFill>
                <a:latin typeface="Times New Roman" panose="02020603050405020304"/>
                <a:ea typeface="华文细黑"/>
                <a:cs typeface="Times New Roman" panose="02020603050405020304"/>
              </a:rPr>
              <a:t>猱</a:t>
            </a:r>
            <a:r>
              <a:rPr lang="en-US" altLang="zh-CN" sz="2800" kern="100" dirty="0" smtClean="0">
                <a:latin typeface="Times New Roman" panose="02020603050405020304"/>
                <a:ea typeface="华文细黑"/>
                <a:cs typeface="Courier New" panose="02070309020205020404"/>
              </a:rPr>
              <a:t>(        )</a:t>
            </a:r>
            <a:endParaRPr lang="zh-CN" altLang="zh-CN" sz="1050" kern="100" dirty="0">
              <a:effectLst/>
              <a:latin typeface="宋体" panose="02010600030101010101" pitchFamily="2" charset="-122"/>
              <a:cs typeface="Courier New" panose="02070309020205020404"/>
            </a:endParaRPr>
          </a:p>
        </p:txBody>
      </p:sp>
      <p:sp>
        <p:nvSpPr>
          <p:cNvPr id="8" name="矩形 7"/>
          <p:cNvSpPr/>
          <p:nvPr/>
        </p:nvSpPr>
        <p:spPr>
          <a:xfrm>
            <a:off x="-1" y="0"/>
            <a:ext cx="12190414" cy="551330"/>
          </a:xfrm>
          <a:prstGeom prst="rect">
            <a:avLst/>
          </a:prstGeom>
          <a:pattFill prst="ltUpDiag">
            <a:fgClr>
              <a:srgbClr val="FF9600"/>
            </a:fgClr>
            <a:bgClr>
              <a:srgbClr val="FC6204"/>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zh-CN" altLang="en-US" sz="2400" b="1" kern="0" dirty="0" smtClean="0">
                <a:solidFill>
                  <a:schemeClr val="bg1"/>
                </a:solidFill>
                <a:latin typeface="微软雅黑" panose="020B0503020204020204" pitchFamily="34" charset="-122"/>
                <a:ea typeface="微软雅黑" panose="020B0503020204020204" pitchFamily="34" charset="-122"/>
              </a:rPr>
              <a:t> 自</a:t>
            </a:r>
            <a:r>
              <a:rPr lang="zh-CN" altLang="en-US" sz="2400" b="1" kern="0" dirty="0">
                <a:solidFill>
                  <a:schemeClr val="bg1"/>
                </a:solidFill>
                <a:latin typeface="微软雅黑" panose="020B0503020204020204" pitchFamily="34" charset="-122"/>
                <a:ea typeface="微软雅黑" panose="020B0503020204020204" pitchFamily="34" charset="-122"/>
              </a:rPr>
              <a:t>知自疑　自学在前</a:t>
            </a:r>
            <a:endParaRPr lang="zh-CN" altLang="en-US" sz="2400" b="1" kern="0" dirty="0">
              <a:solidFill>
                <a:schemeClr val="bg1"/>
              </a:solidFill>
              <a:latin typeface="微软雅黑" panose="020B0503020204020204" pitchFamily="34" charset="-122"/>
              <a:ea typeface="微软雅黑" panose="020B0503020204020204" pitchFamily="34" charset="-122"/>
            </a:endParaRPr>
          </a:p>
        </p:txBody>
      </p:sp>
      <p:sp>
        <p:nvSpPr>
          <p:cNvPr id="12" name="矩形 11"/>
          <p:cNvSpPr/>
          <p:nvPr/>
        </p:nvSpPr>
        <p:spPr>
          <a:xfrm>
            <a:off x="156187" y="836712"/>
            <a:ext cx="1517956" cy="432048"/>
          </a:xfrm>
          <a:prstGeom prst="rect">
            <a:avLst/>
          </a:prstGeom>
          <a:solidFill>
            <a:srgbClr val="00A7E2"/>
          </a:solidFill>
          <a:ln w="25400" cap="flat" cmpd="sng" algn="ctr">
            <a:noFill/>
            <a:prstDash val="solid"/>
          </a:ln>
          <a:effectLst/>
        </p:spPr>
        <p:txBody>
          <a:bodyPr anchor="ctr"/>
          <a:lstStyle/>
          <a:p>
            <a:pPr lvl="0">
              <a:defRPr/>
            </a:pPr>
            <a:r>
              <a:rPr lang="zh-CN" altLang="en-US" sz="2400" kern="0" dirty="0" smtClean="0">
                <a:solidFill>
                  <a:sysClr val="window" lastClr="FFFFFF"/>
                </a:solidFill>
                <a:latin typeface="微软雅黑" panose="020B0503020204020204" pitchFamily="34" charset="-122"/>
                <a:ea typeface="微软雅黑" panose="020B0503020204020204" pitchFamily="34" charset="-122"/>
              </a:rPr>
              <a:t>语言积累</a:t>
            </a:r>
            <a:endParaRPr lang="zh-CN" altLang="en-US" sz="2400" kern="0" dirty="0">
              <a:solidFill>
                <a:sysClr val="window" lastClr="FFFFFF"/>
              </a:solidFill>
              <a:latin typeface="微软雅黑" panose="020B0503020204020204" pitchFamily="34" charset="-122"/>
              <a:ea typeface="微软雅黑" panose="020B0503020204020204" pitchFamily="34" charset="-122"/>
            </a:endParaRPr>
          </a:p>
        </p:txBody>
      </p:sp>
      <p:sp>
        <p:nvSpPr>
          <p:cNvPr id="7" name="矩形 6"/>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4" name="圆角矩形 13"/>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16" name="矩形 15"/>
          <p:cNvSpPr/>
          <p:nvPr/>
        </p:nvSpPr>
        <p:spPr>
          <a:xfrm>
            <a:off x="8255446" y="2266994"/>
            <a:ext cx="3528392" cy="2677656"/>
          </a:xfrm>
          <a:prstGeom prst="rect">
            <a:avLst/>
          </a:prstGeom>
        </p:spPr>
        <p:txBody>
          <a:bodyPr wrap="square">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(13)</a:t>
            </a:r>
            <a:r>
              <a:rPr lang="zh-CN" altLang="zh-CN" sz="2800" kern="100" dirty="0">
                <a:latin typeface="Times New Roman" panose="02020603050405020304"/>
                <a:ea typeface="华文细黑"/>
                <a:cs typeface="Times New Roman" panose="02020603050405020304"/>
              </a:rPr>
              <a:t>喧</a:t>
            </a:r>
            <a:r>
              <a:rPr lang="zh-CN" altLang="zh-CN" sz="2800" kern="100" dirty="0">
                <a:solidFill>
                  <a:srgbClr val="FF0000"/>
                </a:solidFill>
                <a:latin typeface="Times New Roman" panose="02020603050405020304"/>
                <a:ea typeface="华文细黑"/>
                <a:cs typeface="Times New Roman" panose="02020603050405020304"/>
              </a:rPr>
              <a:t>豗</a:t>
            </a:r>
            <a:r>
              <a:rPr lang="en-US" altLang="zh-CN" sz="2800" kern="100" dirty="0" smtClean="0">
                <a:latin typeface="Times New Roman" panose="02020603050405020304"/>
                <a:ea typeface="华文细黑"/>
                <a:cs typeface="Courier New" panose="02070309020205020404"/>
              </a:rPr>
              <a:t>(        )  </a:t>
            </a:r>
            <a:r>
              <a:rPr lang="en-US" altLang="zh-CN" sz="2800" kern="100" dirty="0">
                <a:latin typeface="Times New Roman" panose="02020603050405020304"/>
                <a:ea typeface="华文细黑"/>
                <a:cs typeface="Courier New" panose="02070309020205020404"/>
              </a:rPr>
              <a:t>	</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pPr>
            <a:r>
              <a:rPr lang="en-US" altLang="zh-CN" sz="2800" kern="100" dirty="0" smtClean="0">
                <a:latin typeface="Times New Roman" panose="02020603050405020304"/>
                <a:ea typeface="华文细黑"/>
                <a:cs typeface="Courier New" panose="02070309020205020404"/>
              </a:rPr>
              <a:t>(</a:t>
            </a:r>
            <a:r>
              <a:rPr lang="en-US" altLang="zh-CN" sz="2800" kern="100" dirty="0">
                <a:latin typeface="Times New Roman" panose="02020603050405020304"/>
                <a:ea typeface="华文细黑"/>
                <a:cs typeface="Courier New" panose="02070309020205020404"/>
              </a:rPr>
              <a:t>14)</a:t>
            </a:r>
            <a:r>
              <a:rPr lang="zh-CN" altLang="zh-CN" sz="2800" kern="100" dirty="0">
                <a:solidFill>
                  <a:srgbClr val="FF0000"/>
                </a:solidFill>
                <a:latin typeface="Times New Roman" panose="02020603050405020304"/>
                <a:ea typeface="华文细黑"/>
                <a:cs typeface="Times New Roman" panose="02020603050405020304"/>
              </a:rPr>
              <a:t>砯</a:t>
            </a:r>
            <a:r>
              <a:rPr lang="zh-CN" altLang="zh-CN" sz="2800" kern="100" dirty="0">
                <a:latin typeface="Times New Roman" panose="02020603050405020304"/>
                <a:ea typeface="华文细黑"/>
                <a:cs typeface="Times New Roman" panose="02020603050405020304"/>
              </a:rPr>
              <a:t>崖</a:t>
            </a:r>
            <a:r>
              <a:rPr lang="en-US" altLang="zh-CN" sz="2800" kern="100" dirty="0" smtClean="0">
                <a:latin typeface="Times New Roman" panose="02020603050405020304"/>
                <a:ea typeface="华文细黑"/>
                <a:cs typeface="Courier New" panose="020703090202050204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(15)</a:t>
            </a:r>
            <a:r>
              <a:rPr lang="zh-CN" altLang="zh-CN" sz="2800" kern="100" dirty="0">
                <a:latin typeface="Times New Roman" panose="02020603050405020304"/>
                <a:ea typeface="华文细黑"/>
                <a:cs typeface="Times New Roman" panose="02020603050405020304"/>
              </a:rPr>
              <a:t>崔</a:t>
            </a:r>
            <a:r>
              <a:rPr lang="zh-CN" altLang="zh-CN" sz="2800" kern="100" dirty="0">
                <a:solidFill>
                  <a:srgbClr val="FF0000"/>
                </a:solidFill>
                <a:latin typeface="Times New Roman" panose="02020603050405020304"/>
                <a:ea typeface="华文细黑"/>
                <a:cs typeface="Times New Roman" panose="02020603050405020304"/>
              </a:rPr>
              <a:t>嵬</a:t>
            </a:r>
            <a:r>
              <a:rPr lang="en-US" altLang="zh-CN" sz="2800" kern="100" dirty="0" smtClean="0">
                <a:latin typeface="Times New Roman" panose="02020603050405020304"/>
                <a:ea typeface="华文细黑"/>
                <a:cs typeface="Courier New" panose="02070309020205020404"/>
              </a:rPr>
              <a:t>(        )  </a:t>
            </a:r>
            <a:r>
              <a:rPr lang="en-US" altLang="zh-CN" sz="2800" kern="100" dirty="0">
                <a:latin typeface="Times New Roman" panose="02020603050405020304"/>
                <a:ea typeface="华文细黑"/>
                <a:cs typeface="Courier New" panose="02070309020205020404"/>
              </a:rPr>
              <a:t>	</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pPr>
            <a:r>
              <a:rPr lang="en-US" altLang="zh-CN" sz="2800" kern="100" dirty="0" smtClean="0">
                <a:latin typeface="Times New Roman" panose="02020603050405020304"/>
                <a:ea typeface="华文细黑"/>
                <a:cs typeface="Courier New" panose="02070309020205020404"/>
              </a:rPr>
              <a:t>(</a:t>
            </a:r>
            <a:r>
              <a:rPr lang="en-US" altLang="zh-CN" sz="2800" kern="100" dirty="0">
                <a:latin typeface="Times New Roman" panose="02020603050405020304"/>
                <a:ea typeface="华文细黑"/>
                <a:cs typeface="Courier New" panose="02070309020205020404"/>
              </a:rPr>
              <a:t>16)</a:t>
            </a:r>
            <a:r>
              <a:rPr lang="zh-CN" altLang="zh-CN" sz="2800" kern="100" dirty="0">
                <a:solidFill>
                  <a:srgbClr val="FF0000"/>
                </a:solidFill>
                <a:latin typeface="Times New Roman" panose="02020603050405020304"/>
                <a:ea typeface="华文细黑"/>
                <a:cs typeface="Times New Roman" panose="02020603050405020304"/>
              </a:rPr>
              <a:t>吮</a:t>
            </a:r>
            <a:r>
              <a:rPr lang="zh-CN" altLang="zh-CN" sz="2800" kern="100" dirty="0">
                <a:latin typeface="Times New Roman" panose="02020603050405020304"/>
                <a:ea typeface="华文细黑"/>
                <a:cs typeface="Times New Roman" panose="02020603050405020304"/>
              </a:rPr>
              <a:t>血</a:t>
            </a:r>
            <a:r>
              <a:rPr lang="en-US" altLang="zh-CN" sz="2800" kern="100" dirty="0" smtClean="0">
                <a:latin typeface="Times New Roman" panose="02020603050405020304"/>
                <a:ea typeface="华文细黑"/>
                <a:cs typeface="Courier New" panose="02070309020205020404"/>
              </a:rPr>
              <a:t>(         )</a:t>
            </a:r>
            <a:endParaRPr lang="zh-CN" altLang="zh-CN" sz="1050" kern="100" dirty="0">
              <a:effectLst/>
              <a:latin typeface="宋体" panose="02010600030101010101" pitchFamily="2" charset="-122"/>
              <a:cs typeface="Courier New" panose="02070309020205020404"/>
            </a:endParaRPr>
          </a:p>
        </p:txBody>
      </p:sp>
      <p:sp>
        <p:nvSpPr>
          <p:cNvPr id="3" name="矩形 2"/>
          <p:cNvSpPr/>
          <p:nvPr/>
        </p:nvSpPr>
        <p:spPr>
          <a:xfrm>
            <a:off x="1948259" y="2322792"/>
            <a:ext cx="1281120" cy="523220"/>
          </a:xfrm>
          <a:prstGeom prst="rect">
            <a:avLst/>
          </a:prstGeom>
        </p:spPr>
        <p:txBody>
          <a:bodyPr wrap="none">
            <a:spAutoFit/>
          </a:bodyPr>
          <a:lstStyle/>
          <a:p>
            <a:r>
              <a:rPr lang="en-US" altLang="zh-CN" sz="2800" kern="100">
                <a:solidFill>
                  <a:srgbClr val="3333FF"/>
                </a:solidFill>
                <a:latin typeface="Times New Roman" panose="02020603050405020304"/>
                <a:ea typeface="华文细黑"/>
                <a:cs typeface="Courier New" panose="02070309020205020404"/>
              </a:rPr>
              <a:t>yī</a:t>
            </a:r>
            <a:r>
              <a:rPr lang="en-US" altLang="zh-CN" sz="2800" kern="100" dirty="0">
                <a:solidFill>
                  <a:srgbClr val="3333FF"/>
                </a:solidFill>
                <a:latin typeface="Times New Roman" panose="02020603050405020304"/>
                <a:ea typeface="华文细黑"/>
                <a:cs typeface="Courier New" panose="02070309020205020404"/>
              </a:rPr>
              <a:t> </a:t>
            </a:r>
            <a:r>
              <a:rPr lang="en-US" altLang="zh-CN" sz="2800" kern="100" dirty="0" err="1">
                <a:solidFill>
                  <a:srgbClr val="3333FF"/>
                </a:solidFill>
                <a:latin typeface="Times New Roman" panose="02020603050405020304"/>
                <a:ea typeface="华文细黑"/>
                <a:cs typeface="Courier New" panose="02070309020205020404"/>
              </a:rPr>
              <a:t>xū</a:t>
            </a:r>
            <a:r>
              <a:rPr lang="en-US" altLang="zh-CN" sz="2800" kern="100" dirty="0">
                <a:solidFill>
                  <a:srgbClr val="3333FF"/>
                </a:solidFill>
                <a:latin typeface="Times New Roman" panose="02020603050405020304"/>
                <a:ea typeface="华文细黑"/>
                <a:cs typeface="Courier New" panose="02070309020205020404"/>
              </a:rPr>
              <a:t> </a:t>
            </a:r>
            <a:r>
              <a:rPr lang="en-US" altLang="zh-CN" sz="2800" kern="100" dirty="0" err="1">
                <a:solidFill>
                  <a:srgbClr val="3333FF"/>
                </a:solidFill>
                <a:latin typeface="Times New Roman" panose="02020603050405020304"/>
                <a:ea typeface="华文细黑"/>
                <a:cs typeface="Courier New" panose="02070309020205020404"/>
              </a:rPr>
              <a:t>xī</a:t>
            </a:r>
            <a:endParaRPr lang="zh-CN" altLang="en-US" dirty="0">
              <a:solidFill>
                <a:srgbClr val="3333FF"/>
              </a:solidFill>
            </a:endParaRPr>
          </a:p>
        </p:txBody>
      </p:sp>
      <p:sp>
        <p:nvSpPr>
          <p:cNvPr id="4" name="矩形 3"/>
          <p:cNvSpPr/>
          <p:nvPr/>
        </p:nvSpPr>
        <p:spPr>
          <a:xfrm>
            <a:off x="1630710" y="2966805"/>
            <a:ext cx="484428"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fú</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5" name="矩形 4"/>
          <p:cNvSpPr/>
          <p:nvPr/>
        </p:nvSpPr>
        <p:spPr>
          <a:xfrm>
            <a:off x="1657153" y="3598868"/>
            <a:ext cx="582211"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sài</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6" name="矩形 5"/>
          <p:cNvSpPr/>
          <p:nvPr/>
        </p:nvSpPr>
        <p:spPr>
          <a:xfrm>
            <a:off x="1703807" y="4252153"/>
            <a:ext cx="822661"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yínɡ</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13" name="矩形 12"/>
          <p:cNvSpPr/>
          <p:nvPr/>
        </p:nvSpPr>
        <p:spPr>
          <a:xfrm>
            <a:off x="1727686" y="4944650"/>
            <a:ext cx="861133"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zhàn</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15" name="矩形 14"/>
          <p:cNvSpPr/>
          <p:nvPr/>
        </p:nvSpPr>
        <p:spPr>
          <a:xfrm>
            <a:off x="1685640" y="5467870"/>
            <a:ext cx="702436"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náo</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17" name="矩形 16"/>
          <p:cNvSpPr/>
          <p:nvPr/>
        </p:nvSpPr>
        <p:spPr>
          <a:xfrm>
            <a:off x="5447134" y="2401724"/>
            <a:ext cx="841897"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shēn</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18" name="矩形 17"/>
          <p:cNvSpPr/>
          <p:nvPr/>
        </p:nvSpPr>
        <p:spPr>
          <a:xfrm>
            <a:off x="5530070" y="2996952"/>
            <a:ext cx="1789272"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zhēnɡ</a:t>
            </a:r>
            <a:r>
              <a:rPr lang="en-US" altLang="zh-CN" sz="2800" kern="100" dirty="0">
                <a:solidFill>
                  <a:srgbClr val="3333FF"/>
                </a:solidFill>
                <a:latin typeface="Times New Roman" panose="02020603050405020304"/>
                <a:ea typeface="华文细黑"/>
                <a:cs typeface="Courier New" panose="02070309020205020404"/>
              </a:rPr>
              <a:t> </a:t>
            </a:r>
            <a:r>
              <a:rPr lang="en-US" altLang="zh-CN" sz="2800" kern="100" dirty="0" err="1">
                <a:solidFill>
                  <a:srgbClr val="3333FF"/>
                </a:solidFill>
                <a:latin typeface="Times New Roman" panose="02020603050405020304"/>
                <a:ea typeface="华文细黑"/>
                <a:cs typeface="Courier New" panose="02070309020205020404"/>
              </a:rPr>
              <a:t>rónɡ</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19" name="矩形 18"/>
          <p:cNvSpPr/>
          <p:nvPr/>
        </p:nvSpPr>
        <p:spPr>
          <a:xfrm>
            <a:off x="5632585" y="3625860"/>
            <a:ext cx="822661"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yīnɡ</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20" name="矩形 19"/>
          <p:cNvSpPr/>
          <p:nvPr/>
        </p:nvSpPr>
        <p:spPr>
          <a:xfrm>
            <a:off x="5663158" y="4293096"/>
            <a:ext cx="861133"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chán</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21" name="矩形 20"/>
          <p:cNvSpPr/>
          <p:nvPr/>
        </p:nvSpPr>
        <p:spPr>
          <a:xfrm>
            <a:off x="5725431" y="4994012"/>
            <a:ext cx="801823"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tuān</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22" name="矩形 21"/>
          <p:cNvSpPr/>
          <p:nvPr/>
        </p:nvSpPr>
        <p:spPr>
          <a:xfrm>
            <a:off x="5735166" y="5589240"/>
            <a:ext cx="889987"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zī</a:t>
            </a:r>
            <a:r>
              <a:rPr lang="en-US" altLang="zh-CN" sz="2800" kern="100" dirty="0">
                <a:solidFill>
                  <a:srgbClr val="3333FF"/>
                </a:solidFill>
                <a:latin typeface="Times New Roman" panose="02020603050405020304"/>
                <a:ea typeface="华文细黑"/>
                <a:cs typeface="Courier New" panose="02070309020205020404"/>
              </a:rPr>
              <a:t> </a:t>
            </a:r>
            <a:r>
              <a:rPr lang="en-US" altLang="zh-CN" sz="2800" kern="100" dirty="0" err="1">
                <a:solidFill>
                  <a:srgbClr val="3333FF"/>
                </a:solidFill>
                <a:latin typeface="Times New Roman" panose="02020603050405020304"/>
                <a:ea typeface="华文细黑"/>
                <a:cs typeface="Courier New" panose="02070309020205020404"/>
              </a:rPr>
              <a:t>jiē</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23" name="矩形 22"/>
          <p:cNvSpPr/>
          <p:nvPr/>
        </p:nvSpPr>
        <p:spPr>
          <a:xfrm>
            <a:off x="9839622" y="2401724"/>
            <a:ext cx="643125"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huī</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24" name="矩形 23"/>
          <p:cNvSpPr/>
          <p:nvPr/>
        </p:nvSpPr>
        <p:spPr>
          <a:xfrm>
            <a:off x="9749853" y="2996952"/>
            <a:ext cx="822661"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pīnɡ</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25" name="矩形 24"/>
          <p:cNvSpPr/>
          <p:nvPr/>
        </p:nvSpPr>
        <p:spPr>
          <a:xfrm>
            <a:off x="9749853" y="3625860"/>
            <a:ext cx="702436"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wéi</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26" name="矩形 25"/>
          <p:cNvSpPr/>
          <p:nvPr/>
        </p:nvSpPr>
        <p:spPr>
          <a:xfrm>
            <a:off x="9729814" y="4293096"/>
            <a:ext cx="862737"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shǔn</a:t>
            </a:r>
            <a:endParaRPr lang="zh-CN" altLang="en-US" sz="2800" kern="100" dirty="0">
              <a:solidFill>
                <a:srgbClr val="3333FF"/>
              </a:solidFill>
              <a:latin typeface="Times New Roman" panose="02020603050405020304"/>
              <a:ea typeface="华文细黑"/>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linds(horizontal)">
                                      <p:cBhvr>
                                        <p:cTn id="13" dur="500"/>
                                        <p:tgtEl>
                                          <p:spTgt spid="5"/>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blinds(horizontal)">
                                      <p:cBhvr>
                                        <p:cTn id="16" dur="500"/>
                                        <p:tgtEl>
                                          <p:spTgt spid="6"/>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blinds(horizontal)">
                                      <p:cBhvr>
                                        <p:cTn id="19" dur="500"/>
                                        <p:tgtEl>
                                          <p:spTgt spid="13"/>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linds(horizontal)">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blinds(horizontal)">
                                      <p:cBhvr>
                                        <p:cTn id="27" dur="500"/>
                                        <p:tgtEl>
                                          <p:spTgt spid="17"/>
                                        </p:tgtEl>
                                      </p:cBhvr>
                                    </p:animEffect>
                                  </p:childTnLst>
                                </p:cTn>
                              </p:par>
                              <p:par>
                                <p:cTn id="28" presetID="3" presetClass="entr" presetSubtype="10" fill="hold" grpId="0" nodeType="with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blinds(horizontal)">
                                      <p:cBhvr>
                                        <p:cTn id="30" dur="500"/>
                                        <p:tgtEl>
                                          <p:spTgt spid="18"/>
                                        </p:tgtEl>
                                      </p:cBhvr>
                                    </p:animEffect>
                                  </p:childTnLst>
                                </p:cTn>
                              </p:par>
                              <p:par>
                                <p:cTn id="31" presetID="3" presetClass="entr" presetSubtype="10" fill="hold" grpId="0" nodeType="with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blinds(horizontal)">
                                      <p:cBhvr>
                                        <p:cTn id="33" dur="500"/>
                                        <p:tgtEl>
                                          <p:spTgt spid="19"/>
                                        </p:tgtEl>
                                      </p:cBhvr>
                                    </p:animEffect>
                                  </p:childTnLst>
                                </p:cTn>
                              </p:par>
                              <p:par>
                                <p:cTn id="34" presetID="3" presetClass="entr" presetSubtype="10" fill="hold" grpId="0" nodeType="with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blinds(horizontal)">
                                      <p:cBhvr>
                                        <p:cTn id="36" dur="500"/>
                                        <p:tgtEl>
                                          <p:spTgt spid="20"/>
                                        </p:tgtEl>
                                      </p:cBhvr>
                                    </p:animEffect>
                                  </p:childTnLst>
                                </p:cTn>
                              </p:par>
                              <p:par>
                                <p:cTn id="37" presetID="3" presetClass="entr" presetSubtype="10" fill="hold" grpId="0" nodeType="with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blinds(horizontal)">
                                      <p:cBhvr>
                                        <p:cTn id="39" dur="500"/>
                                        <p:tgtEl>
                                          <p:spTgt spid="21"/>
                                        </p:tgtEl>
                                      </p:cBhvr>
                                    </p:animEffect>
                                  </p:childTnLst>
                                </p:cTn>
                              </p:par>
                              <p:par>
                                <p:cTn id="40" presetID="3" presetClass="entr" presetSubtype="10" fill="hold" grpId="0" nodeType="with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blinds(horizontal)">
                                      <p:cBhvr>
                                        <p:cTn id="42" dur="500"/>
                                        <p:tgtEl>
                                          <p:spTgt spid="22"/>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blinds(horizontal)">
                                      <p:cBhvr>
                                        <p:cTn id="47" dur="500"/>
                                        <p:tgtEl>
                                          <p:spTgt spid="23"/>
                                        </p:tgtEl>
                                      </p:cBhvr>
                                    </p:animEffect>
                                  </p:childTnLst>
                                </p:cTn>
                              </p:par>
                              <p:par>
                                <p:cTn id="48" presetID="3" presetClass="entr" presetSubtype="10" fill="hold" grpId="0" nodeType="withEffect">
                                  <p:stCondLst>
                                    <p:cond delay="0"/>
                                  </p:stCondLst>
                                  <p:childTnLst>
                                    <p:set>
                                      <p:cBhvr>
                                        <p:cTn id="49" dur="1" fill="hold">
                                          <p:stCondLst>
                                            <p:cond delay="0"/>
                                          </p:stCondLst>
                                        </p:cTn>
                                        <p:tgtEl>
                                          <p:spTgt spid="24"/>
                                        </p:tgtEl>
                                        <p:attrNameLst>
                                          <p:attrName>style.visibility</p:attrName>
                                        </p:attrNameLst>
                                      </p:cBhvr>
                                      <p:to>
                                        <p:strVal val="visible"/>
                                      </p:to>
                                    </p:set>
                                    <p:animEffect transition="in" filter="blinds(horizontal)">
                                      <p:cBhvr>
                                        <p:cTn id="50" dur="500"/>
                                        <p:tgtEl>
                                          <p:spTgt spid="24"/>
                                        </p:tgtEl>
                                      </p:cBhvr>
                                    </p:animEffect>
                                  </p:childTnLst>
                                </p:cTn>
                              </p:par>
                              <p:par>
                                <p:cTn id="51" presetID="3" presetClass="entr" presetSubtype="10" fill="hold" grpId="0" nodeType="withEffect">
                                  <p:stCondLst>
                                    <p:cond delay="0"/>
                                  </p:stCondLst>
                                  <p:childTnLst>
                                    <p:set>
                                      <p:cBhvr>
                                        <p:cTn id="52" dur="1" fill="hold">
                                          <p:stCondLst>
                                            <p:cond delay="0"/>
                                          </p:stCondLst>
                                        </p:cTn>
                                        <p:tgtEl>
                                          <p:spTgt spid="25"/>
                                        </p:tgtEl>
                                        <p:attrNameLst>
                                          <p:attrName>style.visibility</p:attrName>
                                        </p:attrNameLst>
                                      </p:cBhvr>
                                      <p:to>
                                        <p:strVal val="visible"/>
                                      </p:to>
                                    </p:set>
                                    <p:animEffect transition="in" filter="blinds(horizontal)">
                                      <p:cBhvr>
                                        <p:cTn id="53" dur="500"/>
                                        <p:tgtEl>
                                          <p:spTgt spid="25"/>
                                        </p:tgtEl>
                                      </p:cBhvr>
                                    </p:animEffect>
                                  </p:childTnLst>
                                </p:cTn>
                              </p:par>
                              <p:par>
                                <p:cTn id="54" presetID="3" presetClass="entr" presetSubtype="10" fill="hold" grpId="0" nodeType="withEffect">
                                  <p:stCondLst>
                                    <p:cond delay="0"/>
                                  </p:stCondLst>
                                  <p:childTnLst>
                                    <p:set>
                                      <p:cBhvr>
                                        <p:cTn id="55" dur="1" fill="hold">
                                          <p:stCondLst>
                                            <p:cond delay="0"/>
                                          </p:stCondLst>
                                        </p:cTn>
                                        <p:tgtEl>
                                          <p:spTgt spid="26"/>
                                        </p:tgtEl>
                                        <p:attrNameLst>
                                          <p:attrName>style.visibility</p:attrName>
                                        </p:attrNameLst>
                                      </p:cBhvr>
                                      <p:to>
                                        <p:strVal val="visible"/>
                                      </p:to>
                                    </p:set>
                                    <p:animEffect transition="in" filter="blinds(horizontal)">
                                      <p:cBhvr>
                                        <p:cTn id="56" dur="500"/>
                                        <p:tgtEl>
                                          <p:spTgt spid="26"/>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xit" presetSubtype="0" fill="hold" grpId="1" nodeType="clickEffect">
                                  <p:stCondLst>
                                    <p:cond delay="0"/>
                                  </p:stCondLst>
                                  <p:childTnLst>
                                    <p:animEffect transition="out" filter="fade">
                                      <p:cBhvr>
                                        <p:cTn id="60" dur="500"/>
                                        <p:tgtEl>
                                          <p:spTgt spid="3"/>
                                        </p:tgtEl>
                                      </p:cBhvr>
                                    </p:animEffect>
                                    <p:set>
                                      <p:cBhvr>
                                        <p:cTn id="61" dur="1" fill="hold">
                                          <p:stCondLst>
                                            <p:cond delay="499"/>
                                          </p:stCondLst>
                                        </p:cTn>
                                        <p:tgtEl>
                                          <p:spTgt spid="3"/>
                                        </p:tgtEl>
                                        <p:attrNameLst>
                                          <p:attrName>style.visibility</p:attrName>
                                        </p:attrNameLst>
                                      </p:cBhvr>
                                      <p:to>
                                        <p:strVal val="hidden"/>
                                      </p:to>
                                    </p:set>
                                  </p:childTnLst>
                                </p:cTn>
                              </p:par>
                              <p:par>
                                <p:cTn id="62" presetID="10" presetClass="exit" presetSubtype="0" fill="hold" grpId="1" nodeType="withEffect">
                                  <p:stCondLst>
                                    <p:cond delay="0"/>
                                  </p:stCondLst>
                                  <p:childTnLst>
                                    <p:animEffect transition="out" filter="fade">
                                      <p:cBhvr>
                                        <p:cTn id="63" dur="500"/>
                                        <p:tgtEl>
                                          <p:spTgt spid="4"/>
                                        </p:tgtEl>
                                      </p:cBhvr>
                                    </p:animEffect>
                                    <p:set>
                                      <p:cBhvr>
                                        <p:cTn id="64" dur="1" fill="hold">
                                          <p:stCondLst>
                                            <p:cond delay="499"/>
                                          </p:stCondLst>
                                        </p:cTn>
                                        <p:tgtEl>
                                          <p:spTgt spid="4"/>
                                        </p:tgtEl>
                                        <p:attrNameLst>
                                          <p:attrName>style.visibility</p:attrName>
                                        </p:attrNameLst>
                                      </p:cBhvr>
                                      <p:to>
                                        <p:strVal val="hidden"/>
                                      </p:to>
                                    </p:set>
                                  </p:childTnLst>
                                </p:cTn>
                              </p:par>
                              <p:par>
                                <p:cTn id="65" presetID="10" presetClass="exit" presetSubtype="0" fill="hold" grpId="1" nodeType="withEffect">
                                  <p:stCondLst>
                                    <p:cond delay="0"/>
                                  </p:stCondLst>
                                  <p:childTnLst>
                                    <p:animEffect transition="out" filter="fade">
                                      <p:cBhvr>
                                        <p:cTn id="66" dur="500"/>
                                        <p:tgtEl>
                                          <p:spTgt spid="5"/>
                                        </p:tgtEl>
                                      </p:cBhvr>
                                    </p:animEffect>
                                    <p:set>
                                      <p:cBhvr>
                                        <p:cTn id="67" dur="1" fill="hold">
                                          <p:stCondLst>
                                            <p:cond delay="499"/>
                                          </p:stCondLst>
                                        </p:cTn>
                                        <p:tgtEl>
                                          <p:spTgt spid="5"/>
                                        </p:tgtEl>
                                        <p:attrNameLst>
                                          <p:attrName>style.visibility</p:attrName>
                                        </p:attrNameLst>
                                      </p:cBhvr>
                                      <p:to>
                                        <p:strVal val="hidden"/>
                                      </p:to>
                                    </p:set>
                                  </p:childTnLst>
                                </p:cTn>
                              </p:par>
                              <p:par>
                                <p:cTn id="68" presetID="10" presetClass="exit" presetSubtype="0" fill="hold" grpId="1" nodeType="withEffect">
                                  <p:stCondLst>
                                    <p:cond delay="0"/>
                                  </p:stCondLst>
                                  <p:childTnLst>
                                    <p:animEffect transition="out" filter="fade">
                                      <p:cBhvr>
                                        <p:cTn id="69" dur="500"/>
                                        <p:tgtEl>
                                          <p:spTgt spid="6"/>
                                        </p:tgtEl>
                                      </p:cBhvr>
                                    </p:animEffect>
                                    <p:set>
                                      <p:cBhvr>
                                        <p:cTn id="70" dur="1" fill="hold">
                                          <p:stCondLst>
                                            <p:cond delay="499"/>
                                          </p:stCondLst>
                                        </p:cTn>
                                        <p:tgtEl>
                                          <p:spTgt spid="6"/>
                                        </p:tgtEl>
                                        <p:attrNameLst>
                                          <p:attrName>style.visibility</p:attrName>
                                        </p:attrNameLst>
                                      </p:cBhvr>
                                      <p:to>
                                        <p:strVal val="hidden"/>
                                      </p:to>
                                    </p:set>
                                  </p:childTnLst>
                                </p:cTn>
                              </p:par>
                              <p:par>
                                <p:cTn id="71" presetID="10" presetClass="exit" presetSubtype="0" fill="hold" grpId="1" nodeType="withEffect">
                                  <p:stCondLst>
                                    <p:cond delay="0"/>
                                  </p:stCondLst>
                                  <p:childTnLst>
                                    <p:animEffect transition="out" filter="fade">
                                      <p:cBhvr>
                                        <p:cTn id="72" dur="500"/>
                                        <p:tgtEl>
                                          <p:spTgt spid="13"/>
                                        </p:tgtEl>
                                      </p:cBhvr>
                                    </p:animEffect>
                                    <p:set>
                                      <p:cBhvr>
                                        <p:cTn id="73" dur="1" fill="hold">
                                          <p:stCondLst>
                                            <p:cond delay="499"/>
                                          </p:stCondLst>
                                        </p:cTn>
                                        <p:tgtEl>
                                          <p:spTgt spid="13"/>
                                        </p:tgtEl>
                                        <p:attrNameLst>
                                          <p:attrName>style.visibility</p:attrName>
                                        </p:attrNameLst>
                                      </p:cBhvr>
                                      <p:to>
                                        <p:strVal val="hidden"/>
                                      </p:to>
                                    </p:set>
                                  </p:childTnLst>
                                </p:cTn>
                              </p:par>
                              <p:par>
                                <p:cTn id="74" presetID="10" presetClass="exit" presetSubtype="0" fill="hold" grpId="1" nodeType="withEffect">
                                  <p:stCondLst>
                                    <p:cond delay="0"/>
                                  </p:stCondLst>
                                  <p:childTnLst>
                                    <p:animEffect transition="out" filter="fade">
                                      <p:cBhvr>
                                        <p:cTn id="75" dur="500"/>
                                        <p:tgtEl>
                                          <p:spTgt spid="15"/>
                                        </p:tgtEl>
                                      </p:cBhvr>
                                    </p:animEffect>
                                    <p:set>
                                      <p:cBhvr>
                                        <p:cTn id="76" dur="1" fill="hold">
                                          <p:stCondLst>
                                            <p:cond delay="499"/>
                                          </p:stCondLst>
                                        </p:cTn>
                                        <p:tgtEl>
                                          <p:spTgt spid="15"/>
                                        </p:tgtEl>
                                        <p:attrNameLst>
                                          <p:attrName>style.visibility</p:attrName>
                                        </p:attrNameLst>
                                      </p:cBhvr>
                                      <p:to>
                                        <p:strVal val="hidden"/>
                                      </p:to>
                                    </p:set>
                                  </p:childTnLst>
                                </p:cTn>
                              </p:par>
                              <p:par>
                                <p:cTn id="77" presetID="10" presetClass="exit" presetSubtype="0" fill="hold" grpId="1" nodeType="withEffect">
                                  <p:stCondLst>
                                    <p:cond delay="0"/>
                                  </p:stCondLst>
                                  <p:childTnLst>
                                    <p:animEffect transition="out" filter="fade">
                                      <p:cBhvr>
                                        <p:cTn id="78" dur="500"/>
                                        <p:tgtEl>
                                          <p:spTgt spid="17"/>
                                        </p:tgtEl>
                                      </p:cBhvr>
                                    </p:animEffect>
                                    <p:set>
                                      <p:cBhvr>
                                        <p:cTn id="79" dur="1" fill="hold">
                                          <p:stCondLst>
                                            <p:cond delay="499"/>
                                          </p:stCondLst>
                                        </p:cTn>
                                        <p:tgtEl>
                                          <p:spTgt spid="17"/>
                                        </p:tgtEl>
                                        <p:attrNameLst>
                                          <p:attrName>style.visibility</p:attrName>
                                        </p:attrNameLst>
                                      </p:cBhvr>
                                      <p:to>
                                        <p:strVal val="hidden"/>
                                      </p:to>
                                    </p:set>
                                  </p:childTnLst>
                                </p:cTn>
                              </p:par>
                              <p:par>
                                <p:cTn id="80" presetID="10" presetClass="exit" presetSubtype="0" fill="hold" grpId="1" nodeType="withEffect">
                                  <p:stCondLst>
                                    <p:cond delay="0"/>
                                  </p:stCondLst>
                                  <p:childTnLst>
                                    <p:animEffect transition="out" filter="fade">
                                      <p:cBhvr>
                                        <p:cTn id="81" dur="500"/>
                                        <p:tgtEl>
                                          <p:spTgt spid="18"/>
                                        </p:tgtEl>
                                      </p:cBhvr>
                                    </p:animEffect>
                                    <p:set>
                                      <p:cBhvr>
                                        <p:cTn id="82" dur="1" fill="hold">
                                          <p:stCondLst>
                                            <p:cond delay="499"/>
                                          </p:stCondLst>
                                        </p:cTn>
                                        <p:tgtEl>
                                          <p:spTgt spid="18"/>
                                        </p:tgtEl>
                                        <p:attrNameLst>
                                          <p:attrName>style.visibility</p:attrName>
                                        </p:attrNameLst>
                                      </p:cBhvr>
                                      <p:to>
                                        <p:strVal val="hidden"/>
                                      </p:to>
                                    </p:set>
                                  </p:childTnLst>
                                </p:cTn>
                              </p:par>
                              <p:par>
                                <p:cTn id="83" presetID="10" presetClass="exit" presetSubtype="0" fill="hold" grpId="1" nodeType="withEffect">
                                  <p:stCondLst>
                                    <p:cond delay="0"/>
                                  </p:stCondLst>
                                  <p:childTnLst>
                                    <p:animEffect transition="out" filter="fade">
                                      <p:cBhvr>
                                        <p:cTn id="84" dur="500"/>
                                        <p:tgtEl>
                                          <p:spTgt spid="19"/>
                                        </p:tgtEl>
                                      </p:cBhvr>
                                    </p:animEffect>
                                    <p:set>
                                      <p:cBhvr>
                                        <p:cTn id="85" dur="1" fill="hold">
                                          <p:stCondLst>
                                            <p:cond delay="499"/>
                                          </p:stCondLst>
                                        </p:cTn>
                                        <p:tgtEl>
                                          <p:spTgt spid="19"/>
                                        </p:tgtEl>
                                        <p:attrNameLst>
                                          <p:attrName>style.visibility</p:attrName>
                                        </p:attrNameLst>
                                      </p:cBhvr>
                                      <p:to>
                                        <p:strVal val="hidden"/>
                                      </p:to>
                                    </p:set>
                                  </p:childTnLst>
                                </p:cTn>
                              </p:par>
                              <p:par>
                                <p:cTn id="86" presetID="10" presetClass="exit" presetSubtype="0" fill="hold" grpId="1" nodeType="withEffect">
                                  <p:stCondLst>
                                    <p:cond delay="0"/>
                                  </p:stCondLst>
                                  <p:childTnLst>
                                    <p:animEffect transition="out" filter="fade">
                                      <p:cBhvr>
                                        <p:cTn id="87" dur="500"/>
                                        <p:tgtEl>
                                          <p:spTgt spid="20"/>
                                        </p:tgtEl>
                                      </p:cBhvr>
                                    </p:animEffect>
                                    <p:set>
                                      <p:cBhvr>
                                        <p:cTn id="88" dur="1" fill="hold">
                                          <p:stCondLst>
                                            <p:cond delay="499"/>
                                          </p:stCondLst>
                                        </p:cTn>
                                        <p:tgtEl>
                                          <p:spTgt spid="20"/>
                                        </p:tgtEl>
                                        <p:attrNameLst>
                                          <p:attrName>style.visibility</p:attrName>
                                        </p:attrNameLst>
                                      </p:cBhvr>
                                      <p:to>
                                        <p:strVal val="hidden"/>
                                      </p:to>
                                    </p:set>
                                  </p:childTnLst>
                                </p:cTn>
                              </p:par>
                              <p:par>
                                <p:cTn id="89" presetID="10" presetClass="exit" presetSubtype="0" fill="hold" grpId="1" nodeType="withEffect">
                                  <p:stCondLst>
                                    <p:cond delay="0"/>
                                  </p:stCondLst>
                                  <p:childTnLst>
                                    <p:animEffect transition="out" filter="fade">
                                      <p:cBhvr>
                                        <p:cTn id="90" dur="500"/>
                                        <p:tgtEl>
                                          <p:spTgt spid="21"/>
                                        </p:tgtEl>
                                      </p:cBhvr>
                                    </p:animEffect>
                                    <p:set>
                                      <p:cBhvr>
                                        <p:cTn id="91" dur="1" fill="hold">
                                          <p:stCondLst>
                                            <p:cond delay="499"/>
                                          </p:stCondLst>
                                        </p:cTn>
                                        <p:tgtEl>
                                          <p:spTgt spid="21"/>
                                        </p:tgtEl>
                                        <p:attrNameLst>
                                          <p:attrName>style.visibility</p:attrName>
                                        </p:attrNameLst>
                                      </p:cBhvr>
                                      <p:to>
                                        <p:strVal val="hidden"/>
                                      </p:to>
                                    </p:set>
                                  </p:childTnLst>
                                </p:cTn>
                              </p:par>
                              <p:par>
                                <p:cTn id="92" presetID="10" presetClass="exit" presetSubtype="0" fill="hold" grpId="1" nodeType="withEffect">
                                  <p:stCondLst>
                                    <p:cond delay="0"/>
                                  </p:stCondLst>
                                  <p:childTnLst>
                                    <p:animEffect transition="out" filter="fade">
                                      <p:cBhvr>
                                        <p:cTn id="93" dur="500"/>
                                        <p:tgtEl>
                                          <p:spTgt spid="22"/>
                                        </p:tgtEl>
                                      </p:cBhvr>
                                    </p:animEffect>
                                    <p:set>
                                      <p:cBhvr>
                                        <p:cTn id="94" dur="1" fill="hold">
                                          <p:stCondLst>
                                            <p:cond delay="499"/>
                                          </p:stCondLst>
                                        </p:cTn>
                                        <p:tgtEl>
                                          <p:spTgt spid="22"/>
                                        </p:tgtEl>
                                        <p:attrNameLst>
                                          <p:attrName>style.visibility</p:attrName>
                                        </p:attrNameLst>
                                      </p:cBhvr>
                                      <p:to>
                                        <p:strVal val="hidden"/>
                                      </p:to>
                                    </p:set>
                                  </p:childTnLst>
                                </p:cTn>
                              </p:par>
                              <p:par>
                                <p:cTn id="95" presetID="10" presetClass="exit" presetSubtype="0" fill="hold" grpId="1" nodeType="withEffect">
                                  <p:stCondLst>
                                    <p:cond delay="0"/>
                                  </p:stCondLst>
                                  <p:childTnLst>
                                    <p:animEffect transition="out" filter="fade">
                                      <p:cBhvr>
                                        <p:cTn id="96" dur="500"/>
                                        <p:tgtEl>
                                          <p:spTgt spid="23"/>
                                        </p:tgtEl>
                                      </p:cBhvr>
                                    </p:animEffect>
                                    <p:set>
                                      <p:cBhvr>
                                        <p:cTn id="97" dur="1" fill="hold">
                                          <p:stCondLst>
                                            <p:cond delay="499"/>
                                          </p:stCondLst>
                                        </p:cTn>
                                        <p:tgtEl>
                                          <p:spTgt spid="23"/>
                                        </p:tgtEl>
                                        <p:attrNameLst>
                                          <p:attrName>style.visibility</p:attrName>
                                        </p:attrNameLst>
                                      </p:cBhvr>
                                      <p:to>
                                        <p:strVal val="hidden"/>
                                      </p:to>
                                    </p:set>
                                  </p:childTnLst>
                                </p:cTn>
                              </p:par>
                              <p:par>
                                <p:cTn id="98" presetID="10" presetClass="exit" presetSubtype="0" fill="hold" grpId="1" nodeType="withEffect">
                                  <p:stCondLst>
                                    <p:cond delay="0"/>
                                  </p:stCondLst>
                                  <p:childTnLst>
                                    <p:animEffect transition="out" filter="fade">
                                      <p:cBhvr>
                                        <p:cTn id="99" dur="500"/>
                                        <p:tgtEl>
                                          <p:spTgt spid="24"/>
                                        </p:tgtEl>
                                      </p:cBhvr>
                                    </p:animEffect>
                                    <p:set>
                                      <p:cBhvr>
                                        <p:cTn id="100" dur="1" fill="hold">
                                          <p:stCondLst>
                                            <p:cond delay="499"/>
                                          </p:stCondLst>
                                        </p:cTn>
                                        <p:tgtEl>
                                          <p:spTgt spid="24"/>
                                        </p:tgtEl>
                                        <p:attrNameLst>
                                          <p:attrName>style.visibility</p:attrName>
                                        </p:attrNameLst>
                                      </p:cBhvr>
                                      <p:to>
                                        <p:strVal val="hidden"/>
                                      </p:to>
                                    </p:set>
                                  </p:childTnLst>
                                </p:cTn>
                              </p:par>
                              <p:par>
                                <p:cTn id="101" presetID="10" presetClass="exit" presetSubtype="0" fill="hold" grpId="1" nodeType="withEffect">
                                  <p:stCondLst>
                                    <p:cond delay="0"/>
                                  </p:stCondLst>
                                  <p:childTnLst>
                                    <p:animEffect transition="out" filter="fade">
                                      <p:cBhvr>
                                        <p:cTn id="102" dur="500"/>
                                        <p:tgtEl>
                                          <p:spTgt spid="25"/>
                                        </p:tgtEl>
                                      </p:cBhvr>
                                    </p:animEffect>
                                    <p:set>
                                      <p:cBhvr>
                                        <p:cTn id="103" dur="1" fill="hold">
                                          <p:stCondLst>
                                            <p:cond delay="499"/>
                                          </p:stCondLst>
                                        </p:cTn>
                                        <p:tgtEl>
                                          <p:spTgt spid="25"/>
                                        </p:tgtEl>
                                        <p:attrNameLst>
                                          <p:attrName>style.visibility</p:attrName>
                                        </p:attrNameLst>
                                      </p:cBhvr>
                                      <p:to>
                                        <p:strVal val="hidden"/>
                                      </p:to>
                                    </p:set>
                                  </p:childTnLst>
                                </p:cTn>
                              </p:par>
                              <p:par>
                                <p:cTn id="104" presetID="10" presetClass="exit" presetSubtype="0" fill="hold" grpId="1" nodeType="withEffect">
                                  <p:stCondLst>
                                    <p:cond delay="0"/>
                                  </p:stCondLst>
                                  <p:childTnLst>
                                    <p:animEffect transition="out" filter="fade">
                                      <p:cBhvr>
                                        <p:cTn id="105" dur="500"/>
                                        <p:tgtEl>
                                          <p:spTgt spid="26"/>
                                        </p:tgtEl>
                                      </p:cBhvr>
                                    </p:animEffect>
                                    <p:set>
                                      <p:cBhvr>
                                        <p:cTn id="106" dur="1" fill="hold">
                                          <p:stCondLst>
                                            <p:cond delay="499"/>
                                          </p:stCondLst>
                                        </p:cTn>
                                        <p:tgtEl>
                                          <p:spTgt spid="26"/>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3" grpId="0"/>
      <p:bldP spid="3" grpId="1"/>
      <p:bldP spid="4" grpId="0"/>
      <p:bldP spid="4" grpId="1"/>
      <p:bldP spid="5" grpId="0"/>
      <p:bldP spid="5" grpId="1"/>
      <p:bldP spid="6" grpId="0"/>
      <p:bldP spid="6" grpId="1"/>
      <p:bldP spid="13" grpId="0"/>
      <p:bldP spid="13" grpId="1"/>
      <p:bldP spid="15" grpId="0"/>
      <p:bldP spid="15" grpId="1"/>
      <p:bldP spid="17" grpId="0"/>
      <p:bldP spid="17" grpId="1"/>
      <p:bldP spid="18" grpId="0"/>
      <p:bldP spid="18" grpId="1"/>
      <p:bldP spid="19" grpId="0"/>
      <p:bldP spid="19" grpId="1"/>
      <p:bldP spid="20" grpId="0"/>
      <p:bldP spid="20" grpId="1"/>
      <p:bldP spid="21" grpId="0"/>
      <p:bldP spid="21" grpId="1"/>
      <p:bldP spid="22" grpId="0"/>
      <p:bldP spid="22" grpId="1"/>
      <p:bldP spid="23" grpId="0"/>
      <p:bldP spid="23" grpId="1"/>
      <p:bldP spid="24" grpId="0"/>
      <p:bldP spid="24" grpId="1"/>
      <p:bldP spid="25" grpId="0"/>
      <p:bldP spid="25" grpId="1"/>
      <p:bldP spid="26" grpId="0"/>
      <p:bldP spid="26" grpId="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377999" y="260648"/>
            <a:ext cx="11412000" cy="6747425"/>
          </a:xfrm>
          <a:prstGeom prst="rect">
            <a:avLst/>
          </a:prstGeom>
        </p:spPr>
        <p:txBody>
          <a:bodyPr wrap="square">
            <a:spAutoFit/>
          </a:bodyPr>
          <a:lstStyle/>
          <a:p>
            <a:pPr algn="just">
              <a:lnSpc>
                <a:spcPct val="135000"/>
              </a:lnSpc>
              <a:spcAft>
                <a:spcPts val="0"/>
              </a:spcAft>
            </a:pPr>
            <a:r>
              <a:rPr lang="zh-CN" altLang="zh-CN" sz="2600" u="wavy" kern="100" dirty="0">
                <a:latin typeface="Times New Roman" panose="02020603050405020304"/>
                <a:ea typeface="华文细黑"/>
                <a:cs typeface="Times New Roman" panose="02020603050405020304"/>
              </a:rPr>
              <a:t>常得你一生痴痴地仰望？</a:t>
            </a:r>
            <a:r>
              <a:rPr lang="en-US" altLang="zh-CN" sz="2600" kern="100" dirty="0">
                <a:latin typeface="Times New Roman" panose="02020603050405020304"/>
                <a:ea typeface="华文细黑"/>
                <a:cs typeface="Courier New" panose="02070309020205020404"/>
              </a:rPr>
              <a:t>(5</a:t>
            </a:r>
            <a:r>
              <a:rPr lang="en-US" altLang="zh-CN" sz="2600" kern="100" dirty="0" smtClean="0">
                <a:latin typeface="Times New Roman" panose="02020603050405020304"/>
                <a:ea typeface="华文细黑"/>
                <a:cs typeface="Courier New" panose="02070309020205020404"/>
              </a:rPr>
              <a:t>)</a:t>
            </a:r>
            <a:endParaRPr lang="en-US" altLang="zh-CN" sz="2600" kern="100" dirty="0">
              <a:latin typeface="宋体" panose="02010600030101010101" pitchFamily="2" charset="-122"/>
              <a:cs typeface="Courier New" panose="02070309020205020404"/>
            </a:endParaRPr>
          </a:p>
          <a:p>
            <a:pPr algn="just">
              <a:lnSpc>
                <a:spcPct val="135000"/>
              </a:lnSpc>
              <a:spcAft>
                <a:spcPts val="0"/>
              </a:spcAft>
            </a:pPr>
            <a:r>
              <a:rPr lang="en-US" altLang="zh-CN" sz="2600" kern="100" dirty="0">
                <a:solidFill>
                  <a:srgbClr val="3333FF"/>
                </a:solidFill>
                <a:latin typeface="Times New Roman" panose="02020603050405020304"/>
                <a:ea typeface="华文细黑"/>
                <a:cs typeface="Courier New" panose="02070309020205020404"/>
              </a:rPr>
              <a:t>(5)</a:t>
            </a:r>
            <a:r>
              <a:rPr lang="zh-CN" altLang="zh-CN" sz="2600" kern="100" dirty="0">
                <a:solidFill>
                  <a:srgbClr val="3333FF"/>
                </a:solidFill>
                <a:latin typeface="Times New Roman" panose="02020603050405020304"/>
                <a:ea typeface="华文细黑"/>
                <a:cs typeface="Times New Roman" panose="02020603050405020304"/>
              </a:rPr>
              <a:t>诗人忽发奇想：</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樽中月影，或许那才是你故乡</a:t>
            </a:r>
            <a:r>
              <a:rPr lang="en-US" altLang="zh-CN" sz="2600" kern="100" dirty="0">
                <a:solidFill>
                  <a:srgbClr val="3333FF"/>
                </a:solidFill>
                <a:latin typeface="Times New Roman" panose="02020603050405020304"/>
                <a:ea typeface="华文细黑"/>
                <a:cs typeface="Courier New" panose="02070309020205020404"/>
              </a:rPr>
              <a:t>/</a:t>
            </a:r>
            <a:r>
              <a:rPr lang="zh-CN" altLang="zh-CN" sz="2600" kern="100" dirty="0">
                <a:solidFill>
                  <a:srgbClr val="3333FF"/>
                </a:solidFill>
                <a:latin typeface="Times New Roman" panose="02020603050405020304"/>
                <a:ea typeface="华文细黑"/>
                <a:cs typeface="Times New Roman" panose="02020603050405020304"/>
              </a:rPr>
              <a:t>常得你一生痴痴地仰望？</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民间盛传李白在采石矶长江中捉月而死，而余光中的一阕</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月光奏鸣曲</a:t>
            </a:r>
            <a:r>
              <a:rPr lang="en-US" altLang="zh-CN" sz="2600" kern="100" dirty="0">
                <a:solidFill>
                  <a:srgbClr val="3333FF"/>
                </a:solidFill>
                <a:latin typeface="宋体" panose="02010600030101010101" pitchFamily="2" charset="-122"/>
                <a:ea typeface="华文细黑"/>
                <a:cs typeface="Times New Roman" panose="02020603050405020304"/>
              </a:rPr>
              <a:t>”</a:t>
            </a:r>
            <a:r>
              <a:rPr lang="zh-CN" altLang="zh-CN" sz="2600" kern="100" dirty="0">
                <a:solidFill>
                  <a:srgbClr val="3333FF"/>
                </a:solidFill>
                <a:latin typeface="Times New Roman" panose="02020603050405020304"/>
                <a:ea typeface="华文细黑"/>
                <a:cs typeface="Times New Roman" panose="02020603050405020304"/>
              </a:rPr>
              <a:t>，为读者奏响的竟是一个想象飞腾的奇妙尾声</a:t>
            </a:r>
            <a:r>
              <a:rPr lang="zh-CN" altLang="zh-CN" sz="2600" kern="100" dirty="0" smtClean="0">
                <a:solidFill>
                  <a:srgbClr val="3333FF"/>
                </a:solidFill>
                <a:latin typeface="Times New Roman" panose="02020603050405020304"/>
                <a:ea typeface="华文细黑"/>
                <a:cs typeface="Times New Roman" panose="02020603050405020304"/>
              </a:rPr>
              <a:t>。</a:t>
            </a:r>
            <a:endParaRPr lang="en-US" altLang="zh-CN" sz="2600" kern="100" dirty="0" smtClean="0">
              <a:solidFill>
                <a:srgbClr val="3333FF"/>
              </a:solidFill>
              <a:latin typeface="宋体" panose="02010600030101010101" pitchFamily="2" charset="-122"/>
              <a:cs typeface="Courier New" panose="02070309020205020404"/>
            </a:endParaRPr>
          </a:p>
          <a:p>
            <a:pPr algn="just">
              <a:lnSpc>
                <a:spcPct val="135000"/>
              </a:lnSpc>
              <a:spcAft>
                <a:spcPts val="0"/>
              </a:spcAft>
            </a:pPr>
            <a:r>
              <a:rPr lang="zh-CN" altLang="zh-CN" sz="2600" kern="100" dirty="0">
                <a:latin typeface="Times New Roman" panose="02020603050405020304"/>
                <a:ea typeface="华文细黑"/>
                <a:cs typeface="Times New Roman" panose="02020603050405020304"/>
              </a:rPr>
              <a:t>而无论出门向西哭，向东哭</a:t>
            </a:r>
            <a:endParaRPr lang="zh-CN" altLang="zh-CN" sz="2600" kern="100" dirty="0">
              <a:latin typeface="宋体" panose="02010600030101010101" pitchFamily="2" charset="-122"/>
              <a:cs typeface="Courier New" panose="02070309020205020404"/>
            </a:endParaRPr>
          </a:p>
          <a:p>
            <a:pPr algn="just">
              <a:lnSpc>
                <a:spcPct val="135000"/>
              </a:lnSpc>
              <a:spcAft>
                <a:spcPts val="0"/>
              </a:spcAft>
            </a:pPr>
            <a:r>
              <a:rPr lang="zh-CN" altLang="zh-CN" sz="2600" kern="100" dirty="0">
                <a:latin typeface="Times New Roman" panose="02020603050405020304"/>
                <a:ea typeface="华文细黑"/>
                <a:cs typeface="Times New Roman" panose="02020603050405020304"/>
              </a:rPr>
              <a:t>长安却早已陷落</a:t>
            </a:r>
            <a:endParaRPr lang="zh-CN" altLang="zh-CN" sz="2600" kern="100" dirty="0">
              <a:latin typeface="宋体" panose="02010600030101010101" pitchFamily="2" charset="-122"/>
              <a:cs typeface="Courier New" panose="02070309020205020404"/>
            </a:endParaRPr>
          </a:p>
          <a:p>
            <a:pPr algn="just">
              <a:lnSpc>
                <a:spcPct val="135000"/>
              </a:lnSpc>
              <a:spcAft>
                <a:spcPts val="0"/>
              </a:spcAft>
            </a:pPr>
            <a:r>
              <a:rPr lang="zh-CN" altLang="zh-CN" sz="2600" kern="100" dirty="0">
                <a:latin typeface="Times New Roman" panose="02020603050405020304"/>
                <a:ea typeface="华文细黑"/>
                <a:cs typeface="Times New Roman" panose="02020603050405020304"/>
              </a:rPr>
              <a:t>这二十四万里的归程</a:t>
            </a:r>
            <a:endParaRPr lang="zh-CN" altLang="zh-CN" sz="2600" kern="100" dirty="0">
              <a:latin typeface="宋体" panose="02010600030101010101" pitchFamily="2" charset="-122"/>
              <a:cs typeface="Courier New" panose="02070309020205020404"/>
            </a:endParaRPr>
          </a:p>
          <a:p>
            <a:pPr algn="just">
              <a:lnSpc>
                <a:spcPct val="135000"/>
              </a:lnSpc>
              <a:spcAft>
                <a:spcPts val="0"/>
              </a:spcAft>
            </a:pPr>
            <a:r>
              <a:rPr lang="zh-CN" altLang="zh-CN" sz="2600" kern="100" dirty="0">
                <a:latin typeface="Times New Roman" panose="02020603050405020304"/>
                <a:ea typeface="华文细黑"/>
                <a:cs typeface="Times New Roman" panose="02020603050405020304"/>
              </a:rPr>
              <a:t>也不必惊动大鹏了，也无须招鹤</a:t>
            </a:r>
            <a:endParaRPr lang="zh-CN" altLang="zh-CN" sz="2600" kern="100" dirty="0">
              <a:latin typeface="宋体" panose="02010600030101010101" pitchFamily="2" charset="-122"/>
              <a:cs typeface="Courier New" panose="02070309020205020404"/>
            </a:endParaRPr>
          </a:p>
          <a:p>
            <a:pPr algn="just">
              <a:lnSpc>
                <a:spcPct val="135000"/>
              </a:lnSpc>
              <a:spcAft>
                <a:spcPts val="0"/>
              </a:spcAft>
            </a:pPr>
            <a:r>
              <a:rPr lang="zh-CN" altLang="zh-CN" sz="2600" kern="100" dirty="0">
                <a:latin typeface="Times New Roman" panose="02020603050405020304"/>
                <a:ea typeface="华文细黑"/>
                <a:cs typeface="Times New Roman" panose="02020603050405020304"/>
              </a:rPr>
              <a:t>只消把酒杯向半空一扔</a:t>
            </a:r>
            <a:endParaRPr lang="zh-CN" altLang="zh-CN" sz="2600" kern="100" dirty="0">
              <a:latin typeface="宋体" panose="02010600030101010101" pitchFamily="2" charset="-122"/>
              <a:cs typeface="Courier New" panose="02070309020205020404"/>
            </a:endParaRPr>
          </a:p>
          <a:p>
            <a:pPr algn="just">
              <a:lnSpc>
                <a:spcPct val="135000"/>
              </a:lnSpc>
              <a:spcAft>
                <a:spcPts val="0"/>
              </a:spcAft>
            </a:pPr>
            <a:r>
              <a:rPr lang="zh-CN" altLang="zh-CN" sz="2600" kern="100" dirty="0">
                <a:latin typeface="Times New Roman" panose="02020603050405020304"/>
                <a:ea typeface="华文细黑"/>
                <a:cs typeface="Times New Roman" panose="02020603050405020304"/>
              </a:rPr>
              <a:t>便旋成一只霍霍的飞碟</a:t>
            </a:r>
            <a:endParaRPr lang="zh-CN" altLang="zh-CN" sz="2600" kern="100" dirty="0">
              <a:latin typeface="宋体" panose="02010600030101010101" pitchFamily="2" charset="-122"/>
              <a:cs typeface="Courier New" panose="02070309020205020404"/>
            </a:endParaRPr>
          </a:p>
          <a:p>
            <a:pPr algn="just">
              <a:lnSpc>
                <a:spcPct val="135000"/>
              </a:lnSpc>
              <a:spcAft>
                <a:spcPts val="0"/>
              </a:spcAft>
            </a:pPr>
            <a:r>
              <a:rPr lang="zh-CN" altLang="zh-CN" sz="2600" kern="100" dirty="0">
                <a:latin typeface="Times New Roman" panose="02020603050405020304"/>
                <a:ea typeface="华文细黑"/>
                <a:cs typeface="Times New Roman" panose="02020603050405020304"/>
              </a:rPr>
              <a:t>诡绿的闪光愈转愈快</a:t>
            </a:r>
            <a:endParaRPr lang="zh-CN" altLang="zh-CN" sz="2600" kern="100" dirty="0">
              <a:latin typeface="宋体" panose="02010600030101010101" pitchFamily="2" charset="-122"/>
              <a:cs typeface="Courier New" panose="02070309020205020404"/>
            </a:endParaRPr>
          </a:p>
          <a:p>
            <a:pPr algn="just">
              <a:lnSpc>
                <a:spcPct val="135000"/>
              </a:lnSpc>
              <a:spcAft>
                <a:spcPts val="0"/>
              </a:spcAft>
            </a:pPr>
            <a:r>
              <a:rPr lang="zh-CN" altLang="zh-CN" sz="2600" kern="100" dirty="0">
                <a:latin typeface="Times New Roman" panose="02020603050405020304"/>
                <a:ea typeface="华文细黑"/>
                <a:cs typeface="Times New Roman" panose="02020603050405020304"/>
              </a:rPr>
              <a:t>接你回传说里</a:t>
            </a:r>
            <a:r>
              <a:rPr lang="zh-CN" altLang="zh-CN" sz="2600" kern="100" dirty="0" smtClean="0">
                <a:latin typeface="Times New Roman" panose="02020603050405020304"/>
                <a:ea typeface="华文细黑"/>
                <a:cs typeface="Times New Roman" panose="02020603050405020304"/>
              </a:rPr>
              <a:t>去</a:t>
            </a:r>
            <a:endParaRPr lang="zh-CN" altLang="zh-CN" sz="2600" kern="100" dirty="0">
              <a:latin typeface="宋体" panose="02010600030101010101" pitchFamily="2" charset="-122"/>
              <a:cs typeface="Courier New" panose="02070309020205020404"/>
            </a:endParaRPr>
          </a:p>
        </p:txBody>
      </p:sp>
      <p:sp>
        <p:nvSpPr>
          <p:cNvPr id="3" name="矩形 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p:cNvSpPr/>
          <p:nvPr/>
        </p:nvSpPr>
        <p:spPr>
          <a:xfrm>
            <a:off x="11398413"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提示</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animEffect transition="in" filter="blinds(horizontal)">
                                      <p:cBhvr>
                                        <p:cTn id="7" dur="500"/>
                                        <p:tgtEl>
                                          <p:spTgt spid="8">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8">
                                            <p:txEl>
                                              <p:pRg st="1" end="1"/>
                                            </p:txEl>
                                          </p:spTgt>
                                        </p:tgtEl>
                                      </p:cBhvr>
                                    </p:animEffect>
                                    <p:set>
                                      <p:cBhvr>
                                        <p:cTn id="12" dur="1" fill="hold">
                                          <p:stCondLst>
                                            <p:cond delay="499"/>
                                          </p:stCondLst>
                                        </p:cTn>
                                        <p:tgtEl>
                                          <p:spTgt spid="8">
                                            <p:txEl>
                                              <p:pRg st="1" end="1"/>
                                            </p:txEl>
                                          </p:spTgt>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377999" y="698026"/>
            <a:ext cx="11412000" cy="2595069"/>
          </a:xfrm>
          <a:prstGeom prst="rect">
            <a:avLst/>
          </a:prstGeom>
        </p:spPr>
        <p:txBody>
          <a:bodyPr wrap="square">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本诗以李白的</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失踪</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起笔，在叙写诗人的痛饮狂歌与坎坷遭遇之后，复以李白的乘风归去终篇，始终围绕</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寻</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字曲折成章，反复回旋，结构严谨有序，造句自由而舒展。李白诗的想象如天马行空，超逸绝然，而余光中诗作丰富而具有创作性的想象，确实也颇有</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太白遗风</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a:t>
            </a:r>
            <a:endParaRPr lang="zh-CN" altLang="zh-CN" sz="2800" kern="100" dirty="0">
              <a:effectLst/>
              <a:latin typeface="宋体" panose="02010600030101010101" pitchFamily="2" charset="-122"/>
              <a:cs typeface="Courier New" panose="02070309020205020404"/>
            </a:endParaRPr>
          </a:p>
        </p:txBody>
      </p:sp>
      <p:sp>
        <p:nvSpPr>
          <p:cNvPr id="3" name="矩形 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49" charset="-122"/>
                <a:ea typeface="黑体" panose="02010609060101010101" pitchFamily="49" charset="-122"/>
              </a:rPr>
              <a:t>返回</a:t>
            </a:r>
            <a:endParaRPr lang="zh-CN" altLang="en-US" sz="1400" dirty="0">
              <a:solidFill>
                <a:srgbClr val="0000CC"/>
              </a:solidFill>
              <a:latin typeface="黑体" panose="02010609060101010101" pitchFamily="49" charset="-122"/>
              <a:ea typeface="黑体" panose="02010609060101010101" pitchFamily="49" charset="-122"/>
            </a:endParaRPr>
          </a:p>
        </p:txBody>
      </p:sp>
      <p:sp>
        <p:nvSpPr>
          <p:cNvPr id="7" name="矩形 6"/>
          <p:cNvSpPr/>
          <p:nvPr/>
        </p:nvSpPr>
        <p:spPr>
          <a:xfrm>
            <a:off x="373807" y="160065"/>
            <a:ext cx="2375102" cy="539507"/>
          </a:xfrm>
          <a:prstGeom prst="rect">
            <a:avLst/>
          </a:prstGeom>
        </p:spPr>
        <p:txBody>
          <a:bodyPr wrap="square">
            <a:spAutoFit/>
          </a:bodyPr>
          <a:lstStyle/>
          <a:p>
            <a:pPr marL="285750" indent="-285750">
              <a:lnSpc>
                <a:spcPct val="135000"/>
              </a:lnSpc>
              <a:spcBef>
                <a:spcPts val="400"/>
              </a:spcBef>
              <a:buFont typeface="Wingdings" panose="05000000000000000000" pitchFamily="2" charset="2"/>
              <a:buChar char="n"/>
            </a:pPr>
            <a:r>
              <a:rPr lang="zh-CN" altLang="en-US" sz="2400" b="1" dirty="0" smtClean="0">
                <a:solidFill>
                  <a:srgbClr val="FF6600"/>
                </a:solidFill>
                <a:latin typeface="微软雅黑" panose="020B0503020204020204" pitchFamily="34" charset="-122"/>
                <a:ea typeface="微软雅黑" panose="020B0503020204020204" pitchFamily="34" charset="-122"/>
              </a:rPr>
              <a:t>赏析</a:t>
            </a:r>
            <a:endPar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4003915" y="2198107"/>
            <a:ext cx="4126528" cy="1015663"/>
          </a:xfrm>
          <a:prstGeom prst="rect">
            <a:avLst/>
          </a:prstGeom>
          <a:noFill/>
        </p:spPr>
        <p:txBody>
          <a:bodyPr wrap="square" rtlCol="0">
            <a:spAutoFit/>
          </a:bodyPr>
          <a:lstStyle/>
          <a:p>
            <a:pPr algn="ctr"/>
            <a:r>
              <a:rPr lang="zh-CN" altLang="en-US" sz="6000" b="1" dirty="0" smtClean="0">
                <a:solidFill>
                  <a:schemeClr val="accent6">
                    <a:lumMod val="7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本课结束</a:t>
            </a:r>
            <a:endParaRPr lang="zh-CN" altLang="en-US" sz="6000" b="1" dirty="0">
              <a:solidFill>
                <a:schemeClr val="accent6">
                  <a:lumMod val="7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endParaRPr>
          </a:p>
        </p:txBody>
      </p:sp>
      <p:pic>
        <p:nvPicPr>
          <p:cNvPr id="6" name="Picture 3" descr="E:\赵丽君  2016\同步2016\创新设计\最后一批\看完\创新图片\1d793246711bd0d6649875106adbac1d_u=2046753827,2018209740&amp;fm=21&amp;gp=0.jpg"/>
          <p:cNvPicPr>
            <a:picLocks noChangeAspect="1" noChangeArrowheads="1"/>
          </p:cNvPicPr>
          <p:nvPr/>
        </p:nvPicPr>
        <p:blipFill rotWithShape="1">
          <a:blip r:embed="rId1">
            <a:extLst>
              <a:ext uri="{28A0092B-C50C-407E-A947-70E740481C1C}">
                <a14:useLocalDpi xmlns:a14="http://schemas.microsoft.com/office/drawing/2010/main" val="0"/>
              </a:ext>
            </a:extLst>
          </a:blip>
          <a:srcRect b="11865"/>
          <a:stretch>
            <a:fillRect/>
          </a:stretch>
        </p:blipFill>
        <p:spPr bwMode="auto">
          <a:xfrm>
            <a:off x="8215929" y="0"/>
            <a:ext cx="3974484" cy="270401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矩形 5"/>
          <p:cNvSpPr/>
          <p:nvPr/>
        </p:nvSpPr>
        <p:spPr>
          <a:xfrm>
            <a:off x="406574" y="255994"/>
            <a:ext cx="11376000" cy="2031325"/>
          </a:xfrm>
          <a:prstGeom prst="rect">
            <a:avLst/>
          </a:prstGeom>
        </p:spPr>
        <p:txBody>
          <a:bodyPr wrap="square">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理解词义</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通假字</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所守或</a:t>
            </a:r>
            <a:r>
              <a:rPr lang="zh-CN" altLang="zh-CN" sz="2800" kern="100" dirty="0">
                <a:solidFill>
                  <a:srgbClr val="FF0000"/>
                </a:solidFill>
                <a:latin typeface="Times New Roman" panose="02020603050405020304"/>
                <a:ea typeface="华文细黑"/>
                <a:cs typeface="Times New Roman" panose="02020603050405020304"/>
              </a:rPr>
              <a:t>匪</a:t>
            </a:r>
            <a:r>
              <a:rPr lang="zh-CN" altLang="zh-CN" sz="2800" kern="100" dirty="0">
                <a:latin typeface="Times New Roman" panose="02020603050405020304"/>
                <a:ea typeface="华文细黑"/>
                <a:cs typeface="Times New Roman" panose="02020603050405020304"/>
              </a:rPr>
              <a:t>亲</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zh-CN" altLang="zh-CN" sz="1050" kern="100" dirty="0">
              <a:effectLst/>
              <a:latin typeface="宋体" panose="02010600030101010101" pitchFamily="2" charset="-122"/>
              <a:cs typeface="Courier New" panose="02070309020205020404"/>
            </a:endParaRPr>
          </a:p>
        </p:txBody>
      </p:sp>
      <p:sp>
        <p:nvSpPr>
          <p:cNvPr id="7" name="圆角矩形 6"/>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8" name="左大括号 7"/>
          <p:cNvSpPr/>
          <p:nvPr/>
        </p:nvSpPr>
        <p:spPr>
          <a:xfrm>
            <a:off x="1342678" y="3441800"/>
            <a:ext cx="216024" cy="1524655"/>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矩形 8"/>
          <p:cNvSpPr/>
          <p:nvPr/>
        </p:nvSpPr>
        <p:spPr>
          <a:xfrm>
            <a:off x="406574" y="3972540"/>
            <a:ext cx="902811" cy="523220"/>
          </a:xfrm>
          <a:prstGeom prst="rect">
            <a:avLst/>
          </a:prstGeom>
        </p:spPr>
        <p:txBody>
          <a:bodyPr wrap="none">
            <a:spAutoFit/>
          </a:bodyPr>
          <a:lstStyle/>
          <a:p>
            <a:r>
              <a:rPr lang="en-US" altLang="zh-CN" sz="2800" kern="100" dirty="0">
                <a:latin typeface="宋体" panose="02010600030101010101" pitchFamily="2" charset="-122"/>
                <a:ea typeface="华文细黑"/>
                <a:cs typeface="Times New Roman" panose="02020603050405020304"/>
              </a:rPr>
              <a:t>①</a:t>
            </a:r>
            <a:r>
              <a:rPr lang="zh-CN" altLang="zh-CN" sz="2800" kern="100" dirty="0">
                <a:latin typeface="Times New Roman" panose="02020603050405020304"/>
                <a:ea typeface="华文细黑"/>
                <a:cs typeface="Times New Roman" panose="02020603050405020304"/>
              </a:rPr>
              <a:t>尚</a:t>
            </a:r>
            <a:endParaRPr lang="zh-CN" altLang="en-US" sz="2800" dirty="0"/>
          </a:p>
        </p:txBody>
      </p:sp>
      <p:sp>
        <p:nvSpPr>
          <p:cNvPr id="10" name="矩形 9"/>
          <p:cNvSpPr/>
          <p:nvPr/>
        </p:nvSpPr>
        <p:spPr>
          <a:xfrm>
            <a:off x="1630710" y="3197875"/>
            <a:ext cx="8280920" cy="2031325"/>
          </a:xfrm>
          <a:prstGeom prst="rect">
            <a:avLst/>
          </a:prstGeom>
        </p:spPr>
        <p:txBody>
          <a:bodyPr wrap="square">
            <a:spAutoFit/>
          </a:bodyPr>
          <a:lstStyle/>
          <a:p>
            <a:pPr algn="just">
              <a:lnSpc>
                <a:spcPct val="150000"/>
              </a:lnSpc>
              <a:spcAft>
                <a:spcPts val="0"/>
              </a:spcAft>
              <a:tabLst>
                <a:tab pos="2340610" algn="l"/>
              </a:tabLst>
            </a:pPr>
            <a:r>
              <a:rPr lang="zh-CN" altLang="zh-CN" sz="2800" kern="100" dirty="0">
                <a:latin typeface="Times New Roman" panose="02020603050405020304"/>
                <a:ea typeface="华文细黑"/>
                <a:cs typeface="Times New Roman" panose="02020603050405020304"/>
              </a:rPr>
              <a:t>黄鹤之飞</a:t>
            </a:r>
            <a:r>
              <a:rPr lang="zh-CN" altLang="zh-CN" sz="2800" kern="100" dirty="0">
                <a:solidFill>
                  <a:srgbClr val="FF0000"/>
                </a:solidFill>
                <a:latin typeface="Times New Roman" panose="02020603050405020304"/>
                <a:ea typeface="华文细黑"/>
                <a:cs typeface="Times New Roman" panose="02020603050405020304"/>
              </a:rPr>
              <a:t>尚</a:t>
            </a:r>
            <a:r>
              <a:rPr lang="zh-CN" altLang="zh-CN" sz="2800" kern="100" dirty="0">
                <a:latin typeface="Times New Roman" panose="02020603050405020304"/>
                <a:ea typeface="华文细黑"/>
                <a:cs typeface="Times New Roman" panose="02020603050405020304"/>
              </a:rPr>
              <a:t>不得过</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en-US" altLang="zh-CN" sz="2800" kern="100" dirty="0" smtClean="0">
              <a:latin typeface="Times New Roman" panose="02020603050405020304"/>
              <a:ea typeface="华文细黑"/>
            </a:endParaRPr>
          </a:p>
          <a:p>
            <a:pPr algn="just">
              <a:lnSpc>
                <a:spcPct val="150000"/>
              </a:lnSpc>
              <a:spcAft>
                <a:spcPts val="0"/>
              </a:spcAft>
              <a:tabLst>
                <a:tab pos="2340610" algn="l"/>
              </a:tabLst>
            </a:pPr>
            <a:r>
              <a:rPr lang="zh-CN" altLang="zh-CN" sz="2800" kern="100" dirty="0" smtClean="0">
                <a:solidFill>
                  <a:srgbClr val="FF0000"/>
                </a:solidFill>
                <a:latin typeface="Times New Roman" panose="02020603050405020304"/>
                <a:ea typeface="华文细黑"/>
                <a:cs typeface="Times New Roman" panose="02020603050405020304"/>
              </a:rPr>
              <a:t>尚</a:t>
            </a:r>
            <a:r>
              <a:rPr lang="zh-CN" altLang="zh-CN" sz="2800" kern="100" dirty="0">
                <a:latin typeface="Times New Roman" panose="02020603050405020304"/>
                <a:ea typeface="华文细黑"/>
                <a:cs typeface="Times New Roman" panose="02020603050405020304"/>
              </a:rPr>
              <a:t>贤使能</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en-US" altLang="zh-CN" sz="2800" u="sng" kern="100" dirty="0" smtClean="0">
              <a:latin typeface="Times New Roman" panose="02020603050405020304"/>
              <a:ea typeface="华文细黑"/>
              <a:cs typeface="Times New Roman" panose="02020603050405020304"/>
            </a:endParaRPr>
          </a:p>
          <a:p>
            <a:pPr algn="just">
              <a:lnSpc>
                <a:spcPct val="150000"/>
              </a:lnSpc>
              <a:spcAft>
                <a:spcPts val="0"/>
              </a:spcAft>
              <a:tabLst>
                <a:tab pos="2340610" algn="l"/>
              </a:tabLst>
            </a:pPr>
            <a:r>
              <a:rPr lang="zh-CN" altLang="zh-CN" sz="2800" kern="100" dirty="0" smtClean="0">
                <a:latin typeface="Times New Roman" panose="02020603050405020304"/>
                <a:ea typeface="华文细黑"/>
                <a:cs typeface="Times New Roman" panose="02020603050405020304"/>
              </a:rPr>
              <a:t>廉</a:t>
            </a:r>
            <a:r>
              <a:rPr lang="zh-CN" altLang="zh-CN" sz="2800" kern="100" dirty="0">
                <a:latin typeface="Times New Roman" panose="02020603050405020304"/>
                <a:ea typeface="华文细黑"/>
                <a:cs typeface="Times New Roman" panose="02020603050405020304"/>
              </a:rPr>
              <a:t>颇老矣，</a:t>
            </a:r>
            <a:r>
              <a:rPr lang="zh-CN" altLang="zh-CN" sz="2800" kern="100" dirty="0">
                <a:solidFill>
                  <a:srgbClr val="FF0000"/>
                </a:solidFill>
                <a:latin typeface="Times New Roman" panose="02020603050405020304"/>
                <a:ea typeface="华文细黑"/>
                <a:cs typeface="Times New Roman" panose="02020603050405020304"/>
              </a:rPr>
              <a:t>尚</a:t>
            </a:r>
            <a:r>
              <a:rPr lang="zh-CN" altLang="zh-CN" sz="2800" kern="100" dirty="0">
                <a:latin typeface="Times New Roman" panose="02020603050405020304"/>
                <a:ea typeface="华文细黑"/>
                <a:cs typeface="Times New Roman" panose="02020603050405020304"/>
              </a:rPr>
              <a:t>能饭否</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zh-CN" altLang="zh-CN" sz="1050" kern="100" dirty="0">
              <a:effectLst/>
              <a:latin typeface="宋体" panose="02010600030101010101" pitchFamily="2" charset="-122"/>
              <a:cs typeface="Courier New" panose="02070309020205020404"/>
            </a:endParaRPr>
          </a:p>
        </p:txBody>
      </p:sp>
      <p:sp>
        <p:nvSpPr>
          <p:cNvPr id="23" name="矩形 22"/>
          <p:cNvSpPr/>
          <p:nvPr/>
        </p:nvSpPr>
        <p:spPr>
          <a:xfrm>
            <a:off x="406574" y="2196090"/>
            <a:ext cx="2475749" cy="656846"/>
          </a:xfrm>
          <a:prstGeom prst="rect">
            <a:avLst/>
          </a:prstGeom>
        </p:spPr>
        <p:txBody>
          <a:bodyPr wrap="square">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一词多义</a:t>
            </a:r>
            <a:endParaRPr lang="zh-CN" altLang="zh-CN" sz="1050" kern="100" dirty="0">
              <a:effectLst/>
              <a:latin typeface="宋体" panose="02010600030101010101" pitchFamily="2" charset="-122"/>
              <a:cs typeface="Courier New" panose="02070309020205020404"/>
            </a:endParaRPr>
          </a:p>
        </p:txBody>
      </p:sp>
      <p:sp>
        <p:nvSpPr>
          <p:cNvPr id="3" name="矩形 2"/>
          <p:cNvSpPr/>
          <p:nvPr/>
        </p:nvSpPr>
        <p:spPr>
          <a:xfrm>
            <a:off x="2638822" y="1609636"/>
            <a:ext cx="1620957"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Times New Roman" panose="02020603050405020304"/>
              </a:rPr>
              <a:t>通</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非</a:t>
            </a:r>
            <a:r>
              <a:rPr lang="en-US" altLang="zh-CN" sz="2800" kern="100" dirty="0" smtClean="0">
                <a:solidFill>
                  <a:srgbClr val="3333FF"/>
                </a:solidFill>
                <a:latin typeface="宋体" panose="02010600030101010101" pitchFamily="2" charset="-122"/>
                <a:ea typeface="华文细黑"/>
                <a:cs typeface="Times New Roman" panose="02020603050405020304"/>
              </a:rPr>
              <a:t>”</a:t>
            </a:r>
            <a:endParaRPr lang="zh-CN" altLang="en-US" dirty="0">
              <a:solidFill>
                <a:srgbClr val="3333FF"/>
              </a:solidFill>
            </a:endParaRPr>
          </a:p>
        </p:txBody>
      </p:sp>
      <p:sp>
        <p:nvSpPr>
          <p:cNvPr id="4" name="矩形 3"/>
          <p:cNvSpPr/>
          <p:nvPr/>
        </p:nvSpPr>
        <p:spPr>
          <a:xfrm>
            <a:off x="5015086" y="3265820"/>
            <a:ext cx="1980029"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Times New Roman" panose="02020603050405020304"/>
              </a:rPr>
              <a:t>连词，尚且</a:t>
            </a:r>
            <a:endParaRPr lang="zh-CN" altLang="en-US" sz="2800" kern="100" dirty="0">
              <a:solidFill>
                <a:srgbClr val="3333FF"/>
              </a:solidFill>
              <a:latin typeface="Times New Roman" panose="02020603050405020304"/>
              <a:ea typeface="华文细黑"/>
              <a:cs typeface="Times New Roman" panose="02020603050405020304"/>
            </a:endParaRPr>
          </a:p>
        </p:txBody>
      </p:sp>
      <p:sp>
        <p:nvSpPr>
          <p:cNvPr id="20" name="矩形 19"/>
          <p:cNvSpPr/>
          <p:nvPr/>
        </p:nvSpPr>
        <p:spPr>
          <a:xfrm>
            <a:off x="3502918" y="3933056"/>
            <a:ext cx="3057247"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Times New Roman" panose="02020603050405020304"/>
              </a:rPr>
              <a:t>动词，崇尚、尊敬</a:t>
            </a:r>
            <a:endParaRPr lang="zh-CN" altLang="en-US" sz="2800" kern="100" dirty="0">
              <a:solidFill>
                <a:srgbClr val="3333FF"/>
              </a:solidFill>
              <a:latin typeface="Times New Roman" panose="02020603050405020304"/>
              <a:ea typeface="华文细黑"/>
              <a:cs typeface="Times New Roman" panose="02020603050405020304"/>
            </a:endParaRPr>
          </a:p>
        </p:txBody>
      </p:sp>
      <p:sp>
        <p:nvSpPr>
          <p:cNvPr id="21" name="矩形 20"/>
          <p:cNvSpPr/>
          <p:nvPr/>
        </p:nvSpPr>
        <p:spPr>
          <a:xfrm>
            <a:off x="5303118" y="4561964"/>
            <a:ext cx="1620957"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Times New Roman" panose="02020603050405020304"/>
              </a:rPr>
              <a:t>副词，还</a:t>
            </a:r>
            <a:endParaRPr lang="zh-CN" altLang="en-US" sz="2800" kern="100" dirty="0">
              <a:solidFill>
                <a:srgbClr val="3333FF"/>
              </a:solidFill>
              <a:latin typeface="Times New Roman" panose="02020603050405020304"/>
              <a:ea typeface="华文细黑"/>
              <a:cs typeface="Times New Roman" panose="020206030504050203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blinds(horizontal)">
                                      <p:cBhvr>
                                        <p:cTn id="15" dur="500"/>
                                        <p:tgtEl>
                                          <p:spTgt spid="20"/>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blinds(horizontal)">
                                      <p:cBhvr>
                                        <p:cTn id="18" dur="500"/>
                                        <p:tgtEl>
                                          <p:spTgt spid="21"/>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3"/>
                                        </p:tgtEl>
                                      </p:cBhvr>
                                    </p:animEffect>
                                    <p:set>
                                      <p:cBhvr>
                                        <p:cTn id="23" dur="1" fill="hold">
                                          <p:stCondLst>
                                            <p:cond delay="499"/>
                                          </p:stCondLst>
                                        </p:cTn>
                                        <p:tgtEl>
                                          <p:spTgt spid="3"/>
                                        </p:tgtEl>
                                        <p:attrNameLst>
                                          <p:attrName>style.visibility</p:attrName>
                                        </p:attrNameLst>
                                      </p:cBhvr>
                                      <p:to>
                                        <p:strVal val="hidden"/>
                                      </p:to>
                                    </p:set>
                                  </p:childTnLst>
                                </p:cTn>
                              </p:par>
                              <p:par>
                                <p:cTn id="24" presetID="10" presetClass="exit" presetSubtype="0" fill="hold" grpId="1" nodeType="withEffect">
                                  <p:stCondLst>
                                    <p:cond delay="0"/>
                                  </p:stCondLst>
                                  <p:childTnLst>
                                    <p:animEffect transition="out" filter="fade">
                                      <p:cBhvr>
                                        <p:cTn id="25" dur="500"/>
                                        <p:tgtEl>
                                          <p:spTgt spid="4"/>
                                        </p:tgtEl>
                                      </p:cBhvr>
                                    </p:animEffect>
                                    <p:set>
                                      <p:cBhvr>
                                        <p:cTn id="26" dur="1" fill="hold">
                                          <p:stCondLst>
                                            <p:cond delay="499"/>
                                          </p:stCondLst>
                                        </p:cTn>
                                        <p:tgtEl>
                                          <p:spTgt spid="4"/>
                                        </p:tgtEl>
                                        <p:attrNameLst>
                                          <p:attrName>style.visibility</p:attrName>
                                        </p:attrNameLst>
                                      </p:cBhvr>
                                      <p:to>
                                        <p:strVal val="hidden"/>
                                      </p:to>
                                    </p:set>
                                  </p:childTnLst>
                                </p:cTn>
                              </p:par>
                              <p:par>
                                <p:cTn id="27" presetID="10" presetClass="exit" presetSubtype="0" fill="hold" grpId="1" nodeType="withEffect">
                                  <p:stCondLst>
                                    <p:cond delay="0"/>
                                  </p:stCondLst>
                                  <p:childTnLst>
                                    <p:animEffect transition="out" filter="fade">
                                      <p:cBhvr>
                                        <p:cTn id="28" dur="500"/>
                                        <p:tgtEl>
                                          <p:spTgt spid="20"/>
                                        </p:tgtEl>
                                      </p:cBhvr>
                                    </p:animEffect>
                                    <p:set>
                                      <p:cBhvr>
                                        <p:cTn id="29" dur="1" fill="hold">
                                          <p:stCondLst>
                                            <p:cond delay="499"/>
                                          </p:stCondLst>
                                        </p:cTn>
                                        <p:tgtEl>
                                          <p:spTgt spid="20"/>
                                        </p:tgtEl>
                                        <p:attrNameLst>
                                          <p:attrName>style.visibility</p:attrName>
                                        </p:attrNameLst>
                                      </p:cBhvr>
                                      <p:to>
                                        <p:strVal val="hidden"/>
                                      </p:to>
                                    </p:set>
                                  </p:childTnLst>
                                </p:cTn>
                              </p:par>
                              <p:par>
                                <p:cTn id="30" presetID="10" presetClass="exit" presetSubtype="0" fill="hold" grpId="1" nodeType="withEffect">
                                  <p:stCondLst>
                                    <p:cond delay="0"/>
                                  </p:stCondLst>
                                  <p:childTnLst>
                                    <p:animEffect transition="out" filter="fade">
                                      <p:cBhvr>
                                        <p:cTn id="31" dur="500"/>
                                        <p:tgtEl>
                                          <p:spTgt spid="21"/>
                                        </p:tgtEl>
                                      </p:cBhvr>
                                    </p:animEffect>
                                    <p:set>
                                      <p:cBhvr>
                                        <p:cTn id="32" dur="1" fill="hold">
                                          <p:stCondLst>
                                            <p:cond delay="499"/>
                                          </p:stCondLst>
                                        </p:cTn>
                                        <p:tgtEl>
                                          <p:spTgt spid="21"/>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3" grpId="0"/>
      <p:bldP spid="3" grpId="1"/>
      <p:bldP spid="4" grpId="0"/>
      <p:bldP spid="4" grpId="1"/>
      <p:bldP spid="20" grpId="0"/>
      <p:bldP spid="20" grpId="1"/>
      <p:bldP spid="21" grpId="0"/>
      <p:bldP spid="21"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1" name="圆角矩形 20"/>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5" name="左大括号 4"/>
          <p:cNvSpPr/>
          <p:nvPr/>
        </p:nvSpPr>
        <p:spPr>
          <a:xfrm>
            <a:off x="1342678" y="451517"/>
            <a:ext cx="216024" cy="2197458"/>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矩形 5"/>
          <p:cNvSpPr/>
          <p:nvPr/>
        </p:nvSpPr>
        <p:spPr>
          <a:xfrm>
            <a:off x="406574" y="1196752"/>
            <a:ext cx="902811" cy="523220"/>
          </a:xfrm>
          <a:prstGeom prst="rect">
            <a:avLst/>
          </a:prstGeom>
        </p:spPr>
        <p:txBody>
          <a:bodyPr wrap="none">
            <a:spAutoFit/>
          </a:bodyPr>
          <a:lstStyle/>
          <a:p>
            <a:r>
              <a:rPr lang="en-US" altLang="zh-CN" sz="2800" kern="100" dirty="0">
                <a:latin typeface="宋体" panose="02010600030101010101" pitchFamily="2" charset="-122"/>
                <a:ea typeface="华文细黑"/>
                <a:cs typeface="Times New Roman" panose="02020603050405020304"/>
              </a:rPr>
              <a:t>②</a:t>
            </a:r>
            <a:r>
              <a:rPr lang="zh-CN" altLang="zh-CN" sz="2800" kern="100" dirty="0">
                <a:latin typeface="Times New Roman" panose="02020603050405020304"/>
                <a:ea typeface="华文细黑"/>
                <a:cs typeface="Times New Roman" panose="02020603050405020304"/>
              </a:rPr>
              <a:t>危</a:t>
            </a:r>
            <a:endParaRPr lang="zh-CN" altLang="en-US" sz="2800" dirty="0"/>
          </a:p>
        </p:txBody>
      </p:sp>
      <p:sp>
        <p:nvSpPr>
          <p:cNvPr id="7" name="矩形 6"/>
          <p:cNvSpPr/>
          <p:nvPr/>
        </p:nvSpPr>
        <p:spPr>
          <a:xfrm>
            <a:off x="1630710" y="173539"/>
            <a:ext cx="8280920" cy="2677656"/>
          </a:xfrm>
          <a:prstGeom prst="rect">
            <a:avLst/>
          </a:prstGeom>
        </p:spPr>
        <p:txBody>
          <a:bodyPr wrap="square">
            <a:spAutoFit/>
          </a:bodyPr>
          <a:lstStyle/>
          <a:p>
            <a:pPr algn="just">
              <a:lnSpc>
                <a:spcPct val="150000"/>
              </a:lnSpc>
              <a:spcAft>
                <a:spcPts val="0"/>
              </a:spcAft>
              <a:tabLst>
                <a:tab pos="2340610" algn="l"/>
              </a:tabLst>
            </a:pPr>
            <a:r>
              <a:rPr lang="zh-CN" altLang="zh-CN" sz="2800" kern="100" dirty="0">
                <a:solidFill>
                  <a:srgbClr val="FF0000"/>
                </a:solidFill>
                <a:latin typeface="Times New Roman" panose="02020603050405020304"/>
                <a:ea typeface="华文细黑"/>
                <a:cs typeface="Times New Roman" panose="02020603050405020304"/>
              </a:rPr>
              <a:t>危</a:t>
            </a:r>
            <a:r>
              <a:rPr lang="zh-CN" altLang="zh-CN" sz="2800" kern="100" dirty="0">
                <a:latin typeface="Times New Roman" panose="02020603050405020304"/>
                <a:ea typeface="华文细黑"/>
                <a:cs typeface="Times New Roman" panose="02020603050405020304"/>
              </a:rPr>
              <a:t>乎高哉</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en-US" altLang="zh-CN" sz="2800" u="sng" kern="100" dirty="0" smtClean="0">
              <a:latin typeface="Times New Roman" panose="02020603050405020304"/>
              <a:ea typeface="华文细黑"/>
              <a:cs typeface="Times New Roman" panose="02020603050405020304"/>
            </a:endParaRPr>
          </a:p>
          <a:p>
            <a:pPr algn="just">
              <a:lnSpc>
                <a:spcPct val="150000"/>
              </a:lnSpc>
              <a:spcAft>
                <a:spcPts val="0"/>
              </a:spcAft>
              <a:tabLst>
                <a:tab pos="2340610" algn="l"/>
              </a:tabLst>
            </a:pPr>
            <a:r>
              <a:rPr lang="zh-CN" altLang="zh-CN" sz="2800" kern="100" dirty="0" smtClean="0">
                <a:solidFill>
                  <a:srgbClr val="FF0000"/>
                </a:solidFill>
                <a:latin typeface="Times New Roman" panose="02020603050405020304"/>
                <a:ea typeface="华文细黑"/>
                <a:cs typeface="Times New Roman" panose="02020603050405020304"/>
              </a:rPr>
              <a:t>危</a:t>
            </a:r>
            <a:r>
              <a:rPr lang="zh-CN" altLang="zh-CN" sz="2800" kern="100" dirty="0" smtClean="0">
                <a:latin typeface="Times New Roman" panose="02020603050405020304"/>
                <a:ea typeface="华文细黑"/>
                <a:cs typeface="Times New Roman" panose="02020603050405020304"/>
              </a:rPr>
              <a:t>如累卵：</a:t>
            </a:r>
            <a:r>
              <a:rPr lang="en-US" altLang="zh-CN" sz="2800" u="sng" kern="100" dirty="0" smtClean="0">
                <a:latin typeface="Times New Roman" panose="02020603050405020304"/>
                <a:ea typeface="华文细黑"/>
                <a:cs typeface="Times New Roman" panose="02020603050405020304"/>
              </a:rPr>
              <a:t>				</a:t>
            </a:r>
            <a:endParaRPr lang="en-US" altLang="zh-CN" sz="2800" u="sng" kern="100" dirty="0" smtClean="0">
              <a:latin typeface="Times New Roman" panose="02020603050405020304"/>
              <a:ea typeface="华文细黑"/>
              <a:cs typeface="Times New Roman" panose="02020603050405020304"/>
            </a:endParaRPr>
          </a:p>
          <a:p>
            <a:pPr algn="just">
              <a:lnSpc>
                <a:spcPct val="150000"/>
              </a:lnSpc>
              <a:spcAft>
                <a:spcPts val="0"/>
              </a:spcAft>
              <a:tabLst>
                <a:tab pos="2340610" algn="l"/>
              </a:tabLst>
            </a:pPr>
            <a:r>
              <a:rPr lang="zh-CN" altLang="zh-CN" sz="2800" kern="100" dirty="0" smtClean="0">
                <a:latin typeface="Times New Roman" panose="02020603050405020304"/>
                <a:ea typeface="华文细黑"/>
                <a:cs typeface="Times New Roman" panose="02020603050405020304"/>
              </a:rPr>
              <a:t>正襟</a:t>
            </a:r>
            <a:r>
              <a:rPr lang="zh-CN" altLang="zh-CN" sz="2800" kern="100" dirty="0" smtClean="0">
                <a:solidFill>
                  <a:srgbClr val="FF0000"/>
                </a:solidFill>
                <a:latin typeface="Times New Roman" panose="02020603050405020304"/>
                <a:ea typeface="华文细黑"/>
                <a:cs typeface="Times New Roman" panose="02020603050405020304"/>
              </a:rPr>
              <a:t>危</a:t>
            </a:r>
            <a:r>
              <a:rPr lang="zh-CN" altLang="zh-CN" sz="2800" kern="100" dirty="0" smtClean="0">
                <a:latin typeface="Times New Roman" panose="02020603050405020304"/>
                <a:ea typeface="华文细黑"/>
                <a:cs typeface="Times New Roman" panose="02020603050405020304"/>
              </a:rPr>
              <a:t>坐：</a:t>
            </a:r>
            <a:r>
              <a:rPr lang="en-US" altLang="zh-CN" sz="2800" u="sng" kern="100" dirty="0" smtClean="0">
                <a:latin typeface="Times New Roman" panose="02020603050405020304"/>
                <a:ea typeface="华文细黑"/>
                <a:cs typeface="Times New Roman" panose="02020603050405020304"/>
              </a:rPr>
              <a:t>				</a:t>
            </a:r>
            <a:endParaRPr lang="en-US" altLang="zh-CN" sz="2800" u="sng" kern="100" dirty="0" smtClean="0">
              <a:latin typeface="Times New Roman" panose="02020603050405020304"/>
              <a:ea typeface="华文细黑"/>
              <a:cs typeface="Times New Roman" panose="02020603050405020304"/>
            </a:endParaRPr>
          </a:p>
          <a:p>
            <a:pPr algn="just">
              <a:lnSpc>
                <a:spcPct val="150000"/>
              </a:lnSpc>
              <a:spcAft>
                <a:spcPts val="0"/>
              </a:spcAft>
              <a:tabLst>
                <a:tab pos="2340610" algn="l"/>
              </a:tabLst>
            </a:pPr>
            <a:r>
              <a:rPr lang="zh-CN" altLang="zh-CN" sz="2800" kern="100" dirty="0" smtClean="0">
                <a:latin typeface="Times New Roman" panose="02020603050405020304"/>
                <a:ea typeface="华文细黑"/>
                <a:cs typeface="Times New Roman" panose="02020603050405020304"/>
              </a:rPr>
              <a:t>上屋</a:t>
            </a:r>
            <a:r>
              <a:rPr lang="zh-CN" altLang="zh-CN" sz="2800" kern="100" dirty="0">
                <a:latin typeface="Times New Roman" panose="02020603050405020304"/>
                <a:ea typeface="华文细黑"/>
                <a:cs typeface="Times New Roman" panose="02020603050405020304"/>
              </a:rPr>
              <a:t>骑</a:t>
            </a:r>
            <a:r>
              <a:rPr lang="zh-CN" altLang="zh-CN" sz="2800" kern="100" dirty="0">
                <a:solidFill>
                  <a:srgbClr val="FF0000"/>
                </a:solidFill>
                <a:latin typeface="Times New Roman" panose="02020603050405020304"/>
                <a:ea typeface="华文细黑"/>
                <a:cs typeface="Times New Roman" panose="02020603050405020304"/>
              </a:rPr>
              <a:t>危</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zh-CN" altLang="zh-CN" sz="1050" kern="100" dirty="0">
              <a:effectLst/>
              <a:latin typeface="宋体" panose="02010600030101010101" pitchFamily="2" charset="-122"/>
              <a:cs typeface="Courier New" panose="02070309020205020404"/>
            </a:endParaRPr>
          </a:p>
        </p:txBody>
      </p:sp>
      <p:sp>
        <p:nvSpPr>
          <p:cNvPr id="8" name="左大括号 7"/>
          <p:cNvSpPr/>
          <p:nvPr/>
        </p:nvSpPr>
        <p:spPr>
          <a:xfrm>
            <a:off x="1342678" y="3333578"/>
            <a:ext cx="216024" cy="2197458"/>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矩形 8"/>
          <p:cNvSpPr/>
          <p:nvPr/>
        </p:nvSpPr>
        <p:spPr>
          <a:xfrm>
            <a:off x="406574" y="4078813"/>
            <a:ext cx="902811" cy="523220"/>
          </a:xfrm>
          <a:prstGeom prst="rect">
            <a:avLst/>
          </a:prstGeom>
        </p:spPr>
        <p:txBody>
          <a:bodyPr wrap="none">
            <a:spAutoFit/>
          </a:bodyPr>
          <a:lstStyle/>
          <a:p>
            <a:r>
              <a:rPr lang="en-US" altLang="zh-CN" sz="2800" kern="100" dirty="0">
                <a:latin typeface="宋体" panose="02010600030101010101" pitchFamily="2" charset="-122"/>
                <a:ea typeface="华文细黑"/>
                <a:cs typeface="Times New Roman" panose="02020603050405020304"/>
              </a:rPr>
              <a:t>③</a:t>
            </a:r>
            <a:r>
              <a:rPr lang="zh-CN" altLang="zh-CN" sz="2800" kern="100" dirty="0">
                <a:latin typeface="Times New Roman" panose="02020603050405020304"/>
                <a:ea typeface="华文细黑"/>
                <a:cs typeface="Times New Roman" panose="02020603050405020304"/>
              </a:rPr>
              <a:t>去</a:t>
            </a:r>
            <a:endParaRPr lang="zh-CN" altLang="en-US" sz="2800" dirty="0"/>
          </a:p>
        </p:txBody>
      </p:sp>
      <p:sp>
        <p:nvSpPr>
          <p:cNvPr id="10" name="矩形 9"/>
          <p:cNvSpPr/>
          <p:nvPr/>
        </p:nvSpPr>
        <p:spPr>
          <a:xfrm>
            <a:off x="1630710" y="3055600"/>
            <a:ext cx="10297144" cy="2677656"/>
          </a:xfrm>
          <a:prstGeom prst="rect">
            <a:avLst/>
          </a:prstGeom>
        </p:spPr>
        <p:txBody>
          <a:bodyPr wrap="square">
            <a:spAutoFit/>
          </a:bodyPr>
          <a:lstStyle/>
          <a:p>
            <a:pPr algn="just">
              <a:lnSpc>
                <a:spcPct val="150000"/>
              </a:lnSpc>
              <a:spcAft>
                <a:spcPts val="0"/>
              </a:spcAft>
              <a:tabLst>
                <a:tab pos="2340610" algn="l"/>
              </a:tabLst>
            </a:pPr>
            <a:r>
              <a:rPr lang="zh-CN" altLang="zh-CN" sz="2800" kern="100" dirty="0">
                <a:latin typeface="Times New Roman" panose="02020603050405020304"/>
                <a:ea typeface="华文细黑"/>
                <a:cs typeface="Times New Roman" panose="02020603050405020304"/>
              </a:rPr>
              <a:t>连峰</a:t>
            </a:r>
            <a:r>
              <a:rPr lang="zh-CN" altLang="zh-CN" sz="2800" kern="100" dirty="0">
                <a:solidFill>
                  <a:srgbClr val="FF0000"/>
                </a:solidFill>
                <a:latin typeface="Times New Roman" panose="02020603050405020304"/>
                <a:ea typeface="华文细黑"/>
                <a:cs typeface="Times New Roman" panose="02020603050405020304"/>
              </a:rPr>
              <a:t>去</a:t>
            </a:r>
            <a:r>
              <a:rPr lang="zh-CN" altLang="zh-CN" sz="2800" kern="100" dirty="0">
                <a:latin typeface="Times New Roman" panose="02020603050405020304"/>
                <a:ea typeface="华文细黑"/>
                <a:cs typeface="Times New Roman" panose="02020603050405020304"/>
              </a:rPr>
              <a:t>天不盈尺</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en-US" altLang="zh-CN" sz="2800" kern="100" dirty="0" smtClean="0">
              <a:latin typeface="Times New Roman" panose="02020603050405020304"/>
              <a:ea typeface="华文细黑"/>
            </a:endParaRPr>
          </a:p>
          <a:p>
            <a:pPr algn="just">
              <a:lnSpc>
                <a:spcPct val="150000"/>
              </a:lnSpc>
              <a:spcAft>
                <a:spcPts val="0"/>
              </a:spcAft>
              <a:tabLst>
                <a:tab pos="2340610" algn="l"/>
              </a:tabLst>
            </a:pPr>
            <a:r>
              <a:rPr lang="zh-CN" altLang="zh-CN" sz="2800" kern="100" dirty="0" smtClean="0">
                <a:latin typeface="Times New Roman" panose="02020603050405020304"/>
                <a:ea typeface="华文细黑"/>
                <a:cs typeface="Times New Roman" panose="02020603050405020304"/>
              </a:rPr>
              <a:t>则</a:t>
            </a:r>
            <a:r>
              <a:rPr lang="zh-CN" altLang="zh-CN" sz="2800" kern="100" dirty="0">
                <a:latin typeface="Times New Roman" panose="02020603050405020304"/>
                <a:ea typeface="华文细黑"/>
                <a:cs typeface="Times New Roman" panose="02020603050405020304"/>
              </a:rPr>
              <a:t>有</a:t>
            </a:r>
            <a:r>
              <a:rPr lang="zh-CN" altLang="zh-CN" sz="2800" kern="100" dirty="0">
                <a:solidFill>
                  <a:srgbClr val="FF0000"/>
                </a:solidFill>
                <a:latin typeface="Times New Roman" panose="02020603050405020304"/>
                <a:ea typeface="华文细黑"/>
                <a:cs typeface="Times New Roman" panose="02020603050405020304"/>
              </a:rPr>
              <a:t>去</a:t>
            </a:r>
            <a:r>
              <a:rPr lang="zh-CN" altLang="zh-CN" sz="2800" kern="100" dirty="0">
                <a:latin typeface="Times New Roman" panose="02020603050405020304"/>
                <a:ea typeface="华文细黑"/>
                <a:cs typeface="Times New Roman" panose="02020603050405020304"/>
              </a:rPr>
              <a:t>国怀乡，忧谗畏讥</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en-US" altLang="zh-CN" sz="2800" u="sng" kern="100" dirty="0" smtClean="0">
              <a:latin typeface="Times New Roman" panose="02020603050405020304"/>
              <a:ea typeface="华文细黑"/>
              <a:cs typeface="Times New Roman" panose="02020603050405020304"/>
            </a:endParaRPr>
          </a:p>
          <a:p>
            <a:pPr algn="just">
              <a:lnSpc>
                <a:spcPct val="150000"/>
              </a:lnSpc>
              <a:spcAft>
                <a:spcPts val="0"/>
              </a:spcAft>
              <a:tabLst>
                <a:tab pos="2340610" algn="l"/>
              </a:tabLst>
            </a:pPr>
            <a:r>
              <a:rPr lang="zh-CN" altLang="zh-CN" sz="2800" kern="100" dirty="0" smtClean="0">
                <a:latin typeface="Times New Roman" panose="02020603050405020304"/>
                <a:ea typeface="华文细黑"/>
                <a:cs typeface="Times New Roman" panose="02020603050405020304"/>
              </a:rPr>
              <a:t>为</a:t>
            </a:r>
            <a:r>
              <a:rPr lang="zh-CN" altLang="zh-CN" sz="2800" kern="100" dirty="0">
                <a:latin typeface="Times New Roman" panose="02020603050405020304"/>
                <a:ea typeface="华文细黑"/>
                <a:cs typeface="Times New Roman" panose="02020603050405020304"/>
              </a:rPr>
              <a:t>汉家除残</a:t>
            </a:r>
            <a:r>
              <a:rPr lang="zh-CN" altLang="zh-CN" sz="2800" kern="100" dirty="0">
                <a:solidFill>
                  <a:srgbClr val="FF0000"/>
                </a:solidFill>
                <a:latin typeface="Times New Roman" panose="02020603050405020304"/>
                <a:ea typeface="华文细黑"/>
                <a:cs typeface="Times New Roman" panose="02020603050405020304"/>
              </a:rPr>
              <a:t>去</a:t>
            </a:r>
            <a:r>
              <a:rPr lang="zh-CN" altLang="zh-CN" sz="2800" kern="100" dirty="0">
                <a:latin typeface="Times New Roman" panose="02020603050405020304"/>
                <a:ea typeface="华文细黑"/>
                <a:cs typeface="Times New Roman" panose="02020603050405020304"/>
              </a:rPr>
              <a:t>秽</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en-US" altLang="zh-CN" sz="2800" u="sng" kern="100" dirty="0" smtClean="0">
              <a:latin typeface="Times New Roman" panose="02020603050405020304"/>
              <a:ea typeface="华文细黑"/>
              <a:cs typeface="Times New Roman" panose="02020603050405020304"/>
            </a:endParaRPr>
          </a:p>
          <a:p>
            <a:pPr algn="just">
              <a:lnSpc>
                <a:spcPct val="150000"/>
              </a:lnSpc>
              <a:spcAft>
                <a:spcPts val="0"/>
              </a:spcAft>
              <a:tabLst>
                <a:tab pos="2340610" algn="l"/>
              </a:tabLst>
            </a:pPr>
            <a:r>
              <a:rPr lang="zh-CN" altLang="zh-CN" sz="2800" kern="100" dirty="0" smtClean="0">
                <a:latin typeface="Times New Roman" panose="02020603050405020304"/>
                <a:ea typeface="华文细黑"/>
                <a:cs typeface="Times New Roman" panose="02020603050405020304"/>
              </a:rPr>
              <a:t>一</a:t>
            </a:r>
            <a:r>
              <a:rPr lang="zh-CN" altLang="zh-CN" sz="2800" kern="100" dirty="0">
                <a:latin typeface="Times New Roman" panose="02020603050405020304"/>
                <a:ea typeface="华文细黑"/>
                <a:cs typeface="Times New Roman" panose="02020603050405020304"/>
              </a:rPr>
              <a:t>为迁客</a:t>
            </a:r>
            <a:r>
              <a:rPr lang="zh-CN" altLang="zh-CN" sz="2800" kern="100" dirty="0">
                <a:solidFill>
                  <a:srgbClr val="FF0000"/>
                </a:solidFill>
                <a:latin typeface="Times New Roman" panose="02020603050405020304"/>
                <a:ea typeface="华文细黑"/>
                <a:cs typeface="Times New Roman" panose="02020603050405020304"/>
              </a:rPr>
              <a:t>去</a:t>
            </a:r>
            <a:r>
              <a:rPr lang="zh-CN" altLang="zh-CN" sz="2800" kern="100" dirty="0">
                <a:latin typeface="Times New Roman" panose="02020603050405020304"/>
                <a:ea typeface="华文细黑"/>
                <a:cs typeface="Times New Roman" panose="02020603050405020304"/>
              </a:rPr>
              <a:t>长沙，西望长安不见家</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zh-CN" altLang="zh-CN" sz="1050" kern="100" dirty="0">
              <a:effectLst/>
              <a:latin typeface="宋体" panose="02010600030101010101" pitchFamily="2" charset="-122"/>
              <a:cs typeface="Courier New" panose="02070309020205020404"/>
            </a:endParaRPr>
          </a:p>
        </p:txBody>
      </p:sp>
      <p:sp>
        <p:nvSpPr>
          <p:cNvPr id="2" name="矩形 1"/>
          <p:cNvSpPr/>
          <p:nvPr/>
        </p:nvSpPr>
        <p:spPr>
          <a:xfrm>
            <a:off x="3502918" y="241484"/>
            <a:ext cx="1980029"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Times New Roman" panose="02020603050405020304"/>
              </a:rPr>
              <a:t>形容词，高</a:t>
            </a:r>
            <a:endParaRPr lang="zh-CN" altLang="en-US" sz="2800" kern="100" dirty="0">
              <a:solidFill>
                <a:srgbClr val="3333FF"/>
              </a:solidFill>
              <a:latin typeface="Times New Roman" panose="02020603050405020304"/>
              <a:ea typeface="华文细黑"/>
              <a:cs typeface="Times New Roman" panose="02020603050405020304"/>
            </a:endParaRPr>
          </a:p>
        </p:txBody>
      </p:sp>
      <p:sp>
        <p:nvSpPr>
          <p:cNvPr id="3" name="矩形 2"/>
          <p:cNvSpPr/>
          <p:nvPr/>
        </p:nvSpPr>
        <p:spPr>
          <a:xfrm>
            <a:off x="3502918" y="908720"/>
            <a:ext cx="2339102"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Times New Roman" panose="02020603050405020304"/>
              </a:rPr>
              <a:t>形容词，危险</a:t>
            </a:r>
            <a:endParaRPr lang="zh-CN" altLang="en-US" sz="2800" kern="100" dirty="0">
              <a:solidFill>
                <a:srgbClr val="3333FF"/>
              </a:solidFill>
              <a:latin typeface="Times New Roman" panose="02020603050405020304"/>
              <a:ea typeface="华文细黑"/>
              <a:cs typeface="Times New Roman" panose="02020603050405020304"/>
            </a:endParaRPr>
          </a:p>
        </p:txBody>
      </p:sp>
      <p:sp>
        <p:nvSpPr>
          <p:cNvPr id="4" name="矩形 3"/>
          <p:cNvSpPr/>
          <p:nvPr/>
        </p:nvSpPr>
        <p:spPr>
          <a:xfrm>
            <a:off x="3397999" y="1537628"/>
            <a:ext cx="3057247" cy="523220"/>
          </a:xfrm>
          <a:prstGeom prst="rect">
            <a:avLst/>
          </a:prstGeom>
        </p:spPr>
        <p:txBody>
          <a:bodyPr wrap="none">
            <a:spAutoFit/>
          </a:bodyPr>
          <a:lstStyle/>
          <a:p>
            <a:r>
              <a:rPr lang="zh-CN" altLang="zh-CN" sz="2800" kern="100" spc="-100" dirty="0">
                <a:solidFill>
                  <a:srgbClr val="3333FF"/>
                </a:solidFill>
                <a:latin typeface="Times New Roman" panose="02020603050405020304"/>
                <a:ea typeface="华文细黑"/>
                <a:cs typeface="Times New Roman" panose="02020603050405020304"/>
              </a:rPr>
              <a:t>形容词，正、端正</a:t>
            </a:r>
            <a:endParaRPr lang="zh-CN" altLang="en-US" sz="2800" kern="100" spc="-100" dirty="0">
              <a:solidFill>
                <a:srgbClr val="3333FF"/>
              </a:solidFill>
              <a:latin typeface="Times New Roman" panose="02020603050405020304"/>
              <a:ea typeface="华文细黑"/>
              <a:cs typeface="Times New Roman" panose="02020603050405020304"/>
            </a:endParaRPr>
          </a:p>
        </p:txBody>
      </p:sp>
      <p:sp>
        <p:nvSpPr>
          <p:cNvPr id="11" name="矩形 10"/>
          <p:cNvSpPr/>
          <p:nvPr/>
        </p:nvSpPr>
        <p:spPr>
          <a:xfrm>
            <a:off x="3430910" y="2156639"/>
            <a:ext cx="1980029" cy="475655"/>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Times New Roman" panose="02020603050405020304"/>
              </a:rPr>
              <a:t>名词，屋脊</a:t>
            </a:r>
            <a:endParaRPr lang="zh-CN" altLang="en-US" sz="2800" kern="100" dirty="0">
              <a:solidFill>
                <a:srgbClr val="3333FF"/>
              </a:solidFill>
              <a:latin typeface="Times New Roman" panose="02020603050405020304"/>
              <a:ea typeface="华文细黑"/>
              <a:cs typeface="Times New Roman" panose="02020603050405020304"/>
            </a:endParaRPr>
          </a:p>
        </p:txBody>
      </p:sp>
      <p:sp>
        <p:nvSpPr>
          <p:cNvPr id="12" name="矩形 11"/>
          <p:cNvSpPr/>
          <p:nvPr/>
        </p:nvSpPr>
        <p:spPr>
          <a:xfrm>
            <a:off x="4547225" y="3140968"/>
            <a:ext cx="1980029"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Times New Roman" panose="02020603050405020304"/>
              </a:rPr>
              <a:t>动词，距离</a:t>
            </a:r>
            <a:endParaRPr lang="zh-CN" altLang="en-US" sz="2800" kern="100" dirty="0">
              <a:solidFill>
                <a:srgbClr val="3333FF"/>
              </a:solidFill>
              <a:latin typeface="Times New Roman" panose="02020603050405020304"/>
              <a:ea typeface="华文细黑"/>
              <a:cs typeface="Times New Roman" panose="02020603050405020304"/>
            </a:endParaRPr>
          </a:p>
        </p:txBody>
      </p:sp>
      <p:sp>
        <p:nvSpPr>
          <p:cNvPr id="13" name="矩形 12"/>
          <p:cNvSpPr/>
          <p:nvPr/>
        </p:nvSpPr>
        <p:spPr>
          <a:xfrm>
            <a:off x="6059393" y="3769876"/>
            <a:ext cx="1980029"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Times New Roman" panose="02020603050405020304"/>
              </a:rPr>
              <a:t>动词，离开</a:t>
            </a:r>
            <a:endParaRPr lang="zh-CN" altLang="en-US" sz="2800" kern="100" dirty="0">
              <a:solidFill>
                <a:srgbClr val="3333FF"/>
              </a:solidFill>
              <a:latin typeface="Times New Roman" panose="02020603050405020304"/>
              <a:ea typeface="华文细黑"/>
              <a:cs typeface="Times New Roman" panose="02020603050405020304"/>
            </a:endParaRPr>
          </a:p>
        </p:txBody>
      </p:sp>
      <p:sp>
        <p:nvSpPr>
          <p:cNvPr id="14" name="矩形 13"/>
          <p:cNvSpPr/>
          <p:nvPr/>
        </p:nvSpPr>
        <p:spPr>
          <a:xfrm>
            <a:off x="4550127" y="4410951"/>
            <a:ext cx="3057247" cy="575542"/>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Times New Roman" panose="02020603050405020304"/>
              </a:rPr>
              <a:t>动词，除掉、去掉</a:t>
            </a:r>
            <a:endParaRPr lang="zh-CN" altLang="en-US" sz="2800" kern="100" dirty="0">
              <a:solidFill>
                <a:srgbClr val="3333FF"/>
              </a:solidFill>
              <a:latin typeface="Times New Roman" panose="02020603050405020304"/>
              <a:ea typeface="华文细黑"/>
              <a:cs typeface="Times New Roman" panose="02020603050405020304"/>
            </a:endParaRPr>
          </a:p>
        </p:txBody>
      </p:sp>
      <p:sp>
        <p:nvSpPr>
          <p:cNvPr id="15" name="矩形 14"/>
          <p:cNvSpPr/>
          <p:nvPr/>
        </p:nvSpPr>
        <p:spPr>
          <a:xfrm>
            <a:off x="7432381" y="5013176"/>
            <a:ext cx="3775393"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Times New Roman" panose="02020603050405020304"/>
              </a:rPr>
              <a:t>动词，前往、到</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去</a:t>
            </a:r>
            <a:endParaRPr lang="zh-CN" altLang="en-US" sz="2800" kern="100" dirty="0">
              <a:solidFill>
                <a:srgbClr val="3333FF"/>
              </a:solidFill>
              <a:latin typeface="Times New Roman" panose="02020603050405020304"/>
              <a:ea typeface="华文细黑"/>
              <a:cs typeface="Times New Roman" panose="020206030504050203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linds(horizontal)">
                                      <p:cBhvr>
                                        <p:cTn id="13" dur="500"/>
                                        <p:tgtEl>
                                          <p:spTgt spid="4"/>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blinds(horizontal)">
                                      <p:cBhvr>
                                        <p:cTn id="16" dur="5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blinds(horizontal)">
                                      <p:cBhvr>
                                        <p:cTn id="21" dur="500"/>
                                        <p:tgtEl>
                                          <p:spTgt spid="12"/>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blinds(horizontal)">
                                      <p:cBhvr>
                                        <p:cTn id="24" dur="500"/>
                                        <p:tgtEl>
                                          <p:spTgt spid="13"/>
                                        </p:tgtEl>
                                      </p:cBhvr>
                                    </p:animEffect>
                                  </p:childTnLst>
                                </p:cTn>
                              </p:par>
                              <p:par>
                                <p:cTn id="25" presetID="3" presetClass="entr" presetSubtype="10"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blinds(horizontal)">
                                      <p:cBhvr>
                                        <p:cTn id="27" dur="500"/>
                                        <p:tgtEl>
                                          <p:spTgt spid="14"/>
                                        </p:tgtEl>
                                      </p:cBhvr>
                                    </p:animEffect>
                                  </p:childTnLst>
                                </p:cTn>
                              </p:par>
                              <p:par>
                                <p:cTn id="28" presetID="3" presetClass="entr" presetSubtype="10" fill="hold" grpId="0" nodeType="with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blinds(horizontal)">
                                      <p:cBhvr>
                                        <p:cTn id="30" dur="500"/>
                                        <p:tgtEl>
                                          <p:spTgt spid="15"/>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xit" presetSubtype="0" fill="hold" grpId="1" nodeType="clickEffect">
                                  <p:stCondLst>
                                    <p:cond delay="0"/>
                                  </p:stCondLst>
                                  <p:childTnLst>
                                    <p:animEffect transition="out" filter="fade">
                                      <p:cBhvr>
                                        <p:cTn id="34" dur="500"/>
                                        <p:tgtEl>
                                          <p:spTgt spid="2"/>
                                        </p:tgtEl>
                                      </p:cBhvr>
                                    </p:animEffect>
                                    <p:set>
                                      <p:cBhvr>
                                        <p:cTn id="35" dur="1" fill="hold">
                                          <p:stCondLst>
                                            <p:cond delay="499"/>
                                          </p:stCondLst>
                                        </p:cTn>
                                        <p:tgtEl>
                                          <p:spTgt spid="2"/>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3"/>
                                        </p:tgtEl>
                                      </p:cBhvr>
                                    </p:animEffect>
                                    <p:set>
                                      <p:cBhvr>
                                        <p:cTn id="38" dur="1" fill="hold">
                                          <p:stCondLst>
                                            <p:cond delay="499"/>
                                          </p:stCondLst>
                                        </p:cTn>
                                        <p:tgtEl>
                                          <p:spTgt spid="3"/>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4"/>
                                        </p:tgtEl>
                                      </p:cBhvr>
                                    </p:animEffect>
                                    <p:set>
                                      <p:cBhvr>
                                        <p:cTn id="41" dur="1" fill="hold">
                                          <p:stCondLst>
                                            <p:cond delay="499"/>
                                          </p:stCondLst>
                                        </p:cTn>
                                        <p:tgtEl>
                                          <p:spTgt spid="4"/>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11"/>
                                        </p:tgtEl>
                                      </p:cBhvr>
                                    </p:animEffect>
                                    <p:set>
                                      <p:cBhvr>
                                        <p:cTn id="44" dur="1" fill="hold">
                                          <p:stCondLst>
                                            <p:cond delay="499"/>
                                          </p:stCondLst>
                                        </p:cTn>
                                        <p:tgtEl>
                                          <p:spTgt spid="11"/>
                                        </p:tgtEl>
                                        <p:attrNameLst>
                                          <p:attrName>style.visibility</p:attrName>
                                        </p:attrNameLst>
                                      </p:cBhvr>
                                      <p:to>
                                        <p:strVal val="hidden"/>
                                      </p:to>
                                    </p:set>
                                  </p:childTnLst>
                                </p:cTn>
                              </p:par>
                              <p:par>
                                <p:cTn id="45" presetID="10" presetClass="exit" presetSubtype="0" fill="hold" grpId="1" nodeType="withEffect">
                                  <p:stCondLst>
                                    <p:cond delay="0"/>
                                  </p:stCondLst>
                                  <p:childTnLst>
                                    <p:animEffect transition="out" filter="fade">
                                      <p:cBhvr>
                                        <p:cTn id="46" dur="500"/>
                                        <p:tgtEl>
                                          <p:spTgt spid="12"/>
                                        </p:tgtEl>
                                      </p:cBhvr>
                                    </p:animEffect>
                                    <p:set>
                                      <p:cBhvr>
                                        <p:cTn id="47" dur="1" fill="hold">
                                          <p:stCondLst>
                                            <p:cond delay="499"/>
                                          </p:stCondLst>
                                        </p:cTn>
                                        <p:tgtEl>
                                          <p:spTgt spid="12"/>
                                        </p:tgtEl>
                                        <p:attrNameLst>
                                          <p:attrName>style.visibility</p:attrName>
                                        </p:attrNameLst>
                                      </p:cBhvr>
                                      <p:to>
                                        <p:strVal val="hidden"/>
                                      </p:to>
                                    </p:set>
                                  </p:childTnLst>
                                </p:cTn>
                              </p:par>
                              <p:par>
                                <p:cTn id="48" presetID="10" presetClass="exit" presetSubtype="0" fill="hold" grpId="1" nodeType="withEffect">
                                  <p:stCondLst>
                                    <p:cond delay="0"/>
                                  </p:stCondLst>
                                  <p:childTnLst>
                                    <p:animEffect transition="out" filter="fade">
                                      <p:cBhvr>
                                        <p:cTn id="49" dur="500"/>
                                        <p:tgtEl>
                                          <p:spTgt spid="13"/>
                                        </p:tgtEl>
                                      </p:cBhvr>
                                    </p:animEffect>
                                    <p:set>
                                      <p:cBhvr>
                                        <p:cTn id="50" dur="1" fill="hold">
                                          <p:stCondLst>
                                            <p:cond delay="499"/>
                                          </p:stCondLst>
                                        </p:cTn>
                                        <p:tgtEl>
                                          <p:spTgt spid="13"/>
                                        </p:tgtEl>
                                        <p:attrNameLst>
                                          <p:attrName>style.visibility</p:attrName>
                                        </p:attrNameLst>
                                      </p:cBhvr>
                                      <p:to>
                                        <p:strVal val="hidden"/>
                                      </p:to>
                                    </p:set>
                                  </p:childTnLst>
                                </p:cTn>
                              </p:par>
                              <p:par>
                                <p:cTn id="51" presetID="10" presetClass="exit" presetSubtype="0" fill="hold" grpId="1" nodeType="withEffect">
                                  <p:stCondLst>
                                    <p:cond delay="0"/>
                                  </p:stCondLst>
                                  <p:childTnLst>
                                    <p:animEffect transition="out" filter="fade">
                                      <p:cBhvr>
                                        <p:cTn id="52" dur="500"/>
                                        <p:tgtEl>
                                          <p:spTgt spid="14"/>
                                        </p:tgtEl>
                                      </p:cBhvr>
                                    </p:animEffect>
                                    <p:set>
                                      <p:cBhvr>
                                        <p:cTn id="53" dur="1" fill="hold">
                                          <p:stCondLst>
                                            <p:cond delay="499"/>
                                          </p:stCondLst>
                                        </p:cTn>
                                        <p:tgtEl>
                                          <p:spTgt spid="14"/>
                                        </p:tgtEl>
                                        <p:attrNameLst>
                                          <p:attrName>style.visibility</p:attrName>
                                        </p:attrNameLst>
                                      </p:cBhvr>
                                      <p:to>
                                        <p:strVal val="hidden"/>
                                      </p:to>
                                    </p:set>
                                  </p:childTnLst>
                                </p:cTn>
                              </p:par>
                              <p:par>
                                <p:cTn id="54" presetID="10" presetClass="exit" presetSubtype="0" fill="hold" grpId="1" nodeType="withEffect">
                                  <p:stCondLst>
                                    <p:cond delay="0"/>
                                  </p:stCondLst>
                                  <p:childTnLst>
                                    <p:animEffect transition="out" filter="fade">
                                      <p:cBhvr>
                                        <p:cTn id="55" dur="500"/>
                                        <p:tgtEl>
                                          <p:spTgt spid="15"/>
                                        </p:tgtEl>
                                      </p:cBhvr>
                                    </p:animEffect>
                                    <p:set>
                                      <p:cBhvr>
                                        <p:cTn id="56" dur="1" fill="hold">
                                          <p:stCondLst>
                                            <p:cond delay="499"/>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21"/>
                  </p:tgtEl>
                </p:cond>
              </p:nextCondLst>
            </p:seq>
          </p:childTnLst>
        </p:cTn>
      </p:par>
    </p:tnLst>
    <p:bldLst>
      <p:bldP spid="2" grpId="0"/>
      <p:bldP spid="2" grpId="1"/>
      <p:bldP spid="3" grpId="0"/>
      <p:bldP spid="3" grpId="1"/>
      <p:bldP spid="4" grpId="0"/>
      <p:bldP spid="4" grpId="1"/>
      <p:bldP spid="11" grpId="0"/>
      <p:bldP spid="11" grpId="1"/>
      <p:bldP spid="12" grpId="0"/>
      <p:bldP spid="12" grpId="1"/>
      <p:bldP spid="13" grpId="0"/>
      <p:bldP spid="13" grpId="1"/>
      <p:bldP spid="14" grpId="0"/>
      <p:bldP spid="14" grpId="1"/>
      <p:bldP spid="15" grpId="0"/>
      <p:bldP spid="15"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1" name="圆角矩形 20"/>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5" name="左大括号 4"/>
          <p:cNvSpPr/>
          <p:nvPr/>
        </p:nvSpPr>
        <p:spPr>
          <a:xfrm>
            <a:off x="1342678" y="724755"/>
            <a:ext cx="216024" cy="1650983"/>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矩形 5"/>
          <p:cNvSpPr/>
          <p:nvPr/>
        </p:nvSpPr>
        <p:spPr>
          <a:xfrm>
            <a:off x="406574" y="1196752"/>
            <a:ext cx="902811" cy="523220"/>
          </a:xfrm>
          <a:prstGeom prst="rect">
            <a:avLst/>
          </a:prstGeom>
        </p:spPr>
        <p:txBody>
          <a:bodyPr wrap="none">
            <a:spAutoFit/>
          </a:bodyPr>
          <a:lstStyle/>
          <a:p>
            <a:r>
              <a:rPr lang="en-US" altLang="zh-CN" sz="2800" kern="100" dirty="0">
                <a:latin typeface="宋体" panose="02010600030101010101" pitchFamily="2" charset="-122"/>
                <a:ea typeface="华文细黑"/>
                <a:cs typeface="Times New Roman" panose="02020603050405020304"/>
              </a:rPr>
              <a:t>④</a:t>
            </a:r>
            <a:r>
              <a:rPr lang="zh-CN" altLang="zh-CN" sz="2800" kern="100" dirty="0">
                <a:latin typeface="Times New Roman" panose="02020603050405020304"/>
                <a:ea typeface="华文细黑"/>
                <a:cs typeface="Times New Roman" panose="02020603050405020304"/>
              </a:rPr>
              <a:t>难</a:t>
            </a:r>
            <a:endParaRPr lang="zh-CN" altLang="en-US" sz="2800" dirty="0"/>
          </a:p>
        </p:txBody>
      </p:sp>
      <p:sp>
        <p:nvSpPr>
          <p:cNvPr id="7" name="矩形 6"/>
          <p:cNvSpPr/>
          <p:nvPr/>
        </p:nvSpPr>
        <p:spPr>
          <a:xfrm>
            <a:off x="1630710" y="476672"/>
            <a:ext cx="8280920" cy="2031325"/>
          </a:xfrm>
          <a:prstGeom prst="rect">
            <a:avLst/>
          </a:prstGeom>
        </p:spPr>
        <p:txBody>
          <a:bodyPr wrap="square">
            <a:spAutoFit/>
          </a:bodyPr>
          <a:lstStyle/>
          <a:p>
            <a:pPr algn="just">
              <a:lnSpc>
                <a:spcPct val="150000"/>
              </a:lnSpc>
              <a:spcAft>
                <a:spcPts val="0"/>
              </a:spcAft>
              <a:tabLst>
                <a:tab pos="2340610" algn="l"/>
              </a:tabLst>
            </a:pPr>
            <a:r>
              <a:rPr lang="zh-CN" altLang="zh-CN" sz="2800" kern="100" dirty="0">
                <a:latin typeface="Times New Roman" panose="02020603050405020304"/>
                <a:ea typeface="华文细黑"/>
                <a:cs typeface="Times New Roman" panose="02020603050405020304"/>
              </a:rPr>
              <a:t>蜀道之</a:t>
            </a:r>
            <a:r>
              <a:rPr lang="zh-CN" altLang="zh-CN" sz="2800" kern="100" dirty="0">
                <a:solidFill>
                  <a:srgbClr val="FF0000"/>
                </a:solidFill>
                <a:latin typeface="Times New Roman" panose="02020603050405020304"/>
                <a:ea typeface="华文细黑"/>
                <a:cs typeface="Times New Roman" panose="02020603050405020304"/>
              </a:rPr>
              <a:t>难</a:t>
            </a:r>
            <a:r>
              <a:rPr lang="zh-CN" altLang="zh-CN" sz="2800" kern="100" dirty="0">
                <a:latin typeface="Times New Roman" panose="02020603050405020304"/>
                <a:ea typeface="华文细黑"/>
                <a:cs typeface="Times New Roman" panose="02020603050405020304"/>
              </a:rPr>
              <a:t>，难于上青天</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en-US" altLang="zh-CN" sz="2800" u="sng" kern="100" dirty="0" smtClean="0">
              <a:latin typeface="Times New Roman" panose="02020603050405020304"/>
              <a:ea typeface="华文细黑"/>
              <a:cs typeface="Times New Roman" panose="02020603050405020304"/>
            </a:endParaRPr>
          </a:p>
          <a:p>
            <a:pPr algn="just">
              <a:lnSpc>
                <a:spcPct val="150000"/>
              </a:lnSpc>
              <a:spcAft>
                <a:spcPts val="0"/>
              </a:spcAft>
              <a:tabLst>
                <a:tab pos="2340610" algn="l"/>
              </a:tabLst>
            </a:pPr>
            <a:r>
              <a:rPr lang="zh-CN" altLang="zh-CN" sz="2800" kern="100" dirty="0" smtClean="0">
                <a:latin typeface="Times New Roman" panose="02020603050405020304"/>
                <a:ea typeface="华文细黑"/>
                <a:cs typeface="Times New Roman" panose="02020603050405020304"/>
              </a:rPr>
              <a:t>予</a:t>
            </a:r>
            <a:r>
              <a:rPr lang="zh-CN" altLang="zh-CN" sz="2800" kern="100" dirty="0">
                <a:latin typeface="Times New Roman" panose="02020603050405020304"/>
                <a:ea typeface="华文细黑"/>
                <a:cs typeface="Times New Roman" panose="02020603050405020304"/>
              </a:rPr>
              <a:t>在患</a:t>
            </a:r>
            <a:r>
              <a:rPr lang="zh-CN" altLang="zh-CN" sz="2800" kern="100" dirty="0">
                <a:solidFill>
                  <a:srgbClr val="FF0000"/>
                </a:solidFill>
                <a:latin typeface="Times New Roman" panose="02020603050405020304"/>
                <a:ea typeface="华文细黑"/>
                <a:cs typeface="Times New Roman" panose="02020603050405020304"/>
              </a:rPr>
              <a:t>难</a:t>
            </a:r>
            <a:r>
              <a:rPr lang="zh-CN" altLang="zh-CN" sz="2800" kern="100" dirty="0">
                <a:latin typeface="Times New Roman" panose="02020603050405020304"/>
                <a:ea typeface="华文细黑"/>
                <a:cs typeface="Times New Roman" panose="02020603050405020304"/>
              </a:rPr>
              <a:t>中，间以诗记所遭</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en-US" altLang="zh-CN" sz="2800" u="sng" kern="100" dirty="0" smtClean="0">
              <a:latin typeface="Times New Roman" panose="02020603050405020304"/>
              <a:ea typeface="华文细黑"/>
              <a:cs typeface="Times New Roman" panose="02020603050405020304"/>
            </a:endParaRPr>
          </a:p>
          <a:p>
            <a:pPr algn="just">
              <a:lnSpc>
                <a:spcPct val="150000"/>
              </a:lnSpc>
              <a:spcAft>
                <a:spcPts val="0"/>
              </a:spcAft>
              <a:tabLst>
                <a:tab pos="2340610" algn="l"/>
              </a:tabLst>
            </a:pPr>
            <a:r>
              <a:rPr lang="zh-CN" altLang="zh-CN" sz="2800" kern="100" dirty="0" smtClean="0">
                <a:latin typeface="Times New Roman" panose="02020603050405020304"/>
                <a:ea typeface="华文细黑"/>
                <a:cs typeface="Times New Roman" panose="02020603050405020304"/>
              </a:rPr>
              <a:t>齐</a:t>
            </a:r>
            <a:r>
              <a:rPr lang="zh-CN" altLang="zh-CN" sz="2800" kern="100" dirty="0">
                <a:latin typeface="Times New Roman" panose="02020603050405020304"/>
                <a:ea typeface="华文细黑"/>
                <a:cs typeface="Times New Roman" panose="02020603050405020304"/>
              </a:rPr>
              <a:t>人</a:t>
            </a:r>
            <a:r>
              <a:rPr lang="zh-CN" altLang="zh-CN" sz="2800" kern="100" dirty="0">
                <a:solidFill>
                  <a:srgbClr val="FF0000"/>
                </a:solidFill>
                <a:latin typeface="Times New Roman" panose="02020603050405020304"/>
                <a:ea typeface="华文细黑"/>
                <a:cs typeface="Times New Roman" panose="02020603050405020304"/>
              </a:rPr>
              <a:t>难</a:t>
            </a:r>
            <a:r>
              <a:rPr lang="zh-CN" altLang="zh-CN" sz="2800" kern="100" dirty="0">
                <a:latin typeface="Times New Roman" panose="02020603050405020304"/>
                <a:ea typeface="华文细黑"/>
                <a:cs typeface="Times New Roman" panose="02020603050405020304"/>
              </a:rPr>
              <a:t>之</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zh-CN" altLang="zh-CN" sz="1050" kern="100" dirty="0">
              <a:effectLst/>
              <a:latin typeface="宋体" panose="02010600030101010101" pitchFamily="2" charset="-122"/>
              <a:cs typeface="Courier New" panose="02070309020205020404"/>
            </a:endParaRPr>
          </a:p>
        </p:txBody>
      </p:sp>
      <p:sp>
        <p:nvSpPr>
          <p:cNvPr id="8" name="左大括号 7"/>
          <p:cNvSpPr/>
          <p:nvPr/>
        </p:nvSpPr>
        <p:spPr>
          <a:xfrm>
            <a:off x="1342678" y="3070133"/>
            <a:ext cx="216024" cy="1127644"/>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矩形 8"/>
          <p:cNvSpPr/>
          <p:nvPr/>
        </p:nvSpPr>
        <p:spPr>
          <a:xfrm>
            <a:off x="406574" y="3280461"/>
            <a:ext cx="902811" cy="523220"/>
          </a:xfrm>
          <a:prstGeom prst="rect">
            <a:avLst/>
          </a:prstGeom>
        </p:spPr>
        <p:txBody>
          <a:bodyPr wrap="none">
            <a:spAutoFit/>
          </a:bodyPr>
          <a:lstStyle/>
          <a:p>
            <a:r>
              <a:rPr lang="en-US" altLang="zh-CN" sz="2800" kern="100" dirty="0">
                <a:latin typeface="宋体" panose="02010600030101010101" pitchFamily="2" charset="-122"/>
                <a:ea typeface="华文细黑"/>
                <a:cs typeface="Times New Roman" panose="02020603050405020304"/>
              </a:rPr>
              <a:t>⑤</a:t>
            </a:r>
            <a:r>
              <a:rPr lang="zh-CN" altLang="zh-CN" sz="2800" kern="100" dirty="0">
                <a:latin typeface="Times New Roman" panose="02020603050405020304"/>
                <a:ea typeface="华文细黑"/>
                <a:cs typeface="Times New Roman" panose="02020603050405020304"/>
              </a:rPr>
              <a:t>当</a:t>
            </a:r>
            <a:endParaRPr lang="zh-CN" altLang="en-US" sz="2800" dirty="0"/>
          </a:p>
        </p:txBody>
      </p:sp>
      <p:sp>
        <p:nvSpPr>
          <p:cNvPr id="10" name="矩形 9"/>
          <p:cNvSpPr/>
          <p:nvPr/>
        </p:nvSpPr>
        <p:spPr>
          <a:xfrm>
            <a:off x="1630710" y="2918680"/>
            <a:ext cx="8280920" cy="1384995"/>
          </a:xfrm>
          <a:prstGeom prst="rect">
            <a:avLst/>
          </a:prstGeom>
        </p:spPr>
        <p:txBody>
          <a:bodyPr wrap="square">
            <a:spAutoFit/>
          </a:bodyPr>
          <a:lstStyle/>
          <a:p>
            <a:pPr algn="just">
              <a:lnSpc>
                <a:spcPct val="150000"/>
              </a:lnSpc>
              <a:spcAft>
                <a:spcPts val="0"/>
              </a:spcAft>
              <a:tabLst>
                <a:tab pos="2340610" algn="l"/>
              </a:tabLst>
            </a:pPr>
            <a:r>
              <a:rPr lang="zh-CN" altLang="zh-CN" sz="2800" kern="100" dirty="0">
                <a:latin typeface="Times New Roman" panose="02020603050405020304"/>
                <a:ea typeface="华文细黑"/>
                <a:cs typeface="Times New Roman" panose="02020603050405020304"/>
              </a:rPr>
              <a:t>西</a:t>
            </a:r>
            <a:r>
              <a:rPr lang="zh-CN" altLang="zh-CN" sz="2800" kern="100" dirty="0">
                <a:solidFill>
                  <a:srgbClr val="FF0000"/>
                </a:solidFill>
                <a:latin typeface="Times New Roman" panose="02020603050405020304"/>
                <a:ea typeface="华文细黑"/>
                <a:cs typeface="Times New Roman" panose="02020603050405020304"/>
              </a:rPr>
              <a:t>当</a:t>
            </a:r>
            <a:r>
              <a:rPr lang="zh-CN" altLang="zh-CN" sz="2800" kern="100" dirty="0">
                <a:latin typeface="Times New Roman" panose="02020603050405020304"/>
                <a:ea typeface="华文细黑"/>
                <a:cs typeface="Times New Roman" panose="02020603050405020304"/>
              </a:rPr>
              <a:t>太白有鸟道</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en-US" altLang="zh-CN" sz="2800" u="sng" kern="100" dirty="0" smtClean="0">
              <a:latin typeface="Times New Roman" panose="02020603050405020304"/>
              <a:ea typeface="华文细黑"/>
              <a:cs typeface="Times New Roman" panose="02020603050405020304"/>
            </a:endParaRPr>
          </a:p>
          <a:p>
            <a:pPr algn="just">
              <a:lnSpc>
                <a:spcPct val="150000"/>
              </a:lnSpc>
              <a:spcAft>
                <a:spcPts val="0"/>
              </a:spcAft>
              <a:tabLst>
                <a:tab pos="2340610" algn="l"/>
              </a:tabLst>
            </a:pPr>
            <a:r>
              <a:rPr lang="zh-CN" altLang="zh-CN" sz="2800" kern="100" dirty="0" smtClean="0">
                <a:latin typeface="Times New Roman" panose="02020603050405020304"/>
                <a:ea typeface="华文细黑"/>
                <a:cs typeface="Times New Roman" panose="02020603050405020304"/>
              </a:rPr>
              <a:t>一夫</a:t>
            </a:r>
            <a:r>
              <a:rPr lang="zh-CN" altLang="zh-CN" sz="2800" kern="100" dirty="0" smtClean="0">
                <a:solidFill>
                  <a:srgbClr val="FF0000"/>
                </a:solidFill>
                <a:latin typeface="Times New Roman" panose="02020603050405020304"/>
                <a:ea typeface="华文细黑"/>
                <a:cs typeface="Times New Roman" panose="02020603050405020304"/>
              </a:rPr>
              <a:t>当</a:t>
            </a:r>
            <a:r>
              <a:rPr lang="zh-CN" altLang="zh-CN" sz="2800" kern="100" dirty="0" smtClean="0">
                <a:latin typeface="Times New Roman" panose="02020603050405020304"/>
                <a:ea typeface="华文细黑"/>
                <a:cs typeface="Times New Roman" panose="02020603050405020304"/>
              </a:rPr>
              <a:t>关</a:t>
            </a:r>
            <a:r>
              <a:rPr lang="zh-CN" altLang="zh-CN" sz="2800" kern="100" dirty="0">
                <a:latin typeface="Times New Roman" panose="02020603050405020304"/>
                <a:ea typeface="华文细黑"/>
                <a:cs typeface="Times New Roman" panose="02020603050405020304"/>
              </a:rPr>
              <a:t>，万夫莫开</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zh-CN" altLang="zh-CN" sz="1050" kern="100" dirty="0">
              <a:effectLst/>
              <a:latin typeface="宋体" panose="02010600030101010101" pitchFamily="2" charset="-122"/>
              <a:cs typeface="Courier New" panose="02070309020205020404"/>
            </a:endParaRPr>
          </a:p>
        </p:txBody>
      </p:sp>
      <p:sp>
        <p:nvSpPr>
          <p:cNvPr id="3" name="矩形 2"/>
          <p:cNvSpPr/>
          <p:nvPr/>
        </p:nvSpPr>
        <p:spPr>
          <a:xfrm>
            <a:off x="5632181" y="529516"/>
            <a:ext cx="3374642" cy="523220"/>
          </a:xfrm>
          <a:prstGeom prst="rect">
            <a:avLst/>
          </a:prstGeom>
        </p:spPr>
        <p:txBody>
          <a:bodyPr wrap="none">
            <a:spAutoFit/>
          </a:bodyPr>
          <a:lstStyle/>
          <a:p>
            <a:r>
              <a:rPr lang="zh-CN" altLang="zh-CN" sz="2800" kern="100">
                <a:solidFill>
                  <a:srgbClr val="3333FF"/>
                </a:solidFill>
                <a:latin typeface="Times New Roman" panose="02020603050405020304"/>
                <a:ea typeface="华文细黑"/>
                <a:cs typeface="Times New Roman" panose="02020603050405020304"/>
              </a:rPr>
              <a:t>形容词，与</a:t>
            </a:r>
            <a:r>
              <a:rPr lang="en-US" altLang="zh-CN" sz="2800" kern="100" dirty="0">
                <a:solidFill>
                  <a:srgbClr val="3333FF"/>
                </a:solidFill>
                <a:latin typeface="Times New Roman" panose="02020603050405020304"/>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易</a:t>
            </a:r>
            <a:r>
              <a:rPr lang="en-US" altLang="zh-CN" sz="2800" kern="100" dirty="0">
                <a:solidFill>
                  <a:srgbClr val="3333FF"/>
                </a:solidFill>
                <a:latin typeface="Times New Roman" panose="02020603050405020304"/>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相对</a:t>
            </a:r>
            <a:endParaRPr lang="zh-CN" altLang="en-US" sz="2800" kern="100" dirty="0">
              <a:solidFill>
                <a:srgbClr val="3333FF"/>
              </a:solidFill>
              <a:latin typeface="Times New Roman" panose="02020603050405020304"/>
              <a:ea typeface="华文细黑"/>
              <a:cs typeface="Times New Roman" panose="02020603050405020304"/>
            </a:endParaRPr>
          </a:p>
        </p:txBody>
      </p:sp>
      <p:sp>
        <p:nvSpPr>
          <p:cNvPr id="4" name="矩形 3"/>
          <p:cNvSpPr/>
          <p:nvPr/>
        </p:nvSpPr>
        <p:spPr>
          <a:xfrm>
            <a:off x="6239222" y="1201371"/>
            <a:ext cx="1980029" cy="475655"/>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Times New Roman" panose="02020603050405020304"/>
              </a:rPr>
              <a:t>名词，灾难</a:t>
            </a:r>
            <a:endParaRPr lang="zh-CN" altLang="en-US" sz="2800" kern="100" dirty="0">
              <a:solidFill>
                <a:srgbClr val="3333FF"/>
              </a:solidFill>
              <a:latin typeface="Times New Roman" panose="02020603050405020304"/>
              <a:ea typeface="华文细黑"/>
              <a:cs typeface="Times New Roman" panose="02020603050405020304"/>
            </a:endParaRPr>
          </a:p>
        </p:txBody>
      </p:sp>
      <p:sp>
        <p:nvSpPr>
          <p:cNvPr id="11" name="矩形 10"/>
          <p:cNvSpPr/>
          <p:nvPr/>
        </p:nvSpPr>
        <p:spPr>
          <a:xfrm>
            <a:off x="3502918" y="1799499"/>
            <a:ext cx="1980029" cy="575542"/>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Times New Roman" panose="02020603050405020304"/>
              </a:rPr>
              <a:t>动词，责备</a:t>
            </a:r>
            <a:endParaRPr lang="zh-CN" altLang="en-US" sz="2800" kern="100" dirty="0">
              <a:solidFill>
                <a:srgbClr val="3333FF"/>
              </a:solidFill>
              <a:latin typeface="Times New Roman" panose="02020603050405020304"/>
              <a:ea typeface="华文细黑"/>
              <a:cs typeface="Times New Roman" panose="02020603050405020304"/>
            </a:endParaRPr>
          </a:p>
        </p:txBody>
      </p:sp>
      <p:sp>
        <p:nvSpPr>
          <p:cNvPr id="12" name="矩形 11"/>
          <p:cNvSpPr/>
          <p:nvPr/>
        </p:nvSpPr>
        <p:spPr>
          <a:xfrm>
            <a:off x="4583038" y="2996952"/>
            <a:ext cx="2698175"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Times New Roman" panose="02020603050405020304"/>
              </a:rPr>
              <a:t>动词，对着，向</a:t>
            </a:r>
            <a:endParaRPr lang="zh-CN" altLang="en-US" sz="2800" kern="100" dirty="0">
              <a:solidFill>
                <a:srgbClr val="3333FF"/>
              </a:solidFill>
              <a:latin typeface="Times New Roman" panose="02020603050405020304"/>
              <a:ea typeface="华文细黑"/>
              <a:cs typeface="Times New Roman" panose="02020603050405020304"/>
            </a:endParaRPr>
          </a:p>
        </p:txBody>
      </p:sp>
      <p:sp>
        <p:nvSpPr>
          <p:cNvPr id="13" name="矩形 12"/>
          <p:cNvSpPr/>
          <p:nvPr/>
        </p:nvSpPr>
        <p:spPr>
          <a:xfrm>
            <a:off x="5159102" y="3625860"/>
            <a:ext cx="1980029"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Times New Roman" panose="02020603050405020304"/>
              </a:rPr>
              <a:t>动词，把守</a:t>
            </a:r>
            <a:endParaRPr lang="zh-CN" altLang="en-US" sz="2800" kern="100" dirty="0">
              <a:solidFill>
                <a:srgbClr val="3333FF"/>
              </a:solidFill>
              <a:latin typeface="Times New Roman" panose="02020603050405020304"/>
              <a:ea typeface="华文细黑"/>
              <a:cs typeface="Times New Roman" panose="020206030504050203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blinds(horizontal)">
                                      <p:cBhvr>
                                        <p:cTn id="13" dur="500"/>
                                        <p:tgtEl>
                                          <p:spTgt spid="11"/>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blinds(horizontal)">
                                      <p:cBhvr>
                                        <p:cTn id="18" dur="500"/>
                                        <p:tgtEl>
                                          <p:spTgt spid="12"/>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blinds(horizontal)">
                                      <p:cBhvr>
                                        <p:cTn id="21" dur="500"/>
                                        <p:tgtEl>
                                          <p:spTgt spid="13"/>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xit" presetSubtype="0" fill="hold" grpId="1" nodeType="clickEffect">
                                  <p:stCondLst>
                                    <p:cond delay="0"/>
                                  </p:stCondLst>
                                  <p:childTnLst>
                                    <p:animEffect transition="out" filter="fade">
                                      <p:cBhvr>
                                        <p:cTn id="25" dur="500"/>
                                        <p:tgtEl>
                                          <p:spTgt spid="3"/>
                                        </p:tgtEl>
                                      </p:cBhvr>
                                    </p:animEffect>
                                    <p:set>
                                      <p:cBhvr>
                                        <p:cTn id="26" dur="1" fill="hold">
                                          <p:stCondLst>
                                            <p:cond delay="499"/>
                                          </p:stCondLst>
                                        </p:cTn>
                                        <p:tgtEl>
                                          <p:spTgt spid="3"/>
                                        </p:tgtEl>
                                        <p:attrNameLst>
                                          <p:attrName>style.visibility</p:attrName>
                                        </p:attrNameLst>
                                      </p:cBhvr>
                                      <p:to>
                                        <p:strVal val="hidden"/>
                                      </p:to>
                                    </p:set>
                                  </p:childTnLst>
                                </p:cTn>
                              </p:par>
                              <p:par>
                                <p:cTn id="27" presetID="10" presetClass="exit" presetSubtype="0" fill="hold" grpId="1" nodeType="withEffect">
                                  <p:stCondLst>
                                    <p:cond delay="0"/>
                                  </p:stCondLst>
                                  <p:childTnLst>
                                    <p:animEffect transition="out" filter="fade">
                                      <p:cBhvr>
                                        <p:cTn id="28" dur="500"/>
                                        <p:tgtEl>
                                          <p:spTgt spid="4"/>
                                        </p:tgtEl>
                                      </p:cBhvr>
                                    </p:animEffect>
                                    <p:set>
                                      <p:cBhvr>
                                        <p:cTn id="29" dur="1" fill="hold">
                                          <p:stCondLst>
                                            <p:cond delay="499"/>
                                          </p:stCondLst>
                                        </p:cTn>
                                        <p:tgtEl>
                                          <p:spTgt spid="4"/>
                                        </p:tgtEl>
                                        <p:attrNameLst>
                                          <p:attrName>style.visibility</p:attrName>
                                        </p:attrNameLst>
                                      </p:cBhvr>
                                      <p:to>
                                        <p:strVal val="hidden"/>
                                      </p:to>
                                    </p:set>
                                  </p:childTnLst>
                                </p:cTn>
                              </p:par>
                              <p:par>
                                <p:cTn id="30" presetID="10" presetClass="exit" presetSubtype="0" fill="hold" grpId="1" nodeType="withEffect">
                                  <p:stCondLst>
                                    <p:cond delay="0"/>
                                  </p:stCondLst>
                                  <p:childTnLst>
                                    <p:animEffect transition="out" filter="fade">
                                      <p:cBhvr>
                                        <p:cTn id="31" dur="500"/>
                                        <p:tgtEl>
                                          <p:spTgt spid="11"/>
                                        </p:tgtEl>
                                      </p:cBhvr>
                                    </p:animEffect>
                                    <p:set>
                                      <p:cBhvr>
                                        <p:cTn id="32" dur="1" fill="hold">
                                          <p:stCondLst>
                                            <p:cond delay="499"/>
                                          </p:stCondLst>
                                        </p:cTn>
                                        <p:tgtEl>
                                          <p:spTgt spid="11"/>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12"/>
                                        </p:tgtEl>
                                      </p:cBhvr>
                                    </p:animEffect>
                                    <p:set>
                                      <p:cBhvr>
                                        <p:cTn id="35" dur="1" fill="hold">
                                          <p:stCondLst>
                                            <p:cond delay="499"/>
                                          </p:stCondLst>
                                        </p:cTn>
                                        <p:tgtEl>
                                          <p:spTgt spid="12"/>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13"/>
                                        </p:tgtEl>
                                      </p:cBhvr>
                                    </p:animEffect>
                                    <p:set>
                                      <p:cBhvr>
                                        <p:cTn id="38" dur="1" fill="hold">
                                          <p:stCondLst>
                                            <p:cond delay="499"/>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21"/>
                  </p:tgtEl>
                </p:cond>
              </p:nextCondLst>
            </p:seq>
          </p:childTnLst>
        </p:cTn>
      </p:par>
    </p:tnLst>
    <p:bldLst>
      <p:bldP spid="3" grpId="0"/>
      <p:bldP spid="3" grpId="1"/>
      <p:bldP spid="4" grpId="0"/>
      <p:bldP spid="4" grpId="1"/>
      <p:bldP spid="11" grpId="0"/>
      <p:bldP spid="11" grpId="1"/>
      <p:bldP spid="12" grpId="0"/>
      <p:bldP spid="12" grpId="1"/>
      <p:bldP spid="13" grpId="0"/>
      <p:bldP spid="13"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1" name="圆角矩形 20"/>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5" name="左大括号 4"/>
          <p:cNvSpPr/>
          <p:nvPr/>
        </p:nvSpPr>
        <p:spPr>
          <a:xfrm>
            <a:off x="1342678" y="1412776"/>
            <a:ext cx="216024" cy="2197458"/>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矩形 5"/>
          <p:cNvSpPr/>
          <p:nvPr/>
        </p:nvSpPr>
        <p:spPr>
          <a:xfrm>
            <a:off x="406574" y="2257708"/>
            <a:ext cx="902811" cy="523220"/>
          </a:xfrm>
          <a:prstGeom prst="rect">
            <a:avLst/>
          </a:prstGeom>
        </p:spPr>
        <p:txBody>
          <a:bodyPr wrap="none">
            <a:spAutoFit/>
          </a:bodyPr>
          <a:lstStyle/>
          <a:p>
            <a:r>
              <a:rPr lang="en-US" altLang="zh-CN" sz="2800" kern="100" dirty="0">
                <a:latin typeface="宋体" panose="02010600030101010101" pitchFamily="2" charset="-122"/>
                <a:ea typeface="华文细黑"/>
                <a:cs typeface="Times New Roman" panose="02020603050405020304"/>
              </a:rPr>
              <a:t>①</a:t>
            </a:r>
            <a:r>
              <a:rPr lang="zh-CN" altLang="zh-CN" sz="2800" kern="100" dirty="0">
                <a:latin typeface="Times New Roman" panose="02020603050405020304"/>
                <a:ea typeface="华文细黑"/>
                <a:cs typeface="Times New Roman" panose="02020603050405020304"/>
              </a:rPr>
              <a:t>尔</a:t>
            </a:r>
            <a:endParaRPr lang="zh-CN" altLang="en-US" sz="2800" dirty="0"/>
          </a:p>
        </p:txBody>
      </p:sp>
      <p:sp>
        <p:nvSpPr>
          <p:cNvPr id="7" name="矩形 6"/>
          <p:cNvSpPr/>
          <p:nvPr/>
        </p:nvSpPr>
        <p:spPr>
          <a:xfrm>
            <a:off x="1630709" y="1124744"/>
            <a:ext cx="10166861" cy="2677656"/>
          </a:xfrm>
          <a:prstGeom prst="rect">
            <a:avLst/>
          </a:prstGeom>
        </p:spPr>
        <p:txBody>
          <a:bodyPr wrap="square">
            <a:spAutoFit/>
          </a:bodyPr>
          <a:lstStyle/>
          <a:p>
            <a:pPr algn="just">
              <a:lnSpc>
                <a:spcPct val="150000"/>
              </a:lnSpc>
              <a:spcAft>
                <a:spcPts val="0"/>
              </a:spcAft>
              <a:tabLst>
                <a:tab pos="2340610" algn="l"/>
              </a:tabLst>
            </a:pPr>
            <a:r>
              <a:rPr lang="zh-CN" altLang="zh-CN" sz="2800" kern="100" dirty="0">
                <a:solidFill>
                  <a:srgbClr val="FF0000"/>
                </a:solidFill>
                <a:latin typeface="Times New Roman" panose="02020603050405020304"/>
                <a:ea typeface="华文细黑"/>
                <a:cs typeface="Times New Roman" panose="02020603050405020304"/>
              </a:rPr>
              <a:t>尔</a:t>
            </a:r>
            <a:r>
              <a:rPr lang="zh-CN" altLang="zh-CN" sz="2800" kern="100" dirty="0">
                <a:latin typeface="Times New Roman" panose="02020603050405020304"/>
                <a:ea typeface="华文细黑"/>
                <a:cs typeface="Times New Roman" panose="02020603050405020304"/>
              </a:rPr>
              <a:t>来四万八千岁</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en-US" altLang="zh-CN" sz="2800" u="sng" kern="100" dirty="0" smtClean="0">
              <a:latin typeface="Times New Roman" panose="02020603050405020304"/>
              <a:ea typeface="华文细黑"/>
              <a:cs typeface="Times New Roman" panose="02020603050405020304"/>
            </a:endParaRPr>
          </a:p>
          <a:p>
            <a:pPr algn="just">
              <a:lnSpc>
                <a:spcPct val="150000"/>
              </a:lnSpc>
              <a:spcAft>
                <a:spcPts val="0"/>
              </a:spcAft>
              <a:tabLst>
                <a:tab pos="2340610" algn="l"/>
              </a:tabLst>
            </a:pPr>
            <a:r>
              <a:rPr lang="zh-CN" altLang="zh-CN" sz="2800" kern="100" dirty="0" smtClean="0">
                <a:latin typeface="Times New Roman" panose="02020603050405020304"/>
                <a:ea typeface="华文细黑"/>
                <a:cs typeface="Times New Roman" panose="02020603050405020304"/>
              </a:rPr>
              <a:t>嗟</a:t>
            </a:r>
            <a:r>
              <a:rPr lang="zh-CN" altLang="zh-CN" sz="2800" kern="100" dirty="0">
                <a:solidFill>
                  <a:srgbClr val="FF0000"/>
                </a:solidFill>
                <a:latin typeface="Times New Roman" panose="02020603050405020304"/>
                <a:ea typeface="华文细黑"/>
                <a:cs typeface="Times New Roman" panose="02020603050405020304"/>
              </a:rPr>
              <a:t>尔</a:t>
            </a:r>
            <a:r>
              <a:rPr lang="zh-CN" altLang="zh-CN" sz="2800" kern="100" dirty="0">
                <a:latin typeface="Times New Roman" panose="02020603050405020304"/>
                <a:ea typeface="华文细黑"/>
                <a:cs typeface="Times New Roman" panose="02020603050405020304"/>
              </a:rPr>
              <a:t>远道之人胡为乎来哉</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en-US" altLang="zh-CN" sz="2800" u="sng" kern="100" dirty="0" smtClean="0">
              <a:latin typeface="Times New Roman" panose="02020603050405020304"/>
              <a:ea typeface="华文细黑"/>
              <a:cs typeface="Times New Roman" panose="02020603050405020304"/>
            </a:endParaRPr>
          </a:p>
          <a:p>
            <a:pPr algn="just">
              <a:lnSpc>
                <a:spcPct val="150000"/>
              </a:lnSpc>
              <a:spcAft>
                <a:spcPts val="0"/>
              </a:spcAft>
              <a:tabLst>
                <a:tab pos="2340610" algn="l"/>
              </a:tabLst>
            </a:pPr>
            <a:r>
              <a:rPr lang="zh-CN" altLang="zh-CN" sz="2800" kern="100" dirty="0" smtClean="0">
                <a:latin typeface="Times New Roman" panose="02020603050405020304"/>
                <a:ea typeface="华文细黑"/>
                <a:cs typeface="Times New Roman" panose="02020603050405020304"/>
              </a:rPr>
              <a:t>无</a:t>
            </a:r>
            <a:r>
              <a:rPr lang="zh-CN" altLang="zh-CN" sz="2800" kern="100" dirty="0">
                <a:latin typeface="Times New Roman" panose="02020603050405020304"/>
                <a:ea typeface="华文细黑"/>
                <a:cs typeface="Times New Roman" panose="02020603050405020304"/>
              </a:rPr>
              <a:t>他，但手熟</a:t>
            </a:r>
            <a:r>
              <a:rPr lang="zh-CN" altLang="zh-CN" sz="2800" kern="100" dirty="0">
                <a:solidFill>
                  <a:srgbClr val="FF0000"/>
                </a:solidFill>
                <a:latin typeface="Times New Roman" panose="02020603050405020304"/>
                <a:ea typeface="华文细黑"/>
                <a:cs typeface="Times New Roman" panose="02020603050405020304"/>
              </a:rPr>
              <a:t>尔</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en-US" altLang="zh-CN" sz="2800" u="sng" kern="100" dirty="0" smtClean="0">
              <a:latin typeface="宋体" panose="02010600030101010101" pitchFamily="2" charset="-122"/>
              <a:ea typeface="华文细黑"/>
              <a:cs typeface="Times New Roman" panose="02020603050405020304"/>
            </a:endParaRPr>
          </a:p>
          <a:p>
            <a:pPr algn="just">
              <a:lnSpc>
                <a:spcPct val="150000"/>
              </a:lnSpc>
              <a:spcAft>
                <a:spcPts val="0"/>
              </a:spcAft>
              <a:tabLst>
                <a:tab pos="2340610" algn="l"/>
              </a:tabLst>
            </a:pPr>
            <a:r>
              <a:rPr lang="zh-CN" altLang="zh-CN" sz="2800" kern="100" dirty="0" smtClean="0">
                <a:latin typeface="Times New Roman" panose="02020603050405020304"/>
                <a:ea typeface="华文细黑"/>
                <a:cs typeface="Times New Roman" panose="02020603050405020304"/>
              </a:rPr>
              <a:t>子</a:t>
            </a:r>
            <a:r>
              <a:rPr lang="zh-CN" altLang="zh-CN" sz="2800" kern="100" dirty="0">
                <a:latin typeface="Times New Roman" panose="02020603050405020304"/>
                <a:ea typeface="华文细黑"/>
                <a:cs typeface="Times New Roman" panose="02020603050405020304"/>
              </a:rPr>
              <a:t>路率</a:t>
            </a:r>
            <a:r>
              <a:rPr lang="zh-CN" altLang="zh-CN" sz="2800" kern="100" dirty="0">
                <a:solidFill>
                  <a:srgbClr val="FF0000"/>
                </a:solidFill>
                <a:latin typeface="Times New Roman" panose="02020603050405020304"/>
                <a:ea typeface="华文细黑"/>
                <a:cs typeface="Times New Roman" panose="02020603050405020304"/>
              </a:rPr>
              <a:t>尔</a:t>
            </a:r>
            <a:r>
              <a:rPr lang="zh-CN" altLang="zh-CN" sz="2800" kern="100" dirty="0">
                <a:latin typeface="Times New Roman" panose="02020603050405020304"/>
                <a:ea typeface="华文细黑"/>
                <a:cs typeface="Times New Roman" panose="02020603050405020304"/>
              </a:rPr>
              <a:t>对曰</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zh-CN" altLang="zh-CN" sz="1050" kern="100" dirty="0">
              <a:effectLst/>
              <a:latin typeface="宋体" panose="02010600030101010101" pitchFamily="2" charset="-122"/>
              <a:cs typeface="Courier New" panose="02070309020205020404"/>
            </a:endParaRPr>
          </a:p>
        </p:txBody>
      </p:sp>
      <p:sp>
        <p:nvSpPr>
          <p:cNvPr id="8" name="左大括号 7"/>
          <p:cNvSpPr/>
          <p:nvPr/>
        </p:nvSpPr>
        <p:spPr>
          <a:xfrm>
            <a:off x="1342678" y="4310054"/>
            <a:ext cx="216024" cy="1650983"/>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矩形 8"/>
          <p:cNvSpPr/>
          <p:nvPr/>
        </p:nvSpPr>
        <p:spPr>
          <a:xfrm>
            <a:off x="406574" y="4782051"/>
            <a:ext cx="902811" cy="523220"/>
          </a:xfrm>
          <a:prstGeom prst="rect">
            <a:avLst/>
          </a:prstGeom>
        </p:spPr>
        <p:txBody>
          <a:bodyPr wrap="none">
            <a:spAutoFit/>
          </a:bodyPr>
          <a:lstStyle/>
          <a:p>
            <a:r>
              <a:rPr lang="en-US" altLang="zh-CN" sz="2800" kern="100" dirty="0">
                <a:latin typeface="宋体" panose="02010600030101010101" pitchFamily="2" charset="-122"/>
                <a:ea typeface="华文细黑"/>
                <a:cs typeface="Times New Roman" panose="02020603050405020304"/>
              </a:rPr>
              <a:t>②</a:t>
            </a:r>
            <a:r>
              <a:rPr lang="zh-CN" altLang="zh-CN" sz="2800" kern="100" dirty="0">
                <a:latin typeface="Times New Roman" panose="02020603050405020304"/>
                <a:ea typeface="华文细黑"/>
                <a:cs typeface="Times New Roman" panose="02020603050405020304"/>
              </a:rPr>
              <a:t>但</a:t>
            </a:r>
            <a:endParaRPr lang="zh-CN" altLang="en-US" sz="2800" dirty="0"/>
          </a:p>
        </p:txBody>
      </p:sp>
      <p:sp>
        <p:nvSpPr>
          <p:cNvPr id="10" name="矩形 9"/>
          <p:cNvSpPr/>
          <p:nvPr/>
        </p:nvSpPr>
        <p:spPr>
          <a:xfrm>
            <a:off x="1630710" y="4061971"/>
            <a:ext cx="8280920" cy="2031325"/>
          </a:xfrm>
          <a:prstGeom prst="rect">
            <a:avLst/>
          </a:prstGeom>
        </p:spPr>
        <p:txBody>
          <a:bodyPr wrap="square">
            <a:spAutoFit/>
          </a:bodyPr>
          <a:lstStyle/>
          <a:p>
            <a:pPr algn="just">
              <a:lnSpc>
                <a:spcPct val="150000"/>
              </a:lnSpc>
              <a:spcAft>
                <a:spcPts val="0"/>
              </a:spcAft>
              <a:tabLst>
                <a:tab pos="2340610" algn="l"/>
              </a:tabLst>
            </a:pPr>
            <a:r>
              <a:rPr lang="zh-CN" altLang="zh-CN" sz="2800" kern="100" dirty="0">
                <a:solidFill>
                  <a:srgbClr val="FF0000"/>
                </a:solidFill>
                <a:latin typeface="Times New Roman" panose="02020603050405020304"/>
                <a:ea typeface="华文细黑"/>
                <a:cs typeface="Times New Roman" panose="02020603050405020304"/>
              </a:rPr>
              <a:t>但</a:t>
            </a:r>
            <a:r>
              <a:rPr lang="zh-CN" altLang="zh-CN" sz="2800" kern="100" dirty="0">
                <a:latin typeface="Times New Roman" panose="02020603050405020304"/>
                <a:ea typeface="华文细黑"/>
                <a:cs typeface="Times New Roman" panose="02020603050405020304"/>
              </a:rPr>
              <a:t>见悲鸟号古木</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en-US" altLang="zh-CN" sz="2800" kern="100" dirty="0" smtClean="0">
              <a:latin typeface="Times New Roman" panose="02020603050405020304"/>
              <a:ea typeface="华文细黑"/>
            </a:endParaRPr>
          </a:p>
          <a:p>
            <a:pPr algn="just">
              <a:lnSpc>
                <a:spcPct val="150000"/>
              </a:lnSpc>
              <a:spcAft>
                <a:spcPts val="0"/>
              </a:spcAft>
              <a:tabLst>
                <a:tab pos="2340610" algn="l"/>
              </a:tabLst>
            </a:pPr>
            <a:r>
              <a:rPr lang="zh-CN" altLang="zh-CN" sz="2800" kern="100" dirty="0" smtClean="0">
                <a:latin typeface="Times New Roman" panose="02020603050405020304"/>
                <a:ea typeface="华文细黑"/>
                <a:cs typeface="Times New Roman" panose="02020603050405020304"/>
              </a:rPr>
              <a:t>卿</a:t>
            </a:r>
            <a:r>
              <a:rPr lang="zh-CN" altLang="zh-CN" sz="2800" kern="100" dirty="0">
                <a:solidFill>
                  <a:srgbClr val="FF0000"/>
                </a:solidFill>
                <a:latin typeface="Times New Roman" panose="02020603050405020304"/>
                <a:ea typeface="华文细黑"/>
                <a:cs typeface="Times New Roman" panose="02020603050405020304"/>
              </a:rPr>
              <a:t>但</a:t>
            </a:r>
            <a:r>
              <a:rPr lang="zh-CN" altLang="zh-CN" sz="2800" kern="100" dirty="0">
                <a:latin typeface="Times New Roman" panose="02020603050405020304"/>
                <a:ea typeface="华文细黑"/>
                <a:cs typeface="Times New Roman" panose="02020603050405020304"/>
              </a:rPr>
              <a:t>暂还家</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en-US" altLang="zh-CN" sz="2800" u="sng" kern="100" dirty="0" smtClean="0">
              <a:latin typeface="Times New Roman" panose="02020603050405020304"/>
              <a:ea typeface="华文细黑"/>
              <a:cs typeface="Times New Roman" panose="02020603050405020304"/>
            </a:endParaRPr>
          </a:p>
          <a:p>
            <a:pPr algn="just">
              <a:lnSpc>
                <a:spcPct val="150000"/>
              </a:lnSpc>
              <a:spcAft>
                <a:spcPts val="0"/>
              </a:spcAft>
              <a:tabLst>
                <a:tab pos="2340610" algn="l"/>
              </a:tabLst>
            </a:pPr>
            <a:r>
              <a:rPr lang="zh-CN" altLang="zh-CN" sz="2800" kern="100" dirty="0" smtClean="0">
                <a:latin typeface="Times New Roman" panose="02020603050405020304"/>
                <a:ea typeface="华文细黑"/>
                <a:cs typeface="Times New Roman" panose="02020603050405020304"/>
              </a:rPr>
              <a:t>无</a:t>
            </a:r>
            <a:r>
              <a:rPr lang="zh-CN" altLang="zh-CN" sz="2800" kern="100" dirty="0">
                <a:latin typeface="Times New Roman" panose="02020603050405020304"/>
                <a:ea typeface="华文细黑"/>
                <a:cs typeface="Times New Roman" panose="02020603050405020304"/>
              </a:rPr>
              <a:t>他，</a:t>
            </a:r>
            <a:r>
              <a:rPr lang="zh-CN" altLang="zh-CN" sz="2800" kern="100" dirty="0">
                <a:solidFill>
                  <a:srgbClr val="FF0000"/>
                </a:solidFill>
                <a:latin typeface="Times New Roman" panose="02020603050405020304"/>
                <a:ea typeface="华文细黑"/>
                <a:cs typeface="Times New Roman" panose="02020603050405020304"/>
              </a:rPr>
              <a:t>但</a:t>
            </a:r>
            <a:r>
              <a:rPr lang="zh-CN" altLang="zh-CN" sz="2800" kern="100" dirty="0">
                <a:latin typeface="Times New Roman" panose="02020603050405020304"/>
                <a:ea typeface="华文细黑"/>
                <a:cs typeface="Times New Roman" panose="02020603050405020304"/>
              </a:rPr>
              <a:t>手熟尔</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zh-CN" altLang="zh-CN" sz="1050" kern="100" dirty="0">
              <a:effectLst/>
              <a:latin typeface="宋体" panose="02010600030101010101" pitchFamily="2" charset="-122"/>
              <a:cs typeface="Courier New" panose="02070309020205020404"/>
            </a:endParaRPr>
          </a:p>
        </p:txBody>
      </p:sp>
      <p:sp>
        <p:nvSpPr>
          <p:cNvPr id="11" name="矩形 10"/>
          <p:cNvSpPr/>
          <p:nvPr/>
        </p:nvSpPr>
        <p:spPr>
          <a:xfrm>
            <a:off x="262558" y="260648"/>
            <a:ext cx="8280920" cy="656846"/>
          </a:xfrm>
          <a:prstGeom prst="rect">
            <a:avLst/>
          </a:prstGeom>
        </p:spPr>
        <p:txBody>
          <a:bodyPr wrap="square">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虚词归纳</a:t>
            </a:r>
            <a:endParaRPr lang="zh-CN" altLang="zh-CN" sz="1050" kern="100" dirty="0">
              <a:effectLst/>
              <a:latin typeface="宋体" panose="02010600030101010101" pitchFamily="2" charset="-122"/>
              <a:cs typeface="Courier New" panose="02070309020205020404"/>
            </a:endParaRPr>
          </a:p>
        </p:txBody>
      </p:sp>
      <p:sp>
        <p:nvSpPr>
          <p:cNvPr id="2" name="矩形 1"/>
          <p:cNvSpPr/>
          <p:nvPr/>
        </p:nvSpPr>
        <p:spPr>
          <a:xfrm>
            <a:off x="4583038" y="1196752"/>
            <a:ext cx="2698175"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Times New Roman" panose="02020603050405020304"/>
              </a:rPr>
              <a:t>那，指开国之初</a:t>
            </a:r>
            <a:endParaRPr lang="zh-CN" altLang="en-US" sz="2800" kern="100" dirty="0">
              <a:solidFill>
                <a:srgbClr val="3333FF"/>
              </a:solidFill>
              <a:latin typeface="Times New Roman" panose="02020603050405020304"/>
              <a:ea typeface="华文细黑"/>
              <a:cs typeface="Times New Roman" panose="02020603050405020304"/>
            </a:endParaRPr>
          </a:p>
        </p:txBody>
      </p:sp>
      <p:sp>
        <p:nvSpPr>
          <p:cNvPr id="3" name="矩形 2"/>
          <p:cNvSpPr/>
          <p:nvPr/>
        </p:nvSpPr>
        <p:spPr>
          <a:xfrm>
            <a:off x="5990287" y="1844824"/>
            <a:ext cx="3057247"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Times New Roman" panose="02020603050405020304"/>
              </a:rPr>
              <a:t>第二人称代词，你</a:t>
            </a:r>
            <a:endParaRPr lang="zh-CN" altLang="en-US" sz="2800" kern="100" dirty="0">
              <a:solidFill>
                <a:srgbClr val="3333FF"/>
              </a:solidFill>
              <a:latin typeface="Times New Roman" panose="02020603050405020304"/>
              <a:ea typeface="华文细黑"/>
              <a:cs typeface="Times New Roman" panose="02020603050405020304"/>
            </a:endParaRPr>
          </a:p>
        </p:txBody>
      </p:sp>
      <p:sp>
        <p:nvSpPr>
          <p:cNvPr id="12" name="矩形 11"/>
          <p:cNvSpPr/>
          <p:nvPr/>
        </p:nvSpPr>
        <p:spPr>
          <a:xfrm>
            <a:off x="4553029" y="2420888"/>
            <a:ext cx="4134465" cy="523220"/>
          </a:xfrm>
          <a:prstGeom prst="rect">
            <a:avLst/>
          </a:prstGeom>
        </p:spPr>
        <p:txBody>
          <a:bodyPr wrap="none">
            <a:spAutoFit/>
          </a:bodyPr>
          <a:lstStyle/>
          <a:p>
            <a:r>
              <a:rPr lang="zh-CN" altLang="zh-CN" sz="2800" kern="100">
                <a:solidFill>
                  <a:srgbClr val="3333FF"/>
                </a:solidFill>
                <a:latin typeface="Times New Roman" panose="02020603050405020304"/>
                <a:ea typeface="华文细黑"/>
                <a:cs typeface="Times New Roman" panose="02020603050405020304"/>
              </a:rPr>
              <a:t>语气词，相当于</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罢了</a:t>
            </a:r>
            <a:r>
              <a:rPr lang="en-US" altLang="zh-CN" sz="2800" kern="100" dirty="0">
                <a:solidFill>
                  <a:srgbClr val="3333FF"/>
                </a:solidFill>
                <a:latin typeface="宋体" panose="02010600030101010101" pitchFamily="2" charset="-122"/>
                <a:ea typeface="华文细黑"/>
                <a:cs typeface="Times New Roman" panose="02020603050405020304"/>
              </a:rPr>
              <a:t>”</a:t>
            </a:r>
            <a:endParaRPr lang="zh-CN" altLang="en-US" dirty="0">
              <a:solidFill>
                <a:srgbClr val="3333FF"/>
              </a:solidFill>
            </a:endParaRPr>
          </a:p>
        </p:txBody>
      </p:sp>
      <p:sp>
        <p:nvSpPr>
          <p:cNvPr id="14" name="矩形 13"/>
          <p:cNvSpPr/>
          <p:nvPr/>
        </p:nvSpPr>
        <p:spPr>
          <a:xfrm>
            <a:off x="4150990" y="3068960"/>
            <a:ext cx="6702108" cy="592425"/>
          </a:xfrm>
          <a:prstGeom prst="rect">
            <a:avLst/>
          </a:prstGeom>
        </p:spPr>
        <p:txBody>
          <a:bodyPr>
            <a:spAutoFit/>
          </a:bodyPr>
          <a:lstStyle/>
          <a:p>
            <a:r>
              <a:rPr lang="zh-CN" altLang="zh-CN" sz="2800" kern="100">
                <a:solidFill>
                  <a:srgbClr val="3333FF"/>
                </a:solidFill>
                <a:latin typeface="Times New Roman" panose="02020603050405020304"/>
                <a:ea typeface="华文细黑"/>
                <a:cs typeface="Times New Roman" panose="02020603050405020304"/>
              </a:rPr>
              <a:t>形容词词尾，</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的样子</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，可不译</a:t>
            </a:r>
            <a:endParaRPr lang="zh-CN" altLang="en-US" dirty="0">
              <a:solidFill>
                <a:srgbClr val="3333FF"/>
              </a:solidFill>
            </a:endParaRPr>
          </a:p>
        </p:txBody>
      </p:sp>
      <p:sp>
        <p:nvSpPr>
          <p:cNvPr id="15" name="矩形 14"/>
          <p:cNvSpPr/>
          <p:nvPr/>
        </p:nvSpPr>
        <p:spPr>
          <a:xfrm>
            <a:off x="4583038" y="4129916"/>
            <a:ext cx="2339102"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Times New Roman" panose="02020603050405020304"/>
              </a:rPr>
              <a:t>副词，只、仅</a:t>
            </a:r>
            <a:endParaRPr lang="zh-CN" altLang="en-US" sz="2800" kern="100" dirty="0">
              <a:solidFill>
                <a:srgbClr val="3333FF"/>
              </a:solidFill>
              <a:latin typeface="Times New Roman" panose="02020603050405020304"/>
              <a:ea typeface="华文细黑"/>
              <a:cs typeface="Times New Roman" panose="02020603050405020304"/>
            </a:endParaRPr>
          </a:p>
        </p:txBody>
      </p:sp>
      <p:sp>
        <p:nvSpPr>
          <p:cNvPr id="16" name="矩形 15"/>
          <p:cNvSpPr/>
          <p:nvPr/>
        </p:nvSpPr>
        <p:spPr>
          <a:xfrm>
            <a:off x="3934966" y="4777988"/>
            <a:ext cx="3057247"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Times New Roman" panose="02020603050405020304"/>
              </a:rPr>
              <a:t>副词，只管、尽管</a:t>
            </a:r>
            <a:endParaRPr lang="zh-CN" altLang="en-US" sz="2800" kern="100" dirty="0">
              <a:solidFill>
                <a:srgbClr val="3333FF"/>
              </a:solidFill>
              <a:latin typeface="Times New Roman" panose="02020603050405020304"/>
              <a:ea typeface="华文细黑"/>
              <a:cs typeface="Times New Roman" panose="02020603050405020304"/>
            </a:endParaRPr>
          </a:p>
        </p:txBody>
      </p:sp>
      <p:sp>
        <p:nvSpPr>
          <p:cNvPr id="17" name="矩形 16"/>
          <p:cNvSpPr/>
          <p:nvPr/>
        </p:nvSpPr>
        <p:spPr>
          <a:xfrm>
            <a:off x="4655046" y="5373216"/>
            <a:ext cx="3416320"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Times New Roman" panose="02020603050405020304"/>
              </a:rPr>
              <a:t>连词，不过、只不过</a:t>
            </a:r>
            <a:endParaRPr lang="zh-CN" altLang="en-US" sz="2800" kern="100" dirty="0">
              <a:solidFill>
                <a:srgbClr val="3333FF"/>
              </a:solidFill>
              <a:latin typeface="Times New Roman" panose="02020603050405020304"/>
              <a:ea typeface="华文细黑"/>
              <a:cs typeface="Times New Roman" panose="020206030504050203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blinds(horizontal)">
                                      <p:cBhvr>
                                        <p:cTn id="13" dur="500"/>
                                        <p:tgtEl>
                                          <p:spTgt spid="12"/>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blinds(horizontal)">
                                      <p:cBhvr>
                                        <p:cTn id="16" dur="500"/>
                                        <p:tgtEl>
                                          <p:spTgt spid="14"/>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blinds(horizontal)">
                                      <p:cBhvr>
                                        <p:cTn id="21" dur="500"/>
                                        <p:tgtEl>
                                          <p:spTgt spid="15"/>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blinds(horizontal)">
                                      <p:cBhvr>
                                        <p:cTn id="24" dur="500"/>
                                        <p:tgtEl>
                                          <p:spTgt spid="16"/>
                                        </p:tgtEl>
                                      </p:cBhvr>
                                    </p:animEffect>
                                  </p:childTnLst>
                                </p:cTn>
                              </p:par>
                              <p:par>
                                <p:cTn id="25" presetID="3" presetClass="entr" presetSubtype="10"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blinds(horizontal)">
                                      <p:cBhvr>
                                        <p:cTn id="27" dur="5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1" nodeType="clickEffect">
                                  <p:stCondLst>
                                    <p:cond delay="0"/>
                                  </p:stCondLst>
                                  <p:childTnLst>
                                    <p:animEffect transition="out" filter="fade">
                                      <p:cBhvr>
                                        <p:cTn id="31" dur="500"/>
                                        <p:tgtEl>
                                          <p:spTgt spid="2"/>
                                        </p:tgtEl>
                                      </p:cBhvr>
                                    </p:animEffect>
                                    <p:set>
                                      <p:cBhvr>
                                        <p:cTn id="32" dur="1" fill="hold">
                                          <p:stCondLst>
                                            <p:cond delay="499"/>
                                          </p:stCondLst>
                                        </p:cTn>
                                        <p:tgtEl>
                                          <p:spTgt spid="2"/>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3"/>
                                        </p:tgtEl>
                                      </p:cBhvr>
                                    </p:animEffect>
                                    <p:set>
                                      <p:cBhvr>
                                        <p:cTn id="35" dur="1" fill="hold">
                                          <p:stCondLst>
                                            <p:cond delay="499"/>
                                          </p:stCondLst>
                                        </p:cTn>
                                        <p:tgtEl>
                                          <p:spTgt spid="3"/>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12"/>
                                        </p:tgtEl>
                                      </p:cBhvr>
                                    </p:animEffect>
                                    <p:set>
                                      <p:cBhvr>
                                        <p:cTn id="38" dur="1" fill="hold">
                                          <p:stCondLst>
                                            <p:cond delay="499"/>
                                          </p:stCondLst>
                                        </p:cTn>
                                        <p:tgtEl>
                                          <p:spTgt spid="12"/>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14"/>
                                        </p:tgtEl>
                                      </p:cBhvr>
                                    </p:animEffect>
                                    <p:set>
                                      <p:cBhvr>
                                        <p:cTn id="41" dur="1" fill="hold">
                                          <p:stCondLst>
                                            <p:cond delay="499"/>
                                          </p:stCondLst>
                                        </p:cTn>
                                        <p:tgtEl>
                                          <p:spTgt spid="14"/>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15"/>
                                        </p:tgtEl>
                                      </p:cBhvr>
                                    </p:animEffect>
                                    <p:set>
                                      <p:cBhvr>
                                        <p:cTn id="44" dur="1" fill="hold">
                                          <p:stCondLst>
                                            <p:cond delay="499"/>
                                          </p:stCondLst>
                                        </p:cTn>
                                        <p:tgtEl>
                                          <p:spTgt spid="15"/>
                                        </p:tgtEl>
                                        <p:attrNameLst>
                                          <p:attrName>style.visibility</p:attrName>
                                        </p:attrNameLst>
                                      </p:cBhvr>
                                      <p:to>
                                        <p:strVal val="hidden"/>
                                      </p:to>
                                    </p:set>
                                  </p:childTnLst>
                                </p:cTn>
                              </p:par>
                              <p:par>
                                <p:cTn id="45" presetID="10" presetClass="exit" presetSubtype="0" fill="hold" grpId="1" nodeType="withEffect">
                                  <p:stCondLst>
                                    <p:cond delay="0"/>
                                  </p:stCondLst>
                                  <p:childTnLst>
                                    <p:animEffect transition="out" filter="fade">
                                      <p:cBhvr>
                                        <p:cTn id="46" dur="500"/>
                                        <p:tgtEl>
                                          <p:spTgt spid="16"/>
                                        </p:tgtEl>
                                      </p:cBhvr>
                                    </p:animEffect>
                                    <p:set>
                                      <p:cBhvr>
                                        <p:cTn id="47" dur="1" fill="hold">
                                          <p:stCondLst>
                                            <p:cond delay="499"/>
                                          </p:stCondLst>
                                        </p:cTn>
                                        <p:tgtEl>
                                          <p:spTgt spid="16"/>
                                        </p:tgtEl>
                                        <p:attrNameLst>
                                          <p:attrName>style.visibility</p:attrName>
                                        </p:attrNameLst>
                                      </p:cBhvr>
                                      <p:to>
                                        <p:strVal val="hidden"/>
                                      </p:to>
                                    </p:set>
                                  </p:childTnLst>
                                </p:cTn>
                              </p:par>
                              <p:par>
                                <p:cTn id="48" presetID="10" presetClass="exit" presetSubtype="0" fill="hold" grpId="1" nodeType="withEffect">
                                  <p:stCondLst>
                                    <p:cond delay="0"/>
                                  </p:stCondLst>
                                  <p:childTnLst>
                                    <p:animEffect transition="out" filter="fade">
                                      <p:cBhvr>
                                        <p:cTn id="49" dur="500"/>
                                        <p:tgtEl>
                                          <p:spTgt spid="17"/>
                                        </p:tgtEl>
                                      </p:cBhvr>
                                    </p:animEffect>
                                    <p:set>
                                      <p:cBhvr>
                                        <p:cTn id="50" dur="1" fill="hold">
                                          <p:stCondLst>
                                            <p:cond delay="4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21"/>
                  </p:tgtEl>
                </p:cond>
              </p:nextCondLst>
            </p:seq>
          </p:childTnLst>
        </p:cTn>
      </p:par>
    </p:tnLst>
    <p:bldLst>
      <p:bldP spid="2" grpId="0"/>
      <p:bldP spid="2" grpId="1"/>
      <p:bldP spid="3" grpId="0"/>
      <p:bldP spid="3" grpId="1"/>
      <p:bldP spid="12" grpId="0"/>
      <p:bldP spid="12" grpId="1"/>
      <p:bldP spid="14" grpId="0"/>
      <p:bldP spid="14" grpId="1"/>
      <p:bldP spid="15" grpId="0"/>
      <p:bldP spid="15" grpId="1"/>
      <p:bldP spid="16" grpId="0"/>
      <p:bldP spid="16" grpId="1"/>
      <p:bldP spid="17" grpId="0"/>
      <p:bldP spid="17"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406574" y="255994"/>
            <a:ext cx="11376000" cy="6555641"/>
          </a:xfrm>
          <a:prstGeom prst="rect">
            <a:avLst/>
          </a:prstGeom>
        </p:spPr>
        <p:txBody>
          <a:bodyPr wrap="square">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古今异义</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①</a:t>
            </a:r>
            <a:r>
              <a:rPr lang="zh-CN" altLang="zh-CN" sz="2800" kern="100" dirty="0">
                <a:solidFill>
                  <a:srgbClr val="FF0000"/>
                </a:solidFill>
                <a:latin typeface="Times New Roman" panose="02020603050405020304"/>
                <a:ea typeface="华文细黑"/>
                <a:cs typeface="Times New Roman" panose="02020603050405020304"/>
              </a:rPr>
              <a:t>然后</a:t>
            </a:r>
            <a:r>
              <a:rPr lang="zh-CN" altLang="zh-CN" sz="2800" kern="100" dirty="0">
                <a:latin typeface="Times New Roman" panose="02020603050405020304"/>
                <a:ea typeface="华文细黑"/>
                <a:cs typeface="Times New Roman" panose="02020603050405020304"/>
              </a:rPr>
              <a:t>天梯石栈相钩连</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古义</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今义</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②</a:t>
            </a:r>
            <a:r>
              <a:rPr lang="zh-CN" altLang="zh-CN" sz="2800" kern="100" dirty="0">
                <a:solidFill>
                  <a:srgbClr val="FF0000"/>
                </a:solidFill>
                <a:latin typeface="Times New Roman" panose="02020603050405020304"/>
                <a:ea typeface="华文细黑"/>
                <a:cs typeface="Times New Roman" panose="02020603050405020304"/>
              </a:rPr>
              <a:t>危</a:t>
            </a:r>
            <a:r>
              <a:rPr lang="zh-CN" altLang="zh-CN" sz="2800" kern="100" dirty="0">
                <a:latin typeface="Times New Roman" panose="02020603050405020304"/>
                <a:ea typeface="华文细黑"/>
                <a:cs typeface="Times New Roman" panose="02020603050405020304"/>
              </a:rPr>
              <a:t>乎高哉</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古义</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今义</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en-US" altLang="zh-CN" sz="1050" kern="100" dirty="0" smtClean="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③</a:t>
            </a:r>
            <a:r>
              <a:rPr lang="zh-CN" altLang="zh-CN" sz="2800" kern="100" dirty="0">
                <a:latin typeface="Times New Roman" panose="02020603050405020304"/>
                <a:ea typeface="华文细黑"/>
                <a:cs typeface="Times New Roman" panose="02020603050405020304"/>
              </a:rPr>
              <a:t>地崩山摧</a:t>
            </a:r>
            <a:r>
              <a:rPr lang="zh-CN" altLang="zh-CN" sz="2800" kern="100" dirty="0">
                <a:solidFill>
                  <a:srgbClr val="FF0000"/>
                </a:solidFill>
                <a:latin typeface="Times New Roman" panose="02020603050405020304"/>
                <a:ea typeface="华文细黑"/>
                <a:cs typeface="Times New Roman" panose="02020603050405020304"/>
              </a:rPr>
              <a:t>壮士</a:t>
            </a:r>
            <a:r>
              <a:rPr lang="zh-CN" altLang="zh-CN" sz="2800" kern="100" dirty="0">
                <a:latin typeface="Times New Roman" panose="02020603050405020304"/>
                <a:ea typeface="华文细黑"/>
                <a:cs typeface="Times New Roman" panose="02020603050405020304"/>
              </a:rPr>
              <a:t>死</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古义</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smtClean="0">
                <a:latin typeface="Times New Roman" panose="02020603050405020304"/>
                <a:ea typeface="华文细黑"/>
                <a:cs typeface="Times New Roman" panose="02020603050405020304"/>
              </a:rPr>
              <a:t>今义：</a:t>
            </a:r>
            <a:r>
              <a:rPr lang="en-US" altLang="zh-CN" sz="2800" u="sng" kern="100" dirty="0" smtClean="0">
                <a:latin typeface="Times New Roman" panose="02020603050405020304"/>
                <a:ea typeface="华文细黑"/>
                <a:cs typeface="Times New Roman" panose="02020603050405020304"/>
              </a:rPr>
              <a:t>				</a:t>
            </a:r>
            <a:endParaRPr lang="zh-CN" altLang="zh-CN" sz="1050" kern="100" dirty="0">
              <a:latin typeface="宋体" panose="02010600030101010101" pitchFamily="2" charset="-122"/>
              <a:cs typeface="Courier New" panose="02070309020205020404"/>
            </a:endParaRPr>
          </a:p>
        </p:txBody>
      </p:sp>
      <p:sp>
        <p:nvSpPr>
          <p:cNvPr id="23" name="矩形 2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1" name="圆角矩形 20"/>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2" name="矩形 1"/>
          <p:cNvSpPr/>
          <p:nvPr/>
        </p:nvSpPr>
        <p:spPr>
          <a:xfrm>
            <a:off x="1594897" y="1628800"/>
            <a:ext cx="1980029"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Times New Roman" panose="02020603050405020304"/>
              </a:rPr>
              <a:t>这样以后。</a:t>
            </a:r>
            <a:endParaRPr lang="zh-CN" altLang="en-US" sz="2800" kern="100" dirty="0">
              <a:solidFill>
                <a:srgbClr val="3333FF"/>
              </a:solidFill>
              <a:latin typeface="Times New Roman" panose="02020603050405020304"/>
              <a:ea typeface="华文细黑"/>
              <a:cs typeface="Times New Roman" panose="02020603050405020304"/>
            </a:endParaRPr>
          </a:p>
        </p:txBody>
      </p:sp>
      <p:sp>
        <p:nvSpPr>
          <p:cNvPr id="3" name="矩形 2"/>
          <p:cNvSpPr/>
          <p:nvPr/>
        </p:nvSpPr>
        <p:spPr>
          <a:xfrm>
            <a:off x="1611342" y="2204864"/>
            <a:ext cx="8084264"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Times New Roman" panose="02020603050405020304"/>
              </a:rPr>
              <a:t>连词，表示一件事情之后接着又发生另一件事情。</a:t>
            </a:r>
            <a:endParaRPr lang="zh-CN" altLang="en-US" sz="2800" kern="100" dirty="0">
              <a:solidFill>
                <a:srgbClr val="3333FF"/>
              </a:solidFill>
              <a:latin typeface="Times New Roman" panose="02020603050405020304"/>
              <a:ea typeface="华文细黑"/>
              <a:cs typeface="Times New Roman" panose="02020603050405020304"/>
            </a:endParaRPr>
          </a:p>
        </p:txBody>
      </p:sp>
      <p:sp>
        <p:nvSpPr>
          <p:cNvPr id="4" name="矩形 3"/>
          <p:cNvSpPr/>
          <p:nvPr/>
        </p:nvSpPr>
        <p:spPr>
          <a:xfrm>
            <a:off x="1519987" y="3553852"/>
            <a:ext cx="902811"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Times New Roman" panose="02020603050405020304"/>
              </a:rPr>
              <a:t>高。</a:t>
            </a:r>
            <a:endParaRPr lang="zh-CN" altLang="en-US" sz="2800" kern="100" dirty="0">
              <a:solidFill>
                <a:srgbClr val="3333FF"/>
              </a:solidFill>
              <a:latin typeface="Times New Roman" panose="02020603050405020304"/>
              <a:ea typeface="华文细黑"/>
              <a:cs typeface="Times New Roman" panose="02020603050405020304"/>
            </a:endParaRPr>
          </a:p>
        </p:txBody>
      </p:sp>
      <p:sp>
        <p:nvSpPr>
          <p:cNvPr id="5" name="矩形 4"/>
          <p:cNvSpPr/>
          <p:nvPr/>
        </p:nvSpPr>
        <p:spPr>
          <a:xfrm>
            <a:off x="1520954" y="4149080"/>
            <a:ext cx="1261884"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Times New Roman" panose="02020603050405020304"/>
              </a:rPr>
              <a:t>危险。</a:t>
            </a:r>
            <a:endParaRPr lang="zh-CN" altLang="en-US" sz="2800" kern="100" dirty="0">
              <a:solidFill>
                <a:srgbClr val="3333FF"/>
              </a:solidFill>
              <a:latin typeface="Times New Roman" panose="02020603050405020304"/>
              <a:ea typeface="华文细黑"/>
              <a:cs typeface="Times New Roman" panose="02020603050405020304"/>
            </a:endParaRPr>
          </a:p>
        </p:txBody>
      </p:sp>
      <p:sp>
        <p:nvSpPr>
          <p:cNvPr id="6" name="矩形 5"/>
          <p:cNvSpPr/>
          <p:nvPr/>
        </p:nvSpPr>
        <p:spPr>
          <a:xfrm>
            <a:off x="1486694" y="5445224"/>
            <a:ext cx="3057247"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Times New Roman" panose="02020603050405020304"/>
              </a:rPr>
              <a:t>年轻强壮的力士。</a:t>
            </a:r>
            <a:endParaRPr lang="zh-CN" altLang="en-US" sz="2800" kern="100" dirty="0">
              <a:solidFill>
                <a:srgbClr val="3333FF"/>
              </a:solidFill>
              <a:latin typeface="Times New Roman" panose="02020603050405020304"/>
              <a:ea typeface="华文细黑"/>
              <a:cs typeface="Times New Roman" panose="02020603050405020304"/>
            </a:endParaRPr>
          </a:p>
        </p:txBody>
      </p:sp>
      <p:sp>
        <p:nvSpPr>
          <p:cNvPr id="7" name="矩形 6"/>
          <p:cNvSpPr/>
          <p:nvPr/>
        </p:nvSpPr>
        <p:spPr>
          <a:xfrm>
            <a:off x="1486694" y="6021288"/>
            <a:ext cx="3057247"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Times New Roman" panose="02020603050405020304"/>
              </a:rPr>
              <a:t>豪壮而勇敢的人。</a:t>
            </a:r>
            <a:endParaRPr lang="zh-CN" altLang="en-US" sz="2800" kern="100" dirty="0">
              <a:solidFill>
                <a:srgbClr val="3333FF"/>
              </a:solidFill>
              <a:latin typeface="Times New Roman" panose="02020603050405020304"/>
              <a:ea typeface="华文细黑"/>
              <a:cs typeface="Times New Roman" panose="020206030504050203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linds(horizontal)">
                                      <p:cBhvr>
                                        <p:cTn id="15" dur="500"/>
                                        <p:tgtEl>
                                          <p:spTgt spid="4"/>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linds(horizontal)">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blinds(horizontal)">
                                      <p:cBhvr>
                                        <p:cTn id="23" dur="500"/>
                                        <p:tgtEl>
                                          <p:spTgt spid="6"/>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blinds(horizontal)">
                                      <p:cBhvr>
                                        <p:cTn id="26" dur="5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xit" presetSubtype="0" fill="hold" grpId="1" nodeType="clickEffect">
                                  <p:stCondLst>
                                    <p:cond delay="0"/>
                                  </p:stCondLst>
                                  <p:childTnLst>
                                    <p:animEffect transition="out" filter="fade">
                                      <p:cBhvr>
                                        <p:cTn id="30" dur="500"/>
                                        <p:tgtEl>
                                          <p:spTgt spid="2"/>
                                        </p:tgtEl>
                                      </p:cBhvr>
                                    </p:animEffect>
                                    <p:set>
                                      <p:cBhvr>
                                        <p:cTn id="31" dur="1" fill="hold">
                                          <p:stCondLst>
                                            <p:cond delay="499"/>
                                          </p:stCondLst>
                                        </p:cTn>
                                        <p:tgtEl>
                                          <p:spTgt spid="2"/>
                                        </p:tgtEl>
                                        <p:attrNameLst>
                                          <p:attrName>style.visibility</p:attrName>
                                        </p:attrNameLst>
                                      </p:cBhvr>
                                      <p:to>
                                        <p:strVal val="hidden"/>
                                      </p:to>
                                    </p:set>
                                  </p:childTnLst>
                                </p:cTn>
                              </p:par>
                              <p:par>
                                <p:cTn id="32" presetID="10" presetClass="exit" presetSubtype="0" fill="hold" grpId="1" nodeType="withEffect">
                                  <p:stCondLst>
                                    <p:cond delay="0"/>
                                  </p:stCondLst>
                                  <p:childTnLst>
                                    <p:animEffect transition="out" filter="fade">
                                      <p:cBhvr>
                                        <p:cTn id="33" dur="500"/>
                                        <p:tgtEl>
                                          <p:spTgt spid="3"/>
                                        </p:tgtEl>
                                      </p:cBhvr>
                                    </p:animEffect>
                                    <p:set>
                                      <p:cBhvr>
                                        <p:cTn id="34" dur="1" fill="hold">
                                          <p:stCondLst>
                                            <p:cond delay="499"/>
                                          </p:stCondLst>
                                        </p:cTn>
                                        <p:tgtEl>
                                          <p:spTgt spid="3"/>
                                        </p:tgtEl>
                                        <p:attrNameLst>
                                          <p:attrName>style.visibility</p:attrName>
                                        </p:attrNameLst>
                                      </p:cBhvr>
                                      <p:to>
                                        <p:strVal val="hidden"/>
                                      </p:to>
                                    </p:set>
                                  </p:childTnLst>
                                </p:cTn>
                              </p:par>
                              <p:par>
                                <p:cTn id="35" presetID="10" presetClass="exit" presetSubtype="0" fill="hold" grpId="1" nodeType="withEffect">
                                  <p:stCondLst>
                                    <p:cond delay="0"/>
                                  </p:stCondLst>
                                  <p:childTnLst>
                                    <p:animEffect transition="out" filter="fade">
                                      <p:cBhvr>
                                        <p:cTn id="36" dur="500"/>
                                        <p:tgtEl>
                                          <p:spTgt spid="4"/>
                                        </p:tgtEl>
                                      </p:cBhvr>
                                    </p:animEffect>
                                    <p:set>
                                      <p:cBhvr>
                                        <p:cTn id="37" dur="1" fill="hold">
                                          <p:stCondLst>
                                            <p:cond delay="499"/>
                                          </p:stCondLst>
                                        </p:cTn>
                                        <p:tgtEl>
                                          <p:spTgt spid="4"/>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5"/>
                                        </p:tgtEl>
                                      </p:cBhvr>
                                    </p:animEffect>
                                    <p:set>
                                      <p:cBhvr>
                                        <p:cTn id="40" dur="1" fill="hold">
                                          <p:stCondLst>
                                            <p:cond delay="499"/>
                                          </p:stCondLst>
                                        </p:cTn>
                                        <p:tgtEl>
                                          <p:spTgt spid="5"/>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500"/>
                                        <p:tgtEl>
                                          <p:spTgt spid="6"/>
                                        </p:tgtEl>
                                      </p:cBhvr>
                                    </p:animEffect>
                                    <p:set>
                                      <p:cBhvr>
                                        <p:cTn id="43" dur="1" fill="hold">
                                          <p:stCondLst>
                                            <p:cond delay="499"/>
                                          </p:stCondLst>
                                        </p:cTn>
                                        <p:tgtEl>
                                          <p:spTgt spid="6"/>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7"/>
                                        </p:tgtEl>
                                      </p:cBhvr>
                                    </p:animEffect>
                                    <p:set>
                                      <p:cBhvr>
                                        <p:cTn id="46"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21"/>
                  </p:tgtEl>
                </p:cond>
              </p:nextCondLst>
            </p:seq>
          </p:childTnLst>
        </p:cTn>
      </p:par>
    </p:tnLst>
    <p:bldLst>
      <p:bldP spid="2" grpId="0"/>
      <p:bldP spid="2" grpId="1"/>
      <p:bldP spid="3" grpId="0"/>
      <p:bldP spid="3" grpId="1"/>
      <p:bldP spid="4" grpId="0"/>
      <p:bldP spid="4" grpId="1"/>
      <p:bldP spid="5" grpId="0"/>
      <p:bldP spid="5" grpId="1"/>
      <p:bldP spid="6" grpId="0"/>
      <p:bldP spid="6" grpId="1"/>
      <p:bldP spid="7" grpId="0"/>
      <p:bldP spid="7" grpId="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6353</Words>
  <Application>WPS 演示</Application>
  <PresentationFormat>自定义</PresentationFormat>
  <Paragraphs>536</Paragraphs>
  <Slides>42</Slides>
  <Notes>2</Notes>
  <HiddenSlides>7</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42</vt:i4>
      </vt:variant>
    </vt:vector>
  </HeadingPairs>
  <TitlesOfParts>
    <vt:vector size="60" baseType="lpstr">
      <vt:lpstr>Arial</vt:lpstr>
      <vt:lpstr>宋体</vt:lpstr>
      <vt:lpstr>Wingdings</vt:lpstr>
      <vt:lpstr>微软雅黑</vt:lpstr>
      <vt:lpstr>Times New Roman</vt:lpstr>
      <vt:lpstr>Times New Roman</vt:lpstr>
      <vt:lpstr>华文细黑</vt:lpstr>
      <vt:lpstr>Courier New</vt:lpstr>
      <vt:lpstr>华文细黑</vt:lpstr>
      <vt:lpstr>黑体</vt:lpstr>
      <vt:lpstr>Arial Unicode MS</vt:lpstr>
      <vt:lpstr>Calibri</vt:lpstr>
      <vt:lpstr>Broadway</vt:lpstr>
      <vt:lpstr>DFPYeaSong-B5</vt:lpstr>
      <vt:lpstr>IPAPANNEW</vt:lpstr>
      <vt:lpstr>Segoe Print</vt:lpstr>
      <vt:lpstr>MingLiU</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壹點KeTang</cp:lastModifiedBy>
  <cp:revision>201</cp:revision>
  <dcterms:created xsi:type="dcterms:W3CDTF">2016-03-28T08:27:00Z</dcterms:created>
  <dcterms:modified xsi:type="dcterms:W3CDTF">2018-02-13T10:11:08Z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