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99" r:id="rId3"/>
    <p:sldId id="278" r:id="rId4"/>
    <p:sldId id="257" r:id="rId5"/>
    <p:sldId id="258" r:id="rId6"/>
    <p:sldId id="329" r:id="rId7"/>
    <p:sldId id="330" r:id="rId8"/>
    <p:sldId id="331" r:id="rId9"/>
    <p:sldId id="272" r:id="rId10"/>
    <p:sldId id="305" r:id="rId12"/>
    <p:sldId id="353" r:id="rId13"/>
    <p:sldId id="354" r:id="rId14"/>
    <p:sldId id="355" r:id="rId15"/>
    <p:sldId id="356" r:id="rId16"/>
    <p:sldId id="358" r:id="rId17"/>
    <p:sldId id="359" r:id="rId18"/>
    <p:sldId id="259" r:id="rId19"/>
    <p:sldId id="261" r:id="rId20"/>
    <p:sldId id="290" r:id="rId21"/>
    <p:sldId id="315" r:id="rId22"/>
    <p:sldId id="361" r:id="rId23"/>
    <p:sldId id="362" r:id="rId24"/>
    <p:sldId id="347" r:id="rId25"/>
    <p:sldId id="348" r:id="rId26"/>
    <p:sldId id="349" r:id="rId27"/>
    <p:sldId id="336" r:id="rId28"/>
    <p:sldId id="337" r:id="rId29"/>
    <p:sldId id="340" r:id="rId30"/>
    <p:sldId id="363" r:id="rId31"/>
    <p:sldId id="320" r:id="rId32"/>
    <p:sldId id="324" r:id="rId33"/>
    <p:sldId id="364" r:id="rId34"/>
    <p:sldId id="342" r:id="rId35"/>
    <p:sldId id="343" r:id="rId36"/>
    <p:sldId id="344" r:id="rId37"/>
    <p:sldId id="365" r:id="rId38"/>
    <p:sldId id="366" r:id="rId39"/>
    <p:sldId id="367" r:id="rId40"/>
    <p:sldId id="369" r:id="rId41"/>
    <p:sldId id="370" r:id="rId42"/>
    <p:sldId id="371" r:id="rId43"/>
    <p:sldId id="372" r:id="rId44"/>
    <p:sldId id="368" r:id="rId45"/>
    <p:sldId id="328" r:id="rId46"/>
    <p:sldId id="374" r:id="rId47"/>
    <p:sldId id="375" r:id="rId48"/>
    <p:sldId id="373" r:id="rId49"/>
    <p:sldId id="300" r:id="rId50"/>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14" d="100"/>
          <a:sy n="114" d="100"/>
        </p:scale>
        <p:origin x="-52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9.xml"/><Relationship Id="rId3" Type="http://schemas.openxmlformats.org/officeDocument/2006/relationships/slide" Target="slide25.xml"/><Relationship Id="rId2" Type="http://schemas.openxmlformats.org/officeDocument/2006/relationships/slide" Target="slide18.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动物游戏之谜</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生动</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的科普作品</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6" name="Picture 2" descr="E:\赵丽君  2016\同步2016\创新设计\最后一批\看完\创新图片\d0c652aad1c712ab5fead0810fd42dfc_477.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012" r="-1" b="8499"/>
          <a:stretch>
            <a:fillRect/>
          </a:stretch>
        </p:blipFill>
        <p:spPr bwMode="auto">
          <a:xfrm>
            <a:off x="9194333" y="1"/>
            <a:ext cx="2996079" cy="25284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09600" y="1052736"/>
          <a:ext cx="11305256" cy="2560320"/>
        </p:xfrm>
        <a:graphic>
          <a:graphicData uri="http://schemas.openxmlformats.org/drawingml/2006/table">
            <a:tbl>
              <a:tblPr/>
              <a:tblGrid>
                <a:gridCol w="1813198"/>
                <a:gridCol w="3731418"/>
                <a:gridCol w="5760640"/>
              </a:tblGrid>
              <a:tr h="439825">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学习说</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黑猩猩玩棍子，动物</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捉迷藏</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和追逐游戏</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游戏都是一种十分重要的学习行为。</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432">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锻炼说</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羱羊奔跑跳跃、北极熊夏季进行的游戏</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动物通过游戏来锻炼自己的身体和生存能力。</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948739"/>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在最后一段中，作者说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动物在游戏行为中表现出来的智能潜力、自我克制能力、创造性、想象力、狡猾、计谋、丰富多彩的通信方式等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，你能从课文中找出相应的例证吗？请填在下表中。</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198662" y="2420891"/>
          <a:ext cx="8784976" cy="3840480"/>
        </p:xfrm>
        <a:graphic>
          <a:graphicData uri="http://schemas.openxmlformats.org/drawingml/2006/table">
            <a:tbl>
              <a:tblPr/>
              <a:tblGrid>
                <a:gridCol w="6063544"/>
                <a:gridCol w="2721432"/>
              </a:tblGrid>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动物智能</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例　证</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智能潜力</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自我克制能力</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创造性、想象力</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50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狡猾、计谋</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751">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丰富多彩的通信方式</a:t>
                      </a:r>
                      <a:endParaRPr lang="zh-CN" sz="2800" kern="10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37302" marR="373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980729"/>
          <a:ext cx="10657184" cy="5809776"/>
        </p:xfrm>
        <a:graphic>
          <a:graphicData uri="http://schemas.openxmlformats.org/drawingml/2006/table">
            <a:tbl>
              <a:tblPr/>
              <a:tblGrid>
                <a:gridCol w="2751147"/>
                <a:gridCol w="7906037"/>
              </a:tblGrid>
              <a:tr h="598492">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动物智能</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例　证</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9136">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智能潜力</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给黑猩猩棍子，它们会用棍子做出各种游戏行为。</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5476">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自我克制能力</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看似战斗激烈，其实极有分寸，它们配合默契，绝不会引起伤害。动物严格地自我控制，使游戏不会发展成真的战斗。</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8492">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创造性、想象力</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北极熊玩棍子或石块，野象</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踢</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草球等。</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8492">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狡猾、计谋</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叶猴在树上相互推挤，攻守嬉闹。</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0510">
                <a:tc>
                  <a:txBody>
                    <a:bodyPr/>
                    <a:lstStyle/>
                    <a:p>
                      <a:pPr algn="ctr">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丰富多彩的</a:t>
                      </a:r>
                      <a:endParaRPr lang="en-US" altLang="zh-CN" sz="2800" kern="100" dirty="0" smtClean="0">
                        <a:solidFill>
                          <a:srgbClr val="3333FF"/>
                        </a:solidFill>
                        <a:effectLst/>
                        <a:latin typeface="Times New Roman" panose="02020603050405020304"/>
                        <a:ea typeface="华文细黑"/>
                        <a:cs typeface="Times New Roman" panose="02020603050405020304"/>
                      </a:endParaRPr>
                    </a:p>
                    <a:p>
                      <a:pPr algn="ctr">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通信</a:t>
                      </a:r>
                      <a:r>
                        <a:rPr lang="zh-CN" sz="2800" kern="100" dirty="0">
                          <a:solidFill>
                            <a:srgbClr val="3333FF"/>
                          </a:solidFill>
                          <a:effectLst/>
                          <a:latin typeface="Times New Roman" panose="02020603050405020304"/>
                          <a:ea typeface="华文细黑"/>
                          <a:cs typeface="Times New Roman" panose="02020603050405020304"/>
                        </a:rPr>
                        <a:t>方式</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北极渡鸦排队滑雪。</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88773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本文的标题是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动物游戏之谜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，你能否筛选出文中的句子来具体解释这个标题？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Times New Roman" panose="02020603050405020304"/>
                <a:ea typeface="华文细黑"/>
                <a:cs typeface="Courier New" panose="02070309020205020404"/>
              </a:rPr>
              <a:t>9</a:t>
            </a:r>
            <a:r>
              <a:rPr lang="zh-CN" altLang="zh-CN" sz="2800" kern="100" dirty="0">
                <a:solidFill>
                  <a:srgbClr val="3333FF"/>
                </a:solidFill>
                <a:latin typeface="Times New Roman" panose="02020603050405020304"/>
                <a:ea typeface="华文细黑"/>
                <a:cs typeface="Times New Roman" panose="02020603050405020304"/>
              </a:rPr>
              <a:t>段中的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动物为什么要进行游戏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Times New Roman" panose="02020603050405020304"/>
                <a:ea typeface="华文细黑"/>
                <a:cs typeface="Courier New" panose="02070309020205020404"/>
              </a:rPr>
              <a:t>10</a:t>
            </a:r>
            <a:r>
              <a:rPr lang="zh-CN" altLang="zh-CN" sz="2800" kern="100" dirty="0">
                <a:solidFill>
                  <a:srgbClr val="3333FF"/>
                </a:solidFill>
                <a:latin typeface="Times New Roman" panose="02020603050405020304"/>
                <a:ea typeface="华文细黑"/>
                <a:cs typeface="Times New Roman" panose="02020603050405020304"/>
              </a:rPr>
              <a:t>段中的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动物为什么要消耗大量能量来进行这种没有明确目的的游戏呢？</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2" end="2"/>
                                            </p:txEl>
                                          </p:spTgt>
                                        </p:tgtEl>
                                      </p:cBhvr>
                                    </p:animEffect>
                                    <p:set>
                                      <p:cBhvr>
                                        <p:cTn id="17" dur="1" fill="hold">
                                          <p:stCondLst>
                                            <p:cond delay="499"/>
                                          </p:stCondLst>
                                        </p:cTn>
                                        <p:tgtEl>
                                          <p:spTgt spid="7">
                                            <p:txEl>
                                              <p:pRg st="2" end="2"/>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88773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从本文的结构安排看，本文的说明顺序是什么？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本文先提出动物的各种游戏行为，引发读者的思考：动物为什么要进行游戏？然后分述各种假说，提供给读者对比思考，最后总结。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先观察现象，然后提出假说，最后求证总结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是科学研究的思维过程。一般是：提出问题</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分析问题</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解决问题。本文就遵循了这样的思路安排结构，这样的顺序应是逻辑顺序。</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181162"/>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作者开头列举了哪些动物游戏的例子？这几个例子是不是动物游戏的简单罗列？这样写有什么好处？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开头形象地写了缅甸叶猴、北极渡鸦、巴塔哥尼亚海域露脊鲸的游戏。</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这三个例子不是简单罗列，而是注意了动物生活区域的不同，从缅甸的热带丛林到北极地区的冰雪陡坡，再到南美洲附近的大海，这就突出了动物游戏的普遍性，也就突出了对此进行研究的意义。</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好处：运用生动典型的例子引出说明的问题，能激发读者的阅读兴趣。</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1" end="1"/>
                                            </p:txEl>
                                          </p:spTgt>
                                        </p:tgtEl>
                                      </p:cBhvr>
                                    </p:animEffect>
                                    <p:set>
                                      <p:cBhvr>
                                        <p:cTn id="22" dur="1" fill="hold">
                                          <p:stCondLst>
                                            <p:cond delay="499"/>
                                          </p:stCondLst>
                                        </p:cTn>
                                        <p:tgtEl>
                                          <p:spTgt spid="7">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2" end="2"/>
                                            </p:txEl>
                                          </p:spTgt>
                                        </p:tgtEl>
                                      </p:cBhvr>
                                    </p:animEffect>
                                    <p:set>
                                      <p:cBhvr>
                                        <p:cTn id="25" dur="1" fill="hold">
                                          <p:stCondLst>
                                            <p:cond delay="499"/>
                                          </p:stCondLst>
                                        </p:cTn>
                                        <p:tgtEl>
                                          <p:spTgt spid="7">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3" end="3"/>
                                            </p:txEl>
                                          </p:spTgt>
                                        </p:tgtEl>
                                      </p:cBhvr>
                                    </p:animEffect>
                                    <p:set>
                                      <p:cBhvr>
                                        <p:cTn id="28"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590931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周立明，国际行为分析协会会员，曾任少年儿童出版社副总编辑，科普作家。重要作品有《动物游戏之谜》《会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说话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的动物》等。</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科普文是一种说明文体裁，介绍科学领域某方面的探索、研究的文章。语言准确、全面。在宣传科普知识的同时，注重激发人们对科学知识的兴趣，培养人们的科学探索精神。</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科普文的阅读方法：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把握说明对象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把握说明对象的特征和本质</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334566" y="260648"/>
            <a:ext cx="11376000" cy="324140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理清说明思路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弄清楚说明的条理和说明的顺序。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了解说明方法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下定义、举例子、打比方、列数据、分类别、作比较、画图表、摹状态等。</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体会说明语言</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说明语言的准确性，说明语言平实、简明的特点，文艺性说明文语言的生动性。</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a:hlinkClick r:id="rId1"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在研究动物游戏之谜的最后，课文给出确定的结论了吗？为什么说这仍然是一个谜呢？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没有。</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动物的游戏行为是很复杂的，不同的动物可能有不同的原因，同时人类对动物的研究还不够，对动物了解的还不多，现在提出的各种假说都有其合理性，也有其局限性。必须深入研究，才能解开动物游戏之谜。所以说这仍是一个谜。</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科学注重求实，即使作者倾向于某种假说，也要经过实验的证明，不能贸然下结论</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包容性是科学精神的重要内涵。作者列举各种假说，来引起争鸣，真理总是越辩越明。其本意就有这方面的意思。各种观点在宽松、包容的学术氛围中自由碰撞、融合，最终才能辨伪存真，求得真理</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了解本文的结构。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了解科普文的语言特点。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了解动物游戏之谜。</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科普文章，只有人们能看懂、感兴趣，才能达到普及科学知识的目的。本文语言是如何体现这一点的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6473054"/>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本文语言通俗易懂，表现为文章在说明中很少使用专业术语和数字说明，通篇文章的语言让人感到亲切、自然，使人们在欣赏动物的游戏时不知不觉地接受了科学知识。</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让读者感兴趣，体现在语言的生动上。文章开头介绍三种动物的游戏时，用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走钢丝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倒立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像小孩坐滑梯一样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像船帆似的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等比喻生动形象地描写了动物游戏的情形。叶猴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嬉闹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，渡鸦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欢快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，露脊鲸</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得意洋洋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，这些拟人手法的运用，使文章妙趣横生，让读者爱不释手。野象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草球，幼小的黑猩猩用嚼烂的树叶汲水，羱羊、北极熊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锻炼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等的介绍，既为读者提供了丰富的感性认识，又增强了作品的文学性。</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1" name="矩形 10"/>
          <p:cNvSpPr/>
          <p:nvPr/>
        </p:nvSpPr>
        <p:spPr>
          <a:xfrm>
            <a:off x="443846" y="1196752"/>
            <a:ext cx="1141200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作为一篇介绍动物游戏的科普文，本文含有哪些丰富的人文内涵？</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582672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傲慢地生活在地球上的人类曾认为，只有人类才是有智慧的生命体，而其他动物不过是受制于条件反射、具有生理反应的简单生命体，认为只有人类才会思考、才会有超出生理反应以外的各种行为。</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现在动物学家注意到动物具有游戏的天性，虽然还没有确定的答案，但是承认动物在游戏，承认动物具有一定的智力潜能、创造性和多样的交流方式，承认动物也是具有智慧的生命体，这本身就是认识上的进步。</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这种进步带来的影响是巨大而深远的，在生命伦理和生态环境等多个领域具有重要意义。人类将因此重新定义动物，重新审视和动物的关系，进而重新认识自己。</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377999" y="260648"/>
            <a:ext cx="11412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本文是一篇通俗易懂的科普说明文，记叙、描写、说明浑然一体，语言简洁、平实、准确、全面，浅显易懂，使人在获得科学知识的同时得到启发，你读后从中得到什么启发</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示例</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我们要关注自然，关注未知世界，我们应该拥有一颗积极探索神秘的未知世界的好奇心，永远保持对生命、对世界的激情。</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我们不要迷信权威，不要盲从他人，不要囿于成见，也不要为错综复杂的现象所迷惑，而应该透过现象，乐于探索、勇于质疑，用一种冷静、思辨的理性审视这个纷繁芜杂的客观世界。</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鼓励同学各抒己见，能自圆其说即可</a:t>
            </a:r>
            <a:r>
              <a:rPr lang="en-US" altLang="zh-CN" sz="2800" kern="100" dirty="0" smtClean="0">
                <a:solidFill>
                  <a:srgbClr val="3333FF"/>
                </a:solidFill>
                <a:latin typeface="Times New Roman" panose="02020603050405020304"/>
                <a:ea typeface="华文细黑"/>
                <a:cs typeface="Courier New" panose="020703090202050204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圆角矩形 7"/>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1" end="1"/>
                                            </p:txEl>
                                          </p:spTgt>
                                        </p:tgtEl>
                                      </p:cBhvr>
                                    </p:animEffect>
                                    <p:set>
                                      <p:cBhvr>
                                        <p:cTn id="22" dur="1" fill="hold">
                                          <p:stCondLst>
                                            <p:cond delay="499"/>
                                          </p:stCondLst>
                                        </p:cTn>
                                        <p:tgtEl>
                                          <p:spTgt spid="5">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2" end="2"/>
                                            </p:txEl>
                                          </p:spTgt>
                                        </p:tgtEl>
                                      </p:cBhvr>
                                    </p:animEffect>
                                    <p:set>
                                      <p:cBhvr>
                                        <p:cTn id="25" dur="1" fill="hold">
                                          <p:stCondLst>
                                            <p:cond delay="499"/>
                                          </p:stCondLst>
                                        </p:cTn>
                                        <p:tgtEl>
                                          <p:spTgt spid="5">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3" end="3"/>
                                            </p:txEl>
                                          </p:spTgt>
                                        </p:tgtEl>
                                      </p:cBhvr>
                                    </p:animEffect>
                                    <p:set>
                                      <p:cBhvr>
                                        <p:cTn id="28"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151957" y="822230"/>
            <a:ext cx="2698175"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主题：保护动物</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2052074"/>
            <a:ext cx="11376000" cy="3887731"/>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善待生命，保护动物</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动物与人类同是地球母亲的骄子，它们虽然与人类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言语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同，但它们的的确确是一些可爱的生命，它们有喜怒哀乐，也有生老病死。它们与我们人类一样，也时刻为自己的安全和生命担忧。而我们人类呢？却常常无视它们的权利和生命。让我们学会善待生命，去保护动物吧。</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5181162"/>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保护动物</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动物是我的朋友，我不会去吃我的朋友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萧伯纳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一个人如果向往正直的生活，第一步就是要禁绝伤害动物</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托尔斯泰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我对人权和动物权益一样重视，这也应是全体人类该有的共识</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林肯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人的良心，要求人去帮助一切能够帮助的有生之物，并免于去伤害任何生命</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施韦泽</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827938"/>
            <a:ext cx="11376000" cy="5180393"/>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美收容所</a:t>
            </a:r>
            <a:r>
              <a:rPr lang="en-US" altLang="zh-CN" sz="2800" b="1" kern="100" dirty="0">
                <a:solidFill>
                  <a:srgbClr val="C00000"/>
                </a:solidFill>
                <a:latin typeface="Times New Roman" panose="02020603050405020304"/>
                <a:ea typeface="华文细黑"/>
                <a:cs typeface="Courier New" panose="02070309020205020404"/>
              </a:rPr>
              <a:t>60</a:t>
            </a:r>
            <a:r>
              <a:rPr lang="zh-CN" altLang="zh-CN" sz="2800" b="1" kern="100" dirty="0">
                <a:solidFill>
                  <a:srgbClr val="C00000"/>
                </a:solidFill>
                <a:latin typeface="Times New Roman" panose="02020603050405020304"/>
                <a:ea typeface="华文细黑"/>
                <a:cs typeface="Times New Roman" panose="02020603050405020304"/>
              </a:rPr>
              <a:t>种动物和谐相处似家人</a:t>
            </a:r>
            <a:endParaRPr lang="zh-CN" altLang="zh-CN" sz="1050" kern="100" dirty="0">
              <a:latin typeface="宋体" panose="02010600030101010101" pitchFamily="2" charset="-122"/>
              <a:cs typeface="Courier New" panose="02070309020205020404"/>
            </a:endParaRPr>
          </a:p>
          <a:p>
            <a:pPr indent="711200">
              <a:lnSpc>
                <a:spcPct val="150000"/>
              </a:lnSpc>
            </a:pPr>
            <a:r>
              <a:rPr lang="zh-CN" altLang="zh-CN" sz="2800" kern="100" dirty="0">
                <a:latin typeface="Times New Roman" panose="02020603050405020304"/>
                <a:ea typeface="华文细黑"/>
                <a:cs typeface="Times New Roman" panose="02020603050405020304"/>
              </a:rPr>
              <a:t>沃尔夫女士曾是一名兽医技术员。在目睹了许多小动物无家可归的情况后，她萌生了建立动物收容所的念头并开始付诸实践。至今，该收容所已经接纳了</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种不同的小动物。令人不可思议的是，动物们虽然生活习性完全不同，但却能够相亲相爱地生活在一起。在收容所的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居民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里，小狗可以和乌龟窃窃私语，小浣熊可以为狗狗按摩，兔子与狗狗相互偎依，而斑马和小矮马则称兄道弟。所有的动物互敬互爱，亲密无间，好似一家人。</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34566" y="260648"/>
            <a:ext cx="11376000" cy="3241400"/>
          </a:xfrm>
          <a:prstGeom prst="rect">
            <a:avLst/>
          </a:prstGeom>
        </p:spPr>
        <p:txBody>
          <a:bodyPr>
            <a:spAutoFit/>
          </a:bodyPr>
          <a:lstStyle/>
          <a:p>
            <a:pPr indent="711200">
              <a:lnSpc>
                <a:spcPct val="150000"/>
              </a:lnSpc>
            </a:pPr>
            <a:r>
              <a:rPr lang="zh-CN" altLang="zh-CN" sz="2800" kern="100" dirty="0">
                <a:latin typeface="Times New Roman" panose="02020603050405020304"/>
                <a:ea typeface="华文细黑"/>
                <a:cs typeface="Times New Roman" panose="02020603050405020304"/>
              </a:rPr>
              <a:t>将毕生奉献给动物保护工作的沃尔夫女士于</a:t>
            </a:r>
            <a:r>
              <a:rPr lang="en-US" altLang="zh-CN" sz="2800" kern="100" dirty="0">
                <a:latin typeface="Times New Roman" panose="02020603050405020304"/>
                <a:ea typeface="华文细黑"/>
                <a:cs typeface="Courier New" panose="02070309020205020404"/>
              </a:rPr>
              <a:t>2010</a:t>
            </a:r>
            <a:r>
              <a:rPr lang="zh-CN" altLang="zh-CN" sz="2800" kern="100" dirty="0">
                <a:latin typeface="Times New Roman" panose="02020603050405020304"/>
                <a:ea typeface="华文细黑"/>
                <a:cs typeface="Times New Roman" panose="02020603050405020304"/>
              </a:rPr>
              <a:t>年去世。直至去世前，她还将收容所内动物们的各种萌照上传到社交网站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脸谱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，希望有更多的人关注并捐款，使收容所可以继续维持下去。沃尔夫女士曾说过：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我只是一个能力有限的小女人，能够将毕生精力献给动物保护工作，我觉得非常幸福。</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460805"/>
            <a:ext cx="11412000" cy="6424579"/>
          </a:xfrm>
          <a:prstGeom prst="rect">
            <a:avLst/>
          </a:prstGeom>
        </p:spPr>
        <p:txBody>
          <a:bodyPr wrap="square">
            <a:spAutoFit/>
          </a:bodyPr>
          <a:lstStyle/>
          <a:p>
            <a:pPr algn="ctr">
              <a:lnSpc>
                <a:spcPct val="135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动物的通讯方法</a:t>
            </a:r>
            <a:endParaRPr lang="zh-CN" altLang="zh-CN" sz="1050" kern="100" dirty="0">
              <a:latin typeface="宋体" panose="02010600030101010101" pitchFamily="2" charset="-122"/>
              <a:cs typeface="Courier New" panose="02070309020205020404"/>
            </a:endParaRPr>
          </a:p>
          <a:p>
            <a:pPr algn="ctr">
              <a:lnSpc>
                <a:spcPct val="135000"/>
              </a:lnSpc>
              <a:spcAft>
                <a:spcPts val="0"/>
              </a:spcAft>
            </a:pPr>
            <a:r>
              <a:rPr lang="zh-CN" altLang="zh-CN" sz="2800" kern="100" dirty="0">
                <a:latin typeface="Times New Roman" panose="02020603050405020304"/>
                <a:ea typeface="华文细黑"/>
                <a:cs typeface="Times New Roman" panose="02020603050405020304"/>
              </a:rPr>
              <a:t>丁运联</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pPr>
            <a:r>
              <a:rPr lang="zh-CN" altLang="zh-CN" sz="2800" kern="100" dirty="0">
                <a:latin typeface="Times New Roman" panose="02020603050405020304"/>
                <a:ea typeface="华文细黑"/>
                <a:cs typeface="Times New Roman" panose="02020603050405020304"/>
              </a:rPr>
              <a:t>群居动物个体之间总要互通信息，在这方面它们和人类相似。比如青年人在车厢里看到拄拐杖的老人上车，他起立让座，老年人见到青年人的礼貌行为点头表示谢意，坐了下来；路上流氓行凶，受害人大声呼救，热心肠的人立刻奔上前去，边跑边喊救人，坏人听到有人呼应，一溜烟地跑了。被害人的求助，行路人的申援，行凶者的逃跑，都是听到声音，看到现象，才产生这些动作的。至于我们嗅到或触摸到什么，也会和听到或看到一样产生行为。由此可知行为的产生首先要获得信息。我们接收信息要通过眼、耳、鼻、皮肤、舌等器官。这些器官我们叫做感觉器官，简称感官。人和人之间的通讯依靠感官，动物也是如此</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388773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感官机能的原理虽和人类相同，但是有的构造很特殊，着生的部位也不一样。比如昆虫的复眼里有几千只小眼睛；蛾子的触角还能当鼻子使用；蝗虫的听觉器官不长在头上，却生在腿上；鱼类的皮肤不像人类是裸露的，它有层鳞片覆盖着，身体两侧的鳞片上有侧线，接受水的波动，这就是鱼的感觉器官。动物的这些感觉器官有的比人的还要灵敏得多。</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338581"/>
            <a:ext cx="11412000" cy="582672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姿态和色彩</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动物接受信息多数来自眼睛，比较容易被眼睛接受的刺激是姿态。</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蜜蜂能用跳舞的方式通知同伴一块儿去采蜜，跳舞的特殊意义为对方所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。这个秘密是被一位奥地利生物学家弗里茨揭露的。他通过长期耐心的观察和精心设计的实验才搞清楚的。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弗里茨把盛有糖溶液的碟子放在临近蜂巢的地方，工蜂终于发现了这只碟子。一小时内成百只工蜂蜂拥而至。弗里茨给最先光顾的工蜂背上点了一点红颜料。为了搞清楚回去的工蜂干了些什么，他制做了一只配有玻璃的蜂巢。他发现点了红颜料的工蜂回巢之后，做一种有规律</a:t>
            </a:r>
            <a:r>
              <a:rPr lang="zh-CN" altLang="zh-CN" sz="2800" kern="100" dirty="0" smtClean="0">
                <a:latin typeface="Times New Roman" panose="02020603050405020304"/>
                <a:ea typeface="华文细黑"/>
                <a:cs typeface="Times New Roman" panose="02020603050405020304"/>
              </a:rPr>
              <a:t>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259583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飞舞。弗里茨把这种舞蹈叫做圆圈舞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a:t>
            </a:r>
            <a:r>
              <a:rPr lang="en-US" altLang="zh-CN" sz="2800" kern="100" dirty="0" smtClean="0">
                <a:latin typeface="Times New Roman" panose="02020603050405020304"/>
                <a:ea typeface="华文细黑"/>
                <a:cs typeface="Courier New" panose="02070309020205020404"/>
              </a:rPr>
              <a:t>1</a:t>
            </a:r>
            <a:r>
              <a:rPr lang="zh-CN" altLang="en-US" sz="2800" kern="100" dirty="0" smtClean="0">
                <a:latin typeface="Times New Roman" panose="02020603050405020304"/>
                <a:ea typeface="华文细黑"/>
                <a:cs typeface="Courier New" panose="02070309020205020404"/>
              </a:rPr>
              <a:t>下</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。巢里其他工蜂立即围上来，表现出非常兴奋的样子。围观的工蜂不久也开始模仿着跳起来，接着工蜂群由发现食物的蜂子带领直飞盛糖碟子的所在地，有时不由那只工蜂领路也会飞到目的地。</a:t>
            </a:r>
            <a:r>
              <a:rPr lang="en-US" altLang="zh-CN" sz="2800" kern="100" dirty="0">
                <a:latin typeface="Times New Roman" panose="02020603050405020304"/>
                <a:ea typeface="华文细黑"/>
                <a:cs typeface="Courier New" panose="02070309020205020404"/>
              </a:rPr>
              <a:t> </a:t>
            </a:r>
            <a:endParaRPr lang="en-US" altLang="zh-CN" sz="1050" kern="100" dirty="0">
              <a:latin typeface="宋体" panose="02010600030101010101" pitchFamily="2" charset="-122"/>
              <a:cs typeface="Courier New" panose="02070309020205020404"/>
            </a:endParaRPr>
          </a:p>
        </p:txBody>
      </p:sp>
      <p:pic>
        <p:nvPicPr>
          <p:cNvPr id="5122" name="Picture 2" descr="34"/>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r="51502"/>
          <a:stretch>
            <a:fillRect/>
          </a:stretch>
        </p:blipFill>
        <p:spPr bwMode="auto">
          <a:xfrm>
            <a:off x="4295006" y="2708920"/>
            <a:ext cx="2648903" cy="2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790950" y="5589240"/>
            <a:ext cx="3548583" cy="656846"/>
          </a:xfrm>
          <a:prstGeom prst="rect">
            <a:avLst/>
          </a:prstGeom>
        </p:spPr>
        <p:txBody>
          <a:bodyPr wrap="square">
            <a:spAutoFit/>
          </a:bodyPr>
          <a:lstStyle/>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图</a:t>
            </a:r>
            <a:r>
              <a:rPr lang="en-US" altLang="zh-CN" sz="2800" kern="100" dirty="0">
                <a:solidFill>
                  <a:srgbClr val="3333FF"/>
                </a:solidFill>
                <a:latin typeface="Times New Roman" panose="02020603050405020304"/>
                <a:ea typeface="华文细黑"/>
              </a:rPr>
              <a:t>1</a:t>
            </a:r>
            <a:r>
              <a:rPr lang="zh-CN" altLang="zh-CN" sz="2800" kern="100" dirty="0">
                <a:solidFill>
                  <a:srgbClr val="3333FF"/>
                </a:solidFill>
                <a:latin typeface="Times New Roman" panose="02020603050405020304"/>
                <a:ea typeface="华文细黑"/>
                <a:cs typeface="Times New Roman" panose="02020603050405020304"/>
              </a:rPr>
              <a:t>　蜜蜂的圆圈</a:t>
            </a:r>
            <a:r>
              <a:rPr lang="zh-CN" altLang="zh-CN" sz="2800" kern="100" dirty="0" smtClean="0">
                <a:solidFill>
                  <a:srgbClr val="3333FF"/>
                </a:solidFill>
                <a:latin typeface="Times New Roman" panose="02020603050405020304"/>
                <a:ea typeface="华文细黑"/>
                <a:cs typeface="Times New Roman" panose="02020603050405020304"/>
              </a:rPr>
              <a:t>舞</a:t>
            </a:r>
            <a:endParaRPr lang="en-US"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blinds(horizontal)">
                                      <p:cBhvr>
                                        <p:cTn id="10" dur="5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5122"/>
                                        </p:tgtEl>
                                      </p:cBhvr>
                                    </p:animEffect>
                                    <p:set>
                                      <p:cBhvr>
                                        <p:cTn id="18" dur="1" fill="hold">
                                          <p:stCondLst>
                                            <p:cond delay="499"/>
                                          </p:stCondLst>
                                        </p:cTn>
                                        <p:tgtEl>
                                          <p:spTgt spid="512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324217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弗里茨继续观察研究，又知道工蜂还会跳一种他命名的轮摆舞。工蜂跳这种舞时先直线前进，腹部前后扭摆，在空中划一个半圆，回到原来出发点。第二次向前进时，换一个方向，左右交替进行，路线像</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a:t>
            </a:r>
            <a:r>
              <a:rPr lang="en-US" altLang="zh-CN" sz="2800" kern="100" dirty="0">
                <a:latin typeface="Times New Roman" panose="02020603050405020304"/>
                <a:ea typeface="华文细黑"/>
                <a:cs typeface="Courier New" panose="02070309020205020404"/>
              </a:rPr>
              <a:t>1</a:t>
            </a:r>
            <a:r>
              <a:rPr lang="zh-CN" altLang="en-US" sz="2800" kern="100" dirty="0">
                <a:latin typeface="Times New Roman" panose="02020603050405020304"/>
                <a:ea typeface="华文细黑"/>
                <a:cs typeface="Courier New" panose="02070309020205020404"/>
              </a:rPr>
              <a:t>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。其他的工蜂见到时，也会像跳圆圈舞时那样，先围观，后模仿，接着就出动。</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pic>
        <p:nvPicPr>
          <p:cNvPr id="7" name="Picture 2" descr="34"/>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4571"/>
          <a:stretch>
            <a:fillRect/>
          </a:stretch>
        </p:blipFill>
        <p:spPr bwMode="auto">
          <a:xfrm>
            <a:off x="4727054" y="2996952"/>
            <a:ext cx="2481251" cy="2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430910" y="5805264"/>
            <a:ext cx="4839803" cy="656846"/>
          </a:xfrm>
          <a:prstGeom prst="rect">
            <a:avLst/>
          </a:prstGeom>
        </p:spPr>
        <p:txBody>
          <a:bodyPr wrap="square">
            <a:spAutoFit/>
          </a:bodyPr>
          <a:lstStyle/>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图</a:t>
            </a:r>
            <a:r>
              <a:rPr lang="en-US" altLang="zh-CN" sz="2800" kern="100" dirty="0">
                <a:solidFill>
                  <a:srgbClr val="3333FF"/>
                </a:solidFill>
                <a:latin typeface="Times New Roman" panose="02020603050405020304"/>
                <a:ea typeface="华文细黑"/>
              </a:rPr>
              <a:t>1</a:t>
            </a:r>
            <a:r>
              <a:rPr lang="zh-CN" altLang="zh-CN" sz="2800" kern="100" dirty="0">
                <a:solidFill>
                  <a:srgbClr val="3333FF"/>
                </a:solidFill>
                <a:latin typeface="Times New Roman" panose="02020603050405020304"/>
                <a:ea typeface="华文细黑"/>
                <a:cs typeface="Times New Roman" panose="02020603050405020304"/>
              </a:rPr>
              <a:t>　蜜蜂</a:t>
            </a:r>
            <a:r>
              <a:rPr lang="zh-CN" altLang="zh-CN" sz="2800" kern="100" dirty="0" smtClean="0">
                <a:solidFill>
                  <a:srgbClr val="3333FF"/>
                </a:solidFill>
                <a:latin typeface="Times New Roman" panose="02020603050405020304"/>
                <a:ea typeface="华文细黑"/>
                <a:cs typeface="Times New Roman" panose="02020603050405020304"/>
              </a:rPr>
              <a:t>的轮</a:t>
            </a:r>
            <a:r>
              <a:rPr lang="zh-CN" altLang="zh-CN" sz="2800" kern="100" dirty="0">
                <a:solidFill>
                  <a:srgbClr val="3333FF"/>
                </a:solidFill>
                <a:latin typeface="Times New Roman" panose="02020603050405020304"/>
                <a:ea typeface="华文细黑"/>
                <a:cs typeface="Times New Roman" panose="02020603050405020304"/>
              </a:rPr>
              <a:t>摆</a:t>
            </a:r>
            <a:r>
              <a:rPr lang="zh-CN" altLang="zh-CN" sz="2800" kern="100" dirty="0" smtClean="0">
                <a:solidFill>
                  <a:srgbClr val="3333FF"/>
                </a:solidFill>
                <a:latin typeface="Times New Roman" panose="02020603050405020304"/>
                <a:ea typeface="华文细黑"/>
                <a:cs typeface="Times New Roman" panose="02020603050405020304"/>
              </a:rPr>
              <a:t>舞</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18039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工蜂为什么要跳两种不同的舞？这个问题还是由这位科学家经过实验寻到答案的。原来不同的舞蹈都和食物的来源以及蜂巢的距离有关。当蜜源离蜂巢不远，回来的工蜂跳圆圈舞；蜜源距离蜂巢在</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米以外，工蜂改跳轮摆舞。如果蜜源距巢</a:t>
            </a:r>
            <a:r>
              <a:rPr lang="en-US" altLang="zh-CN" sz="2800" kern="100" dirty="0">
                <a:latin typeface="Times New Roman" panose="02020603050405020304"/>
                <a:ea typeface="华文细黑"/>
                <a:cs typeface="Courier New" panose="02070309020205020404"/>
              </a:rPr>
              <a:t>350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700</a:t>
            </a:r>
            <a:r>
              <a:rPr lang="zh-CN" altLang="zh-CN" sz="2800" kern="100" dirty="0">
                <a:latin typeface="Times New Roman" panose="02020603050405020304"/>
                <a:ea typeface="华文细黑"/>
                <a:cs typeface="Times New Roman" panose="02020603050405020304"/>
              </a:rPr>
              <a:t>米，他发现轮摆舞的速率会发生改变。如蜜源距巢</a:t>
            </a:r>
            <a:r>
              <a:rPr lang="en-US" altLang="zh-CN" sz="2800" kern="100" dirty="0">
                <a:latin typeface="Times New Roman" panose="02020603050405020304"/>
                <a:ea typeface="华文细黑"/>
                <a:cs typeface="Courier New" panose="02070309020205020404"/>
              </a:rPr>
              <a:t>350</a:t>
            </a:r>
            <a:r>
              <a:rPr lang="zh-CN" altLang="zh-CN" sz="2800" kern="100" dirty="0">
                <a:latin typeface="Times New Roman" panose="02020603050405020304"/>
                <a:ea typeface="华文细黑"/>
                <a:cs typeface="Times New Roman" panose="02020603050405020304"/>
              </a:rPr>
              <a:t>米，工蜂跳</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回完整的轮摆舞花</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秒时间，而在</a:t>
            </a:r>
            <a:r>
              <a:rPr lang="en-US" altLang="zh-CN" sz="2800" kern="100" dirty="0">
                <a:latin typeface="Times New Roman" panose="02020603050405020304"/>
                <a:ea typeface="华文细黑"/>
                <a:cs typeface="Courier New" panose="02070309020205020404"/>
              </a:rPr>
              <a:t>700</a:t>
            </a:r>
            <a:r>
              <a:rPr lang="zh-CN" altLang="zh-CN" sz="2800" kern="100" dirty="0">
                <a:latin typeface="Times New Roman" panose="02020603050405020304"/>
                <a:ea typeface="华文细黑"/>
                <a:cs typeface="Times New Roman" panose="02020603050405020304"/>
              </a:rPr>
              <a:t>米距离，用同样时间只跳</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回。</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在没有发现食物的工蜂陪伴下，其他工蜂群出动采食时，怎样知道朝哪个方向飞呢？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453483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从实验中又找到了答案。先假定太阳的方位和采食的行为有关联。他把食物放在蜂巢和太阳之间，使三者成一直线排列。回来的工蜂把每趟起舞出发时成直线飞舞的一段与这条直线重合。他又把食物放在太阳和蜂巢连结线的右方成</a:t>
            </a:r>
            <a:r>
              <a:rPr lang="en-US" altLang="zh-CN" sz="2800" kern="100" dirty="0">
                <a:latin typeface="Times New Roman" panose="02020603050405020304"/>
                <a:ea typeface="华文细黑"/>
              </a:rPr>
              <a:t>45°</a:t>
            </a:r>
            <a:r>
              <a:rPr lang="zh-CN" altLang="zh-CN" sz="2800" kern="100" dirty="0">
                <a:latin typeface="Times New Roman" panose="02020603050405020304"/>
                <a:ea typeface="华文细黑"/>
                <a:cs typeface="Times New Roman" panose="02020603050405020304"/>
              </a:rPr>
              <a:t>的地方，那么回来的工蜂也向右调整起舞出发时的直线方向，使它与食物和蜂巢的连结线的夹角也成</a:t>
            </a:r>
            <a:r>
              <a:rPr lang="en-US" altLang="zh-CN" sz="2800" kern="100" dirty="0">
                <a:latin typeface="Times New Roman" panose="02020603050405020304"/>
                <a:ea typeface="华文细黑"/>
              </a:rPr>
              <a:t>45°</a:t>
            </a:r>
            <a:r>
              <a:rPr lang="zh-CN" altLang="zh-CN" sz="2800" kern="100" dirty="0">
                <a:latin typeface="Times New Roman" panose="02020603050405020304"/>
                <a:ea typeface="华文细黑"/>
                <a:cs typeface="Times New Roman" panose="02020603050405020304"/>
              </a:rPr>
              <a:t>。在蜜蜂的舞蹈中所发出的信息，如果变成人类的语言，就是一句话：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飞向太阳偏右</a:t>
            </a:r>
            <a:r>
              <a:rPr lang="en-US" altLang="zh-CN" sz="2800" kern="100" dirty="0">
                <a:latin typeface="Times New Roman" panose="02020603050405020304"/>
                <a:ea typeface="华文细黑"/>
              </a:rPr>
              <a:t>45°</a:t>
            </a:r>
            <a:r>
              <a:rPr lang="zh-CN" altLang="zh-CN" sz="2800" kern="100" dirty="0">
                <a:latin typeface="Times New Roman" panose="02020603050405020304"/>
                <a:ea typeface="华文细黑"/>
                <a:cs typeface="Times New Roman" panose="02020603050405020304"/>
              </a:rPr>
              <a:t>方向！</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图</a:t>
            </a: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6146" name="Picture 2" descr="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91150" y="4388348"/>
            <a:ext cx="2706811" cy="191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73093" y="5085276"/>
            <a:ext cx="431400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图</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Courier New" panose="02070309020205020404"/>
              </a:rPr>
              <a:t>　蜜蜂指示方位的方法</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blinds(horizontal)">
                                      <p:cBhvr>
                                        <p:cTn id="10" dur="500"/>
                                        <p:tgtEl>
                                          <p:spTgt spid="614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6146"/>
                                        </p:tgtEl>
                                      </p:cBhvr>
                                    </p:animEffect>
                                    <p:set>
                                      <p:cBhvr>
                                        <p:cTn id="18" dur="1" fill="hold">
                                          <p:stCondLst>
                                            <p:cond delay="499"/>
                                          </p:stCondLst>
                                        </p:cTn>
                                        <p:tgtEl>
                                          <p:spTgt spid="614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1303177"/>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动物行为学家经过充分研究大灰雁的各种行为之后，把它们通过姿态所反映的信息给翻译出来了。在图</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中：</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pic>
        <p:nvPicPr>
          <p:cNvPr id="7170" name="Picture 2" descr="3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28463" y="1822354"/>
            <a:ext cx="2814919" cy="275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887294" y="3933056"/>
            <a:ext cx="32367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图</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Courier New" panose="02070309020205020404"/>
              </a:rPr>
              <a:t>　大灰雁的姿态</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矩形 7"/>
          <p:cNvSpPr/>
          <p:nvPr/>
        </p:nvSpPr>
        <p:spPr>
          <a:xfrm>
            <a:off x="530399" y="4647844"/>
            <a:ext cx="11412000" cy="1949508"/>
          </a:xfrm>
          <a:prstGeom prst="rect">
            <a:avLst/>
          </a:prstGeom>
        </p:spPr>
        <p:txBody>
          <a:bodyPr wrap="square">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一、表示警惕，二、在一定距离之外恐吓对方，三、全力以赴地开始攻击，四、处于攻击和退却的矛盾之中，五、在攻击和退却之间略有踌躇，六、防御，七、服输，八、怯生，九、接近未来的配偶。</a:t>
            </a:r>
            <a:r>
              <a:rPr lang="en-US" altLang="zh-CN" sz="2800" kern="100" dirty="0">
                <a:solidFill>
                  <a:prstClr val="black"/>
                </a:solidFill>
                <a:latin typeface="Times New Roman" panose="02020603050405020304"/>
                <a:ea typeface="华文细黑"/>
                <a:cs typeface="Courier New" panose="02070309020205020404"/>
              </a:rPr>
              <a:t> </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7170"/>
                                        </p:tgtEl>
                                      </p:cBhvr>
                                    </p:animEffect>
                                    <p:set>
                                      <p:cBhvr>
                                        <p:cTn id="15" dur="1" fill="hold">
                                          <p:stCondLst>
                                            <p:cond delay="499"/>
                                          </p:stCondLst>
                                        </p:cTn>
                                        <p:tgtEl>
                                          <p:spTgt spid="717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3887731"/>
          </a:xfrm>
          <a:prstGeom prst="rect">
            <a:avLst/>
          </a:prstGeom>
        </p:spPr>
        <p:txBody>
          <a:bodyPr wrap="square">
            <a:spAutoFit/>
          </a:bodyPr>
          <a:lstStyle/>
          <a:p>
            <a:pPr indent="711200"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哺乳动物</a:t>
            </a:r>
            <a:r>
              <a:rPr lang="zh-CN" altLang="zh-CN" sz="2800" kern="100" dirty="0">
                <a:latin typeface="Times New Roman" panose="02020603050405020304"/>
                <a:ea typeface="华文细黑"/>
                <a:cs typeface="Times New Roman" panose="02020603050405020304"/>
              </a:rPr>
              <a:t>所表现的各种姿态我们就更加熟悉了。当看到一只猫耸起背脊上的毛，弓着腰，这是向你表示敌意的一种姿态。一条狗摇曳着竖起的尾巴向你跑来，你也一定明白这是表示欢迎。至于动物界中最聪明的黑猩猩，彼此交往的信息系统就更加发达了，而且还有类似人类感情的雏形。试看图</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，它们通过面部表情的各种变化来传递信息的手段是多么接近人类。</a:t>
            </a:r>
            <a:endParaRPr lang="zh-CN" altLang="zh-CN" sz="1050" kern="100" dirty="0">
              <a:effectLst/>
              <a:latin typeface="宋体" panose="02010600030101010101" pitchFamily="2" charset="-122"/>
              <a:cs typeface="Courier New" panose="02070309020205020404"/>
            </a:endParaRPr>
          </a:p>
        </p:txBody>
      </p:sp>
      <p:pic>
        <p:nvPicPr>
          <p:cNvPr id="8194" name="Picture 2" descr="3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08328" y="3661435"/>
            <a:ext cx="2313801" cy="2791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126654" y="5869401"/>
            <a:ext cx="539121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图</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Courier New" panose="02070309020205020404"/>
              </a:rPr>
              <a:t>　黑猩猩的各种面部表情神态</a:t>
            </a:r>
            <a:endParaRPr lang="zh-CN" altLang="zh-CN"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blinds(horizontal)">
                                      <p:cBhvr>
                                        <p:cTn id="10" dur="500"/>
                                        <p:tgtEl>
                                          <p:spTgt spid="819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8194"/>
                                        </p:tgtEl>
                                      </p:cBhvr>
                                    </p:animEffect>
                                    <p:set>
                                      <p:cBhvr>
                                        <p:cTn id="18" dur="1" fill="hold">
                                          <p:stCondLst>
                                            <p:cond delay="499"/>
                                          </p:stCondLst>
                                        </p:cTn>
                                        <p:tgtEl>
                                          <p:spTgt spid="819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26297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色彩也能成为信息，被眼接受。浅而鲜明的颜色往往是雄鸟，因为它作为信息易被雌鸟发现。同时，同种的其他雄鸟也易于发现这种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不要接近，以免发生冲突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的信息。还有的动物身体的色泽在繁殖时期能够改变，借以引起异性的注意。</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声音和语言</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昆虫用各种方法发声。知了在腹部有气室和鼓膜，腹部肌肉的张弛使气室里的空气振动鼓膜而吱吱地叫个不停；蝗虫、蚱蜢用后肢摩擦翅膀唱歌；蟋蟀用双翅相互擦击，唧唧鸣叫。</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4616648"/>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鸟类的发声并不像有些人所想象的那样，有声带起作用，或者是鸟舌在起作用。鸟类的啼啭是通过鸣管发声的，鸣管是气管特化的一种发声器官。不过鸟类也用其他方法发声。如松鸡用翅膀敲木头，啄木鸟用喙啄树干，作为声音通讯的方法。</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哺乳类一般用呼气来振动喉间声带发声，但也有例外。如水狸鼠用尾巴拍打水面发出警报。蝙蝠会发出频率很高的、人耳听不见的超声波作为食物定位和自己避开障碍物的凭借。</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655046" y="2847643"/>
            <a:ext cx="4176464" cy="3323987"/>
          </a:xfrm>
          <a:prstGeom prst="rect">
            <a:avLst/>
          </a:prstGeom>
        </p:spPr>
        <p:txBody>
          <a:bodyPr wrap="square">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solidFill>
                  <a:srgbClr val="FF0000"/>
                </a:solidFill>
                <a:latin typeface="Times New Roman" panose="02020603050405020304"/>
                <a:ea typeface="华文细黑"/>
                <a:cs typeface="Times New Roman" panose="02020603050405020304"/>
              </a:rPr>
              <a:t>汲</a:t>
            </a:r>
            <a:r>
              <a:rPr lang="zh-CN" altLang="zh-CN" sz="2800" kern="100" dirty="0">
                <a:latin typeface="Times New Roman" panose="02020603050405020304"/>
                <a:ea typeface="华文细黑"/>
                <a:cs typeface="Times New Roman" panose="02020603050405020304"/>
              </a:rPr>
              <a:t>取</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反</a:t>
            </a:r>
            <a:r>
              <a:rPr lang="zh-CN" altLang="zh-CN" sz="2800" kern="100" dirty="0">
                <a:solidFill>
                  <a:srgbClr val="FF0000"/>
                </a:solidFill>
                <a:latin typeface="Times New Roman" panose="02020603050405020304"/>
                <a:ea typeface="华文细黑"/>
                <a:cs typeface="Times New Roman" panose="02020603050405020304"/>
              </a:rPr>
              <a:t>馈</a:t>
            </a:r>
            <a:r>
              <a:rPr lang="en-US" altLang="zh-CN" sz="2800" kern="100" dirty="0" smtClean="0">
                <a:latin typeface="Times New Roman" panose="02020603050405020304"/>
                <a:ea typeface="华文细黑"/>
                <a:cs typeface="Courier New" panose="02070309020205020404"/>
              </a:rPr>
              <a:t>(      )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⑧</a:t>
            </a:r>
            <a:r>
              <a:rPr lang="zh-CN" altLang="zh-CN" sz="2800" kern="100" dirty="0">
                <a:solidFill>
                  <a:srgbClr val="FF0000"/>
                </a:solidFill>
                <a:latin typeface="Times New Roman" panose="02020603050405020304"/>
                <a:ea typeface="华文细黑"/>
                <a:cs typeface="Times New Roman" panose="02020603050405020304"/>
              </a:rPr>
              <a:t>懵</a:t>
            </a:r>
            <a:r>
              <a:rPr lang="zh-CN" altLang="zh-CN" sz="2800" kern="100" dirty="0">
                <a:latin typeface="Times New Roman" panose="02020603050405020304"/>
                <a:ea typeface="华文细黑"/>
                <a:cs typeface="Times New Roman" panose="02020603050405020304"/>
              </a:rPr>
              <a:t>懂</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⑨</a:t>
            </a:r>
            <a:r>
              <a:rPr lang="zh-CN" altLang="zh-CN" sz="2800" kern="100" dirty="0">
                <a:solidFill>
                  <a:srgbClr val="FF0000"/>
                </a:solidFill>
                <a:latin typeface="Times New Roman" panose="02020603050405020304"/>
                <a:ea typeface="华文细黑"/>
                <a:cs typeface="Times New Roman" panose="02020603050405020304"/>
              </a:rPr>
              <a:t>惬</a:t>
            </a:r>
            <a:r>
              <a:rPr lang="zh-CN" altLang="zh-CN" sz="2800" kern="100" dirty="0">
                <a:latin typeface="Times New Roman" panose="02020603050405020304"/>
                <a:ea typeface="华文细黑"/>
                <a:cs typeface="Times New Roman" panose="02020603050405020304"/>
              </a:rPr>
              <a:t>意</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solidFill>
                  <a:srgbClr val="FF0000"/>
                </a:solidFill>
                <a:latin typeface="Times New Roman" panose="02020603050405020304"/>
                <a:ea typeface="华文细黑"/>
                <a:cs typeface="Times New Roman" panose="02020603050405020304"/>
              </a:rPr>
              <a:t>羱</a:t>
            </a:r>
            <a:r>
              <a:rPr lang="zh-CN" altLang="zh-CN" sz="2800" kern="100" dirty="0">
                <a:latin typeface="Times New Roman" panose="02020603050405020304"/>
                <a:ea typeface="华文细黑"/>
                <a:cs typeface="Times New Roman" panose="02020603050405020304"/>
              </a:rPr>
              <a:t>羊</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334566" y="1554982"/>
            <a:ext cx="324036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嬉</a:t>
            </a:r>
            <a:r>
              <a:rPr lang="zh-CN" altLang="zh-CN" sz="2800" kern="100" dirty="0">
                <a:latin typeface="Times New Roman" panose="02020603050405020304"/>
                <a:ea typeface="华文细黑"/>
                <a:cs typeface="Times New Roman" panose="02020603050405020304"/>
              </a:rPr>
              <a:t>闹</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聒</a:t>
            </a:r>
            <a:r>
              <a:rPr lang="zh-CN" altLang="zh-CN" sz="2800" kern="100" dirty="0">
                <a:latin typeface="Times New Roman" panose="02020603050405020304"/>
                <a:ea typeface="华文细黑"/>
                <a:cs typeface="Times New Roman" panose="02020603050405020304"/>
              </a:rPr>
              <a:t>噪</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尾</a:t>
            </a:r>
            <a:r>
              <a:rPr lang="zh-CN" altLang="zh-CN" sz="2800" kern="100" dirty="0">
                <a:solidFill>
                  <a:srgbClr val="FF0000"/>
                </a:solidFill>
                <a:latin typeface="Times New Roman" panose="02020603050405020304"/>
                <a:ea typeface="华文细黑"/>
                <a:cs typeface="Times New Roman" panose="02020603050405020304"/>
              </a:rPr>
              <a:t>鳍</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solidFill>
                  <a:srgbClr val="FF0000"/>
                </a:solidFill>
                <a:latin typeface="Times New Roman" panose="02020603050405020304"/>
                <a:ea typeface="华文细黑"/>
                <a:cs typeface="Times New Roman" panose="02020603050405020304"/>
              </a:rPr>
              <a:t>厮</a:t>
            </a:r>
            <a:r>
              <a:rPr lang="zh-CN" altLang="zh-CN" sz="2800" kern="100" dirty="0">
                <a:latin typeface="Times New Roman" panose="02020603050405020304"/>
                <a:ea typeface="华文细黑"/>
                <a:cs typeface="Times New Roman" panose="02020603050405020304"/>
              </a:rPr>
              <a:t>打</a:t>
            </a:r>
            <a:r>
              <a:rPr lang="en-US" altLang="zh-CN" sz="2800" kern="100" dirty="0" smtClean="0">
                <a:latin typeface="Times New Roman" panose="02020603050405020304"/>
                <a:ea typeface="华文细黑"/>
                <a:cs typeface="Courier New" panose="02070309020205020404"/>
              </a:rPr>
              <a:t>(      )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默</a:t>
            </a:r>
            <a:r>
              <a:rPr lang="zh-CN" altLang="zh-CN" sz="2800" kern="100" dirty="0">
                <a:solidFill>
                  <a:srgbClr val="FF0000"/>
                </a:solidFill>
                <a:latin typeface="Times New Roman" panose="02020603050405020304"/>
                <a:ea typeface="华文细黑"/>
                <a:cs typeface="Times New Roman" panose="02020603050405020304"/>
              </a:rPr>
              <a:t>契</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599170" y="2977788"/>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xī</a:t>
            </a:r>
            <a:endParaRPr lang="zh-CN" altLang="en-US" dirty="0">
              <a:solidFill>
                <a:srgbClr val="3333FF"/>
              </a:solidFill>
            </a:endParaRPr>
          </a:p>
        </p:txBody>
      </p:sp>
      <p:sp>
        <p:nvSpPr>
          <p:cNvPr id="3" name="矩形 2"/>
          <p:cNvSpPr/>
          <p:nvPr/>
        </p:nvSpPr>
        <p:spPr>
          <a:xfrm>
            <a:off x="1555507" y="3573016"/>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ɡuō</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671178" y="4201924"/>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630710" y="4869160"/>
            <a:ext cx="423514"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sī</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599170" y="5498068"/>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5999800" y="2977788"/>
            <a:ext cx="38343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5884129" y="3697868"/>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kuì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5905935" y="4221088"/>
            <a:ext cx="98135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měnɡ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5976976" y="4922004"/>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qiè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5933313" y="5498068"/>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yuán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P spid="16" grpId="0"/>
      <p:bldP spid="16" grpId="1"/>
      <p:bldP spid="17" grpId="0"/>
      <p:bldP spid="17" grpId="1"/>
      <p:bldP spid="18" grpId="0"/>
      <p:bldP spid="1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260648"/>
            <a:ext cx="11449272"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动物能发出不同的声音。有的我们也能分辨。为此，在我们的词汇里才出现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虎啸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狼嗥</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háo</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马嘶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咩咩</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miē</a:t>
            </a:r>
            <a:r>
              <a:rPr lang="zh-CN" altLang="zh-CN" sz="2800" kern="100" dirty="0">
                <a:latin typeface="Times New Roman" panose="02020603050405020304"/>
                <a:ea typeface="华文细黑"/>
                <a:cs typeface="Times New Roman" panose="02020603050405020304"/>
              </a:rPr>
              <a:t>羊叫</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呦呦</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yōu</a:t>
            </a:r>
            <a:r>
              <a:rPr lang="zh-CN" altLang="zh-CN" sz="2800" kern="100" dirty="0">
                <a:latin typeface="Times New Roman" panose="02020603050405020304"/>
                <a:ea typeface="华文细黑"/>
                <a:cs typeface="Times New Roman" panose="02020603050405020304"/>
              </a:rPr>
              <a:t>鹿鸣</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狺狺</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yín</a:t>
            </a:r>
            <a:r>
              <a:rPr lang="zh-CN" altLang="zh-CN" sz="2800" kern="100" dirty="0">
                <a:latin typeface="Times New Roman" panose="02020603050405020304"/>
                <a:ea typeface="华文细黑"/>
                <a:cs typeface="Times New Roman" panose="02020603050405020304"/>
              </a:rPr>
              <a:t>犬吠</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咪咪</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猫叫</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喔喔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鸡叫</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词组。可是劝君切莫过于自信，人类能听得到的动物声音的范围相当狭小，刚才提到的蝙蝠，它发出的高频率声波我们就听不到；低频率的、过于细小的我们也听不到。虽然耳不济事，却可借助声波摄谱仪，录下图谱以供研究。</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en-US" altLang="zh-CN" sz="2800" kern="100" dirty="0">
              <a:latin typeface="Times New Roman" panose="02020603050405020304"/>
              <a:ea typeface="华文细黑"/>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一种动物在不同情况下会发出高低疾徐不同的声音。在日常生活中，我们看到，狗在摇尾乞食时发出的哼声和它处于紧张状态引颈张口、鬣毛直竖时的吠声完全不同；雌猫和雄猫在发情期的对叫和两只雄猫捉对厮打时的呼叫也完全不同。</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82749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一些科学家还相信，多种动物能用某些含有一定意义的声音信号进行交往。打野鸭子的猎人会吹一种哨音，招来野鸭就是这个道理。</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界中最聪明的黑猩猩能利用各种各样的叫声交流各种信息。当看到树上结着美味的果子，它就大声呼啸，通知同伙，附近群中的成员也会闻声而至。当它遭受攻击，会发出疼痛或惊吓的号叫，此时母亲或是同伴就赶去救援。黑猩猩的一种</a:t>
            </a:r>
            <a:r>
              <a:rPr lang="en-US" altLang="zh-CN" sz="2800" kern="100" dirty="0">
                <a:latin typeface="宋体" panose="02010600030101010101" pitchFamily="2" charset="-122"/>
                <a:ea typeface="华文细黑"/>
                <a:cs typeface="Times New Roman" panose="02020603050405020304"/>
              </a:rPr>
              <a:t>“</a:t>
            </a:r>
            <a:r>
              <a:rPr lang="en-US" altLang="zh-CN" sz="2800" kern="100" dirty="0" err="1">
                <a:latin typeface="Times New Roman" panose="02020603050405020304"/>
                <a:ea typeface="华文细黑"/>
                <a:cs typeface="Courier New" panose="02070309020205020404"/>
              </a:rPr>
              <a:t>wura</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的叫声，令人感到毛骨悚然。一有这种呼叫声，它们的同类就会快速奔向出事地点。黑猩猩还能准确无误地判断是谁在发出信号，它们正是利用这种啸叫，以保持分散着的本群成员之间的联系。</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28266" y="259476"/>
            <a:ext cx="11757795" cy="7201972"/>
          </a:xfrm>
          <a:prstGeom prst="rect">
            <a:avLst/>
          </a:prstGeom>
        </p:spPr>
        <p:txBody>
          <a:bodyPr wrap="square">
            <a:spAutoFit/>
          </a:bodyPr>
          <a:lstStyle/>
          <a:p>
            <a:pPr indent="711200">
              <a:lnSpc>
                <a:spcPct val="150000"/>
              </a:lnSpc>
              <a:spcAft>
                <a:spcPts val="0"/>
              </a:spcAft>
            </a:pPr>
            <a:r>
              <a:rPr lang="zh-CN" altLang="zh-CN" sz="2800" kern="100" spc="-50" dirty="0">
                <a:latin typeface="Times New Roman" panose="02020603050405020304"/>
                <a:ea typeface="华文细黑"/>
                <a:cs typeface="Times New Roman" panose="02020603050405020304"/>
              </a:rPr>
              <a:t>海豚不仅在水里发声而且可以把喷气孔伸出水面发声。它们发出各种各样的声音：尖叫声、吱吱声、唿哨声、嘶哑声、呼喊声等。如果这些声音集中于一个海洋水族馆，使你听来有震耳欲聋之感。它在水下发出的</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卡塔</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声能起回声定位的作用。饲养的海豚还能模仿人的声音。在美国夏威夷群岛的水族馆里，观众可以听到宽吻海豚把头探出水面说：</a:t>
            </a:r>
            <a:r>
              <a:rPr lang="en-US" altLang="zh-CN" sz="2800" kern="100" spc="-50" dirty="0">
                <a:latin typeface="宋体" panose="02010600030101010101" pitchFamily="2" charset="-122"/>
                <a:ea typeface="华文细黑"/>
                <a:cs typeface="Times New Roman" panose="02020603050405020304"/>
              </a:rPr>
              <a:t>“</a:t>
            </a:r>
            <a:r>
              <a:rPr lang="en-US" altLang="zh-CN" sz="2800" kern="100" spc="-50" dirty="0">
                <a:latin typeface="Times New Roman" panose="02020603050405020304"/>
                <a:ea typeface="华文细黑"/>
                <a:cs typeface="Courier New" panose="02070309020205020404"/>
              </a:rPr>
              <a:t>yes</a:t>
            </a:r>
            <a:r>
              <a:rPr lang="zh-CN" altLang="zh-CN" sz="2800" kern="100" spc="-50" dirty="0">
                <a:latin typeface="Times New Roman" panose="02020603050405020304"/>
                <a:ea typeface="华文细黑"/>
                <a:cs typeface="Times New Roman" panose="02020603050405020304"/>
              </a:rPr>
              <a:t>，</a:t>
            </a:r>
            <a:r>
              <a:rPr lang="en-US" altLang="zh-CN" sz="2800" kern="100" spc="-50" dirty="0">
                <a:latin typeface="Times New Roman" panose="02020603050405020304"/>
                <a:ea typeface="华文细黑"/>
                <a:cs typeface="Courier New" panose="02070309020205020404"/>
              </a:rPr>
              <a:t>ok</a:t>
            </a:r>
            <a:r>
              <a:rPr lang="zh-CN" altLang="zh-CN" sz="2800" kern="100" spc="-50" dirty="0">
                <a:latin typeface="Times New Roman" panose="02020603050405020304"/>
                <a:ea typeface="华文细黑"/>
                <a:cs typeface="Times New Roman" panose="02020603050405020304"/>
              </a:rPr>
              <a:t>！</a:t>
            </a:r>
            <a:r>
              <a:rPr lang="en-US" altLang="zh-CN" sz="2800" kern="100" spc="-50" dirty="0" smtClean="0">
                <a:latin typeface="宋体" panose="02010600030101010101" pitchFamily="2" charset="-122"/>
                <a:ea typeface="华文细黑"/>
                <a:cs typeface="Times New Roman" panose="02020603050405020304"/>
              </a:rPr>
              <a:t>”</a:t>
            </a:r>
            <a:endParaRPr lang="en-US" altLang="zh-CN" sz="1050" kern="100" spc="-5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有没有语言？海豚发出类似人类说话的声音是不是语言？科学家花了不少时间，做了许多努力，可是结果却令人大失所望。海豚只能随着人重复一二个没有意思的音节，至多也只能模仿人的个别单词，就像宽吻海豚发出英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是的，好！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一样。海豚同其他动物一样，不能进行抽象思维，没有近似人类的真正语言。</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宋体" panose="02010600030101010101" pitchFamily="2" charset="-122"/>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7999" y="260648"/>
            <a:ext cx="11412000" cy="6473824"/>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读者此时或许会在脑海里泛起鹦鹉学舌的情景。受过训练的鹦鹉，一见客人进门，开口喊道：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客来倒茶！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来鹦鹉会说话，其实它发出类似人的语言的声音是一种条件反射。在鹦鹉的大脑皮层里不存在类似人的思维过程。这种条件反射属于索食性的条件反射，是在鹦鹉出生以后经过训练，或是在经验中逐步形成的。饲养员在有人进门时教鹦鹉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客来倒茶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，以此作为喂食的信号。经过反复训练，次数多了，人的出现，发出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客来倒茶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的声音就和进食联系起来了。以后一旦有人出现，鹦鹉叫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客来倒茶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，变成了它索食的信号。这种条件反射不是天生就有的，也不是一经建立就终身不变的，它需要有食物这个条件加以巩固，否则，日子久了，这种索食性条件反射就会逐渐消失。</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7999" y="260648"/>
            <a:ext cx="11412000" cy="5909310"/>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气味和触感</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动物的嗅觉和触觉也能在社会行为中起作用。</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蚂蚁会施放一种叫做外激素的分泌物到体外，撒布在所经过的道路上，虽然数量极微，但它的同伴却能依靠极其灵敏的嗅觉，跟踪前进，直到找到施放外激素的蚂蚁发现放食物的地方为止。跟踪的蚂蚁也能在原路上施放自己所分泌的激素，加浓这种气味，借此招引更多的同伴共同搬运食物</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这些小动物依靠同族具有的特殊气味辨别同族和异族。一只误入异族巢穴的蚂蚁，因气味有别而被发觉，此后的命运就很悲惨了。</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7999" y="260648"/>
            <a:ext cx="11412000"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小小蚂蚁身上通讯设备可不少，它头上的一对触角也负担这项任务。在搬运食物的道路上，蚁群来去匆匆，只见它们照面时，总是双方碰一碰触角。这种通过触角传递的信息和其他信息系统相辅相成，使得小小蚂蚁能运用群体的力量，完成远远超过它们体力的大事</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家犬在不熟悉的路上，老是边走边嗅，它跑上一段路，跷起后腿撒点尿在路边，或是墙角，或是树根上。原来这也是一种运用气味跟同伴进行通讯的方法。许多种哺乳动物会在它们相会或者将遭遇敌手的地方涂上有气味的标记。如棕熊在树干上擦背，或像狗一样撒尿。雄性的羚羊在眼眶的前角长有香腺，当它要在一定地点做标记时，就把眼角在</a:t>
            </a:r>
            <a:r>
              <a:rPr lang="zh-CN" altLang="zh-CN" sz="2800" kern="100" dirty="0" smtClean="0">
                <a:latin typeface="Times New Roman" panose="02020603050405020304"/>
                <a:ea typeface="华文细黑"/>
                <a:cs typeface="Times New Roman" panose="02020603050405020304"/>
              </a:rPr>
              <a:t>附</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近的短树枝上刮一下，使香腺的分泌物留下来，以后便于同伴或者自己能够辨认路线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a:t>
            </a:r>
            <a:r>
              <a:rPr lang="en-US" altLang="zh-CN" sz="2800" kern="100" dirty="0">
                <a:latin typeface="Times New Roman" panose="02020603050405020304"/>
                <a:ea typeface="华文细黑"/>
                <a:cs typeface="Courier New" panose="02070309020205020404"/>
              </a:rPr>
              <a:t>5)</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选自《动物的社会行为》，有删改</a:t>
            </a:r>
            <a:r>
              <a:rPr lang="en-US" altLang="zh-CN" sz="2800" kern="100" dirty="0">
                <a:latin typeface="Times New Roman" panose="02020603050405020304"/>
                <a:ea typeface="华文细黑"/>
                <a:cs typeface="Courier New" panose="02070309020205020404"/>
              </a:rPr>
              <a:t>)</a:t>
            </a:r>
            <a:endParaRPr lang="en-US" altLang="zh-CN" sz="2800" kern="100" dirty="0">
              <a:latin typeface="Times New Roman" panose="02020603050405020304"/>
              <a:ea typeface="华文细黑"/>
              <a:cs typeface="Times New Roman" panose="02020603050405020304"/>
            </a:endParaRPr>
          </a:p>
        </p:txBody>
      </p:sp>
      <p:pic>
        <p:nvPicPr>
          <p:cNvPr id="9218" name="Picture 2" descr="3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4302" y="2492282"/>
            <a:ext cx="3165824" cy="332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14886" y="5930116"/>
            <a:ext cx="5391219"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Courier New" panose="02070309020205020404"/>
              </a:rPr>
              <a:t>图</a:t>
            </a: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Courier New" panose="02070309020205020404"/>
              </a:rPr>
              <a:t>　羚羊用香腺的分泌物作信号</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9218"/>
                                        </p:tgtEl>
                                      </p:cBhvr>
                                    </p:animEffect>
                                    <p:set>
                                      <p:cBhvr>
                                        <p:cTn id="15" dur="1" fill="hold">
                                          <p:stCondLst>
                                            <p:cond delay="499"/>
                                          </p:stCondLst>
                                        </p:cTn>
                                        <p:tgtEl>
                                          <p:spTgt spid="921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E:\赵丽君  2016\同步2016\创新设计\最后一批\看完\创新图片\d0c652aad1c712ab5fead0810fd42dfc_477.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012" r="-1" b="8499"/>
          <a:stretch>
            <a:fillRect/>
          </a:stretch>
        </p:blipFill>
        <p:spPr bwMode="auto">
          <a:xfrm>
            <a:off x="9194333" y="1"/>
            <a:ext cx="2996079" cy="25284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0" name="圆角矩形 2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1" name="左大括号 30"/>
          <p:cNvSpPr/>
          <p:nvPr/>
        </p:nvSpPr>
        <p:spPr>
          <a:xfrm>
            <a:off x="1342678" y="1392836"/>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406574" y="170080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露</a:t>
            </a:r>
            <a:endParaRPr lang="zh-CN" altLang="en-US" sz="2800" dirty="0"/>
          </a:p>
        </p:txBody>
      </p:sp>
      <p:sp>
        <p:nvSpPr>
          <p:cNvPr id="33" name="矩形 32"/>
          <p:cNvSpPr/>
          <p:nvPr/>
        </p:nvSpPr>
        <p:spPr>
          <a:xfrm>
            <a:off x="1630710" y="1190425"/>
            <a:ext cx="2664296"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露</a:t>
            </a:r>
            <a:r>
              <a:rPr lang="zh-CN" altLang="zh-CN" sz="2800" kern="100" dirty="0">
                <a:latin typeface="Times New Roman" panose="02020603050405020304"/>
                <a:ea typeface="华文细黑"/>
                <a:cs typeface="Times New Roman" panose="02020603050405020304"/>
              </a:rPr>
              <a:t>脊鲸</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露</a:t>
            </a:r>
            <a:r>
              <a:rPr lang="zh-CN" altLang="zh-CN" sz="2800" kern="100" dirty="0" smtClean="0">
                <a:latin typeface="Times New Roman" panose="02020603050405020304"/>
                <a:ea typeface="华文细黑"/>
                <a:cs typeface="Times New Roman" panose="02020603050405020304"/>
              </a:rPr>
              <a:t>马脚</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4" name="矩形 33"/>
          <p:cNvSpPr/>
          <p:nvPr/>
        </p:nvSpPr>
        <p:spPr>
          <a:xfrm>
            <a:off x="406574" y="188640"/>
            <a:ext cx="2475749"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1342678" y="3803821"/>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06574" y="411179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兴</a:t>
            </a:r>
            <a:endParaRPr lang="zh-CN" altLang="en-US" sz="2800" dirty="0"/>
          </a:p>
        </p:txBody>
      </p:sp>
      <p:sp>
        <p:nvSpPr>
          <p:cNvPr id="11" name="矩形 10"/>
          <p:cNvSpPr/>
          <p:nvPr/>
        </p:nvSpPr>
        <p:spPr>
          <a:xfrm>
            <a:off x="1630710" y="3601410"/>
            <a:ext cx="2664296"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兴</a:t>
            </a:r>
            <a:r>
              <a:rPr lang="zh-CN" altLang="zh-CN" sz="2800" kern="100" dirty="0">
                <a:latin typeface="Times New Roman" panose="02020603050405020304"/>
                <a:ea typeface="华文细黑"/>
                <a:cs typeface="Times New Roman" panose="02020603050405020304"/>
              </a:rPr>
              <a:t>高采烈</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solidFill>
                <a:srgbClr val="FF0000"/>
              </a:solidFill>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兴</a:t>
            </a:r>
            <a:r>
              <a:rPr lang="zh-CN" altLang="zh-CN" sz="2800" kern="100" dirty="0" smtClean="0">
                <a:latin typeface="Times New Roman" panose="02020603050405020304"/>
                <a:ea typeface="华文细黑"/>
                <a:cs typeface="Times New Roman" panose="02020603050405020304"/>
              </a:rPr>
              <a:t>奋</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5231110" y="1375993"/>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4295006" y="1683965"/>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圈</a:t>
            </a:r>
            <a:endParaRPr lang="zh-CN" altLang="en-US" sz="2800" dirty="0"/>
          </a:p>
        </p:txBody>
      </p:sp>
      <p:sp>
        <p:nvSpPr>
          <p:cNvPr id="14" name="矩形 13"/>
          <p:cNvSpPr/>
          <p:nvPr/>
        </p:nvSpPr>
        <p:spPr>
          <a:xfrm>
            <a:off x="5519142" y="1173582"/>
            <a:ext cx="2664296"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打</a:t>
            </a:r>
            <a:r>
              <a:rPr lang="zh-CN" altLang="zh-CN" sz="2800" kern="100" dirty="0">
                <a:solidFill>
                  <a:srgbClr val="FF0000"/>
                </a:solidFill>
                <a:latin typeface="Times New Roman" panose="02020603050405020304"/>
                <a:ea typeface="华文细黑"/>
                <a:cs typeface="Times New Roman" panose="02020603050405020304"/>
              </a:rPr>
              <a:t>圈</a:t>
            </a:r>
            <a:r>
              <a:rPr lang="zh-CN" altLang="zh-CN" sz="2800" kern="100" dirty="0">
                <a:latin typeface="Times New Roman" panose="02020603050405020304"/>
                <a:ea typeface="华文细黑"/>
                <a:cs typeface="Times New Roman" panose="02020603050405020304"/>
              </a:rPr>
              <a:t>子</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猪</a:t>
            </a:r>
            <a:r>
              <a:rPr lang="zh-CN" altLang="zh-CN" sz="2800" kern="100" dirty="0" smtClean="0">
                <a:solidFill>
                  <a:srgbClr val="FF0000"/>
                </a:solidFill>
                <a:latin typeface="Times New Roman" panose="02020603050405020304"/>
                <a:ea typeface="华文细黑"/>
                <a:cs typeface="Times New Roman" panose="02020603050405020304"/>
              </a:rPr>
              <a:t>圈</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5" name="左大括号 14"/>
          <p:cNvSpPr/>
          <p:nvPr/>
        </p:nvSpPr>
        <p:spPr>
          <a:xfrm>
            <a:off x="5231110" y="3786978"/>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4295006" y="409495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省</a:t>
            </a:r>
            <a:endParaRPr lang="zh-CN" altLang="en-US" sz="2800" dirty="0"/>
          </a:p>
        </p:txBody>
      </p:sp>
      <p:sp>
        <p:nvSpPr>
          <p:cNvPr id="17" name="矩形 16"/>
          <p:cNvSpPr/>
          <p:nvPr/>
        </p:nvSpPr>
        <p:spPr>
          <a:xfrm>
            <a:off x="5519142" y="3584567"/>
            <a:ext cx="2664296"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节</a:t>
            </a:r>
            <a:r>
              <a:rPr lang="zh-CN" altLang="zh-CN" sz="2800" kern="100" dirty="0">
                <a:solidFill>
                  <a:srgbClr val="FF0000"/>
                </a:solidFill>
                <a:latin typeface="Times New Roman" panose="02020603050405020304"/>
                <a:ea typeface="华文细黑"/>
                <a:cs typeface="Times New Roman" panose="02020603050405020304"/>
              </a:rPr>
              <a:t>省</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省</a:t>
            </a:r>
            <a:r>
              <a:rPr lang="zh-CN" altLang="zh-CN" sz="2800" kern="100" dirty="0" smtClean="0">
                <a:latin typeface="Times New Roman" panose="02020603050405020304"/>
                <a:ea typeface="华文细黑"/>
                <a:cs typeface="Times New Roman" panose="02020603050405020304"/>
              </a:rPr>
              <a:t>亲</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8" name="左大括号 17"/>
          <p:cNvSpPr/>
          <p:nvPr/>
        </p:nvSpPr>
        <p:spPr>
          <a:xfrm>
            <a:off x="9119542" y="1041269"/>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8183438" y="1667122"/>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嚼</a:t>
            </a:r>
            <a:endParaRPr lang="zh-CN" altLang="en-US" sz="2800" dirty="0"/>
          </a:p>
        </p:txBody>
      </p:sp>
      <p:sp>
        <p:nvSpPr>
          <p:cNvPr id="20" name="矩形 19"/>
          <p:cNvSpPr/>
          <p:nvPr/>
        </p:nvSpPr>
        <p:spPr>
          <a:xfrm>
            <a:off x="9407574" y="831420"/>
            <a:ext cx="266429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嚼</a:t>
            </a:r>
            <a:r>
              <a:rPr lang="zh-CN" altLang="zh-CN" sz="2800" kern="100" dirty="0">
                <a:latin typeface="Times New Roman" panose="02020603050405020304"/>
                <a:ea typeface="华文细黑"/>
                <a:cs typeface="Times New Roman" panose="02020603050405020304"/>
              </a:rPr>
              <a:t>烂</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咀</a:t>
            </a:r>
            <a:r>
              <a:rPr lang="zh-CN" altLang="zh-CN" sz="2800" kern="100" dirty="0" smtClean="0">
                <a:solidFill>
                  <a:srgbClr val="FF0000"/>
                </a:solidFill>
                <a:latin typeface="Times New Roman" panose="02020603050405020304"/>
                <a:ea typeface="华文细黑"/>
                <a:cs typeface="Times New Roman" panose="02020603050405020304"/>
              </a:rPr>
              <a:t>嚼</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倒</a:t>
            </a:r>
            <a:r>
              <a:rPr lang="zh-CN" altLang="zh-CN" sz="2800" kern="100" dirty="0">
                <a:solidFill>
                  <a:srgbClr val="FF0000"/>
                </a:solidFill>
                <a:latin typeface="Times New Roman" panose="02020603050405020304"/>
                <a:ea typeface="华文细黑"/>
                <a:cs typeface="Times New Roman" panose="02020603050405020304"/>
              </a:rPr>
              <a:t>嚼</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1" name="左大括号 20"/>
          <p:cNvSpPr/>
          <p:nvPr/>
        </p:nvSpPr>
        <p:spPr>
          <a:xfrm>
            <a:off x="9119542" y="3597789"/>
            <a:ext cx="216024" cy="138605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8183438" y="4078107"/>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行</a:t>
            </a:r>
            <a:endParaRPr lang="zh-CN" altLang="en-US" sz="2800" dirty="0"/>
          </a:p>
        </p:txBody>
      </p:sp>
      <p:sp>
        <p:nvSpPr>
          <p:cNvPr id="24" name="矩形 23"/>
          <p:cNvSpPr/>
          <p:nvPr/>
        </p:nvSpPr>
        <p:spPr>
          <a:xfrm>
            <a:off x="9407574" y="3212976"/>
            <a:ext cx="266429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行</a:t>
            </a:r>
            <a:r>
              <a:rPr lang="zh-CN" altLang="zh-CN" sz="2800" kern="100" dirty="0">
                <a:latin typeface="Times New Roman" panose="02020603050405020304"/>
                <a:ea typeface="华文细黑"/>
                <a:cs typeface="Times New Roman" panose="02020603050405020304"/>
              </a:rPr>
              <a:t>为</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行</a:t>
            </a:r>
            <a:r>
              <a:rPr lang="zh-CN" altLang="zh-CN" sz="2800" kern="100" dirty="0" smtClean="0">
                <a:latin typeface="Times New Roman" panose="02020603050405020304"/>
                <a:ea typeface="华文细黑"/>
                <a:cs typeface="Times New Roman" panose="02020603050405020304"/>
              </a:rPr>
              <a:t>伍</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道</a:t>
            </a:r>
            <a:r>
              <a:rPr lang="zh-CN" altLang="zh-CN" sz="2800" kern="100" dirty="0" smtClean="0">
                <a:solidFill>
                  <a:srgbClr val="FF0000"/>
                </a:solidFill>
                <a:latin typeface="Times New Roman" panose="02020603050405020304"/>
                <a:ea typeface="华文细黑"/>
                <a:cs typeface="Times New Roman" panose="02020603050405020304"/>
              </a:rPr>
              <a:t>行</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882323" y="1261413"/>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952210" y="1928732"/>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lòu</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3250481" y="3712935"/>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xìn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470992" y="4328351"/>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xīn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6725401" y="1260098"/>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quān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6364564" y="1934634"/>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juàn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6441925" y="3697868"/>
            <a:ext cx="10214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shěn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5" name="矩形 24"/>
          <p:cNvSpPr/>
          <p:nvPr/>
        </p:nvSpPr>
        <p:spPr>
          <a:xfrm>
            <a:off x="6496681" y="4293096"/>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xǐn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10343678" y="980728"/>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jiáo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7" name="矩形 26"/>
          <p:cNvSpPr/>
          <p:nvPr/>
        </p:nvSpPr>
        <p:spPr>
          <a:xfrm>
            <a:off x="10343678" y="1519306"/>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jué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8" name="矩形 27"/>
          <p:cNvSpPr/>
          <p:nvPr/>
        </p:nvSpPr>
        <p:spPr>
          <a:xfrm>
            <a:off x="10343301" y="2224028"/>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5" name="矩形 34"/>
          <p:cNvSpPr/>
          <p:nvPr/>
        </p:nvSpPr>
        <p:spPr>
          <a:xfrm>
            <a:off x="10343678" y="3339800"/>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xín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6" name="矩形 35"/>
          <p:cNvSpPr/>
          <p:nvPr/>
        </p:nvSpPr>
        <p:spPr>
          <a:xfrm>
            <a:off x="10343301" y="4015454"/>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hán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7" name="矩形 36"/>
          <p:cNvSpPr/>
          <p:nvPr/>
        </p:nvSpPr>
        <p:spPr>
          <a:xfrm>
            <a:off x="10343300" y="4633972"/>
            <a:ext cx="881973" cy="523220"/>
          </a:xfrm>
          <a:prstGeom prst="rect">
            <a:avLst/>
          </a:prstGeom>
        </p:spPr>
        <p:txBody>
          <a:bodyPr wrap="none">
            <a:spAutoFit/>
          </a:bodyPr>
          <a:lstStyle/>
          <a:p>
            <a:r>
              <a:rPr lang="en-US" altLang="zh-CN" sz="2800" kern="100" dirty="0">
                <a:solidFill>
                  <a:srgbClr val="3333FF"/>
                </a:solidFill>
                <a:latin typeface="Times New Roman" panose="02020603050405020304"/>
                <a:ea typeface="华文细黑"/>
                <a:cs typeface="Courier New" panose="02070309020205020404"/>
              </a:rPr>
              <a:t>hen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linds(horizontal)">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blinds(horizontal)">
                                      <p:cBhvr>
                                        <p:cTn id="45" dur="5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blinds(horizontal)">
                                      <p:cBhvr>
                                        <p:cTn id="50" dur="500"/>
                                        <p:tgtEl>
                                          <p:spTgt spid="35"/>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blinds(horizontal)">
                                      <p:cBhvr>
                                        <p:cTn id="53" dur="500"/>
                                        <p:tgtEl>
                                          <p:spTgt spid="36"/>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blinds(horizontal)">
                                      <p:cBhvr>
                                        <p:cTn id="56" dur="500"/>
                                        <p:tgtEl>
                                          <p:spTgt spid="3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
                                        </p:tgtEl>
                                      </p:cBhvr>
                                    </p:animEffect>
                                    <p:set>
                                      <p:cBhvr>
                                        <p:cTn id="64" dur="1" fill="hold">
                                          <p:stCondLst>
                                            <p:cond delay="499"/>
                                          </p:stCondLst>
                                        </p:cTn>
                                        <p:tgtEl>
                                          <p:spTgt spid="3"/>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4"/>
                                        </p:tgtEl>
                                      </p:cBhvr>
                                    </p:animEffect>
                                    <p:set>
                                      <p:cBhvr>
                                        <p:cTn id="67" dur="1" fill="hold">
                                          <p:stCondLst>
                                            <p:cond delay="499"/>
                                          </p:stCondLst>
                                        </p:cTn>
                                        <p:tgtEl>
                                          <p:spTgt spid="4"/>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5"/>
                                        </p:tgtEl>
                                      </p:cBhvr>
                                    </p:animEffect>
                                    <p:set>
                                      <p:cBhvr>
                                        <p:cTn id="70" dur="1" fill="hold">
                                          <p:stCondLst>
                                            <p:cond delay="499"/>
                                          </p:stCondLst>
                                        </p:cTn>
                                        <p:tgtEl>
                                          <p:spTgt spid="5"/>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6"/>
                                        </p:tgtEl>
                                      </p:cBhvr>
                                    </p:animEffect>
                                    <p:set>
                                      <p:cBhvr>
                                        <p:cTn id="73" dur="1" fill="hold">
                                          <p:stCondLst>
                                            <p:cond delay="499"/>
                                          </p:stCondLst>
                                        </p:cTn>
                                        <p:tgtEl>
                                          <p:spTgt spid="6"/>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8"/>
                                        </p:tgtEl>
                                      </p:cBhvr>
                                    </p:animEffect>
                                    <p:set>
                                      <p:cBhvr>
                                        <p:cTn id="79" dur="1" fill="hold">
                                          <p:stCondLst>
                                            <p:cond delay="499"/>
                                          </p:stCondLst>
                                        </p:cTn>
                                        <p:tgtEl>
                                          <p:spTgt spid="8"/>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5"/>
                                        </p:tgtEl>
                                      </p:cBhvr>
                                    </p:animEffect>
                                    <p:set>
                                      <p:cBhvr>
                                        <p:cTn id="82" dur="1" fill="hold">
                                          <p:stCondLst>
                                            <p:cond delay="499"/>
                                          </p:stCondLst>
                                        </p:cTn>
                                        <p:tgtEl>
                                          <p:spTgt spid="25"/>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6"/>
                                        </p:tgtEl>
                                      </p:cBhvr>
                                    </p:animEffect>
                                    <p:set>
                                      <p:cBhvr>
                                        <p:cTn id="85" dur="1" fill="hold">
                                          <p:stCondLst>
                                            <p:cond delay="499"/>
                                          </p:stCondLst>
                                        </p:cTn>
                                        <p:tgtEl>
                                          <p:spTgt spid="26"/>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7"/>
                                        </p:tgtEl>
                                      </p:cBhvr>
                                    </p:animEffect>
                                    <p:set>
                                      <p:cBhvr>
                                        <p:cTn id="88" dur="1" fill="hold">
                                          <p:stCondLst>
                                            <p:cond delay="499"/>
                                          </p:stCondLst>
                                        </p:cTn>
                                        <p:tgtEl>
                                          <p:spTgt spid="27"/>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8"/>
                                        </p:tgtEl>
                                      </p:cBhvr>
                                    </p:animEffect>
                                    <p:set>
                                      <p:cBhvr>
                                        <p:cTn id="91" dur="1" fill="hold">
                                          <p:stCondLst>
                                            <p:cond delay="499"/>
                                          </p:stCondLst>
                                        </p:cTn>
                                        <p:tgtEl>
                                          <p:spTgt spid="28"/>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5"/>
                                        </p:tgtEl>
                                      </p:cBhvr>
                                    </p:animEffect>
                                    <p:set>
                                      <p:cBhvr>
                                        <p:cTn id="94" dur="1" fill="hold">
                                          <p:stCondLst>
                                            <p:cond delay="499"/>
                                          </p:stCondLst>
                                        </p:cTn>
                                        <p:tgtEl>
                                          <p:spTgt spid="3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6"/>
                                        </p:tgtEl>
                                      </p:cBhvr>
                                    </p:animEffect>
                                    <p:set>
                                      <p:cBhvr>
                                        <p:cTn id="97" dur="1" fill="hold">
                                          <p:stCondLst>
                                            <p:cond delay="499"/>
                                          </p:stCondLst>
                                        </p:cTn>
                                        <p:tgtEl>
                                          <p:spTgt spid="36"/>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7"/>
                                        </p:tgtEl>
                                      </p:cBhvr>
                                    </p:animEffect>
                                    <p:set>
                                      <p:cBhvr>
                                        <p:cTn id="100"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25" grpId="0"/>
      <p:bldP spid="25" grpId="1"/>
      <p:bldP spid="26" grpId="0"/>
      <p:bldP spid="26" grpId="1"/>
      <p:bldP spid="27" grpId="0"/>
      <p:bldP spid="27" grpId="1"/>
      <p:bldP spid="28" grpId="0"/>
      <p:bldP spid="28" grpId="1"/>
      <p:bldP spid="35" grpId="0"/>
      <p:bldP spid="35" grpId="1"/>
      <p:bldP spid="36" grpId="0"/>
      <p:bldP spid="36" grpId="1"/>
      <p:bldP spid="37" grpId="0"/>
      <p:bldP spid="3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054646" y="1616313"/>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2075045"/>
            <a:ext cx="604653" cy="523220"/>
          </a:xfrm>
          <a:prstGeom prst="rect">
            <a:avLst/>
          </a:prstGeom>
        </p:spPr>
        <p:txBody>
          <a:bodyPr wrap="none">
            <a:spAutoFit/>
          </a:bodyPr>
          <a:lstStyle/>
          <a:p>
            <a:r>
              <a:rPr lang="en-US" altLang="zh-CN" sz="2800" kern="100" dirty="0">
                <a:latin typeface="Times New Roman" panose="02020603050405020304"/>
                <a:ea typeface="华文细黑"/>
              </a:rPr>
              <a:t>(1)</a:t>
            </a:r>
            <a:endParaRPr lang="zh-CN" altLang="en-US" sz="2800" dirty="0"/>
          </a:p>
        </p:txBody>
      </p:sp>
      <p:sp>
        <p:nvSpPr>
          <p:cNvPr id="7" name="矩形 6"/>
          <p:cNvSpPr/>
          <p:nvPr/>
        </p:nvSpPr>
        <p:spPr>
          <a:xfrm>
            <a:off x="1342678" y="1300380"/>
            <a:ext cx="2232248"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sī</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打</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sī</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扯</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sī</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鸣</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324651"/>
            <a:ext cx="828092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写对字形</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1054646" y="4017864"/>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06574" y="4476596"/>
            <a:ext cx="604653" cy="523220"/>
          </a:xfrm>
          <a:prstGeom prst="rect">
            <a:avLst/>
          </a:prstGeom>
        </p:spPr>
        <p:txBody>
          <a:bodyPr wrap="none">
            <a:spAutoFit/>
          </a:bodyPr>
          <a:lstStyle/>
          <a:p>
            <a:r>
              <a:rPr lang="en-US" altLang="zh-CN" sz="2800" kern="100" dirty="0">
                <a:latin typeface="Times New Roman" panose="02020603050405020304"/>
                <a:ea typeface="华文细黑"/>
              </a:rPr>
              <a:t>(2)</a:t>
            </a:r>
            <a:endParaRPr lang="zh-CN" altLang="en-US" sz="2800" dirty="0"/>
          </a:p>
        </p:txBody>
      </p:sp>
      <p:sp>
        <p:nvSpPr>
          <p:cNvPr id="11" name="矩形 10"/>
          <p:cNvSpPr/>
          <p:nvPr/>
        </p:nvSpPr>
        <p:spPr>
          <a:xfrm>
            <a:off x="1342678" y="3701931"/>
            <a:ext cx="2232248"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信</a:t>
            </a:r>
            <a:r>
              <a:rPr lang="en-US" altLang="zh-CN" sz="2800" kern="100" dirty="0" err="1">
                <a:latin typeface="Times New Roman" panose="02020603050405020304"/>
                <a:ea typeface="华文细黑"/>
              </a:rPr>
              <a:t>lài</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天</a:t>
            </a:r>
            <a:r>
              <a:rPr lang="en-US" altLang="zh-CN" sz="2800" kern="100" dirty="0" err="1">
                <a:latin typeface="Times New Roman" panose="02020603050405020304"/>
                <a:ea typeface="华文细黑"/>
              </a:rPr>
              <a:t>lài</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lǎn</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散</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4511030" y="1616313"/>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3862958" y="2075045"/>
            <a:ext cx="604653" cy="523220"/>
          </a:xfrm>
          <a:prstGeom prst="rect">
            <a:avLst/>
          </a:prstGeom>
        </p:spPr>
        <p:txBody>
          <a:bodyPr wrap="none">
            <a:spAutoFit/>
          </a:bodyPr>
          <a:lstStyle/>
          <a:p>
            <a:r>
              <a:rPr lang="en-US" altLang="zh-CN" sz="2800" kern="100" dirty="0">
                <a:latin typeface="Times New Roman" panose="02020603050405020304"/>
                <a:ea typeface="华文细黑"/>
              </a:rPr>
              <a:t>(3)</a:t>
            </a:r>
            <a:endParaRPr lang="zh-CN" altLang="en-US" sz="2800" dirty="0"/>
          </a:p>
        </p:txBody>
      </p:sp>
      <p:sp>
        <p:nvSpPr>
          <p:cNvPr id="14" name="矩形 13"/>
          <p:cNvSpPr/>
          <p:nvPr/>
        </p:nvSpPr>
        <p:spPr>
          <a:xfrm>
            <a:off x="4799062" y="1300380"/>
            <a:ext cx="2232248"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zào</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声</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zào</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热</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急</a:t>
            </a:r>
            <a:r>
              <a:rPr lang="en-US" altLang="zh-CN" sz="2800" kern="100" dirty="0" err="1">
                <a:latin typeface="Times New Roman" panose="02020603050405020304"/>
                <a:ea typeface="华文细黑"/>
              </a:rPr>
              <a:t>zào</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15" name="左大括号 14"/>
          <p:cNvSpPr/>
          <p:nvPr/>
        </p:nvSpPr>
        <p:spPr>
          <a:xfrm>
            <a:off x="4511030" y="4017864"/>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3862958" y="4476596"/>
            <a:ext cx="604653" cy="523220"/>
          </a:xfrm>
          <a:prstGeom prst="rect">
            <a:avLst/>
          </a:prstGeom>
        </p:spPr>
        <p:txBody>
          <a:bodyPr wrap="none">
            <a:spAutoFit/>
          </a:bodyPr>
          <a:lstStyle/>
          <a:p>
            <a:r>
              <a:rPr lang="en-US" altLang="zh-CN" sz="2800" kern="100" dirty="0">
                <a:latin typeface="Times New Roman" panose="02020603050405020304"/>
                <a:ea typeface="华文细黑"/>
              </a:rPr>
              <a:t>(4)</a:t>
            </a:r>
            <a:endParaRPr lang="zh-CN" altLang="en-US" sz="2800" dirty="0"/>
          </a:p>
        </p:txBody>
      </p:sp>
      <p:sp>
        <p:nvSpPr>
          <p:cNvPr id="17" name="矩形 16"/>
          <p:cNvSpPr/>
          <p:nvPr/>
        </p:nvSpPr>
        <p:spPr>
          <a:xfrm>
            <a:off x="4799062" y="3701931"/>
            <a:ext cx="2448272"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反</a:t>
            </a:r>
            <a:r>
              <a:rPr lang="en-US" altLang="zh-CN" sz="2800" kern="100" dirty="0" err="1">
                <a:latin typeface="Times New Roman" panose="02020603050405020304"/>
                <a:ea typeface="华文细黑"/>
              </a:rPr>
              <a:t>kuì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振</a:t>
            </a:r>
            <a:r>
              <a:rPr lang="zh-CN" altLang="zh-CN" sz="2800" kern="100" dirty="0">
                <a:latin typeface="Times New Roman" panose="02020603050405020304"/>
                <a:ea typeface="华文细黑"/>
                <a:cs typeface="Times New Roman" panose="02020603050405020304"/>
              </a:rPr>
              <a:t>聋发</a:t>
            </a:r>
            <a:r>
              <a:rPr lang="en-US" altLang="zh-CN" sz="2800" kern="100" dirty="0" err="1">
                <a:latin typeface="Times New Roman" panose="02020603050405020304"/>
                <a:ea typeface="华文细黑"/>
              </a:rPr>
              <a:t>kuì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kuì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败</a:t>
            </a:r>
            <a:endParaRPr lang="zh-CN" altLang="zh-CN" sz="1050" kern="100" dirty="0">
              <a:effectLst/>
              <a:latin typeface="宋体" panose="02010600030101010101" pitchFamily="2" charset="-122"/>
              <a:cs typeface="Courier New" panose="02070309020205020404"/>
            </a:endParaRPr>
          </a:p>
        </p:txBody>
      </p:sp>
      <p:sp>
        <p:nvSpPr>
          <p:cNvPr id="18" name="左大括号 17"/>
          <p:cNvSpPr/>
          <p:nvPr/>
        </p:nvSpPr>
        <p:spPr>
          <a:xfrm>
            <a:off x="8471470" y="1616313"/>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7823398" y="2075045"/>
            <a:ext cx="604653" cy="523220"/>
          </a:xfrm>
          <a:prstGeom prst="rect">
            <a:avLst/>
          </a:prstGeom>
        </p:spPr>
        <p:txBody>
          <a:bodyPr wrap="none">
            <a:spAutoFit/>
          </a:bodyPr>
          <a:lstStyle/>
          <a:p>
            <a:r>
              <a:rPr lang="en-US" altLang="zh-CN" sz="2800" kern="100" dirty="0">
                <a:latin typeface="Times New Roman" panose="02020603050405020304"/>
                <a:ea typeface="华文细黑"/>
              </a:rPr>
              <a:t>(5)</a:t>
            </a:r>
            <a:endParaRPr lang="zh-CN" altLang="en-US" sz="2800" dirty="0"/>
          </a:p>
        </p:txBody>
      </p:sp>
      <p:sp>
        <p:nvSpPr>
          <p:cNvPr id="20" name="矩形 19"/>
          <p:cNvSpPr/>
          <p:nvPr/>
        </p:nvSpPr>
        <p:spPr>
          <a:xfrm>
            <a:off x="8759502" y="1300380"/>
            <a:ext cx="2232248"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smtClean="0">
                <a:latin typeface="Times New Roman" panose="02020603050405020304"/>
                <a:ea typeface="华文细黑"/>
              </a:rPr>
              <a:t>bó</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斗</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渊</a:t>
            </a:r>
            <a:r>
              <a:rPr lang="en-US" altLang="zh-CN" sz="2800" kern="100" dirty="0" err="1" smtClean="0">
                <a:latin typeface="Times New Roman" panose="02020603050405020304"/>
                <a:ea typeface="华文细黑"/>
              </a:rPr>
              <a:t>bó</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bó</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弱</a:t>
            </a:r>
            <a:endParaRPr lang="zh-CN" altLang="zh-CN" sz="1050" kern="100" dirty="0">
              <a:effectLst/>
              <a:latin typeface="宋体" panose="02010600030101010101" pitchFamily="2" charset="-122"/>
              <a:cs typeface="Courier New" panose="02070309020205020404"/>
            </a:endParaRPr>
          </a:p>
        </p:txBody>
      </p:sp>
      <p:sp>
        <p:nvSpPr>
          <p:cNvPr id="22" name="左大括号 21"/>
          <p:cNvSpPr/>
          <p:nvPr/>
        </p:nvSpPr>
        <p:spPr>
          <a:xfrm>
            <a:off x="8471470" y="4017864"/>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7823398" y="4476596"/>
            <a:ext cx="604653" cy="523220"/>
          </a:xfrm>
          <a:prstGeom prst="rect">
            <a:avLst/>
          </a:prstGeom>
        </p:spPr>
        <p:txBody>
          <a:bodyPr wrap="none">
            <a:spAutoFit/>
          </a:bodyPr>
          <a:lstStyle/>
          <a:p>
            <a:r>
              <a:rPr lang="en-US" altLang="zh-CN" sz="2800" kern="100" dirty="0">
                <a:latin typeface="Times New Roman" panose="02020603050405020304"/>
                <a:ea typeface="华文细黑"/>
              </a:rPr>
              <a:t>(6)</a:t>
            </a:r>
            <a:endParaRPr lang="zh-CN" altLang="en-US" sz="2800" dirty="0"/>
          </a:p>
        </p:txBody>
      </p:sp>
      <p:sp>
        <p:nvSpPr>
          <p:cNvPr id="25" name="矩形 24"/>
          <p:cNvSpPr/>
          <p:nvPr/>
        </p:nvSpPr>
        <p:spPr>
          <a:xfrm>
            <a:off x="8759502" y="3701931"/>
            <a:ext cx="302433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默</a:t>
            </a:r>
            <a:r>
              <a:rPr lang="en-US" altLang="zh-CN" sz="2800" kern="100" dirty="0" err="1">
                <a:latin typeface="Times New Roman" panose="02020603050405020304"/>
                <a:ea typeface="华文细黑"/>
              </a:rPr>
              <a:t>qì</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qiè</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而不</a:t>
            </a:r>
            <a:r>
              <a:rPr lang="zh-CN" altLang="zh-CN" sz="2800" kern="100" dirty="0" smtClean="0">
                <a:latin typeface="Times New Roman" panose="02020603050405020304"/>
                <a:ea typeface="华文细黑"/>
                <a:cs typeface="Times New Roman" panose="02020603050405020304"/>
              </a:rPr>
              <a:t>舍</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扶</a:t>
            </a:r>
            <a:r>
              <a:rPr lang="zh-CN" altLang="zh-CN" sz="2800" kern="100" dirty="0">
                <a:latin typeface="Times New Roman" panose="02020603050405020304"/>
                <a:ea typeface="华文细黑"/>
                <a:cs typeface="Times New Roman" panose="02020603050405020304"/>
              </a:rPr>
              <a:t>老</a:t>
            </a:r>
            <a:r>
              <a:rPr lang="en-US" altLang="zh-CN" sz="2800" kern="100" dirty="0" err="1">
                <a:latin typeface="Times New Roman" panose="02020603050405020304"/>
                <a:ea typeface="华文细黑"/>
              </a:rPr>
              <a:t>qiè</a:t>
            </a:r>
            <a:r>
              <a:rPr lang="en-US" altLang="zh-CN" sz="2800" kern="100" dirty="0" smtClean="0">
                <a:latin typeface="Symbol" panose="05050102010706020507"/>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幼</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774726" y="141277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厮</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774725" y="205443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撕</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774724" y="272666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嘶</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2186932" y="38610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赖</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7" name="矩形 26"/>
          <p:cNvSpPr/>
          <p:nvPr/>
        </p:nvSpPr>
        <p:spPr>
          <a:xfrm>
            <a:off x="2312206" y="447659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8" name="矩形 27"/>
          <p:cNvSpPr/>
          <p:nvPr/>
        </p:nvSpPr>
        <p:spPr>
          <a:xfrm>
            <a:off x="1915063" y="5128219"/>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懒</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9" name="矩形 28"/>
          <p:cNvSpPr/>
          <p:nvPr/>
        </p:nvSpPr>
        <p:spPr>
          <a:xfrm>
            <a:off x="5410014" y="141277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噪</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5439616" y="2075045"/>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1" name="矩形 30"/>
          <p:cNvSpPr/>
          <p:nvPr/>
        </p:nvSpPr>
        <p:spPr>
          <a:xfrm>
            <a:off x="5807174" y="270892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2" name="矩形 31"/>
          <p:cNvSpPr/>
          <p:nvPr/>
        </p:nvSpPr>
        <p:spPr>
          <a:xfrm>
            <a:off x="5807174" y="384188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馈</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3" name="矩形 32"/>
          <p:cNvSpPr/>
          <p:nvPr/>
        </p:nvSpPr>
        <p:spPr>
          <a:xfrm>
            <a:off x="6527254" y="443711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4" name="矩形 33"/>
          <p:cNvSpPr/>
          <p:nvPr/>
        </p:nvSpPr>
        <p:spPr>
          <a:xfrm>
            <a:off x="5442324" y="5128219"/>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溃</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5" name="矩形 34"/>
          <p:cNvSpPr/>
          <p:nvPr/>
        </p:nvSpPr>
        <p:spPr>
          <a:xfrm>
            <a:off x="9331887" y="141277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搏</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6" name="矩形 35"/>
          <p:cNvSpPr/>
          <p:nvPr/>
        </p:nvSpPr>
        <p:spPr>
          <a:xfrm>
            <a:off x="9655923" y="2075045"/>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博</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7" name="矩形 36"/>
          <p:cNvSpPr/>
          <p:nvPr/>
        </p:nvSpPr>
        <p:spPr>
          <a:xfrm>
            <a:off x="9331887" y="270892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8" name="矩形 37"/>
          <p:cNvSpPr/>
          <p:nvPr/>
        </p:nvSpPr>
        <p:spPr>
          <a:xfrm>
            <a:off x="9603756" y="38610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契</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9" name="矩形 38"/>
          <p:cNvSpPr/>
          <p:nvPr/>
        </p:nvSpPr>
        <p:spPr>
          <a:xfrm>
            <a:off x="9331886" y="446373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0" name="矩形 39"/>
          <p:cNvSpPr/>
          <p:nvPr/>
        </p:nvSpPr>
        <p:spPr>
          <a:xfrm>
            <a:off x="10147495" y="5128219"/>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挈</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linds(horizontal)">
                                      <p:cBhvr>
                                        <p:cTn id="18" dur="500"/>
                                        <p:tgtEl>
                                          <p:spTgt spid="2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linds(horizontal)">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linds(horizontal)">
                                      <p:cBhvr>
                                        <p:cTn id="29" dur="500"/>
                                        <p:tgtEl>
                                          <p:spTgt spid="2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linds(horizontal)">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blinds(horizontal)">
                                      <p:cBhvr>
                                        <p:cTn id="43" dur="500"/>
                                        <p:tgtEl>
                                          <p:spTgt spid="3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blinds(horizontal)">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linds(horizontal)">
                                      <p:cBhvr>
                                        <p:cTn id="51" dur="500"/>
                                        <p:tgtEl>
                                          <p:spTgt spid="35"/>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blinds(horizontal)">
                                      <p:cBhvr>
                                        <p:cTn id="54" dur="500"/>
                                        <p:tgtEl>
                                          <p:spTgt spid="36"/>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linds(horizontal)">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blinds(horizontal)">
                                      <p:cBhvr>
                                        <p:cTn id="62" dur="500"/>
                                        <p:tgtEl>
                                          <p:spTgt spid="38"/>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linds(horizontal)">
                                      <p:cBhvr>
                                        <p:cTn id="65" dur="500"/>
                                        <p:tgtEl>
                                          <p:spTgt spid="39"/>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blinds(horizontal)">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1" nodeType="clickEffect">
                                  <p:stCondLst>
                                    <p:cond delay="0"/>
                                  </p:stCondLst>
                                  <p:childTnLst>
                                    <p:animEffect transition="out" filter="fade">
                                      <p:cBhvr>
                                        <p:cTn id="72" dur="500"/>
                                        <p:tgtEl>
                                          <p:spTgt spid="2"/>
                                        </p:tgtEl>
                                      </p:cBhvr>
                                    </p:animEffect>
                                    <p:set>
                                      <p:cBhvr>
                                        <p:cTn id="73" dur="1" fill="hold">
                                          <p:stCondLst>
                                            <p:cond delay="499"/>
                                          </p:stCondLst>
                                        </p:cTn>
                                        <p:tgtEl>
                                          <p:spTgt spid="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4"/>
                                        </p:tgtEl>
                                      </p:cBhvr>
                                    </p:animEffect>
                                    <p:set>
                                      <p:cBhvr>
                                        <p:cTn id="79" dur="1" fill="hold">
                                          <p:stCondLst>
                                            <p:cond delay="499"/>
                                          </p:stCondLst>
                                        </p:cTn>
                                        <p:tgtEl>
                                          <p:spTgt spid="4"/>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6"/>
                                        </p:tgtEl>
                                      </p:cBhvr>
                                    </p:animEffect>
                                    <p:set>
                                      <p:cBhvr>
                                        <p:cTn id="82" dur="1" fill="hold">
                                          <p:stCondLst>
                                            <p:cond delay="499"/>
                                          </p:stCondLst>
                                        </p:cTn>
                                        <p:tgtEl>
                                          <p:spTgt spid="26"/>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7"/>
                                        </p:tgtEl>
                                      </p:cBhvr>
                                    </p:animEffect>
                                    <p:set>
                                      <p:cBhvr>
                                        <p:cTn id="85" dur="1" fill="hold">
                                          <p:stCondLst>
                                            <p:cond delay="499"/>
                                          </p:stCondLst>
                                        </p:cTn>
                                        <p:tgtEl>
                                          <p:spTgt spid="27"/>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8"/>
                                        </p:tgtEl>
                                      </p:cBhvr>
                                    </p:animEffect>
                                    <p:set>
                                      <p:cBhvr>
                                        <p:cTn id="88" dur="1" fill="hold">
                                          <p:stCondLst>
                                            <p:cond delay="499"/>
                                          </p:stCondLst>
                                        </p:cTn>
                                        <p:tgtEl>
                                          <p:spTgt spid="28"/>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1"/>
                                        </p:tgtEl>
                                      </p:cBhvr>
                                    </p:animEffect>
                                    <p:set>
                                      <p:cBhvr>
                                        <p:cTn id="97" dur="1" fill="hold">
                                          <p:stCondLst>
                                            <p:cond delay="499"/>
                                          </p:stCondLst>
                                        </p:cTn>
                                        <p:tgtEl>
                                          <p:spTgt spid="31"/>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3"/>
                                        </p:tgtEl>
                                      </p:cBhvr>
                                    </p:animEffect>
                                    <p:set>
                                      <p:cBhvr>
                                        <p:cTn id="103" dur="1" fill="hold">
                                          <p:stCondLst>
                                            <p:cond delay="499"/>
                                          </p:stCondLst>
                                        </p:cTn>
                                        <p:tgtEl>
                                          <p:spTgt spid="33"/>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34"/>
                                        </p:tgtEl>
                                      </p:cBhvr>
                                    </p:animEffect>
                                    <p:set>
                                      <p:cBhvr>
                                        <p:cTn id="106" dur="1" fill="hold">
                                          <p:stCondLst>
                                            <p:cond delay="499"/>
                                          </p:stCondLst>
                                        </p:cTn>
                                        <p:tgtEl>
                                          <p:spTgt spid="34"/>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35"/>
                                        </p:tgtEl>
                                      </p:cBhvr>
                                    </p:animEffect>
                                    <p:set>
                                      <p:cBhvr>
                                        <p:cTn id="109" dur="1" fill="hold">
                                          <p:stCondLst>
                                            <p:cond delay="499"/>
                                          </p:stCondLst>
                                        </p:cTn>
                                        <p:tgtEl>
                                          <p:spTgt spid="35"/>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36"/>
                                        </p:tgtEl>
                                      </p:cBhvr>
                                    </p:animEffect>
                                    <p:set>
                                      <p:cBhvr>
                                        <p:cTn id="112" dur="1" fill="hold">
                                          <p:stCondLst>
                                            <p:cond delay="499"/>
                                          </p:stCondLst>
                                        </p:cTn>
                                        <p:tgtEl>
                                          <p:spTgt spid="36"/>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37"/>
                                        </p:tgtEl>
                                      </p:cBhvr>
                                    </p:animEffect>
                                    <p:set>
                                      <p:cBhvr>
                                        <p:cTn id="115" dur="1" fill="hold">
                                          <p:stCondLst>
                                            <p:cond delay="499"/>
                                          </p:stCondLst>
                                        </p:cTn>
                                        <p:tgtEl>
                                          <p:spTgt spid="37"/>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38"/>
                                        </p:tgtEl>
                                      </p:cBhvr>
                                    </p:animEffect>
                                    <p:set>
                                      <p:cBhvr>
                                        <p:cTn id="118" dur="1" fill="hold">
                                          <p:stCondLst>
                                            <p:cond delay="499"/>
                                          </p:stCondLst>
                                        </p:cTn>
                                        <p:tgtEl>
                                          <p:spTgt spid="38"/>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39"/>
                                        </p:tgtEl>
                                      </p:cBhvr>
                                    </p:animEffect>
                                    <p:set>
                                      <p:cBhvr>
                                        <p:cTn id="121" dur="1" fill="hold">
                                          <p:stCondLst>
                                            <p:cond delay="499"/>
                                          </p:stCondLst>
                                        </p:cTn>
                                        <p:tgtEl>
                                          <p:spTgt spid="39"/>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0"/>
                                        </p:tgtEl>
                                      </p:cBhvr>
                                    </p:animEffect>
                                    <p:set>
                                      <p:cBhvr>
                                        <p:cTn id="124"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聒噪</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汲取：</a:t>
            </a:r>
            <a:r>
              <a:rPr lang="en-US" altLang="zh-CN" sz="2800" u="sng" kern="100" dirty="0" smtClean="0">
                <a:latin typeface="Times New Roman" panose="02020603050405020304"/>
                <a:ea typeface="华文细黑"/>
                <a:cs typeface="Times New Roman" panose="02020603050405020304"/>
              </a:rPr>
              <a:t>		</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众说纷纭</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得意洋洋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兴高采烈</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各执己见</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自得其乐</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918742" y="98072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声音杂乱；吵闹。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918742" y="1609636"/>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吸取。</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710830" y="2257708"/>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人们的说法不一，有很多种。</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710830" y="285293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形容非常得意的样子。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678886" y="3553852"/>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兴致高，情绪热烈。</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2638822" y="4151670"/>
            <a:ext cx="4852610" cy="51804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各自坚持自己的意见或见解。</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2679853" y="4797152"/>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自己从其中得到乐趣。</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7"/>
                                        </p:tgtEl>
                                      </p:cBhvr>
                                    </p:animEffect>
                                    <p:set>
                                      <p:cBhvr>
                                        <p:cTn id="57" dur="1" fill="hold">
                                          <p:stCondLst>
                                            <p:cond delay="499"/>
                                          </p:stCondLst>
                                        </p:cTn>
                                        <p:tgtEl>
                                          <p:spTgt spid="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908720"/>
            <a:ext cx="11737304"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动物游戏之谜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在哪里？文章列举了各种假说。请同学们找出关键句，填写下面的表格，解出这个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910630" y="3068962"/>
          <a:ext cx="9289032" cy="3200400"/>
        </p:xfrm>
        <a:graphic>
          <a:graphicData uri="http://schemas.openxmlformats.org/drawingml/2006/table">
            <a:tbl>
              <a:tblPr/>
              <a:tblGrid>
                <a:gridCol w="3096344"/>
                <a:gridCol w="3096344"/>
                <a:gridCol w="3096344"/>
              </a:tblGrid>
              <a:tr h="504056">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假　说</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根　据</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结　论</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演习说</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自娱说</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学习说</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56">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锻炼说</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48492" marR="484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06574" y="1268760"/>
          <a:ext cx="11305256" cy="4480560"/>
        </p:xfrm>
        <a:graphic>
          <a:graphicData uri="http://schemas.openxmlformats.org/drawingml/2006/table">
            <a:tbl>
              <a:tblPr/>
              <a:tblGrid>
                <a:gridCol w="1800200"/>
                <a:gridCol w="4104456"/>
                <a:gridCol w="5400600"/>
              </a:tblGrid>
              <a:tr h="293216">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假　说</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根　据</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结　论</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825">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演习说</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黑猩猩掌中汲水的游戏</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游戏是生活的演习。</a:t>
                      </a:r>
                      <a:endParaRPr lang="zh-CN" sz="2800" kern="10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2690">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自娱说</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河马玩浮叶，渡鸦滑雪梯</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通过自得其乐的游戏，动物紧张的自然竞争生活得到某种调剂和补偿，它们在生理上、心理上容易保持平衡，从而得到一定的自我安抚和自我保护。</a:t>
                      </a:r>
                      <a:endParaRPr lang="zh-CN" sz="2800" kern="100" dirty="0">
                        <a:solidFill>
                          <a:srgbClr val="3333FF"/>
                        </a:solidFill>
                        <a:effectLst/>
                        <a:latin typeface="宋体" panose="02010600030101010101" pitchFamily="2" charset="-122"/>
                        <a:cs typeface="Courier New" panose="02070309020205020404"/>
                      </a:endParaRPr>
                    </a:p>
                  </a:txBody>
                  <a:tcPr marL="21084" marR="21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8026</Words>
  <Application>WPS 演示</Application>
  <PresentationFormat>自定义</PresentationFormat>
  <Paragraphs>540</Paragraphs>
  <Slides>47</Slides>
  <Notes>8</Notes>
  <HiddenSlides>6</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Times New Roman</vt:lpstr>
      <vt:lpstr>微软雅黑</vt:lpstr>
      <vt:lpstr>Times New Roman</vt:lpstr>
      <vt:lpstr>华文细黑</vt:lpstr>
      <vt:lpstr>Courier New</vt:lpstr>
      <vt:lpstr>华文细黑</vt:lpstr>
      <vt:lpstr>黑体</vt:lpstr>
      <vt:lpstr>Symbol</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204</cp:revision>
  <dcterms:created xsi:type="dcterms:W3CDTF">2016-03-28T08:27:00Z</dcterms:created>
  <dcterms:modified xsi:type="dcterms:W3CDTF">2018-02-13T13:05:38Z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