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99" r:id="rId3"/>
    <p:sldId id="257" r:id="rId4"/>
    <p:sldId id="258" r:id="rId5"/>
    <p:sldId id="302" r:id="rId6"/>
    <p:sldId id="338" r:id="rId7"/>
    <p:sldId id="327" r:id="rId8"/>
    <p:sldId id="329" r:id="rId9"/>
    <p:sldId id="317" r:id="rId10"/>
    <p:sldId id="262" r:id="rId11"/>
    <p:sldId id="319" r:id="rId12"/>
    <p:sldId id="320" r:id="rId13"/>
    <p:sldId id="312" r:id="rId14"/>
    <p:sldId id="331" r:id="rId15"/>
    <p:sldId id="339" r:id="rId16"/>
    <p:sldId id="340" r:id="rId17"/>
    <p:sldId id="333" r:id="rId18"/>
    <p:sldId id="334" r:id="rId19"/>
    <p:sldId id="336" r:id="rId20"/>
    <p:sldId id="342" r:id="rId21"/>
    <p:sldId id="343" r:id="rId22"/>
    <p:sldId id="345" r:id="rId23"/>
    <p:sldId id="289" r:id="rId24"/>
    <p:sldId id="290" r:id="rId25"/>
    <p:sldId id="346" r:id="rId26"/>
    <p:sldId id="313" r:id="rId27"/>
    <p:sldId id="321" r:id="rId28"/>
    <p:sldId id="325" r:id="rId29"/>
    <p:sldId id="326" r:id="rId30"/>
    <p:sldId id="323" r:id="rId31"/>
    <p:sldId id="324" r:id="rId32"/>
    <p:sldId id="337" r:id="rId33"/>
    <p:sldId id="347" r:id="rId34"/>
    <p:sldId id="348" r:id="rId35"/>
    <p:sldId id="300" r:id="rId36"/>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90" autoAdjust="0"/>
    <p:restoredTop sz="94660"/>
  </p:normalViewPr>
  <p:slideViewPr>
    <p:cSldViewPr>
      <p:cViewPr>
        <p:scale>
          <a:sx n="100" d="100"/>
          <a:sy n="100" d="100"/>
        </p:scale>
        <p:origin x="-960" y="-2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78582" y="2579419"/>
            <a:ext cx="11521280"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mj-ea"/>
                <a:ea typeface="+mj-ea"/>
                <a:cs typeface="Times New Roman" panose="02020603050405020304" pitchFamily="18" charset="0"/>
              </a:rPr>
              <a:t>“</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学习议论中的记叙</a:t>
            </a:r>
            <a:r>
              <a:rPr lang="zh-CN" altLang="en-US" sz="6000" b="1" dirty="0" smtClean="0">
                <a:solidFill>
                  <a:schemeClr val="accent6">
                    <a:lumMod val="75000"/>
                  </a:schemeClr>
                </a:solidFill>
                <a:effectLst>
                  <a:reflection blurRad="6350" stA="55000" endA="300" endPos="45500" dir="5400000" sy="-100000" algn="bl" rotWithShape="0"/>
                </a:effectLst>
                <a:latin typeface="+mj-ea"/>
                <a:ea typeface="+mj-ea"/>
                <a:cs typeface="Times New Roman" panose="02020603050405020304" pitchFamily="18" charset="0"/>
              </a:rPr>
              <a:t>”</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定向练</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
          <p:cNvSpPr txBox="1"/>
          <p:nvPr/>
        </p:nvSpPr>
        <p:spPr>
          <a:xfrm>
            <a:off x="2116931" y="3811106"/>
            <a:ext cx="8802811" cy="553998"/>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000" dirty="0" smtClean="0">
                <a:solidFill>
                  <a:srgbClr val="00B0F0"/>
                </a:solidFill>
                <a:latin typeface="微软雅黑" panose="020B0503020204020204" pitchFamily="34" charset="-122"/>
                <a:ea typeface="微软雅黑" panose="020B0503020204020204" pitchFamily="34" charset="-122"/>
                <a:cs typeface="+mj-cs"/>
              </a:rPr>
              <a:t>目标</a:t>
            </a:r>
            <a:r>
              <a:rPr lang="en-US" altLang="zh-CN" sz="2000" dirty="0" smtClean="0">
                <a:solidFill>
                  <a:srgbClr val="00B0F0"/>
                </a:solidFill>
                <a:latin typeface="微软雅黑" panose="020B0503020204020204" pitchFamily="34" charset="-122"/>
                <a:ea typeface="微软雅黑" panose="020B0503020204020204" pitchFamily="34" charset="-122"/>
              </a:rPr>
              <a:t>·</a:t>
            </a:r>
            <a:r>
              <a:rPr lang="zh-CN" altLang="en-US" sz="2000" dirty="0" smtClean="0">
                <a:solidFill>
                  <a:srgbClr val="00B0F0"/>
                </a:solidFill>
                <a:latin typeface="微软雅黑" panose="020B0503020204020204" pitchFamily="34" charset="-122"/>
                <a:ea typeface="微软雅黑" panose="020B0503020204020204" pitchFamily="34" charset="-122"/>
              </a:rPr>
              <a:t>重点</a:t>
            </a:r>
            <a:r>
              <a:rPr lang="zh-CN" altLang="en-US" sz="2000" dirty="0">
                <a:solidFill>
                  <a:srgbClr val="00B0F0"/>
                </a:solidFill>
                <a:latin typeface="微软雅黑" panose="020B0503020204020204" pitchFamily="34" charset="-122"/>
                <a:ea typeface="微软雅黑" panose="020B0503020204020204" pitchFamily="34" charset="-122"/>
                <a:cs typeface="+mj-cs"/>
              </a:rPr>
              <a:t>　</a:t>
            </a:r>
            <a:r>
              <a:rPr lang="en-US" altLang="zh-CN" sz="2000" kern="100" dirty="0">
                <a:solidFill>
                  <a:srgbClr val="00B0F0"/>
                </a:solidFill>
                <a:latin typeface="Times New Roman" panose="02020603050405020304"/>
                <a:ea typeface="华文细黑"/>
                <a:cs typeface="Times New Roman" panose="02020603050405020304"/>
              </a:rPr>
              <a:t>1.</a:t>
            </a:r>
            <a:r>
              <a:rPr lang="zh-CN" altLang="en-US" sz="2000" kern="100" dirty="0">
                <a:solidFill>
                  <a:srgbClr val="00B0F0"/>
                </a:solidFill>
                <a:latin typeface="Times New Roman" panose="02020603050405020304"/>
                <a:ea typeface="华文细黑"/>
                <a:cs typeface="Times New Roman" panose="02020603050405020304"/>
              </a:rPr>
              <a:t>了解议论文与记叙文中记叙的不同。</a:t>
            </a:r>
            <a:r>
              <a:rPr lang="en-US" altLang="zh-CN" sz="2000" kern="100" dirty="0">
                <a:solidFill>
                  <a:srgbClr val="00B0F0"/>
                </a:solidFill>
                <a:latin typeface="Times New Roman" panose="02020603050405020304"/>
                <a:ea typeface="华文细黑"/>
                <a:cs typeface="Times New Roman" panose="02020603050405020304"/>
              </a:rPr>
              <a:t>2.</a:t>
            </a:r>
            <a:r>
              <a:rPr lang="zh-CN" altLang="en-US" sz="2000" kern="100" dirty="0">
                <a:solidFill>
                  <a:srgbClr val="00B0F0"/>
                </a:solidFill>
                <a:latin typeface="Times New Roman" panose="02020603050405020304"/>
                <a:ea typeface="华文细黑"/>
                <a:cs typeface="Times New Roman" panose="02020603050405020304"/>
              </a:rPr>
              <a:t>掌握议论文中记叙的写法。</a:t>
            </a:r>
            <a:endParaRPr lang="zh-CN" altLang="zh-CN" sz="2000" kern="100" dirty="0">
              <a:solidFill>
                <a:srgbClr val="00B0F0"/>
              </a:solidFill>
              <a:effectLst/>
              <a:latin typeface="宋体" panose="02010600030101010101" pitchFamily="2" charset="-122"/>
              <a:cs typeface="Courier New" panose="02070309020205020404"/>
            </a:endParaRPr>
          </a:p>
        </p:txBody>
      </p:sp>
      <p:sp>
        <p:nvSpPr>
          <p:cNvPr id="7" name="矩形 6"/>
          <p:cNvSpPr>
            <a:spLocks noChangeArrowheads="1"/>
          </p:cNvSpPr>
          <p:nvPr/>
        </p:nvSpPr>
        <p:spPr bwMode="auto">
          <a:xfrm>
            <a:off x="910630" y="206084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生动</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的科普作品</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2" name="Picture 2" descr="E:\赵丽君  2016\同步2016\创新设计\最后一批\看完\创新图片\efb9f01cea13d85f9027f64dad677e44_25692042_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193743" y="0"/>
            <a:ext cx="3996670" cy="24396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260648"/>
            <a:ext cx="11477352"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：浏览课本《写法借鉴》栏目中的《纪念白求恩》《德兰修女》两个文段，思考问题：这两个文段叙述的作用是什么？有何特点？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《纪念白求恩》叙述部分，作用是交代议论的由头，为后面纪念白求恩、赞扬白求恩精神的议论提供依据。《德兰修女》中关于德兰修女行善的叙述，目的是交代所议人物或事件的背景</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两个文段叙述都简明概括，都只交代清楚了事情或人物情况，并没有展开描写</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00658" y="-27384"/>
            <a:ext cx="11592126"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议论文中记叙的要求</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记叙的针对性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材料往往具有多面性，一个事例，往往可以从不同的角度说明不同的论点。论点不同，材料叙述的侧重点也要有所不同，所以我们在叙述材料时应根据不同的论点有所侧重。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：下面一段文字中所用论据在记叙上有什么问题？请指出来</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论点：放弃，也是一种美丽。</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论据：鲁迅能够在关键时刻，学会放弃，放弃了一直以来学医救国的梦想，弃医从文，并能坚持文学创作，把别人喝咖啡的时间都用到了创作上，最终成为一代文豪</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04664"/>
            <a:ext cx="11477352" cy="194873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记叙没有做好取舍，没有围绕中心论点有选择、有针对性地记叙，因为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把别人喝咖啡的时间都用到了创作上</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证明的是鲁迅的勤奋或惜时，而与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放弃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无关</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27384"/>
            <a:ext cx="11477352" cy="6854184"/>
          </a:xfrm>
          <a:prstGeom prst="rect">
            <a:avLst/>
          </a:prstGeom>
        </p:spPr>
        <p:txBody>
          <a:bodyPr wrap="square">
            <a:spAutoFit/>
          </a:bodyPr>
          <a:lstStyle/>
          <a:p>
            <a:pPr algn="just">
              <a:lnSpc>
                <a:spcPct val="140000"/>
              </a:lnSpc>
              <a:spcAft>
                <a:spcPts val="0"/>
              </a:spcAf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记叙的概括性</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zh-CN" altLang="zh-CN" sz="2600" kern="100" dirty="0">
                <a:latin typeface="Times New Roman" panose="02020603050405020304"/>
                <a:ea typeface="华文细黑"/>
                <a:cs typeface="Times New Roman" panose="02020603050405020304"/>
              </a:rPr>
              <a:t>根据论证的需要，对涉及的事实材料，记叙时要高度概括，舍弃不必要的细节描写，只保留与观点有密切关系的部分。</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zh-CN" altLang="zh-CN" sz="2600" kern="100" dirty="0">
                <a:latin typeface="Times New Roman" panose="02020603050405020304"/>
                <a:ea typeface="华文细黑"/>
                <a:cs typeface="Times New Roman" panose="02020603050405020304"/>
              </a:rPr>
              <a:t>问题</a:t>
            </a:r>
            <a:r>
              <a:rPr lang="en-US" altLang="zh-CN" sz="2600" kern="100" dirty="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：下面文字中的记叙是否简明凝练？</a:t>
            </a:r>
            <a:endParaRPr lang="zh-CN" altLang="zh-CN" sz="260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600" kern="100" dirty="0">
                <a:latin typeface="Times New Roman" panose="02020603050405020304"/>
                <a:ea typeface="华文细黑"/>
                <a:cs typeface="Times New Roman" panose="02020603050405020304"/>
              </a:rPr>
              <a:t>举手投足是一把尺，它是衡量人的内在含金量的标准，含金量高的人，必然，我敢说必然，是一个伟大的人。屠格涅夫为了施舍路边的乞丐，翻遍了自己所有的包，却找不到一分钱，只得握住乞丐的双手说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我很抱歉，朋友</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雷锋在战友们不在时，把大家的衣服都洗干净晒了；周恩来总理衣容整洁，谈吐文雅，举止大方，岂是朝夕而成的？或如《士兵突击》里的许三多，在班里的战友整天只知喝茶打牌的时候，一个人默默地搬运石头，愣是日积月累地修成了一条路</a:t>
            </a:r>
            <a:r>
              <a:rPr lang="en-US" altLang="zh-CN" sz="2600" kern="100" dirty="0">
                <a:latin typeface="宋体" panose="02010600030101010101" pitchFamily="2" charset="-122"/>
                <a:ea typeface="华文细黑"/>
                <a:cs typeface="Times New Roman" panose="02020603050405020304"/>
              </a:rPr>
              <a:t>……</a:t>
            </a:r>
            <a:r>
              <a:rPr lang="en-US" altLang="zh-CN" sz="2600" kern="100" dirty="0">
                <a:latin typeface="Times New Roman" panose="02020603050405020304"/>
                <a:ea typeface="华文细黑"/>
                <a:cs typeface="Courier New" panose="02070309020205020404"/>
              </a:rPr>
              <a:t> </a:t>
            </a:r>
            <a:endParaRPr lang="en-US" altLang="zh-CN" sz="260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600" kern="100" dirty="0">
                <a:solidFill>
                  <a:srgbClr val="3333FF"/>
                </a:solidFill>
                <a:latin typeface="Times New Roman" panose="02020603050405020304"/>
                <a:ea typeface="华文细黑"/>
                <a:cs typeface="Times New Roman" panose="02020603050405020304"/>
              </a:rPr>
              <a:t>　这几个事例均抓住最核心的内容进行叙述，重点明晰，语言简洁有力</a:t>
            </a:r>
            <a:r>
              <a:rPr lang="zh-CN" altLang="zh-CN" sz="2600" kern="100" dirty="0" smtClean="0">
                <a:solidFill>
                  <a:srgbClr val="3333FF"/>
                </a:solidFill>
                <a:latin typeface="Times New Roman" panose="02020603050405020304"/>
                <a:ea typeface="华文细黑"/>
                <a:cs typeface="Times New Roman" panose="02020603050405020304"/>
              </a:rPr>
              <a:t>。</a:t>
            </a:r>
            <a:r>
              <a:rPr lang="en-US" altLang="zh-CN" sz="2600" kern="100" dirty="0" smtClean="0">
                <a:solidFill>
                  <a:srgbClr val="3333FF"/>
                </a:solidFill>
                <a:latin typeface="Times New Roman" panose="02020603050405020304"/>
                <a:ea typeface="华文细黑"/>
                <a:cs typeface="Times New Roman" panose="02020603050405020304"/>
              </a:rPr>
              <a:t> </a:t>
            </a:r>
            <a:endParaRPr lang="en-US" altLang="zh-CN" sz="2600" kern="100" dirty="0" smtClean="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blinds(horizontal)">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4" end="4"/>
                                            </p:txEl>
                                          </p:spTgt>
                                        </p:tgtEl>
                                      </p:cBhvr>
                                    </p:animEffect>
                                    <p:set>
                                      <p:cBhvr>
                                        <p:cTn id="12"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93045"/>
            <a:ext cx="11477352" cy="5827493"/>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内容的分析性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记叙一走进议论，就打上了议论的烙印。议论中的记叙，并不是纯记叙，而是或多或少地包含着分析的因素。记叙是为了论证，这就决定了在记叙的同时，也要进行议论。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如何对记叙的内容进行分析呢？具体而言，可从以下几种方法入手：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因果分析法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这种分析方法就是从因果关系上把论点与记叙内容联系起来，把记叙材料中形成某种结果的原因，用设问的方式或因果复句的句式加以强调，从而突显论点的合理性。思路是：为什么</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是因为。</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21763" y="336070"/>
            <a:ext cx="11477352" cy="5181162"/>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：如果用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因果分析法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分析下面一段文字中的论据，应如何分析呢？</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靠奋斗是可以冲破被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埋没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的压力的。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论点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不少取得了重大成就的人，就遭遇过被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埋没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命运。爱因斯坦就曾在一个专利局中充当小职员的平凡角色，但他没有灰心，而是抓住一切机会进行研究，终于开创了物理学的新天地。华罗庚曾在一个小店铺里工作，但他没有消沉，而是在工作之余，分秒必争，寒暑不辨，刻苦自学，潜心钻研，终成著名的数学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举例</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21763" y="332656"/>
            <a:ext cx="11477352" cy="3241400"/>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为什么他们没有因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埋没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窒息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，反而有所建树呢？因为他们是生活的强者，他们不甘接受被</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埋没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的命运。不管在什么情况下，他们始终没有丧失向上的勇气和力量。他们坚信，只要奋斗不息，终有如愿之日。因此，他们在被</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埋没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时，不是怨天尤人，而是努力拼搏，终于冲破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埋没</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脱颖而出。</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05013"/>
            <a:ext cx="11477352"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反向假设法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这种分析方法就是记叙后再向其相反的方向作假设，假设相反情形及结果，与原事例进行比较，通过比较来论证论点的成立。主要步骤：</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列举事例；</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反面假设</a:t>
            </a: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试想，若无</a:t>
            </a: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如果没有</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结果展示；</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正面强调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推断事例符合中心论点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1763" y="4262931"/>
            <a:ext cx="11477352" cy="2433487"/>
          </a:xfrm>
          <a:prstGeom prst="rect">
            <a:avLst/>
          </a:prstGeom>
        </p:spPr>
        <p:txBody>
          <a:bodyPr wrap="square">
            <a:spAutoFit/>
          </a:bodyPr>
          <a:lstStyle/>
          <a:p>
            <a:pPr algn="just">
              <a:lnSpc>
                <a:spcPct val="14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人最大的敌人永远是自己。如果张娟娟当初在备战奥运会的训练中不能跨越自己这道坎，那么我们也许就不会看到奥运赛场上英姿飒爽的她，更不会看到奥运领奖台上热泪盈眶的她。前进的路途上只有挑战自己，你才能向成功迈进一大步。</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21763" y="116632"/>
            <a:ext cx="11477352" cy="4243982"/>
          </a:xfrm>
          <a:prstGeom prst="rect">
            <a:avLst/>
          </a:prstGeom>
        </p:spPr>
        <p:txBody>
          <a:bodyPr wrap="square">
            <a:spAutoFit/>
          </a:bodyPr>
          <a:lstStyle/>
          <a:p>
            <a:pPr lvl="0" algn="just">
              <a:lnSpc>
                <a:spcPct val="140000"/>
              </a:lnSpc>
            </a:pPr>
            <a:r>
              <a:rPr lang="zh-CN" altLang="zh-CN" sz="2800" kern="100" dirty="0">
                <a:solidFill>
                  <a:prstClr val="black"/>
                </a:solidFill>
                <a:latin typeface="Times New Roman" panose="02020603050405020304"/>
                <a:ea typeface="华文细黑"/>
                <a:cs typeface="Times New Roman" panose="02020603050405020304"/>
              </a:rPr>
              <a:t>问题</a:t>
            </a:r>
            <a:r>
              <a:rPr lang="en-US" altLang="zh-CN" sz="2800" kern="100" dirty="0">
                <a:solidFill>
                  <a:prstClr val="black"/>
                </a:solidFill>
                <a:latin typeface="宋体" panose="02010600030101010101" pitchFamily="2" charset="-122"/>
                <a:ea typeface="华文细黑"/>
                <a:cs typeface="Times New Roman" panose="02020603050405020304"/>
              </a:rPr>
              <a:t>⑤</a:t>
            </a:r>
            <a:r>
              <a:rPr lang="zh-CN" altLang="zh-CN" sz="2800" kern="100" dirty="0">
                <a:solidFill>
                  <a:prstClr val="black"/>
                </a:solidFill>
                <a:latin typeface="Times New Roman" panose="02020603050405020304"/>
                <a:ea typeface="华文细黑"/>
                <a:cs typeface="Times New Roman" panose="02020603050405020304"/>
              </a:rPr>
              <a:t>：请用</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反向假设法</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分析下面一段文字中的事例。</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40000"/>
              </a:lnSpc>
            </a:pPr>
            <a:r>
              <a:rPr lang="zh-CN" altLang="zh-CN" sz="2800" kern="100" dirty="0">
                <a:solidFill>
                  <a:prstClr val="black"/>
                </a:solidFill>
                <a:latin typeface="Times New Roman" panose="02020603050405020304"/>
                <a:ea typeface="华文细黑"/>
                <a:cs typeface="Times New Roman" panose="02020603050405020304"/>
              </a:rPr>
              <a:t>论点：挑战自己才能迈向成功。</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40000"/>
              </a:lnSpc>
            </a:pPr>
            <a:r>
              <a:rPr lang="zh-CN" altLang="zh-CN" sz="2800" kern="100" dirty="0">
                <a:solidFill>
                  <a:prstClr val="black"/>
                </a:solidFill>
                <a:latin typeface="Times New Roman" panose="02020603050405020304"/>
                <a:ea typeface="华文细黑"/>
                <a:cs typeface="Times New Roman" panose="02020603050405020304"/>
              </a:rPr>
              <a:t>举例：</a:t>
            </a:r>
            <a:r>
              <a:rPr lang="en-US" altLang="zh-CN" sz="2800" kern="100" dirty="0">
                <a:solidFill>
                  <a:prstClr val="black"/>
                </a:solidFill>
                <a:latin typeface="Times New Roman" panose="02020603050405020304"/>
                <a:ea typeface="华文细黑"/>
                <a:cs typeface="Courier New" panose="02070309020205020404"/>
              </a:rPr>
              <a:t>2008</a:t>
            </a:r>
            <a:r>
              <a:rPr lang="zh-CN" altLang="zh-CN" sz="2800" kern="100" dirty="0">
                <a:solidFill>
                  <a:prstClr val="black"/>
                </a:solidFill>
                <a:latin typeface="Times New Roman" panose="02020603050405020304"/>
                <a:ea typeface="华文细黑"/>
                <a:cs typeface="Times New Roman" panose="02020603050405020304"/>
              </a:rPr>
              <a:t>年</a:t>
            </a:r>
            <a:r>
              <a:rPr lang="en-US" altLang="zh-CN" sz="2800" kern="100" dirty="0">
                <a:solidFill>
                  <a:prstClr val="black"/>
                </a:solidFill>
                <a:latin typeface="Times New Roman" panose="02020603050405020304"/>
                <a:ea typeface="华文细黑"/>
                <a:cs typeface="Courier New" panose="02070309020205020404"/>
              </a:rPr>
              <a:t>8</a:t>
            </a:r>
            <a:r>
              <a:rPr lang="zh-CN" altLang="zh-CN" sz="2800" kern="100" dirty="0">
                <a:solidFill>
                  <a:prstClr val="black"/>
                </a:solidFill>
                <a:latin typeface="Times New Roman" panose="02020603050405020304"/>
                <a:ea typeface="华文细黑"/>
                <a:cs typeface="Times New Roman" panose="02020603050405020304"/>
              </a:rPr>
              <a:t>月</a:t>
            </a:r>
            <a:r>
              <a:rPr lang="en-US" altLang="zh-CN" sz="2800" kern="100" dirty="0">
                <a:solidFill>
                  <a:prstClr val="black"/>
                </a:solidFill>
                <a:latin typeface="Times New Roman" panose="02020603050405020304"/>
                <a:ea typeface="华文细黑"/>
                <a:cs typeface="Courier New" panose="02070309020205020404"/>
              </a:rPr>
              <a:t>14</a:t>
            </a:r>
            <a:r>
              <a:rPr lang="zh-CN" altLang="zh-CN" sz="2800" kern="100" dirty="0">
                <a:solidFill>
                  <a:prstClr val="black"/>
                </a:solidFill>
                <a:latin typeface="Times New Roman" panose="02020603050405020304"/>
                <a:ea typeface="华文细黑"/>
                <a:cs typeface="Times New Roman" panose="02020603050405020304"/>
              </a:rPr>
              <a:t>日，中国射箭老将张娟娟在奥运女子射箭个人赛决赛中以</a:t>
            </a:r>
            <a:r>
              <a:rPr lang="en-US" altLang="zh-CN" sz="2800" kern="100" dirty="0">
                <a:solidFill>
                  <a:prstClr val="black"/>
                </a:solidFill>
                <a:latin typeface="Times New Roman" panose="02020603050405020304"/>
                <a:ea typeface="华文细黑"/>
                <a:cs typeface="Courier New" panose="02070309020205020404"/>
              </a:rPr>
              <a:t>110</a:t>
            </a:r>
            <a:r>
              <a:rPr lang="en-US" altLang="zh-CN" sz="2800" kern="100" dirty="0">
                <a:solidFill>
                  <a:prstClr val="black"/>
                </a:solidFill>
                <a:latin typeface="宋体" panose="02010600030101010101" pitchFamily="2" charset="-122"/>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109</a:t>
            </a:r>
            <a:r>
              <a:rPr lang="zh-CN" altLang="zh-CN" sz="2800" kern="100" dirty="0">
                <a:solidFill>
                  <a:prstClr val="black"/>
                </a:solidFill>
                <a:latin typeface="Times New Roman" panose="02020603050405020304"/>
                <a:ea typeface="华文细黑"/>
                <a:cs typeface="Times New Roman" panose="02020603050405020304"/>
              </a:rPr>
              <a:t>击败韩国卫冕冠军朴成贤，射破韩国</a:t>
            </a:r>
            <a:r>
              <a:rPr lang="en-US" altLang="zh-CN" sz="2800" kern="100" dirty="0">
                <a:solidFill>
                  <a:prstClr val="black"/>
                </a:solidFill>
                <a:latin typeface="Times New Roman" panose="02020603050405020304"/>
                <a:ea typeface="华文细黑"/>
                <a:cs typeface="Courier New" panose="02070309020205020404"/>
              </a:rPr>
              <a:t>24</a:t>
            </a:r>
            <a:r>
              <a:rPr lang="zh-CN" altLang="zh-CN" sz="2800" kern="100" dirty="0">
                <a:solidFill>
                  <a:prstClr val="black"/>
                </a:solidFill>
                <a:latin typeface="Times New Roman" panose="02020603050405020304"/>
                <a:ea typeface="华文细黑"/>
                <a:cs typeface="Times New Roman" panose="02020603050405020304"/>
              </a:rPr>
              <a:t>年的垄断，为中国夺得奥运会历史上第一枚射箭金牌。然而张娟娟在这几年的训练中曾几次有过放弃的想法，但最终她战胜了自己，坚持了下来，并在北京奥运会上一举夺魁。</a:t>
            </a:r>
            <a:r>
              <a:rPr lang="en-US" altLang="zh-CN" sz="2800" kern="100" dirty="0">
                <a:solidFill>
                  <a:prstClr val="black"/>
                </a:solidFill>
                <a:latin typeface="Times New Roman" panose="02020603050405020304"/>
                <a:ea typeface="华文细黑"/>
                <a:cs typeface="Times New Roman" panose="02020603050405020304"/>
              </a:rPr>
              <a:t> </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21763" y="334329"/>
            <a:ext cx="11477352"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意义分析法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这种分析方法就是通过揭示记叙内容所蕴含的意义，或予以高度评价，或揭示其危害，从而证明论点提出的看法和主张的影响、价值、效果等。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：要证明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从点滴小事做起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的论点，举了雷锋的事迹后，应如何分析</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正是从这许多平凡的小事中，人们发现了一个高尚、纯洁的灵魂。他的一生闪耀着时代的光芒。他像一个闪光的路标，指引着人们去做好事。这对于社会主义精神文明建设起着非常重要的作用</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blinds(horizontal)">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3" end="3"/>
                                            </p:txEl>
                                          </p:spTgt>
                                        </p:tgtEl>
                                      </p:cBhvr>
                                    </p:animEffect>
                                    <p:set>
                                      <p:cBhvr>
                                        <p:cTn id="12"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596368" y="2056065"/>
            <a:ext cx="391949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一、典文</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赏析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595078" y="3174285"/>
            <a:ext cx="392017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二、技法</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点拨</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596368" y="4297838"/>
            <a:ext cx="392272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三、实战</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演练</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465644" y="269302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4467784" y="381749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4467784" y="4941962"/>
            <a:ext cx="3168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421763" y="334329"/>
            <a:ext cx="11477352"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条件分析法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这种分析方法就是分析论据存在的条件，从而揭示论据与论点的逻辑关系。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：请在下面的事例后，作简要分析，使论据与论点粘合起来。</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俗话说：有志者事竟成。明代徐霞客年轻时就立下了走遍三山五岳的志向，后来虽历尽磨难，但一直旅行到生命的最后一刻，完成了巨著《徐霞客游记》</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一个人只有立了志，才能坚持从事自己的事业，至死不渝。徐霞客就是立下了志向，才取得非凡的成就的</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blinds(horizontal)">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4" end="4"/>
                                            </p:txEl>
                                          </p:spTgt>
                                        </p:tgtEl>
                                      </p:cBhvr>
                                    </p:animEffect>
                                    <p:set>
                                      <p:cBhvr>
                                        <p:cTn id="12"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1763" y="334329"/>
            <a:ext cx="11477352"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材料记叙内容的分析方法还有许多。但无论运用哪种方法，都必须记住：分析的目的是使记叙的内容更好地证明论点，使论点更加突出，更具说明力，因此，分析必须紧紧地围绕论点。</a:t>
            </a:r>
            <a:r>
              <a:rPr lang="en-US" altLang="zh-CN" sz="2800" kern="100" dirty="0">
                <a:latin typeface="Times New Roman" panose="02020603050405020304"/>
                <a:ea typeface="华文细黑"/>
                <a:cs typeface="Courier New" panose="020703090202050204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总之，写好议论文中的记叙的前提条件是将事实材料认真研究，理性分析，准确把握内涵；关键是选好角度，对材料精心剪裁，合理概括，着重记叙符合论证需要的内容，突出某个侧面，保留与论证观点有着密切关系的部分，而不是完整地、面面俱到地叙述事实</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296465" y="711746"/>
            <a:ext cx="11271349" cy="1384995"/>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panose="02020603050405020304"/>
                <a:ea typeface="华文细黑"/>
                <a:cs typeface="Times New Roman" panose="02020603050405020304"/>
              </a:rPr>
              <a:t>议论文中的记叙要有针对性、概括性和分析性。分析时可用以下方法：</a:t>
            </a: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因果分析法，</a:t>
            </a: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反向假设法，</a:t>
            </a: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意义分析法，</a:t>
            </a: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条件分析法。</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296466"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技法</a:t>
            </a:r>
            <a:r>
              <a:rPr lang="zh-CN" altLang="en-US" sz="2400" b="1" dirty="0">
                <a:solidFill>
                  <a:srgbClr val="FF6600"/>
                </a:solidFill>
                <a:latin typeface="微软雅黑" panose="020B0503020204020204" pitchFamily="34" charset="-122"/>
                <a:ea typeface="微软雅黑" panose="020B0503020204020204" pitchFamily="34" charset="-122"/>
              </a:rPr>
              <a:t>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764704"/>
            <a:ext cx="11276800" cy="6052939"/>
          </a:xfrm>
          <a:prstGeom prst="rect">
            <a:avLst/>
          </a:prstGeom>
        </p:spPr>
        <p:txBody>
          <a:bodyPr wrap="square">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片段练习</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阅读下面的故事，请自选角度，自定立意，写一段议论性文字，</a:t>
            </a:r>
            <a:r>
              <a:rPr lang="en-US" altLang="zh-CN" sz="2800" kern="100" dirty="0">
                <a:latin typeface="Times New Roman" panose="02020603050405020304"/>
                <a:ea typeface="华文细黑"/>
                <a:cs typeface="Courier New" panose="02070309020205020404"/>
              </a:rPr>
              <a:t>200</a:t>
            </a:r>
            <a:r>
              <a:rPr lang="zh-CN" altLang="zh-CN" sz="2800" kern="100" dirty="0">
                <a:latin typeface="Times New Roman" panose="02020603050405020304"/>
                <a:ea typeface="华文细黑"/>
                <a:cs typeface="Times New Roman" panose="02020603050405020304"/>
              </a:rPr>
              <a:t>字左右。</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约翰和大卫要徒步翻越一座雪山。出发后不久，他们就遭遇了可怕的暴风雪。冰冷的雪片迷失了他们的双眼，凛冽的寒风如刀割般刺透了他们的肌骨，更可怕的是，黑夜马上就要来临。约翰告诉大卫，如果不能在天黑之前赶到修道院，他们必将冻死在山路上。两人艰难地转过一段悬崖，突然，听到崖下有个微弱的声音在呼救，约翰对大卫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我们千万不能耽搁，不然，我们都将被冻死在风雪中，愿上帝保佑他！</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大卫说：</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我不能让他死在这里，或许，上帝把我带到他的身边，</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三</a:t>
            </a:r>
            <a:r>
              <a:rPr lang="zh-CN" altLang="en-US" sz="2400" b="1" kern="0" dirty="0">
                <a:solidFill>
                  <a:prstClr val="white"/>
                </a:solidFill>
                <a:latin typeface="微软雅黑" panose="020B0503020204020204" pitchFamily="34" charset="-122"/>
                <a:ea typeface="微软雅黑" panose="020B0503020204020204" pitchFamily="34" charset="-122"/>
              </a:rPr>
              <a:t>、实战</a:t>
            </a:r>
            <a:r>
              <a:rPr lang="en-US" altLang="zh-CN" sz="2400" b="1" kern="0" dirty="0">
                <a:solidFill>
                  <a:prstClr val="white"/>
                </a:solidFill>
                <a:latin typeface="微软雅黑" panose="020B0503020204020204" pitchFamily="34" charset="-122"/>
                <a:ea typeface="微软雅黑" panose="020B0503020204020204" pitchFamily="34" charset="-122"/>
              </a:rPr>
              <a:t>•</a:t>
            </a:r>
            <a:r>
              <a:rPr lang="zh-CN" altLang="en-US" sz="2400" b="1" kern="0" dirty="0">
                <a:solidFill>
                  <a:prstClr val="white"/>
                </a:solidFill>
                <a:latin typeface="微软雅黑" panose="020B0503020204020204" pitchFamily="34" charset="-122"/>
                <a:ea typeface="微软雅黑" panose="020B0503020204020204" pitchFamily="34" charset="-122"/>
              </a:rPr>
              <a:t>演练</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13179"/>
            <a:ext cx="11276800" cy="6656181"/>
          </a:xfrm>
          <a:prstGeom prst="rect">
            <a:avLst/>
          </a:prstGeom>
        </p:spPr>
        <p:txBody>
          <a:bodyPr wrap="square">
            <a:spAutoFit/>
          </a:bodyPr>
          <a:lstStyle/>
          <a:p>
            <a:pPr algn="just">
              <a:lnSpc>
                <a:spcPct val="140000"/>
              </a:lnSpc>
              <a:spcAft>
                <a:spcPts val="0"/>
              </a:spcAft>
            </a:pPr>
            <a:r>
              <a:rPr lang="zh-CN" altLang="zh-CN" sz="2800" kern="100" dirty="0" smtClean="0">
                <a:latin typeface="Times New Roman" panose="02020603050405020304"/>
                <a:ea typeface="华文细黑"/>
                <a:cs typeface="Times New Roman" panose="02020603050405020304"/>
              </a:rPr>
              <a:t>就要</a:t>
            </a:r>
            <a:r>
              <a:rPr lang="zh-CN" altLang="zh-CN" sz="2800" kern="100" dirty="0">
                <a:latin typeface="Times New Roman" panose="02020603050405020304"/>
                <a:ea typeface="华文细黑"/>
                <a:cs typeface="Times New Roman" panose="02020603050405020304"/>
              </a:rPr>
              <a:t>让我来帮助他。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约翰继续在齐膝深雪中艰难前行，大卫从悬崖上爬了下去，那位伤者奄奄一息，一条腿已经摔断，无法走路。大卫把身上的毛毯撕成布条，拧成绳子，将伤者绑在了自己的背上，他一步一步艰难地爬到崖上，顺着约翰留下的足迹继续赶路。天已经完全黑了下来，风雪也越来越紧了，大卫手脚并用，在深深的积雪中爬行，他很累，他想停下来休息休息，可他知道，一旦停下来，被汗水湿透的身体很快就会冻僵，他在想：现在我不是一个人，我的背上还背负着另外一个生命。终于，在黑暗之中，大卫远远地看见了一片灯光。他知道，修道院已经近了，就在这时，大卫被什么东西给绊倒了，他扒开积雪，绊倒他的正是已经被冻死的约翰。有人问大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生命中最大的危险是什么？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大卫毫不犹豫地告诉他：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生命中最大的危险，就是没有负担。</a:t>
            </a:r>
            <a:r>
              <a:rPr lang="en-US" altLang="zh-CN" sz="2800" kern="100" dirty="0" smtClean="0">
                <a:latin typeface="宋体" panose="02010600030101010101" pitchFamily="2" charset="-122"/>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86671" y="185727"/>
            <a:ext cx="11598840" cy="655564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示例</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约翰和大卫在翻越雪山的过程中遇到了暴风雪，两人准备加快脚步到修道院避雪。这时，前面传来了呼救声，约翰不同意救起这个人，独自先行。而大卫背起伤者，沿着约翰的脚印走到修道院门口时，却发现了约翰冻僵的尸体，大卫由此得出：生命中最大的危险便是没有负担。是啊，大卫说得对，压力造就动力，没有压力反倒没有了负担，没有了负担就缺少了责任，一个没有责任感的人，怎能坚强地生活，抵御灾难，走出困境呢？</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米兰</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昆德拉曾说：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一切重压与负担，人都可以承受，它会使人坦荡而充实地活着，而最不能承受的恰恰是轻松。</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一叶扁舟在惊涛骇浪中因为负重而更加平稳，一位农妇在艰苦劳累时因为负重而变得强壮，同样，我们每一个人的生命也会因适当的负重而精彩。</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smtClean="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44624"/>
            <a:ext cx="11434414" cy="616579"/>
          </a:xfrm>
          <a:prstGeom prst="rect">
            <a:avLst/>
          </a:prstGeom>
        </p:spPr>
        <p:txBody>
          <a:bodyPr wrap="square">
            <a:spAutoFit/>
          </a:bodyPr>
          <a:lstStyle/>
          <a:p>
            <a:pPr algn="just">
              <a:lnSpc>
                <a:spcPct val="150000"/>
              </a:lnSpc>
              <a:spcAft>
                <a:spcPts val="0"/>
              </a:spcAft>
              <a:tabLst>
                <a:tab pos="2340610" algn="l"/>
              </a:tabLst>
            </a:pP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二</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整篇作文</a:t>
            </a:r>
            <a:endParaRPr lang="zh-CN" altLang="zh-CN" sz="2600" kern="100" dirty="0">
              <a:effectLst/>
              <a:latin typeface="宋体" panose="02010600030101010101" pitchFamily="2" charset="-122"/>
              <a:cs typeface="Courier New" panose="02070309020205020404"/>
            </a:endParaRPr>
          </a:p>
        </p:txBody>
      </p:sp>
      <p:sp>
        <p:nvSpPr>
          <p:cNvPr id="3" name="矩形 2"/>
          <p:cNvSpPr/>
          <p:nvPr/>
        </p:nvSpPr>
        <p:spPr>
          <a:xfrm>
            <a:off x="492874" y="1268760"/>
            <a:ext cx="11321202" cy="5627118"/>
          </a:xfrm>
          <a:prstGeom prst="rect">
            <a:avLst/>
          </a:prstGeom>
        </p:spPr>
        <p:txBody>
          <a:bodyPr wrap="square">
            <a:spAutoFit/>
          </a:bodyPr>
          <a:lstStyle/>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阅读下面的材料，根据自己的感悟和联想，写一篇不少于</a:t>
            </a:r>
            <a:r>
              <a:rPr lang="en-US" altLang="zh-CN" sz="2600" kern="100" dirty="0">
                <a:latin typeface="Times New Roman" panose="02020603050405020304"/>
                <a:ea typeface="华文细黑"/>
                <a:cs typeface="Courier New" panose="02070309020205020404"/>
              </a:rPr>
              <a:t>800</a:t>
            </a:r>
            <a:r>
              <a:rPr lang="zh-CN" altLang="zh-CN" sz="2600" kern="100" dirty="0">
                <a:latin typeface="Times New Roman" panose="02020603050405020304"/>
                <a:ea typeface="华文细黑"/>
                <a:cs typeface="Times New Roman" panose="02020603050405020304"/>
              </a:rPr>
              <a:t>字的文章。</a:t>
            </a:r>
            <a:endParaRPr lang="zh-CN" altLang="zh-CN" sz="2600" kern="100" dirty="0">
              <a:latin typeface="宋体" panose="02010600030101010101" pitchFamily="2" charset="-122"/>
              <a:cs typeface="Courier New" panose="02070309020205020404"/>
            </a:endParaRPr>
          </a:p>
          <a:p>
            <a:pPr indent="711200" algn="just">
              <a:lnSpc>
                <a:spcPct val="135000"/>
              </a:lnSpc>
              <a:spcAft>
                <a:spcPts val="0"/>
              </a:spcAft>
            </a:pPr>
            <a:r>
              <a:rPr lang="zh-CN" altLang="zh-CN" sz="2600" kern="100" dirty="0">
                <a:latin typeface="Times New Roman" panose="02020603050405020304"/>
                <a:ea typeface="华文细黑"/>
                <a:cs typeface="Times New Roman" panose="02020603050405020304"/>
              </a:rPr>
              <a:t>狄奥哲尼士是古希腊著名哲学家，他用木桶代替房屋，经常待在木桶中。亚历山大征服希腊后，特别想见狄奥哲尼士，曾多次派人去请他。孤傲的狄奥哲尼士对此毫不理会，最终，亚历山大只好亲自去见他。当时狄奥哲尼士正在木桶中晒太阳，亚历山大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我是亚历山大，你有什么要求，我一定满足你。</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哲学家回答说：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唯一的要求是，请你走开一点，不要遮住我的阳光。</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在归途中，亚历山大深有感触地对身边的人说：</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如果我不是亚历山大，我宁愿是狄奥哲尼士。</a:t>
            </a:r>
            <a:r>
              <a:rPr lang="en-US" altLang="zh-CN" sz="2600" kern="100" dirty="0">
                <a:latin typeface="宋体" panose="02010600030101010101" pitchFamily="2" charset="-122"/>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35000"/>
              </a:lnSpc>
              <a:spcAft>
                <a:spcPts val="0"/>
              </a:spcAft>
            </a:pPr>
            <a:r>
              <a:rPr lang="zh-CN" altLang="zh-CN" sz="2600" kern="100" dirty="0">
                <a:latin typeface="Times New Roman" panose="02020603050405020304"/>
                <a:ea typeface="华文细黑"/>
                <a:cs typeface="Times New Roman" panose="02020603050405020304"/>
              </a:rPr>
              <a:t>要求：</a:t>
            </a:r>
            <a:r>
              <a:rPr lang="en-US" altLang="zh-CN" sz="2600" kern="100" dirty="0">
                <a:latin typeface="宋体" panose="02010600030101010101" pitchFamily="2" charset="-122"/>
                <a:ea typeface="华文细黑"/>
                <a:cs typeface="Times New Roman" panose="02020603050405020304"/>
              </a:rPr>
              <a:t>①</a:t>
            </a:r>
            <a:r>
              <a:rPr lang="zh-CN" altLang="zh-CN" sz="2600" kern="100" dirty="0">
                <a:latin typeface="Times New Roman" panose="02020603050405020304"/>
                <a:ea typeface="华文细黑"/>
                <a:cs typeface="Times New Roman" panose="02020603050405020304"/>
              </a:rPr>
              <a:t>选准角度，自定立意；</a:t>
            </a:r>
            <a:r>
              <a:rPr lang="en-US" altLang="zh-CN" sz="2600" kern="100" dirty="0">
                <a:latin typeface="宋体" panose="02010600030101010101" pitchFamily="2" charset="-122"/>
                <a:ea typeface="华文细黑"/>
                <a:cs typeface="Times New Roman" panose="02020603050405020304"/>
              </a:rPr>
              <a:t>②</a:t>
            </a:r>
            <a:r>
              <a:rPr lang="zh-CN" altLang="zh-CN" sz="2600" kern="100" dirty="0">
                <a:latin typeface="Times New Roman" panose="02020603050405020304"/>
                <a:ea typeface="华文细黑"/>
                <a:cs typeface="Times New Roman" panose="02020603050405020304"/>
              </a:rPr>
              <a:t>自拟题目；</a:t>
            </a:r>
            <a:r>
              <a:rPr lang="en-US" altLang="zh-CN" sz="2600" kern="100" dirty="0">
                <a:latin typeface="宋体" panose="02010600030101010101" pitchFamily="2" charset="-122"/>
                <a:ea typeface="华文细黑"/>
                <a:cs typeface="Times New Roman" panose="02020603050405020304"/>
              </a:rPr>
              <a:t>③</a:t>
            </a:r>
            <a:r>
              <a:rPr lang="zh-CN" altLang="zh-CN" sz="2600" kern="100" dirty="0">
                <a:latin typeface="Times New Roman" panose="02020603050405020304"/>
                <a:ea typeface="华文细黑"/>
                <a:cs typeface="Times New Roman" panose="02020603050405020304"/>
              </a:rPr>
              <a:t>除诗歌外，文体不限；</a:t>
            </a:r>
            <a:r>
              <a:rPr lang="en-US" altLang="zh-CN" sz="2600" kern="100" dirty="0">
                <a:latin typeface="宋体" panose="02010600030101010101" pitchFamily="2" charset="-122"/>
                <a:ea typeface="华文细黑"/>
                <a:cs typeface="Times New Roman" panose="02020603050405020304"/>
              </a:rPr>
              <a:t>④</a:t>
            </a:r>
            <a:r>
              <a:rPr lang="zh-CN" altLang="zh-CN" sz="2600" kern="100" dirty="0">
                <a:latin typeface="Times New Roman" panose="02020603050405020304"/>
                <a:ea typeface="华文细黑"/>
                <a:cs typeface="Times New Roman" panose="02020603050405020304"/>
              </a:rPr>
              <a:t>文体特征鲜明。</a:t>
            </a:r>
            <a:endParaRPr lang="zh-CN" altLang="zh-CN" sz="2600" kern="100" dirty="0">
              <a:effectLst/>
              <a:latin typeface="宋体" panose="02010600030101010101" pitchFamily="2" charset="-122"/>
              <a:cs typeface="Courier New" panose="02070309020205020404"/>
            </a:endParaRPr>
          </a:p>
        </p:txBody>
      </p:sp>
      <p:sp>
        <p:nvSpPr>
          <p:cNvPr id="5" name="矩形 4"/>
          <p:cNvSpPr/>
          <p:nvPr/>
        </p:nvSpPr>
        <p:spPr>
          <a:xfrm>
            <a:off x="373807" y="692696"/>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命题</a:t>
            </a:r>
            <a:r>
              <a:rPr lang="zh-CN" altLang="en-US" sz="2400" b="1" dirty="0">
                <a:solidFill>
                  <a:srgbClr val="FF6600"/>
                </a:solidFill>
                <a:latin typeface="微软雅黑" panose="020B0503020204020204" pitchFamily="34" charset="-122"/>
                <a:ea typeface="微软雅黑" panose="020B0503020204020204" pitchFamily="34" charset="-122"/>
              </a:rPr>
              <a:t>呈现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3807" y="692696"/>
            <a:ext cx="11434414" cy="6055737"/>
          </a:xfrm>
          <a:prstGeom prst="rect">
            <a:avLst/>
          </a:prstGeom>
        </p:spPr>
        <p:txBody>
          <a:bodyPr wrap="square">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这是一篇材料作文。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孤傲的狄奥哲尼士对此毫不理会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表现出他的傲骨。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请你走开一点，不要遮住我的阳光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表现出他独立的人格，淡泊名利的思想品格。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如果我不是亚历山大，我宁愿是狄奥哲尼士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是对狄奥哲尼士人格的肯定。也可反弹琵琶，从反向立意。因此可参考以下立意</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人贵有傲骨，做自己精神王国的王者，不向权贵低头；</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做一个有思想、有独立人格的人，视尊荣如敝履，视富贵如浮云；</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阳光是大自然的恩赐，我们不需要假手于任何人，人应克制自己的欲念，不能过多地奢求生命之外的东西，无欲则刚；</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刻意在别人面前炫耀自己就是在贬低自己，要含藏光芒，谦虚做人</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endParaRPr lang="en-US" altLang="zh-CN" sz="2800" kern="100" dirty="0" smtClean="0">
              <a:latin typeface="Times New Roman" panose="02020603050405020304"/>
              <a:ea typeface="华文细黑"/>
              <a:cs typeface="Times New Roman" panose="02020603050405020304"/>
            </a:endParaRPr>
          </a:p>
        </p:txBody>
      </p:sp>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审题</a:t>
            </a:r>
            <a:r>
              <a:rPr lang="zh-CN" altLang="en-US" sz="2400" b="1" dirty="0">
                <a:solidFill>
                  <a:srgbClr val="FF6600"/>
                </a:solidFill>
                <a:latin typeface="微软雅黑" panose="020B0503020204020204" pitchFamily="34" charset="-122"/>
                <a:ea typeface="微软雅黑" panose="020B0503020204020204" pitchFamily="34" charset="-122"/>
              </a:rPr>
              <a:t>导引</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佳作</a:t>
            </a:r>
            <a:r>
              <a:rPr lang="zh-CN" altLang="en-US" sz="2400" b="1" dirty="0">
                <a:solidFill>
                  <a:srgbClr val="FF6600"/>
                </a:solidFill>
                <a:latin typeface="微软雅黑" panose="020B0503020204020204" pitchFamily="34" charset="-122"/>
                <a:ea typeface="微软雅黑" panose="020B0503020204020204" pitchFamily="34" charset="-122"/>
              </a:rPr>
              <a:t>展台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73807" y="758309"/>
            <a:ext cx="11434414" cy="5909310"/>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居方寸，享乾坤</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古希腊哲学家狄奥哲尼士常常待在木桶中，他由此觅到真正的自由。他对自我的生活方式如此享受与笃定，享受到他不屑于与看似拥有一切的当权者亚历山大会面，笃定到在他心中那个可以被给予一切的应允并不如一缕阳光来得珍贵</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由此，亚历山大感慨地说若他不是亚历山大，宁愿成为狄奥哲尼士。其实，狄奥哲尼士的生活又何尝不是人们所向往与艳羡的？无奈的是，人们太容易将物欲的满足视作第一需求，由此忘记了为什么出发而偏离原路，渐行渐远。人们不得不细心照顾周围人的脸色，生活被无聊的</a:t>
            </a:r>
            <a:r>
              <a:rPr lang="zh-CN" altLang="zh-CN" sz="2800" kern="100" dirty="0" smtClean="0">
                <a:latin typeface="Times New Roman" panose="02020603050405020304"/>
                <a:ea typeface="华文细黑"/>
                <a:cs typeface="Times New Roman" panose="02020603050405020304"/>
              </a:rPr>
              <a:t>琐</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014" y="332656"/>
            <a:ext cx="11598840"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事充斥。每个人都看似成为自己热闹生活的主宰，但实际上大家都为自己的欲望所羁绊着。欲望的沟壑永远难以填平，人也就长久地被困在生活的小圈子中无法抽身</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不可否认，我们的行动越来越不受界限的阻碍，足迹也可以自由地覆盖想去的地方，但若心灵仍在欲望的捆绑下无法挣脱，那看似踏遍天地的豪迈有何意义？我们的能力愈发提升，生活水平也逐步提高，但若灵魂深处真正的渴念只是一瞬的绽放，之后只在凭吊中使用，那兜兜转转的忙碌，又有何意义？因此，我们钦佩狄奥哲尼士，不光是钦佩那不屑于权贵，充满真性情的洒脱，更是钦佩因其遵从了内心对生活的真正渴求，于方寸之间，也可让自由的心灵拥抱乾坤，收获岁月中真正的珍贵</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91133" y="836712"/>
            <a:ext cx="11593288" cy="5909310"/>
          </a:xfrm>
          <a:prstGeom prst="rect">
            <a:avLst/>
          </a:prstGeom>
        </p:spPr>
        <p:txBody>
          <a:bodyPr wrap="square">
            <a:spAutoFit/>
          </a:bodyPr>
          <a:lstStyle/>
          <a:p>
            <a:pPr indent="711835" algn="ctr">
              <a:lnSpc>
                <a:spcPct val="150000"/>
              </a:lnSpc>
            </a:pPr>
            <a:r>
              <a:rPr lang="zh-CN" altLang="zh-CN" sz="2800" b="1" kern="100" dirty="0">
                <a:solidFill>
                  <a:srgbClr val="C00000"/>
                </a:solidFill>
                <a:latin typeface="Times New Roman" panose="02020603050405020304"/>
                <a:ea typeface="华文细黑"/>
                <a:cs typeface="Times New Roman" panose="02020603050405020304"/>
              </a:rPr>
              <a:t>情感</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认知</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文化</a:t>
            </a:r>
            <a:endParaRPr lang="zh-CN" altLang="zh-CN" sz="1050" kern="100" dirty="0">
              <a:latin typeface="宋体" panose="02010600030101010101" pitchFamily="2" charset="-122"/>
              <a:cs typeface="Courier New" panose="02070309020205020404"/>
            </a:endParaRPr>
          </a:p>
          <a:p>
            <a:pPr indent="711200">
              <a:lnSpc>
                <a:spcPct val="150000"/>
              </a:lnSpc>
            </a:pPr>
            <a:r>
              <a:rPr lang="zh-CN" altLang="zh-CN" sz="2800" u="wavy" kern="100" dirty="0">
                <a:latin typeface="Times New Roman" panose="02020603050405020304"/>
                <a:ea typeface="华文细黑"/>
                <a:cs typeface="Times New Roman" panose="02020603050405020304"/>
              </a:rPr>
              <a:t>曾经热血沸腾地仰视你，爱你的一切。中华</a:t>
            </a:r>
            <a:r>
              <a:rPr lang="en-US" altLang="zh-CN" sz="2800" u="wavy" kern="100" dirty="0">
                <a:latin typeface="Times New Roman" panose="02020603050405020304"/>
                <a:ea typeface="华文细黑"/>
                <a:cs typeface="Courier New" panose="02070309020205020404"/>
              </a:rPr>
              <a:t>——</a:t>
            </a:r>
            <a:r>
              <a:rPr lang="zh-CN" altLang="zh-CN" sz="2800" u="wavy" kern="100" dirty="0">
                <a:latin typeface="Times New Roman" panose="02020603050405020304"/>
                <a:ea typeface="华文细黑"/>
                <a:cs typeface="Times New Roman" panose="02020603050405020304"/>
              </a:rPr>
              <a:t>我的文化</a:t>
            </a:r>
            <a:r>
              <a:rPr lang="zh-CN" altLang="zh-CN" sz="2800" u="wavy" kern="100" dirty="0" smtClean="0">
                <a:latin typeface="Times New Roman" panose="02020603050405020304"/>
                <a:ea typeface="华文细黑"/>
                <a:cs typeface="Times New Roman" panose="02020603050405020304"/>
              </a:rPr>
              <a:t>。</a:t>
            </a:r>
            <a:endParaRPr lang="en-US" altLang="zh-CN" sz="2800" u="wavy" kern="100" dirty="0">
              <a:latin typeface="Times New Roman" panose="02020603050405020304"/>
              <a:ea typeface="华文细黑"/>
              <a:cs typeface="Times New Roman" panose="02020603050405020304"/>
            </a:endParaRPr>
          </a:p>
          <a:p>
            <a:pPr>
              <a:lnSpc>
                <a:spcPct val="150000"/>
              </a:lnSpc>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开头简练，明确点明论题</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中华文化。</a:t>
            </a:r>
            <a:endParaRPr lang="zh-CN" altLang="zh-CN" sz="1050" kern="100" dirty="0">
              <a:solidFill>
                <a:srgbClr val="3333FF"/>
              </a:solidFill>
              <a:latin typeface="宋体" panose="02010600030101010101" pitchFamily="2" charset="-122"/>
              <a:cs typeface="Courier New" panose="02070309020205020404"/>
            </a:endParaRPr>
          </a:p>
          <a:p>
            <a:pPr indent="711200">
              <a:lnSpc>
                <a:spcPct val="150000"/>
              </a:lnSpc>
            </a:pPr>
            <a:r>
              <a:rPr lang="zh-CN" altLang="zh-CN" sz="2800" kern="100" dirty="0">
                <a:latin typeface="Times New Roman" panose="02020603050405020304"/>
                <a:ea typeface="华文细黑"/>
                <a:cs typeface="Times New Roman" panose="02020603050405020304"/>
              </a:rPr>
              <a:t>那是</a:t>
            </a:r>
            <a:r>
              <a:rPr lang="zh-CN" altLang="zh-CN" sz="2800" u="wavy" kern="100" dirty="0">
                <a:latin typeface="Times New Roman" panose="02020603050405020304"/>
                <a:ea typeface="华文细黑"/>
                <a:cs typeface="Times New Roman" panose="02020603050405020304"/>
              </a:rPr>
              <a:t>《诗经》</a:t>
            </a:r>
            <a:r>
              <a:rPr lang="zh-CN" altLang="zh-CN" sz="2800" kern="100" dirty="0">
                <a:latin typeface="Times New Roman" panose="02020603050405020304"/>
                <a:ea typeface="华文细黑"/>
                <a:cs typeface="Times New Roman" panose="02020603050405020304"/>
              </a:rPr>
              <a:t>中的一汪清水，在水一方的伊人；那是华美的楚辞，闪闪发光；那是</a:t>
            </a:r>
            <a:r>
              <a:rPr lang="zh-CN" altLang="zh-CN" sz="2800" u="wavy" kern="100" dirty="0">
                <a:latin typeface="Times New Roman" panose="02020603050405020304"/>
                <a:ea typeface="华文细黑"/>
                <a:cs typeface="Times New Roman" panose="02020603050405020304"/>
              </a:rPr>
              <a:t>孔孟思想</a:t>
            </a:r>
            <a:r>
              <a:rPr lang="zh-CN" altLang="zh-CN" sz="2800" kern="100" dirty="0">
                <a:latin typeface="Times New Roman" panose="02020603050405020304"/>
                <a:ea typeface="华文细黑"/>
                <a:cs typeface="Times New Roman" panose="02020603050405020304"/>
              </a:rPr>
              <a:t>，百家争鸣；那是</a:t>
            </a:r>
            <a:r>
              <a:rPr lang="zh-CN" altLang="zh-CN" sz="2800" u="wavy" kern="100" dirty="0">
                <a:latin typeface="Times New Roman" panose="02020603050405020304"/>
                <a:ea typeface="华文细黑"/>
                <a:cs typeface="Times New Roman" panose="02020603050405020304"/>
              </a:rPr>
              <a:t>大唐华章</a:t>
            </a:r>
            <a:r>
              <a:rPr lang="zh-CN" altLang="zh-CN" sz="2800" kern="100" dirty="0">
                <a:latin typeface="Times New Roman" panose="02020603050405020304"/>
                <a:ea typeface="华文细黑"/>
                <a:cs typeface="Times New Roman" panose="02020603050405020304"/>
              </a:rPr>
              <a:t>，仙乐飘飘；那是</a:t>
            </a:r>
            <a:r>
              <a:rPr lang="zh-CN" altLang="zh-CN" sz="2800" u="wavy" kern="100" dirty="0">
                <a:latin typeface="Times New Roman" panose="02020603050405020304"/>
                <a:ea typeface="华文细黑"/>
                <a:cs typeface="Times New Roman" panose="02020603050405020304"/>
              </a:rPr>
              <a:t>高山流水</a:t>
            </a:r>
            <a:r>
              <a:rPr lang="zh-CN" altLang="zh-CN" sz="2800" kern="100" dirty="0">
                <a:latin typeface="Times New Roman" panose="02020603050405020304"/>
                <a:ea typeface="华文细黑"/>
                <a:cs typeface="Times New Roman" panose="02020603050405020304"/>
              </a:rPr>
              <a:t>，那是</a:t>
            </a:r>
            <a:r>
              <a:rPr lang="zh-CN" altLang="zh-CN" sz="2800" u="wavy" kern="100" dirty="0">
                <a:latin typeface="Times New Roman" panose="02020603050405020304"/>
                <a:ea typeface="华文细黑"/>
                <a:cs typeface="Times New Roman" panose="02020603050405020304"/>
              </a:rPr>
              <a:t>古长城</a:t>
            </a:r>
            <a:r>
              <a:rPr lang="zh-CN" altLang="zh-CN" sz="2800" kern="100" dirty="0">
                <a:latin typeface="Times New Roman" panose="02020603050405020304"/>
                <a:ea typeface="华文细黑"/>
                <a:cs typeface="Times New Roman" panose="02020603050405020304"/>
              </a:rPr>
              <a:t>的细细青苔，那是岳麓书院的依依夕阳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漫步在中华的文化里，多少人醉得不知归路，多少人沉醉于那泛黄的书页，将精华与糟粕统统吸收</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u="wavy" kern="100" dirty="0">
              <a:latin typeface="Times New Roman" panose="02020603050405020304"/>
              <a:ea typeface="华文细黑"/>
              <a:cs typeface="Times New Roman" panose="02020603050405020304"/>
            </a:endParaRPr>
          </a:p>
          <a:p>
            <a:pPr lvl="0">
              <a:lnSpc>
                <a:spcPct val="15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顺手拈来自古及今的文化现象，既是引证又是例证，概括精练</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u="wavy" kern="100" dirty="0">
              <a:solidFill>
                <a:srgbClr val="3333FF"/>
              </a:solidFill>
              <a:latin typeface="Times New Roman" panose="02020603050405020304"/>
              <a:ea typeface="华文细黑"/>
              <a:cs typeface="Times New Roman" panose="020206030504050203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一</a:t>
            </a:r>
            <a:r>
              <a:rPr lang="zh-CN" altLang="en-US" sz="2400" b="1" kern="0" dirty="0">
                <a:solidFill>
                  <a:schemeClr val="bg1"/>
                </a:solidFill>
                <a:latin typeface="微软雅黑" panose="020B0503020204020204" pitchFamily="34" charset="-122"/>
                <a:ea typeface="微软雅黑" panose="020B0503020204020204" pitchFamily="34" charset="-122"/>
              </a:rPr>
              <a:t>、典文</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赏析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blinds(horizontal)">
                                      <p:cBhvr>
                                        <p:cTn id="7" dur="500"/>
                                        <p:tgtEl>
                                          <p:spTgt spid="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4" end="4"/>
                                            </p:txEl>
                                          </p:spTgt>
                                        </p:tgtEl>
                                        <p:attrNameLst>
                                          <p:attrName>style.visibility</p:attrName>
                                        </p:attrNameLst>
                                      </p:cBhvr>
                                      <p:to>
                                        <p:strVal val="visible"/>
                                      </p:to>
                                    </p:set>
                                    <p:animEffect transition="in" filter="blinds(horizontal)">
                                      <p:cBhvr>
                                        <p:cTn id="12" dur="500"/>
                                        <p:tgtEl>
                                          <p:spTgt spid="1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5">
                                            <p:txEl>
                                              <p:pRg st="2" end="2"/>
                                            </p:txEl>
                                          </p:spTgt>
                                        </p:tgtEl>
                                      </p:cBhvr>
                                    </p:animEffect>
                                    <p:set>
                                      <p:cBhvr>
                                        <p:cTn id="17" dur="1" fill="hold">
                                          <p:stCondLst>
                                            <p:cond delay="499"/>
                                          </p:stCondLst>
                                        </p:cTn>
                                        <p:tgtEl>
                                          <p:spTgt spid="15">
                                            <p:txEl>
                                              <p:pRg st="2" end="2"/>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5">
                                            <p:txEl>
                                              <p:pRg st="4" end="4"/>
                                            </p:txEl>
                                          </p:spTgt>
                                        </p:tgtEl>
                                      </p:cBhvr>
                                    </p:animEffect>
                                    <p:set>
                                      <p:cBhvr>
                                        <p:cTn id="20" dur="1" fill="hold">
                                          <p:stCondLst>
                                            <p:cond delay="499"/>
                                          </p:stCondLst>
                                        </p:cTn>
                                        <p:tgtEl>
                                          <p:spTgt spid="15">
                                            <p:txEl>
                                              <p:pRg st="4" end="4"/>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7006" y="157195"/>
            <a:ext cx="11598840" cy="6656181"/>
          </a:xfrm>
          <a:prstGeom prst="rect">
            <a:avLst/>
          </a:prstGeom>
        </p:spPr>
        <p:txBody>
          <a:bodyPr wrap="square">
            <a:spAutoFit/>
          </a:bodyPr>
          <a:lstStyle/>
          <a:p>
            <a:pPr indent="711200" algn="just">
              <a:lnSpc>
                <a:spcPct val="140000"/>
              </a:lnSpc>
              <a:spcAft>
                <a:spcPts val="0"/>
              </a:spcAft>
            </a:pPr>
            <a:r>
              <a:rPr lang="zh-CN" altLang="zh-CN" sz="2800" kern="100" dirty="0">
                <a:latin typeface="宋体" panose="02010600030101010101" pitchFamily="2" charset="-122"/>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我宁愿独自坐在一只南瓜上，也不愿拥挤地坐在天鹅绒的座垫上。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独居在瓦尔登湖畔的梭罗如是说。梭罗选择了如伦斯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比尔所说的真正的生活。在这真正的生活中，梭罗通过沉默无言和寓意深长的自然生活与灯红酒绿、人心浮躁的都市相抗衡。而我们，即使无法如梭罗一般幽林独居，无法像狄奥哲尼士一样端居木桶，我们其实也可以试着通过抵达内心通往世界，进而收获宁静与自由</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释迦牟尼曾说：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自己就是最后的岛屿。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梁衡有言：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生活中人人可以为王。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茨威格也有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谁会栖息在自己的内心，谁就会成为世界的主人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的警世哲言。那么，不如就让我们葆有一份对内心深处信念的虔诚，对自我独立人格的坚守，用最大的勇敢与最坚定的信念追求理想的生活，这样，无论我们身处何时，居于何地，都能收获自由，尽享乾坤</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943" y="260648"/>
            <a:ext cx="11370297" cy="6555641"/>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安卧木桶，静享阳光</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江上雪，浦边风，笑著荷衣不叹穷。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题记</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当亚历山大的辉煌宫殿遭遇狄奥哲尼士的破旧木桶，当滔天的权势与微弱寻常的一米阳光狭路相逢，在你的心里，最后胜出的是唾手可及的荣华富贵还是一段简朴悠闲的时光？狄奥哲尼士的最终选择拨开了面前的尊贵帝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万千荣华抵不过心中的一米阳光</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在这个物质肆无忌惮吞噬人心的岁月，物质上的极大丰富反而衬托出了人们精神上的空虚，戚戚于贫贱汲汲于富贵仿佛成了人们的生活常态，物质上的享受正以压倒之势碾压着精神上的富足。当我们的脚步游走于不断拔起的摩天大楼的闪亮亮的玻璃幕墙之间时，当我们的目光</a:t>
            </a:r>
            <a:r>
              <a:rPr lang="zh-CN" altLang="zh-CN" sz="2800" kern="100" dirty="0" smtClean="0">
                <a:latin typeface="Times New Roman" panose="02020603050405020304"/>
                <a:ea typeface="华文细黑"/>
                <a:cs typeface="Times New Roman" panose="02020603050405020304"/>
              </a:rPr>
              <a:t>游</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943" y="260648"/>
            <a:ext cx="11370297"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离于形形色色的庆典焰火之中时，当我们置身于无限的诱惑与享受之中时，当我们真真正正面对着权势与财富的选择时，又有多少人能够像狄奥哲尼士一样悠闲而坚定地说出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请你走开一点，不要遮住我的阳光</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三毛曾说：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最深最和平的快乐，就是静观土地与人世，慢慢品味出它的美与和谐。这份快乐，乍一看也许平淡无奇，事实上，它深远而悠长。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可如今，物质打败了精神，金钱击垮了灵魂，灯火璀璨的都市黯淡了旧日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东风袅袅泛崇光，香雾空蒙月转廊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的美景，跳动闪烁的视频窗口震碎了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玲珑骰子安红豆，入骨相思知不知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的离愁，飞速发展的时代稀释了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何处飞来双白鹭，如有意，慕娉婷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的心境，我们置身于绚丽而让人窒息的霓虹之中，我们眼中挤满了一个个穿金戴银的</a:t>
            </a:r>
            <a:r>
              <a:rPr lang="zh-CN" altLang="zh-CN" sz="2800" kern="100" dirty="0" smtClean="0">
                <a:latin typeface="Times New Roman" panose="02020603050405020304"/>
                <a:ea typeface="华文细黑"/>
                <a:cs typeface="Times New Roman" panose="02020603050405020304"/>
              </a:rPr>
              <a:t>行</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943" y="80249"/>
            <a:ext cx="11370297" cy="6661119"/>
          </a:xfrm>
          <a:prstGeom prst="rect">
            <a:avLst/>
          </a:prstGeom>
        </p:spPr>
        <p:txBody>
          <a:bodyPr wrap="square">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尸走肉，我们耳边充斥着所谓思想界大师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鲁迅不能当饭吃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的嘶吼，我们再也找不到狄奥哲尼士那份安卧于一只简陋的木桶，静静享受一米阳光的温暖心境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何其可笑，何其可悲</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《飞鸟集》中有一句话：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感谢上帝，我不是权力的车轮，而只是被车轮碾压的众生。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必说在熹微晨光中静候海棠花未眠的川端康成，不必说梅妻鹤子结庐于庐山云雾的林逋，不必说一蓑烟雨任平生的苏东坡，单说史铁生在等待了他千百年的地坛中，在岁月的磨砺与抚慰之下，放下了世俗的沉重与现实的浮夸，涤净了灵魂与尘埃，他虽然被命运禁锢在轮椅之中，却用精神之翼飞翔于死亡之上。其实，成为狄奥哲尼士的前提不是你不是亚历山大，而是你肯把心安放于一只木桶之中</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rPr>
              <a:t>万里江山，如过往云烟，不如卧于一只木桶，享受一米阳光</a:t>
            </a:r>
            <a:r>
              <a:rPr lang="zh-CN"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E:\赵丽君  2016\同步2016\创新设计\最后一批\看完\创新图片\efb9f01cea13d85f9027f64dad677e44_25692042_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193743" y="0"/>
            <a:ext cx="3996670" cy="24396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62558" y="260648"/>
            <a:ext cx="11593288" cy="2031325"/>
          </a:xfrm>
          <a:prstGeom prst="rect">
            <a:avLst/>
          </a:prstGeom>
        </p:spPr>
        <p:txBody>
          <a:bodyPr wrap="square">
            <a:spAutoFit/>
          </a:bodyPr>
          <a:lstStyle/>
          <a:p>
            <a:pPr indent="711200">
              <a:lnSpc>
                <a:spcPct val="150000"/>
              </a:lnSpc>
            </a:pPr>
            <a:r>
              <a:rPr lang="zh-CN" altLang="zh-CN" sz="2800" u="wavy" kern="100" dirty="0">
                <a:latin typeface="Times New Roman" panose="02020603050405020304"/>
                <a:ea typeface="华文细黑"/>
                <a:cs typeface="Times New Roman" panose="02020603050405020304"/>
              </a:rPr>
              <a:t>因为深爱你，我们忘了去洗净你，忘了理智清醒地去看你。在不知不觉中，流水静默不流，华美的书页一页页在腐朽</a:t>
            </a:r>
            <a:r>
              <a:rPr lang="zh-CN" altLang="zh-CN" sz="2800" u="wavy"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nSpc>
                <a:spcPct val="15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自然转折，承上启下</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188640"/>
            <a:ext cx="11593288" cy="6429517"/>
          </a:xfrm>
          <a:prstGeom prst="rect">
            <a:avLst/>
          </a:prstGeom>
        </p:spPr>
        <p:txBody>
          <a:bodyPr wrap="square">
            <a:spAutoFit/>
          </a:bodyPr>
          <a:lstStyle/>
          <a:p>
            <a:pPr indent="720090">
              <a:lnSpc>
                <a:spcPct val="135000"/>
              </a:lnSpc>
            </a:pPr>
            <a:r>
              <a:rPr lang="zh-CN" altLang="zh-CN" sz="2800" kern="100" dirty="0">
                <a:latin typeface="Times New Roman" panose="02020603050405020304"/>
                <a:ea typeface="华文细黑"/>
                <a:cs typeface="Times New Roman" panose="02020603050405020304"/>
              </a:rPr>
              <a:t>我们变得自大，我们变得骄纵。大宋宫廷，白衣秀士、文臣儒士们忙着作诗写赋，用程朱理学教化子民时，北方的铁骑席卷了中华；康乾盛世，书生们忙着去作八股，去作经注考证时，大洋的另一端，开始了科技革命，改写了历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有四大发明，我们有地动仪，我们有早他国一千多年的圆周率，可是，我们的土地上孕育的是以农为本、故步自封的黄色文明；我们有郑和去炫耀国威，可是我们没有发现新大陆的哥伦布；我们有李白、杜甫，却没有哥白尼、牛顿；我们知道天朝上国，却看不到外面的文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我们陶醉于自己，我们不断地用《天工开物》《农政全书》去总结辉煌，却忘了重新审视自己的文化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我们落后了</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u="wavy" kern="100" dirty="0" smtClean="0">
              <a:latin typeface="Times New Roman" panose="02020603050405020304"/>
              <a:ea typeface="华文细黑"/>
              <a:cs typeface="Times New Roman" panose="02020603050405020304"/>
            </a:endParaRPr>
          </a:p>
          <a:p>
            <a:pPr>
              <a:lnSpc>
                <a:spcPct val="135000"/>
              </a:lnSpc>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本段作者使用了大量的事实材料，都紧紧扣住</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文化</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来定向转述，排比句式增强了气势。正反对比，态度鲜明有力</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91390" y="332656"/>
            <a:ext cx="11364854" cy="5262979"/>
          </a:xfrm>
          <a:prstGeom prst="rect">
            <a:avLst/>
          </a:prstGeom>
        </p:spPr>
        <p:txBody>
          <a:bodyPr wrap="square">
            <a:spAutoFit/>
          </a:bodyPr>
          <a:lstStyle/>
          <a:p>
            <a:pPr indent="711200">
              <a:lnSpc>
                <a:spcPct val="150000"/>
              </a:lnSpc>
            </a:pPr>
            <a:r>
              <a:rPr lang="zh-CN" altLang="zh-CN" sz="2800" kern="100" dirty="0">
                <a:latin typeface="Times New Roman" panose="02020603050405020304"/>
                <a:ea typeface="华文细黑"/>
                <a:cs typeface="Times New Roman" panose="02020603050405020304"/>
              </a:rPr>
              <a:t>历史在悄然逝去，心中的热情并没有冷却，但我们多了一份理智，在仔细地审视</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nSpc>
                <a:spcPct val="150000"/>
              </a:lnSpc>
            </a:pPr>
            <a:r>
              <a:rPr lang="zh-CN" altLang="zh-CN" sz="2800" u="wavy" kern="100" dirty="0">
                <a:latin typeface="Times New Roman" panose="02020603050405020304"/>
                <a:ea typeface="华文细黑"/>
                <a:cs typeface="Times New Roman" panose="02020603050405020304"/>
              </a:rPr>
              <a:t>我看到了一位老人，用刀一样的笔尖为自己的文化做手术</a:t>
            </a:r>
            <a:r>
              <a:rPr lang="en-US" altLang="zh-CN" sz="2800" u="wavy" kern="100" dirty="0">
                <a:latin typeface="Times New Roman" panose="02020603050405020304"/>
                <a:ea typeface="华文细黑"/>
                <a:cs typeface="Courier New" panose="02070309020205020404"/>
              </a:rPr>
              <a:t>——</a:t>
            </a:r>
            <a:r>
              <a:rPr lang="zh-CN" altLang="zh-CN" sz="2800" u="wavy" kern="100" dirty="0">
                <a:latin typeface="Times New Roman" panose="02020603050405020304"/>
                <a:ea typeface="华文细黑"/>
                <a:cs typeface="Times New Roman" panose="02020603050405020304"/>
              </a:rPr>
              <a:t>他是鲁迅。</a:t>
            </a:r>
            <a:r>
              <a:rPr lang="zh-CN" altLang="zh-CN" sz="2800" kern="100" dirty="0">
                <a:latin typeface="Times New Roman" panose="02020603050405020304"/>
                <a:ea typeface="华文细黑"/>
                <a:cs typeface="Times New Roman" panose="02020603050405020304"/>
              </a:rPr>
              <a:t>我被深深地震动了。我们不是不爱自己的文化，而是太爱，以至于束缚了自己的灵魂。他，让我们深深地明白，不能因为情感而影响对文化的认知，不能用迷信代替理智</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nSpc>
                <a:spcPct val="15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鲁迅文化斗士的这一典型材料，仅用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用刀一样的笔尖为自己的文化做手术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几个字来概括，何其精练！但其力度不减！</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2" end="2"/>
                                            </p:txEl>
                                          </p:spTgt>
                                        </p:tgtEl>
                                      </p:cBhvr>
                                    </p:animEffect>
                                    <p:set>
                                      <p:cBhvr>
                                        <p:cTn id="12"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332656"/>
            <a:ext cx="11478503" cy="5909310"/>
          </a:xfrm>
          <a:prstGeom prst="rect">
            <a:avLst/>
          </a:prstGeom>
        </p:spPr>
        <p:txBody>
          <a:bodyPr wrap="square">
            <a:spAutoFit/>
          </a:bodyPr>
          <a:lstStyle/>
          <a:p>
            <a:pPr indent="711200">
              <a:lnSpc>
                <a:spcPct val="150000"/>
              </a:lnSpc>
            </a:pPr>
            <a:r>
              <a:rPr lang="zh-CN" altLang="zh-CN" sz="2800" kern="100" dirty="0">
                <a:latin typeface="Times New Roman" panose="02020603050405020304"/>
                <a:ea typeface="华文细黑"/>
                <a:cs typeface="Times New Roman" panose="02020603050405020304"/>
              </a:rPr>
              <a:t>旭日东升，新的阳光在冲散陈腐的气息。崭新的人们放下了对自我的迷信，去追求真理。走来了孙中山、李大钊，迎来了毛泽东、邓小平，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天朝上国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的幻觉消失了，代替它的是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与时俱进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。我们激动欢欣</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nSpc>
                <a:spcPct val="150000"/>
              </a:lnSpc>
            </a:pPr>
            <a:r>
              <a:rPr lang="zh-CN" altLang="zh-CN" sz="2800" kern="100" dirty="0">
                <a:latin typeface="Times New Roman" panose="02020603050405020304"/>
                <a:ea typeface="华文细黑"/>
                <a:cs typeface="Times New Roman" panose="02020603050405020304"/>
              </a:rPr>
              <a:t>我们终于冲破了情感的依恋，用一份理智去审视自己的文化。没有全部接收，也没有全盘否定，我们的目光更客观、理性而又智慧</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20090">
              <a:lnSpc>
                <a:spcPct val="150000"/>
              </a:lnSpc>
            </a:pPr>
            <a:r>
              <a:rPr lang="zh-CN" altLang="zh-CN" sz="2800" kern="100" dirty="0">
                <a:latin typeface="Times New Roman" panose="02020603050405020304"/>
                <a:ea typeface="华文细黑"/>
                <a:cs typeface="Times New Roman" panose="02020603050405020304"/>
              </a:rPr>
              <a:t>远处，传来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关关雎鸠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的乐声，依旧那么传神、清晰、生动</a:t>
            </a:r>
            <a:r>
              <a:rPr lang="en-US" altLang="zh-CN" sz="2800" kern="100" dirty="0" smtClean="0">
                <a:latin typeface="宋体" panose="02010600030101010101" pitchFamily="2" charset="-122"/>
                <a:ea typeface="华文细黑"/>
                <a:cs typeface="Times New Roman" panose="02020603050405020304"/>
              </a:rPr>
              <a:t>…… </a:t>
            </a:r>
            <a:endParaRPr lang="en-US" altLang="zh-CN" sz="1050" kern="100" dirty="0">
              <a:solidFill>
                <a:srgbClr val="3333FF"/>
              </a:solidFill>
              <a:latin typeface="宋体" panose="02010600030101010101" pitchFamily="2" charset="-122"/>
              <a:cs typeface="Courier New" panose="02070309020205020404"/>
            </a:endParaRPr>
          </a:p>
          <a:p>
            <a:pPr>
              <a:lnSpc>
                <a:spcPct val="15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最后的部分，解决问题，明确观点：我们要以客观理性智慧的态度发展中华文化。</a:t>
            </a:r>
            <a:endParaRPr lang="en-US" altLang="zh-CN" sz="2800" kern="100" dirty="0" smtClean="0">
              <a:solidFill>
                <a:srgbClr val="3333FF"/>
              </a:solidFill>
              <a:latin typeface="宋体" panose="02010600030101010101" pitchFamily="2" charset="-122"/>
              <a:ea typeface="华文细黑"/>
              <a:cs typeface="Times New Roman" panose="020206030504050203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3" end="3"/>
                                            </p:txEl>
                                          </p:spTgt>
                                        </p:tgtEl>
                                      </p:cBhvr>
                                    </p:animEffect>
                                    <p:set>
                                      <p:cBhvr>
                                        <p:cTn id="12"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296465" y="927770"/>
            <a:ext cx="11587955" cy="2595839"/>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高远的立意，丰厚的文化底蕴，激荡的情怀，使全文有一种大气之感。全文既没有进行抽象的理性分析，也没有选取现实中具体的一两件事，而是从宏观的文化入笔，带我们进行了一次历史与现实的穿越，最后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卒章显志</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我们终于冲破了情感的依恋，用一份理智去审视自己的文化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296466" y="404664"/>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二</a:t>
            </a:r>
            <a:r>
              <a:rPr lang="zh-CN" altLang="en-US" sz="2400" b="1" kern="0" dirty="0">
                <a:solidFill>
                  <a:schemeClr val="bg1"/>
                </a:solidFill>
                <a:latin typeface="微软雅黑" panose="020B0503020204020204" pitchFamily="34" charset="-122"/>
                <a:ea typeface="微软雅黑" panose="020B0503020204020204" pitchFamily="34" charset="-122"/>
              </a:rPr>
              <a:t>、技法</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点拨</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5041" y="763664"/>
            <a:ext cx="11520118" cy="388850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议论中记叙的特点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议论文是通过直接说理、论述来阐明问题、表达思想的。议论文叙述事实论据，不是为叙述而叙述，而是为议论而叙述，目的是证明论点。因此，叙述事实论据必须简单、清楚、精要和扣住论点。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而记叙文中的记叙是为了让人们了解事情的来龙去脉及真实情景，因此，记叙要详尽、生动、突出中心。</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7091</Words>
  <Application>WPS 演示</Application>
  <PresentationFormat>自定义</PresentationFormat>
  <Paragraphs>189</Paragraphs>
  <Slides>34</Slides>
  <Notes>0</Notes>
  <HiddenSlides>3</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34</vt:i4>
      </vt:variant>
    </vt:vector>
  </HeadingPairs>
  <TitlesOfParts>
    <vt:vector size="50" baseType="lpstr">
      <vt:lpstr>Arial</vt:lpstr>
      <vt:lpstr>宋体</vt:lpstr>
      <vt:lpstr>Wingdings</vt:lpstr>
      <vt:lpstr>Times New Roman</vt:lpstr>
      <vt:lpstr>微软雅黑</vt:lpstr>
      <vt:lpstr>Times New Roman</vt:lpstr>
      <vt:lpstr>华文细黑</vt:lpstr>
      <vt:lpstr>Courier New</vt:lpstr>
      <vt:lpstr>MS Mincho</vt:lpstr>
      <vt:lpstr>华文细黑</vt:lpstr>
      <vt:lpstr>黑体</vt:lpstr>
      <vt:lpstr>Arial Unicode MS</vt:lpstr>
      <vt:lpstr>Calibri</vt:lpstr>
      <vt:lpstr>IPAPANNEW</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303</cp:revision>
  <dcterms:created xsi:type="dcterms:W3CDTF">2016-03-28T08:27:00Z</dcterms:created>
  <dcterms:modified xsi:type="dcterms:W3CDTF">2018-02-13T13:05:24Z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