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99" r:id="rId3"/>
    <p:sldId id="278" r:id="rId4"/>
    <p:sldId id="257" r:id="rId5"/>
    <p:sldId id="258" r:id="rId6"/>
    <p:sldId id="329" r:id="rId7"/>
    <p:sldId id="330" r:id="rId8"/>
    <p:sldId id="331" r:id="rId9"/>
    <p:sldId id="332" r:id="rId10"/>
    <p:sldId id="272" r:id="rId11"/>
    <p:sldId id="305" r:id="rId13"/>
    <p:sldId id="353" r:id="rId14"/>
    <p:sldId id="354" r:id="rId15"/>
    <p:sldId id="355" r:id="rId16"/>
    <p:sldId id="356" r:id="rId17"/>
    <p:sldId id="357" r:id="rId18"/>
    <p:sldId id="358" r:id="rId19"/>
    <p:sldId id="259" r:id="rId20"/>
    <p:sldId id="309" r:id="rId21"/>
    <p:sldId id="359" r:id="rId22"/>
    <p:sldId id="360" r:id="rId23"/>
    <p:sldId id="290" r:id="rId24"/>
    <p:sldId id="315" r:id="rId25"/>
    <p:sldId id="347" r:id="rId26"/>
    <p:sldId id="348" r:id="rId27"/>
    <p:sldId id="318" r:id="rId28"/>
    <p:sldId id="336" r:id="rId29"/>
    <p:sldId id="337" r:id="rId30"/>
    <p:sldId id="340" r:id="rId31"/>
    <p:sldId id="361" r:id="rId32"/>
    <p:sldId id="320" r:id="rId33"/>
    <p:sldId id="324" r:id="rId34"/>
    <p:sldId id="362" r:id="rId35"/>
    <p:sldId id="363" r:id="rId36"/>
    <p:sldId id="364" r:id="rId37"/>
    <p:sldId id="352" r:id="rId38"/>
    <p:sldId id="300" r:id="rId39"/>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06" d="100"/>
          <a:sy n="106" d="100"/>
        </p:scale>
        <p:origin x="-72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slide" Target="slide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0.xml"/><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13</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宇宙的边疆</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生动</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的科普作品</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26" name="Picture 2" descr="E:\赵丽君  2016\同步2016\创新设计\最后一批\看完\创新图片\d90b26e93ca4c1bf48a8770ebf5244b7_0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43072" y="0"/>
            <a:ext cx="3547341" cy="28372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388773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这是一篇讲述关于宇宙的探索问题的科普说明文，是大型电视片《宇宙》的解说词。本文与电视片相辅相成，但并不完全是一个脚本，而是一部独立存在的巨著，是时间、空间、地球、生命、人类和文明的历史，一首真正的宇宙史诗。文章以由外到内的顺序，说明了宇宙的广阔、星系的组成、恒星的性质、太阳系及其行星等知识，推测宇宙中会有其他生命形式存在，揭示了人类探索宇宙的重要意义</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94606" y="1344453"/>
            <a:ext cx="739913" cy="3323987"/>
          </a:xfrm>
          <a:prstGeom prst="rect">
            <a:avLst/>
          </a:prstGeom>
        </p:spPr>
        <p:txBody>
          <a:bodyPr wrap="square">
            <a:spAutoFit/>
          </a:bodyPr>
          <a:lstStyle/>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宇</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宙</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的</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边</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疆</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10" name="左大括号 9"/>
          <p:cNvSpPr/>
          <p:nvPr/>
        </p:nvSpPr>
        <p:spPr>
          <a:xfrm>
            <a:off x="1353396" y="259186"/>
            <a:ext cx="216024" cy="6368863"/>
          </a:xfrm>
          <a:prstGeom prst="leftBrace">
            <a:avLst/>
          </a:prstGeom>
          <a:ln w="1270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rgbClr val="3333FF"/>
              </a:solidFill>
            </a:endParaRPr>
          </a:p>
        </p:txBody>
      </p:sp>
      <p:sp>
        <p:nvSpPr>
          <p:cNvPr id="11" name="矩形 10"/>
          <p:cNvSpPr/>
          <p:nvPr/>
        </p:nvSpPr>
        <p:spPr>
          <a:xfrm>
            <a:off x="1702718" y="832464"/>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概说宇宙</a:t>
            </a:r>
            <a:endParaRPr lang="zh-CN" altLang="en-US" sz="2800" dirty="0">
              <a:solidFill>
                <a:srgbClr val="3333FF"/>
              </a:solidFill>
            </a:endParaRPr>
          </a:p>
        </p:txBody>
      </p:sp>
      <p:sp>
        <p:nvSpPr>
          <p:cNvPr id="12" name="左大括号 11"/>
          <p:cNvSpPr/>
          <p:nvPr/>
        </p:nvSpPr>
        <p:spPr>
          <a:xfrm>
            <a:off x="3343508" y="587464"/>
            <a:ext cx="216024" cy="860627"/>
          </a:xfrm>
          <a:prstGeom prst="leftBrace">
            <a:avLst/>
          </a:prstGeom>
          <a:ln w="1270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rgbClr val="3333FF"/>
              </a:solidFill>
            </a:endParaRPr>
          </a:p>
        </p:txBody>
      </p:sp>
      <p:sp>
        <p:nvSpPr>
          <p:cNvPr id="13" name="矩形 12"/>
          <p:cNvSpPr/>
          <p:nvPr/>
        </p:nvSpPr>
        <p:spPr>
          <a:xfrm>
            <a:off x="3666101" y="332656"/>
            <a:ext cx="5401266" cy="1384995"/>
          </a:xfrm>
          <a:prstGeom prst="rect">
            <a:avLst/>
          </a:prstGeom>
        </p:spPr>
        <p:txBody>
          <a:bodyPr wrap="square">
            <a:spAutoFit/>
          </a:bodyPr>
          <a:lstStyle/>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探索宇宙：勇于怀疑　富于</a:t>
            </a:r>
            <a:r>
              <a:rPr lang="zh-CN" altLang="zh-CN" sz="2800" kern="100" dirty="0" smtClean="0">
                <a:solidFill>
                  <a:srgbClr val="3333FF"/>
                </a:solidFill>
                <a:latin typeface="Times New Roman" panose="02020603050405020304"/>
                <a:ea typeface="华文细黑"/>
                <a:cs typeface="Times New Roman" panose="02020603050405020304"/>
              </a:rPr>
              <a:t>想象</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宇宙</a:t>
            </a:r>
            <a:r>
              <a:rPr lang="zh-CN" altLang="zh-CN" sz="2800" kern="100" dirty="0">
                <a:solidFill>
                  <a:srgbClr val="3333FF"/>
                </a:solidFill>
                <a:latin typeface="Times New Roman" panose="02020603050405020304"/>
                <a:ea typeface="华文细黑"/>
                <a:cs typeface="Times New Roman" panose="02020603050405020304"/>
              </a:rPr>
              <a:t>特点：辽阔无垠</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14" name="矩形 13"/>
          <p:cNvSpPr/>
          <p:nvPr/>
        </p:nvSpPr>
        <p:spPr>
          <a:xfrm>
            <a:off x="1702718" y="2257708"/>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介绍星系</a:t>
            </a:r>
            <a:endParaRPr lang="zh-CN" altLang="en-US" sz="2800" dirty="0">
              <a:solidFill>
                <a:srgbClr val="3333FF"/>
              </a:solidFill>
            </a:endParaRPr>
          </a:p>
        </p:txBody>
      </p:sp>
      <p:sp>
        <p:nvSpPr>
          <p:cNvPr id="15" name="左大括号 14"/>
          <p:cNvSpPr/>
          <p:nvPr/>
        </p:nvSpPr>
        <p:spPr>
          <a:xfrm>
            <a:off x="3343508" y="1679871"/>
            <a:ext cx="216024" cy="1677121"/>
          </a:xfrm>
          <a:prstGeom prst="leftBrace">
            <a:avLst/>
          </a:prstGeom>
          <a:ln w="1270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rgbClr val="3333FF"/>
              </a:solidFill>
            </a:endParaRPr>
          </a:p>
        </p:txBody>
      </p:sp>
      <p:sp>
        <p:nvSpPr>
          <p:cNvPr id="16" name="矩形 15"/>
          <p:cNvSpPr/>
          <p:nvPr/>
        </p:nvSpPr>
        <p:spPr>
          <a:xfrm>
            <a:off x="3666101" y="1552544"/>
            <a:ext cx="6265362" cy="2031325"/>
          </a:xfrm>
          <a:prstGeom prst="rect">
            <a:avLst/>
          </a:prstGeom>
        </p:spPr>
        <p:txBody>
          <a:bodyPr wrap="square">
            <a:spAutoFit/>
          </a:bodyPr>
          <a:lstStyle/>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构成：气体、尘埃、恒星</a:t>
            </a:r>
            <a:r>
              <a:rPr lang="zh-CN" altLang="zh-CN" sz="2800" kern="100" dirty="0" smtClean="0">
                <a:solidFill>
                  <a:srgbClr val="3333FF"/>
                </a:solidFill>
                <a:latin typeface="Times New Roman" panose="02020603050405020304"/>
                <a:ea typeface="华文细黑"/>
                <a:cs typeface="Times New Roman" panose="02020603050405020304"/>
              </a:rPr>
              <a:t>群</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rPr>
              <a:t>M31</a:t>
            </a:r>
            <a:r>
              <a:rPr lang="zh-CN" altLang="zh-CN" sz="2800" kern="100" dirty="0" smtClean="0">
                <a:solidFill>
                  <a:srgbClr val="3333FF"/>
                </a:solidFill>
                <a:latin typeface="Times New Roman" panose="02020603050405020304"/>
                <a:ea typeface="华文细黑"/>
                <a:cs typeface="Times New Roman" panose="02020603050405020304"/>
              </a:rPr>
              <a:t>星系</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银河系</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17" name="矩形 16"/>
          <p:cNvSpPr/>
          <p:nvPr/>
        </p:nvSpPr>
        <p:spPr>
          <a:xfrm>
            <a:off x="1702718" y="3949961"/>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介绍银河系</a:t>
            </a:r>
            <a:endParaRPr lang="zh-CN" altLang="en-US" sz="2800" dirty="0">
              <a:solidFill>
                <a:srgbClr val="3333FF"/>
              </a:solidFill>
            </a:endParaRPr>
          </a:p>
        </p:txBody>
      </p:sp>
      <p:sp>
        <p:nvSpPr>
          <p:cNvPr id="18" name="左大括号 17"/>
          <p:cNvSpPr/>
          <p:nvPr/>
        </p:nvSpPr>
        <p:spPr>
          <a:xfrm>
            <a:off x="3837659" y="3670494"/>
            <a:ext cx="216024" cy="1041359"/>
          </a:xfrm>
          <a:prstGeom prst="leftBrace">
            <a:avLst/>
          </a:prstGeom>
          <a:ln w="1270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rgbClr val="3333FF"/>
              </a:solidFill>
            </a:endParaRPr>
          </a:p>
        </p:txBody>
      </p:sp>
      <p:sp>
        <p:nvSpPr>
          <p:cNvPr id="19" name="矩形 18"/>
          <p:cNvSpPr/>
          <p:nvPr/>
        </p:nvSpPr>
        <p:spPr>
          <a:xfrm>
            <a:off x="4078982" y="3573016"/>
            <a:ext cx="6265362" cy="1126462"/>
          </a:xfrm>
          <a:prstGeom prst="rect">
            <a:avLst/>
          </a:prstGeom>
        </p:spPr>
        <p:txBody>
          <a:bodyPr wrap="square">
            <a:spAutoFit/>
          </a:bodyPr>
          <a:lstStyle/>
          <a:p>
            <a:pPr algn="just">
              <a:lnSpc>
                <a:spcPct val="12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恒星</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2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行</a:t>
            </a:r>
            <a:r>
              <a:rPr lang="zh-CN" altLang="zh-CN" sz="2800" kern="100" dirty="0">
                <a:solidFill>
                  <a:srgbClr val="3333FF"/>
                </a:solidFill>
                <a:latin typeface="Times New Roman" panose="02020603050405020304"/>
                <a:ea typeface="华文细黑"/>
                <a:cs typeface="Times New Roman" panose="02020603050405020304"/>
              </a:rPr>
              <a:t>星系</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20" name="左大括号 19"/>
          <p:cNvSpPr/>
          <p:nvPr/>
        </p:nvSpPr>
        <p:spPr>
          <a:xfrm>
            <a:off x="3755723" y="5040714"/>
            <a:ext cx="216024" cy="1677121"/>
          </a:xfrm>
          <a:prstGeom prst="leftBrace">
            <a:avLst/>
          </a:prstGeom>
          <a:ln w="1270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solidFill>
                <a:srgbClr val="3333FF"/>
              </a:solidFill>
            </a:endParaRPr>
          </a:p>
        </p:txBody>
      </p:sp>
      <p:sp>
        <p:nvSpPr>
          <p:cNvPr id="21" name="矩形 20"/>
          <p:cNvSpPr/>
          <p:nvPr/>
        </p:nvSpPr>
        <p:spPr>
          <a:xfrm>
            <a:off x="4078316" y="4782051"/>
            <a:ext cx="6265362" cy="2031325"/>
          </a:xfrm>
          <a:prstGeom prst="rect">
            <a:avLst/>
          </a:prstGeom>
        </p:spPr>
        <p:txBody>
          <a:bodyPr wrap="square">
            <a:spAutoFit/>
          </a:bodyPr>
          <a:lstStyle/>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彗星</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行星</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3333FF"/>
                </a:solidFill>
                <a:latin typeface="Times New Roman" panose="02020603050405020304"/>
                <a:ea typeface="华文细黑"/>
                <a:cs typeface="Times New Roman" panose="02020603050405020304"/>
              </a:rPr>
              <a:t>地球</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22" name="矩形 21"/>
          <p:cNvSpPr/>
          <p:nvPr/>
        </p:nvSpPr>
        <p:spPr>
          <a:xfrm>
            <a:off x="1702718" y="561432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介绍太阳系</a:t>
            </a:r>
            <a:endParaRPr lang="zh-CN" altLang="en-US" sz="2800" dirty="0">
              <a:solidFill>
                <a:srgbClr val="3333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linds(horizontal)">
                                      <p:cBhvr>
                                        <p:cTn id="43" dur="500"/>
                                        <p:tgtEl>
                                          <p:spTgt spid="2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p:bldP spid="15" grpId="0" animBg="1"/>
      <p:bldP spid="16" grpId="0"/>
      <p:bldP spid="17" grpId="0"/>
      <p:bldP spid="18" grpId="0" animBg="1"/>
      <p:bldP spid="19" grpId="0"/>
      <p:bldP spid="20" grpId="0" animBg="1"/>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作者是按照什么顺序来介绍宇宙的？归纳一下每部分的主要内容</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从说明顺序上看，作者是按照空间顺序，由大尺度空间向小尺度空间推进介绍的：宇宙</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星系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星系群、子星系</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恒星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太阳系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行星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地球。</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第一部分介绍宇宙并说明人类探索宇宙的意义，第二部分介绍星系，第三部分介绍恒星，第四部分介绍行星和太阳系，最后回归到人类的家园</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地球</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2" end="2"/>
                                            </p:txEl>
                                          </p:spTgt>
                                        </p:tgtEl>
                                      </p:cBhvr>
                                    </p:animEffect>
                                    <p:set>
                                      <p:cBhvr>
                                        <p:cTn id="17" dur="1" fill="hold">
                                          <p:stCondLst>
                                            <p:cond delay="499"/>
                                          </p:stCondLst>
                                        </p:cTn>
                                        <p:tgtEl>
                                          <p:spTgt spid="7">
                                            <p:txEl>
                                              <p:pRg st="2" end="2"/>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联系全文看，作者对宇宙有怎样的认识？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宇宙辽阔无垠，神秘莫测。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它有典雅的事实，错综的关系，微妙的机制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，是一个无限永恒的时空。任何行星、恒星或星系只是它的一个地方，而绝不可能是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典型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宇宙真空之中，广袤、寒冷、荒芜而又一片黑暗</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整个宇宙的自然法则都是一样的</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宇宙里很可能到处都充满着生命，必定有许多像地球一样的星球散布在整个宇宙空间中</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宇宙有无穷奥秘，等待人类去探索</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7">
                                            <p:txEl>
                                              <p:pRg st="1" end="1"/>
                                            </p:txEl>
                                          </p:spTgt>
                                        </p:tgtEl>
                                      </p:cBhvr>
                                    </p:animEffect>
                                    <p:set>
                                      <p:cBhvr>
                                        <p:cTn id="32" dur="1" fill="hold">
                                          <p:stCondLst>
                                            <p:cond delay="499"/>
                                          </p:stCondLst>
                                        </p:cTn>
                                        <p:tgtEl>
                                          <p:spTgt spid="7">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7">
                                            <p:txEl>
                                              <p:pRg st="2" end="2"/>
                                            </p:txEl>
                                          </p:spTgt>
                                        </p:tgtEl>
                                      </p:cBhvr>
                                    </p:animEffect>
                                    <p:set>
                                      <p:cBhvr>
                                        <p:cTn id="35" dur="1" fill="hold">
                                          <p:stCondLst>
                                            <p:cond delay="499"/>
                                          </p:stCondLst>
                                        </p:cTn>
                                        <p:tgtEl>
                                          <p:spTgt spid="7">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7">
                                            <p:txEl>
                                              <p:pRg st="3" end="3"/>
                                            </p:txEl>
                                          </p:spTgt>
                                        </p:tgtEl>
                                      </p:cBhvr>
                                    </p:animEffect>
                                    <p:set>
                                      <p:cBhvr>
                                        <p:cTn id="38" dur="1" fill="hold">
                                          <p:stCondLst>
                                            <p:cond delay="499"/>
                                          </p:stCondLst>
                                        </p:cTn>
                                        <p:tgtEl>
                                          <p:spTgt spid="7">
                                            <p:txEl>
                                              <p:pRg st="3" end="3"/>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7">
                                            <p:txEl>
                                              <p:pRg st="4" end="4"/>
                                            </p:txEl>
                                          </p:spTgt>
                                        </p:tgtEl>
                                      </p:cBhvr>
                                    </p:animEffect>
                                    <p:set>
                                      <p:cBhvr>
                                        <p:cTn id="41" dur="1" fill="hold">
                                          <p:stCondLst>
                                            <p:cond delay="499"/>
                                          </p:stCondLst>
                                        </p:cTn>
                                        <p:tgtEl>
                                          <p:spTgt spid="7">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7">
                                            <p:txEl>
                                              <p:pRg st="5" end="5"/>
                                            </p:txEl>
                                          </p:spTgt>
                                        </p:tgtEl>
                                      </p:cBhvr>
                                    </p:animEffect>
                                    <p:set>
                                      <p:cBhvr>
                                        <p:cTn id="44" dur="1" fill="hold">
                                          <p:stCondLst>
                                            <p:cond delay="499"/>
                                          </p:stCondLst>
                                        </p:cTn>
                                        <p:tgtEl>
                                          <p:spTgt spid="7">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24140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作者对人类有怎样的认识？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人类在宇宙中是渺小的，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只不过是晨空中飞扬的一粒尘埃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；人类关心的大多数问题，对宇宙来说更是微不足道、毫无意义；但是人类又是勇敢、光荣的，他们以渺小的身躯，来探索广阔的宇宙，人类在渺小之中迸发出宇宙般的伟大。</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文中主要运用了哪些说明方法？试举例说明它们的作用。</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227085" y="252643"/>
            <a:ext cx="11604658" cy="6661119"/>
          </a:xfrm>
          <a:prstGeom prst="rect">
            <a:avLst/>
          </a:prstGeom>
        </p:spPr>
        <p:txBody>
          <a:bodyPr wrap="square">
            <a:spAutoFit/>
          </a:bodyPr>
          <a:lstStyle/>
          <a:p>
            <a:pPr algn="just">
              <a:lnSpc>
                <a:spcPct val="135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列数字。如：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宇宙间有若干千亿</a:t>
            </a:r>
            <a:r>
              <a:rPr lang="en-US" altLang="zh-CN" sz="2800" kern="100" dirty="0">
                <a:solidFill>
                  <a:srgbClr val="3333FF"/>
                </a:solidFill>
                <a:latin typeface="Times New Roman" panose="02020603050405020304"/>
                <a:ea typeface="华文细黑"/>
                <a:cs typeface="Courier New" panose="02070309020205020404"/>
              </a:rPr>
              <a:t>(10</a:t>
            </a:r>
            <a:r>
              <a:rPr lang="en-US" altLang="zh-CN" sz="2800" kern="100" baseline="30000" dirty="0">
                <a:solidFill>
                  <a:srgbClr val="3333FF"/>
                </a:solidFill>
                <a:latin typeface="Times New Roman" panose="02020603050405020304"/>
                <a:ea typeface="华文细黑"/>
                <a:cs typeface="Courier New" panose="02070309020205020404"/>
              </a:rPr>
              <a:t>11</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个星系。每个星系平均由</a:t>
            </a:r>
            <a:r>
              <a:rPr lang="en-US" altLang="zh-CN" sz="2800" kern="100" dirty="0">
                <a:solidFill>
                  <a:srgbClr val="3333FF"/>
                </a:solidFill>
                <a:latin typeface="Times New Roman" panose="02020603050405020304"/>
                <a:ea typeface="华文细黑"/>
                <a:cs typeface="Courier New" panose="02070309020205020404"/>
              </a:rPr>
              <a:t>1 000</a:t>
            </a:r>
            <a:r>
              <a:rPr lang="zh-CN" altLang="zh-CN" sz="2800" kern="100" dirty="0">
                <a:solidFill>
                  <a:srgbClr val="3333FF"/>
                </a:solidFill>
                <a:latin typeface="Times New Roman" panose="02020603050405020304"/>
                <a:ea typeface="华文细黑"/>
                <a:cs typeface="Times New Roman" panose="02020603050405020304"/>
              </a:rPr>
              <a:t>亿个恒星组成。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列数字可以使人们对事物的大小、数量有一个清晰的了解。</a:t>
            </a:r>
            <a:endParaRPr lang="zh-CN" altLang="zh-CN" sz="1050" kern="100" dirty="0">
              <a:solidFill>
                <a:srgbClr val="3333FF"/>
              </a:solidFill>
              <a:latin typeface="宋体" panose="02010600030101010101" pitchFamily="2" charset="-122"/>
              <a:cs typeface="Courier New" panose="02070309020205020404"/>
            </a:endParaRPr>
          </a:p>
          <a:p>
            <a:pPr algn="just">
              <a:lnSpc>
                <a:spcPct val="135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作比较。如：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一束光每秒钟传播</a:t>
            </a:r>
            <a:r>
              <a:rPr lang="en-US" altLang="zh-CN" sz="2800" kern="100" dirty="0">
                <a:solidFill>
                  <a:srgbClr val="3333FF"/>
                </a:solidFill>
                <a:latin typeface="Times New Roman" panose="02020603050405020304"/>
                <a:ea typeface="华文细黑"/>
                <a:cs typeface="Courier New" panose="02070309020205020404"/>
              </a:rPr>
              <a:t>18.6</a:t>
            </a:r>
            <a:r>
              <a:rPr lang="zh-CN" altLang="zh-CN" sz="2800" kern="100" dirty="0">
                <a:solidFill>
                  <a:srgbClr val="3333FF"/>
                </a:solidFill>
                <a:latin typeface="Times New Roman" panose="02020603050405020304"/>
                <a:ea typeface="华文细黑"/>
                <a:cs typeface="Times New Roman" panose="02020603050405020304"/>
              </a:rPr>
              <a:t>万英里，约</a:t>
            </a:r>
            <a:r>
              <a:rPr lang="en-US" altLang="zh-CN" sz="2800" kern="100" dirty="0">
                <a:solidFill>
                  <a:srgbClr val="3333FF"/>
                </a:solidFill>
                <a:latin typeface="Times New Roman" panose="02020603050405020304"/>
                <a:ea typeface="华文细黑"/>
                <a:cs typeface="Courier New" panose="02070309020205020404"/>
              </a:rPr>
              <a:t>30</a:t>
            </a:r>
            <a:r>
              <a:rPr lang="zh-CN" altLang="zh-CN" sz="2800" kern="100" dirty="0">
                <a:solidFill>
                  <a:srgbClr val="3333FF"/>
                </a:solidFill>
                <a:latin typeface="Times New Roman" panose="02020603050405020304"/>
                <a:ea typeface="华文细黑"/>
                <a:cs typeface="Times New Roman" panose="02020603050405020304"/>
              </a:rPr>
              <a:t>万公里，也就是</a:t>
            </a:r>
            <a:r>
              <a:rPr lang="en-US" altLang="zh-CN" sz="2800" kern="100" dirty="0">
                <a:solidFill>
                  <a:srgbClr val="3333FF"/>
                </a:solidFill>
                <a:latin typeface="Times New Roman" panose="02020603050405020304"/>
                <a:ea typeface="华文细黑"/>
                <a:cs typeface="Courier New" panose="02070309020205020404"/>
              </a:rPr>
              <a:t>7</a:t>
            </a:r>
            <a:r>
              <a:rPr lang="zh-CN" altLang="zh-CN" sz="2800" kern="100" dirty="0">
                <a:solidFill>
                  <a:srgbClr val="3333FF"/>
                </a:solidFill>
                <a:latin typeface="Times New Roman" panose="02020603050405020304"/>
                <a:ea typeface="华文细黑"/>
                <a:cs typeface="Times New Roman" panose="02020603050405020304"/>
              </a:rPr>
              <a:t>倍于地球的周长。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把光在每秒内通过的距离和地球周长作比较，使我们对光的速度有了具体可感的认识。</a:t>
            </a:r>
            <a:endParaRPr lang="zh-CN" altLang="zh-CN" sz="1050" kern="100" dirty="0">
              <a:solidFill>
                <a:srgbClr val="3333FF"/>
              </a:solidFill>
              <a:latin typeface="宋体" panose="02010600030101010101" pitchFamily="2" charset="-122"/>
              <a:cs typeface="Courier New" panose="02070309020205020404"/>
            </a:endParaRPr>
          </a:p>
          <a:p>
            <a:pPr algn="just">
              <a:lnSpc>
                <a:spcPct val="135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打比方。如：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我们心情激动，感叹不已，如同回忆起许久以前的一次悬崖失足那样令人晕眩战栗。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化抽象为形象，让人如同真的感受到了探索宇宙奥秘时的心情</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35000"/>
              </a:lnSpc>
              <a:spcAft>
                <a:spcPts val="0"/>
              </a:spcAft>
            </a:pPr>
            <a:r>
              <a:rPr lang="en-US" altLang="zh-CN" sz="2800" kern="100" dirty="0">
                <a:solidFill>
                  <a:srgbClr val="3333FF"/>
                </a:solidFill>
                <a:latin typeface="Times New Roman" panose="02020603050405020304"/>
                <a:ea typeface="华文细黑"/>
              </a:rPr>
              <a:t>(4)</a:t>
            </a:r>
            <a:r>
              <a:rPr lang="zh-CN" altLang="zh-CN" sz="2800" kern="100" dirty="0">
                <a:solidFill>
                  <a:srgbClr val="3333FF"/>
                </a:solidFill>
                <a:latin typeface="Times New Roman" panose="02020603050405020304"/>
                <a:ea typeface="华文细黑"/>
                <a:cs typeface="Times New Roman" panose="02020603050405020304"/>
              </a:rPr>
              <a:t>举例子。如：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例如，在那里有红色行星</a:t>
            </a: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cs typeface="Times New Roman" panose="02020603050405020304"/>
              </a:rPr>
              <a:t>火星。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是为了说明在气体行星及其冰冻卫星的内侧就是充满岩石的温暖的内太阳系，让人信服。</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5180393"/>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卡尔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萨根</a:t>
            </a:r>
            <a:r>
              <a:rPr lang="en-US" altLang="zh-CN" sz="2800" kern="100" dirty="0">
                <a:latin typeface="Times New Roman" panose="02020603050405020304"/>
                <a:ea typeface="华文细黑"/>
                <a:cs typeface="Courier New" panose="02070309020205020404"/>
              </a:rPr>
              <a:t>(1934—1996)</a:t>
            </a:r>
            <a:r>
              <a:rPr lang="zh-CN" altLang="zh-CN" sz="2800" kern="100" dirty="0">
                <a:latin typeface="Times New Roman" panose="02020603050405020304"/>
                <a:ea typeface="华文细黑"/>
                <a:cs typeface="Times New Roman" panose="02020603050405020304"/>
              </a:rPr>
              <a:t>，美国科学家、科普作家，曾任美国康奈尔大学行星研究中心主任，被称为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大众天文学家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公众科学家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以对科学的热忱和个人巨大的影响力，引导几代年轻人走上科学探索之路。他对人类将无人航天器发送到太空起过重要的作用，在行星科学、生命的起源、外星智能的探索方面也有诸多成就。他主持过电视科学节目，出版了大量科普文章和书籍，其中《伊甸园的飞龙》曾获得普利策奖，电视系列节目《宇宙》在全世界引起强烈反响</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188640"/>
            <a:ext cx="11604658" cy="6656951"/>
          </a:xfrm>
          <a:prstGeom prst="rect">
            <a:avLst/>
          </a:prstGeom>
        </p:spPr>
        <p:txBody>
          <a:bodyPr>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卡尔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萨根在科普中的卓有成效的工作使他获得美国青少年的尊重和喜爱。他的知名度超过所有的影星歌星，甚至政治领导人。在</a:t>
            </a:r>
            <a:r>
              <a:rPr lang="en-US" altLang="zh-CN" sz="2800" kern="100" dirty="0">
                <a:latin typeface="Times New Roman" panose="02020603050405020304"/>
                <a:ea typeface="华文细黑"/>
                <a:cs typeface="Courier New" panose="02070309020205020404"/>
              </a:rPr>
              <a:t>1991</a:t>
            </a:r>
            <a:r>
              <a:rPr lang="zh-CN" altLang="zh-CN" sz="2800" kern="100" dirty="0">
                <a:latin typeface="Times New Roman" panose="02020603050405020304"/>
                <a:ea typeface="华文细黑"/>
                <a:cs typeface="Times New Roman" panose="02020603050405020304"/>
              </a:rPr>
              <a:t>年美国青少年中进行的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十大聪明人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评选中，他的名字位居榜首。而在当年海湾战争中大出风头，立下赫赫战功的斯瓦兹科普夫也才名列第二，里根和布什分别名列第四和第六</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《宇宙的边疆》是一部电视片的解说词，它节选自卡尔</a:t>
            </a:r>
            <a:r>
              <a:rPr lang="en-US" altLang="zh-CN" sz="2800" kern="100" dirty="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萨根的作品《宇宙》。《宇宙》被翻译成</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多种语言，在</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多个国家和地区放映，观众达</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亿。与这部电视剧相配套的科普书籍《宇宙》是《纽约时报》连续</a:t>
            </a:r>
            <a:r>
              <a:rPr lang="en-US" altLang="zh-CN" sz="2800" kern="100" dirty="0">
                <a:latin typeface="Times New Roman" panose="02020603050405020304"/>
                <a:ea typeface="华文细黑"/>
                <a:cs typeface="Courier New" panose="02070309020205020404"/>
              </a:rPr>
              <a:t>70</a:t>
            </a:r>
            <a:r>
              <a:rPr lang="zh-CN" altLang="zh-CN" sz="2800" kern="100" dirty="0">
                <a:latin typeface="Times New Roman" panose="02020603050405020304"/>
                <a:ea typeface="华文细黑"/>
                <a:cs typeface="Times New Roman" panose="02020603050405020304"/>
              </a:rPr>
              <a:t>周的最佳畅销书，是历史上英语出版的科普书籍中发行量最大的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多个国家发行了</a:t>
            </a:r>
            <a:r>
              <a:rPr lang="en-US" altLang="zh-CN" sz="2800" kern="100" dirty="0">
                <a:latin typeface="Times New Roman" panose="02020603050405020304"/>
                <a:ea typeface="华文细黑"/>
                <a:cs typeface="Courier New" panose="02070309020205020404"/>
              </a:rPr>
              <a:t>500</a:t>
            </a:r>
            <a:r>
              <a:rPr lang="zh-CN" altLang="zh-CN" sz="2800" kern="100" dirty="0">
                <a:latin typeface="Times New Roman" panose="02020603050405020304"/>
                <a:ea typeface="华文细黑"/>
                <a:cs typeface="Times New Roman" panose="02020603050405020304"/>
              </a:rPr>
              <a:t>多万册</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555641"/>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解说词是对展览、实物、影视、图片、名胜古迹和历史文物进行解释说明的一种文体。它通过对事物的准确描叙，词语的渲染，来感染观众或听众，使其了解事物的来龙去脉和意义，收到很好的宣传效果。</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解说词的特点：</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语言通俗、平易，读起来顺口，听起来顺耳。因为解说词是对形象画面的补充，是通过语言表达来宣传和教育群众的。</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紧扣实物和形象进行解说。实物和形象是解说词写作的依据，忠实于实物和形象是解说词写作的基本原则。围绕实物、形象这一中心点，安排结构，组织段落，绝不能游离于具体的解说对象。</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0901783"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了解解说词的特点，了解一些有关宇宙的基础知识。</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借助文中议论抒情，了解作者对宇宙和人类的思考，并引发自己的思考。</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388634" cy="267765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注重文艺。解说词不是空洞的说教，必须通过形象的语言实物进行描绘。就像报告文学是报告事实和文艺创作一样，解说词是说明和描写的结合，具有文学作品的一些特点，好的解说词是一支感人的歌，一首动人的诗。</a:t>
            </a:r>
            <a:r>
              <a:rPr lang="zh-CN" altLang="zh-CN" sz="2800" kern="100" dirty="0">
                <a:ea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本文题目是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宇宙的边疆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，而宇宙是无穷的，文与题是否矛盾？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目前所探测到的最远的世界是总星系，总星系的半径为</a:t>
            </a:r>
            <a:r>
              <a:rPr lang="en-US" altLang="zh-CN" sz="2800" kern="100" dirty="0">
                <a:solidFill>
                  <a:srgbClr val="3333FF"/>
                </a:solidFill>
                <a:latin typeface="Times New Roman" panose="02020603050405020304"/>
                <a:ea typeface="华文细黑"/>
                <a:cs typeface="Courier New" panose="02070309020205020404"/>
              </a:rPr>
              <a:t>100</a:t>
            </a:r>
            <a:r>
              <a:rPr lang="zh-CN" altLang="zh-CN" sz="2800" kern="100" dirty="0">
                <a:solidFill>
                  <a:srgbClr val="3333FF"/>
                </a:solidFill>
                <a:latin typeface="Times New Roman" panose="02020603050405020304"/>
                <a:ea typeface="华文细黑"/>
                <a:cs typeface="Times New Roman" panose="02020603050405020304"/>
              </a:rPr>
              <a:t>亿光年，也是目前我们心中宇宙的大小，但</a:t>
            </a:r>
            <a:r>
              <a:rPr lang="en-US" altLang="zh-CN" sz="2800" kern="100" dirty="0">
                <a:solidFill>
                  <a:srgbClr val="3333FF"/>
                </a:solidFill>
                <a:latin typeface="Times New Roman" panose="02020603050405020304"/>
                <a:ea typeface="华文细黑"/>
                <a:cs typeface="Courier New" panose="02070309020205020404"/>
              </a:rPr>
              <a:t>100</a:t>
            </a:r>
            <a:r>
              <a:rPr lang="zh-CN" altLang="zh-CN" sz="2800" kern="100" dirty="0">
                <a:solidFill>
                  <a:srgbClr val="3333FF"/>
                </a:solidFill>
                <a:latin typeface="Times New Roman" panose="02020603050405020304"/>
                <a:ea typeface="华文细黑"/>
                <a:cs typeface="Times New Roman" panose="02020603050405020304"/>
              </a:rPr>
              <a:t>亿光年以外还可能有数不清的星系和星系团，它的边缘在哪里，至今仍是天文之谜。因此，文题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宇宙的边疆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仅指目前所探索到的宇宙的范围，文与题并不矛盾。</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xEl>
                                              <p:pRg st="1" end="1"/>
                                            </p:txEl>
                                          </p:spTgt>
                                        </p:tgtEl>
                                      </p:cBhvr>
                                    </p:animEffect>
                                    <p:set>
                                      <p:cBhvr>
                                        <p:cTn id="12"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作者在文章开头引用两段名言有什么作用？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引用这两段话是为了突出说明宇宙的特点</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任何人在宇宙面前都是渺小的，都是微不足道的。从而引起读者的阅读兴趣，使读者明确下文要说明的重点</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作者的用意不仅是介绍宇宙的知识，而且要启示读者，使读者明白一定的事理，即要有开动脑筋探索未知的精神</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77998" y="1196752"/>
            <a:ext cx="11549855"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本文是一篇科普说明文，却有大段的议论和抒情，这是否干扰了对宇宙的说明？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spc="-100" dirty="0">
                <a:solidFill>
                  <a:srgbClr val="3333FF"/>
                </a:solidFill>
                <a:latin typeface="Times New Roman" panose="02020603050405020304"/>
                <a:ea typeface="华文细黑"/>
                <a:cs typeface="Times New Roman" panose="02020603050405020304"/>
              </a:rPr>
              <a:t>作为电视片的解说词，不仅要让观众了解宇宙的客观构成和相关知识，还要表达人类对宇宙的主观认识和人类探索宇宙的意义，这样才能感染观众，激发他们对宇宙的兴趣。强烈的议论和抒情色彩，融说理和抒情为一体，正是本文的一大特色。作者的议论和抒情很多，但并没有冲淡说明的文字，而是和说明契合自然，传达了作者对宇宙和人类的认识。所以，议论和抒情不仅没有干扰介绍，反而使介绍更具科学意蕴和人文内涵。</a:t>
            </a:r>
            <a:endParaRPr lang="zh-CN" altLang="zh-CN" sz="1050" kern="100" spc="-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xEl>
                                              <p:pRg st="1" end="1"/>
                                            </p:txEl>
                                          </p:spTgt>
                                        </p:tgtEl>
                                      </p:cBhvr>
                                    </p:animEffect>
                                    <p:set>
                                      <p:cBhvr>
                                        <p:cTn id="12"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本文属科普小品，品味下列语句，体会其语言特色。</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我们探索宇宙的时候，既要勇于怀疑，又要富于想象。想象经常能够把我们带领到崭新的境界，没有想象，我们就到处碰壁。怀疑可以使我们摆脱幻想，还可以检验我们的推测</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海水才刚刚没及我们的脚趾，充其量也只不过溅湿我们的踝节。海水是迷人的，大海在向我们召唤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我们还乡心切。</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我认为，宇宙里很可能到处都充满着生命，只是我们人类尚未发现而已。我们的探索才刚刚开始</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526297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作者以简洁的语言阐述了想象和怀疑看似矛盾的两者在宇宙探索中的相辅相成，和谐统一。作者不囿于介绍宇宙知识，还发表了自己的见解。</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海洋作为可利用资源，还有许多仍待人类的开发、利用。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充其量也只不过溅湿我们的踝节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就形象生动地说明了这一点。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我们还乡心切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生动地阐述了人与海洋的密切关系：海洋是生命的诞生之地。</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pPr>
            <a:r>
              <a:rPr lang="en-US" altLang="zh-CN" sz="2800" kern="100" dirty="0">
                <a:solidFill>
                  <a:srgbClr val="3333FF"/>
                </a:solidFill>
                <a:latin typeface="Times New Roman" panose="02020603050405020304"/>
                <a:ea typeface="华文细黑"/>
              </a:rPr>
              <a:t>(3)</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刚刚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用词准确，有尺度，足见人类宇宙探索之长路漫漫</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511030" y="822230"/>
            <a:ext cx="1980029"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主题：探索</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23196" y="1637862"/>
            <a:ext cx="11604658" cy="4815474"/>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勇于探索</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卡尔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萨根在介绍宇宙知识的时候，流露出对探索宇宙的极大热情，他说：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只要一想起宇宙，我们就难以平静</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我们心情激动，感叹不已，如同回忆起许久以前的一次悬崖失足那样令人晕眩战栗。我们知道我们在探索最深奥的秘密。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探索宇宙，让作者激动万分。他认为，人类勇敢好学，有好奇的天性，有几百万年来积累的丰富知识，这些都是人类探索未知世界的有利条件。作者还说：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人类的未来取决于我们对这个宇宙的了解程度。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探索是人类迈向未来的必经之路，人类必须勇于探索。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3888500"/>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探索</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路漫漫其修远兮，吾将上下而求索</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屈原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人的天职在于勇于探索真理</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哥白尼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向没有开辟的领域进军，才能创造新天地</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李政道</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生活的全部意义在于无穷地探索尚未知道的东西，在于不断地增加更多的知识</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左拉</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827938"/>
            <a:ext cx="11376000" cy="5826723"/>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徐霞客的探索</a:t>
            </a:r>
            <a:endParaRPr lang="zh-CN" altLang="zh-CN" sz="1050" kern="100" dirty="0">
              <a:latin typeface="宋体" panose="02010600030101010101" pitchFamily="2" charset="-122"/>
              <a:cs typeface="Courier New" panose="02070309020205020404"/>
            </a:endParaRPr>
          </a:p>
          <a:p>
            <a:pPr indent="711200">
              <a:lnSpc>
                <a:spcPct val="150000"/>
              </a:lnSpc>
            </a:pPr>
            <a:r>
              <a:rPr lang="zh-CN" altLang="zh-CN" sz="2800" kern="100" dirty="0">
                <a:latin typeface="Times New Roman" panose="02020603050405020304"/>
                <a:ea typeface="华文细黑"/>
                <a:cs typeface="Times New Roman" panose="02020603050405020304"/>
              </a:rPr>
              <a:t>徐霞客从小就喜欢读地理、历史和游历探险方面的书。在阅读中，他发现前人著述的内容，很多是历代沿袭，转抄自较早的地理学著作，很少有人进行实地考察。因而，有的地理著作记述错了，也被照抄照搬，以讹传讹。为了搞清祖国河山的真实面貌，徐霞客决定亲自进行实地考察。他的足迹遍及今天的</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个省、市、自治区。他不畏艰险，曾三次遇盗，数次绝粮，仍勇往直前，严谨地记下了考察的结果。他经</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多年考察撰成的</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余万字的《徐霞客游记》，既是系统考察祖国地质的地理名著，又是描绘华夏风景资源的旅游巨篇。</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8542" y="268314"/>
            <a:ext cx="11974405" cy="6555641"/>
          </a:xfrm>
          <a:prstGeom prst="rect">
            <a:avLst/>
          </a:prstGeom>
        </p:spPr>
        <p:txBody>
          <a:bodyPr wrap="square">
            <a:spAutoFit/>
          </a:bodyPr>
          <a:lstStyle/>
          <a:p>
            <a:pPr indent="711835"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探索太空</a:t>
            </a:r>
            <a:endParaRPr lang="zh-CN" altLang="zh-CN" sz="1050" kern="100" dirty="0">
              <a:latin typeface="宋体" panose="02010600030101010101" pitchFamily="2" charset="-122"/>
              <a:cs typeface="Courier New" panose="02070309020205020404"/>
            </a:endParaRPr>
          </a:p>
          <a:p>
            <a:pPr indent="711200">
              <a:lnSpc>
                <a:spcPct val="150000"/>
              </a:lnSpc>
            </a:pPr>
            <a:r>
              <a:rPr lang="en-US" altLang="zh-CN" sz="2800" kern="100" dirty="0">
                <a:latin typeface="Times New Roman" panose="02020603050405020304"/>
                <a:ea typeface="华文细黑"/>
                <a:cs typeface="Courier New" panose="02070309020205020404"/>
              </a:rPr>
              <a:t>(1)1961</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日，苏联成功地发射了世界上第一艘载人飞船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东方一号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，乘坐这艘飞船的航天员是加加林。</a:t>
            </a:r>
            <a:endParaRPr lang="zh-CN" altLang="zh-CN" sz="1050" kern="100" dirty="0">
              <a:latin typeface="宋体" panose="02010600030101010101" pitchFamily="2" charset="-122"/>
              <a:cs typeface="Courier New" panose="02070309020205020404"/>
            </a:endParaRPr>
          </a:p>
          <a:p>
            <a:pPr indent="711200">
              <a:lnSpc>
                <a:spcPct val="150000"/>
              </a:lnSpc>
            </a:pPr>
            <a:r>
              <a:rPr lang="en-US" altLang="zh-CN" sz="2800" kern="100" dirty="0">
                <a:latin typeface="Times New Roman" panose="02020603050405020304"/>
                <a:ea typeface="华文细黑"/>
                <a:cs typeface="Courier New" panose="02070309020205020404"/>
              </a:rPr>
              <a:t>(2)1969</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16</a:t>
            </a:r>
            <a:r>
              <a:rPr lang="zh-CN" altLang="zh-CN" sz="2800" kern="100" dirty="0">
                <a:latin typeface="Times New Roman" panose="02020603050405020304"/>
                <a:ea typeface="华文细黑"/>
                <a:cs typeface="Times New Roman" panose="02020603050405020304"/>
              </a:rPr>
              <a:t>日，美国阿波罗</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号飞船离开地球，飞往月球。</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日，美国东部时间晚上</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点</a:t>
            </a:r>
            <a:r>
              <a:rPr lang="en-US" altLang="zh-CN" sz="2800" kern="100" dirty="0">
                <a:latin typeface="Times New Roman" panose="02020603050405020304"/>
                <a:ea typeface="华文细黑"/>
                <a:cs typeface="Courier New" panose="02070309020205020404"/>
              </a:rPr>
              <a:t>56</a:t>
            </a:r>
            <a:r>
              <a:rPr lang="zh-CN" altLang="zh-CN" sz="2800" kern="100" dirty="0">
                <a:latin typeface="Times New Roman" panose="02020603050405020304"/>
                <a:ea typeface="华文细黑"/>
                <a:cs typeface="Times New Roman" panose="02020603050405020304"/>
              </a:rPr>
              <a:t>分，在着陆约</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小时后，航天员阿姆斯特朗钻出登月舱，下到月球表面。</a:t>
            </a:r>
            <a:endParaRPr lang="zh-CN" altLang="zh-CN" sz="1050" kern="100" dirty="0">
              <a:latin typeface="宋体" panose="02010600030101010101" pitchFamily="2" charset="-122"/>
              <a:cs typeface="Courier New" panose="02070309020205020404"/>
            </a:endParaRPr>
          </a:p>
          <a:p>
            <a:pPr indent="720090">
              <a:lnSpc>
                <a:spcPct val="150000"/>
              </a:lnSpc>
            </a:pPr>
            <a:r>
              <a:rPr lang="en-US" altLang="zh-CN" sz="2800" kern="100" dirty="0">
                <a:latin typeface="Times New Roman" panose="02020603050405020304"/>
                <a:ea typeface="华文细黑"/>
              </a:rPr>
              <a:t>(3)2003</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rPr>
              <a:t>10</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rPr>
              <a:t>15</a:t>
            </a:r>
            <a:r>
              <a:rPr lang="zh-CN" altLang="zh-CN" sz="2800" kern="100" dirty="0">
                <a:latin typeface="Times New Roman" panose="02020603050405020304"/>
                <a:ea typeface="华文细黑"/>
                <a:cs typeface="Times New Roman" panose="02020603050405020304"/>
              </a:rPr>
              <a:t>日，飞船发射升天后，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五号在太空飞行了</a:t>
            </a:r>
            <a:r>
              <a:rPr lang="en-US" altLang="zh-CN" sz="2800" kern="100" dirty="0">
                <a:latin typeface="Times New Roman" panose="02020603050405020304"/>
                <a:ea typeface="华文细黑"/>
              </a:rPr>
              <a:t>21</a:t>
            </a:r>
            <a:r>
              <a:rPr lang="zh-CN" altLang="zh-CN" sz="2800" kern="100" dirty="0">
                <a:latin typeface="Times New Roman" panose="02020603050405020304"/>
                <a:ea typeface="华文细黑"/>
                <a:cs typeface="Times New Roman" panose="02020603050405020304"/>
              </a:rPr>
              <a:t>小时</a:t>
            </a:r>
            <a:r>
              <a:rPr lang="en-US" altLang="zh-CN" sz="2800" kern="100" dirty="0">
                <a:latin typeface="Times New Roman" panose="02020603050405020304"/>
                <a:ea typeface="华文细黑"/>
              </a:rPr>
              <a:t>23</a:t>
            </a:r>
            <a:r>
              <a:rPr lang="zh-CN" altLang="zh-CN" sz="2800" kern="100" dirty="0">
                <a:latin typeface="Times New Roman" panose="02020603050405020304"/>
                <a:ea typeface="华文细黑"/>
                <a:cs typeface="Times New Roman" panose="02020603050405020304"/>
              </a:rPr>
              <a:t>分，顺利返回神州大地。这是中国第一艘载人航天飞船，它不仅圆了现代中国人的飞天梦，还圆了</a:t>
            </a:r>
            <a:r>
              <a:rPr lang="en-US" altLang="zh-CN" sz="2800" kern="100" dirty="0">
                <a:latin typeface="Times New Roman" panose="02020603050405020304"/>
                <a:ea typeface="华文细黑"/>
              </a:rPr>
              <a:t>400</a:t>
            </a:r>
            <a:r>
              <a:rPr lang="zh-CN" altLang="zh-CN" sz="2800" kern="100" dirty="0">
                <a:latin typeface="Times New Roman" panose="02020603050405020304"/>
                <a:ea typeface="华文细黑"/>
                <a:cs typeface="Times New Roman" panose="02020603050405020304"/>
              </a:rPr>
              <a:t>多年前明朝人万户想乘上火箭升空的梦想。</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830317"/>
            <a:ext cx="11412000" cy="518039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宇宙诞生之争</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蒂姆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雷德福</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当今世界上两位研究宇宙的大师在时间的开始与延续问题上相持不下。数学家和物理学家们正在阅读两篇论文，这两篇论文在为什么宇宙可能永远没有终点的问题上各执一词。</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一方是坐在轮椅上的宇宙学家斯蒂芬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霍金及其剑桥大学的同事尼尔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图罗克，他们在将由《物理快报》发表的论文中提出的论点是最初万万万亿分之一秒时间里发生的一切可能决定了宇宙永恒不灭的本质。</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18039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另一方是俄罗斯物理学家安德烈</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林德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他是膨胀理论的泰斗之一，试图解释在最初的一刹那时间里发生的事情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，他在已发表的论文中说，霍金和图罗克理解错了，因为类似于我们所处的这个砰然一声就诞生的宇宙时时刻刻都在出现，因此试图找到时间的开始或终止是毫无意义的。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这一争论的实质是个重大问题。所有证据都表明我们的宇宙有一个开始，而且这种开始包括空间和时间这两方面。我们的宇宙</a:t>
            </a:r>
            <a:r>
              <a:rPr lang="en-US" altLang="zh-CN" sz="2800" kern="100" dirty="0">
                <a:latin typeface="Times New Roman" panose="02020603050405020304"/>
                <a:ea typeface="华文细黑"/>
                <a:cs typeface="Courier New" panose="02070309020205020404"/>
              </a:rPr>
              <a:t>150</a:t>
            </a:r>
            <a:r>
              <a:rPr lang="zh-CN" altLang="zh-CN" sz="2800" kern="100" dirty="0">
                <a:latin typeface="Times New Roman" panose="02020603050405020304"/>
                <a:ea typeface="华文细黑"/>
                <a:cs typeface="Times New Roman" panose="02020603050405020304"/>
              </a:rPr>
              <a:t>亿年来一直在膨胀。那么，存在着早于我们的宇宙诞生时刻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的宇宙吗？宇宙膨胀会终止吗？</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473054"/>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天文学家们一再提出的假设认为，我们的宇宙密度还不足以使其自身的扩张停下来。数十亿年之后，所有星系都将会衰颓，但是尚有余烬的星系残骸还将永恒飘荡，彼此间的距离越来越远。霍金在其最新写就的论文中检验了爱因斯坦的某些思想，并利用纯理论得出同样的结论：我们宇宙的未来是由其诞生时的条件决定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天文学家马丁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里斯教授最近说：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他们声称以某种比其他关于这些问题的设想更自然的方式建立了低密度宇宙理论的模型。这是一个变异理论，利用了霍金早些时候提出的某些思想。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他还说，林德认为霍金和图罗克的理论模型没有给出正确的宇宙密度，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他们的理论已受到天文学泰斗林德的抨击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473054"/>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两种论点都以名为宇宙膨胀的瞬间为论据。在宇宙膨胀的瞬间，宇宙砰地一声从无到有诞生了，并以比光速快得多的速度自我膨胀。这种膨胀是一种反引力。但是这种论点认为，由于引力是负能量，所以这种反引力肯定代表正能量。爱因斯坦的理论认为，物质只不过是冻结的能量，因此，所有恒星及星系在这种膨胀瞬间都因为其固有的能量而出现塌缩。</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宇宙膨胀问题已经让天文学家们着迷了</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年之久。它会形成一个在扩张和崩溃之间实现临界平衡的宇宙吗？或者会形成一个具有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负曲线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和无限未来的宇宙吗？马丁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里斯教授说：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这正是林德以及霍金和图罗克试图要弄明白的问题。他们都在想方设法得出不同的膨胀结果，使</a:t>
            </a:r>
            <a:r>
              <a:rPr lang="zh-CN" altLang="zh-CN" sz="2800" kern="100" dirty="0" smtClean="0">
                <a:latin typeface="Times New Roman" panose="02020603050405020304"/>
                <a:ea typeface="华文细黑"/>
                <a:cs typeface="Times New Roman" panose="02020603050405020304"/>
              </a:rPr>
              <a:t>我</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们能够推导出最终统一的但是拥有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负曲线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的宇宙。霍金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图罗克论文中的新东西将证明，你也能够更自然地做到这一点。</a:t>
            </a:r>
            <a:r>
              <a:rPr lang="en-US" altLang="zh-CN" sz="2800" kern="100" dirty="0">
                <a:latin typeface="宋体" panose="02010600030101010101" pitchFamily="2" charset="-122"/>
                <a:ea typeface="华文细黑"/>
                <a:cs typeface="Times New Roman" panose="02020603050405020304"/>
              </a:rPr>
              <a:t>” </a:t>
            </a:r>
            <a:endParaRPr lang="en-US"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霍金提出的新论点，意味着哲学家现在不得不考虑时间有始无终的问题。这可能是更令人头痛的问题。</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马丁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里斯教授说：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林德对他所称的永恒膨胀笃信不疑。一旦某个宇宙运转起来，它就会持续膨胀，并不断滋生新的大爆炸。林德提出的反对意见之一是，他认为霍金所说的起源大爆炸根本就不存在。如果发生一次大爆炸，那么就会引发无数次大爆炸。如果是这种情况的话，霍金所关心的初始条件就会消失在比我们所能料想到的更深的宇宙史迷雾中。</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选自《大家知识随笔》，李绍明译</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684691"/>
            <a:ext cx="11412000" cy="1948739"/>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科学问题上的争论是令人着迷的，它吸引着众多科学家为之献出一生来探求；同样，它也是没有止境的，在争论中不断地肯定和否定，在肯定和否定中我们人类在不断前行。有一天，你也有可能加入到这种争论中。</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7" name="矩形 6"/>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2" descr="E:\赵丽君  2016\同步2016\创新设计\最后一批\看完\创新图片\d90b26e93ca4c1bf48a8770ebf5244b7_0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43072" y="0"/>
            <a:ext cx="3547341" cy="28372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303118" y="2847643"/>
            <a:ext cx="4176464" cy="3323987"/>
          </a:xfrm>
          <a:prstGeom prst="rect">
            <a:avLst/>
          </a:prstGeom>
        </p:spPr>
        <p:txBody>
          <a:bodyPr wrap="square">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甲</a:t>
            </a:r>
            <a:r>
              <a:rPr lang="zh-CN" altLang="zh-CN" sz="2800" kern="100" dirty="0">
                <a:solidFill>
                  <a:srgbClr val="FF0000"/>
                </a:solidFill>
                <a:latin typeface="Times New Roman" panose="02020603050405020304"/>
                <a:ea typeface="华文细黑"/>
                <a:cs typeface="Times New Roman" panose="02020603050405020304"/>
              </a:rPr>
              <a:t>烷</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solidFill>
                  <a:srgbClr val="FF0000"/>
                </a:solidFill>
                <a:latin typeface="Times New Roman" panose="02020603050405020304"/>
                <a:ea typeface="华文细黑"/>
                <a:cs typeface="Times New Roman" panose="02020603050405020304"/>
              </a:rPr>
              <a:t>彗</a:t>
            </a:r>
            <a:r>
              <a:rPr lang="zh-CN" altLang="zh-CN" sz="2800" kern="100" dirty="0">
                <a:latin typeface="Times New Roman" panose="02020603050405020304"/>
                <a:ea typeface="华文细黑"/>
                <a:cs typeface="Times New Roman" panose="02020603050405020304"/>
              </a:rPr>
              <a:t>星</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solidFill>
                  <a:srgbClr val="FF0000"/>
                </a:solidFill>
                <a:latin typeface="Times New Roman" panose="02020603050405020304"/>
                <a:ea typeface="华文细黑"/>
                <a:cs typeface="Times New Roman" panose="02020603050405020304"/>
              </a:rPr>
              <a:t>夙</a:t>
            </a:r>
            <a:r>
              <a:rPr lang="zh-CN" altLang="zh-CN" sz="2800" kern="100" dirty="0">
                <a:latin typeface="Times New Roman" panose="02020603050405020304"/>
                <a:ea typeface="华文细黑"/>
                <a:cs typeface="Times New Roman" panose="02020603050405020304"/>
              </a:rPr>
              <a:t>望</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广</a:t>
            </a:r>
            <a:r>
              <a:rPr lang="zh-CN" altLang="zh-CN" sz="2800" kern="100" dirty="0">
                <a:solidFill>
                  <a:srgbClr val="FF0000"/>
                </a:solidFill>
                <a:latin typeface="Times New Roman" panose="02020603050405020304"/>
                <a:ea typeface="华文细黑"/>
                <a:cs typeface="Times New Roman" panose="02020603050405020304"/>
              </a:rPr>
              <a:t>袤</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稀</a:t>
            </a:r>
            <a:r>
              <a:rPr lang="zh-CN" altLang="zh-CN" sz="2800" kern="100" dirty="0">
                <a:solidFill>
                  <a:srgbClr val="FF0000"/>
                </a:solidFill>
                <a:latin typeface="Times New Roman" panose="02020603050405020304"/>
                <a:ea typeface="华文细黑"/>
                <a:cs typeface="Times New Roman" panose="02020603050405020304"/>
              </a:rPr>
              <a:t>疏</a:t>
            </a:r>
            <a:r>
              <a:rPr lang="en-US" altLang="zh-CN" sz="2800" kern="100" dirty="0" smtClean="0">
                <a:latin typeface="Times New Roman" panose="02020603050405020304"/>
                <a:ea typeface="华文细黑"/>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334566" y="1554982"/>
            <a:ext cx="324036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晕</a:t>
            </a:r>
            <a:r>
              <a:rPr lang="zh-CN" altLang="zh-CN" sz="2800" kern="100" dirty="0">
                <a:solidFill>
                  <a:srgbClr val="FF0000"/>
                </a:solidFill>
                <a:latin typeface="Times New Roman" panose="02020603050405020304"/>
                <a:ea typeface="华文细黑"/>
                <a:cs typeface="Times New Roman" panose="02020603050405020304"/>
              </a:rPr>
              <a:t>眩</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endParaRPr lang="en-US" altLang="zh-CN" sz="2800" kern="100" dirty="0" smtClean="0">
              <a:latin typeface="宋体" panose="02010600030101010101" pitchFamily="2" charset="-122"/>
              <a:ea typeface="Times New Roman" panose="02020603050405020304"/>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脚</a:t>
            </a:r>
            <a:r>
              <a:rPr lang="zh-CN" altLang="zh-CN" sz="2800" kern="100" dirty="0">
                <a:solidFill>
                  <a:srgbClr val="FF0000"/>
                </a:solidFill>
                <a:latin typeface="Times New Roman" panose="02020603050405020304"/>
                <a:ea typeface="华文细黑"/>
                <a:cs typeface="Times New Roman" panose="02020603050405020304"/>
              </a:rPr>
              <a:t>趾</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FF0000"/>
                </a:solidFill>
                <a:latin typeface="Times New Roman" panose="02020603050405020304"/>
                <a:ea typeface="华文细黑"/>
                <a:cs typeface="Times New Roman" panose="02020603050405020304"/>
              </a:rPr>
              <a:t>踝</a:t>
            </a:r>
            <a:r>
              <a:rPr lang="zh-CN" altLang="zh-CN" sz="2800" kern="100" dirty="0">
                <a:latin typeface="Times New Roman" panose="02020603050405020304"/>
                <a:ea typeface="华文细黑"/>
                <a:cs typeface="Times New Roman" panose="02020603050405020304"/>
              </a:rPr>
              <a:t>节</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宋体" panose="02010600030101010101" pitchFamily="2" charset="-122"/>
                <a:ea typeface="华文细黑"/>
                <a:cs typeface="Times New Roman" panose="02020603050405020304"/>
              </a:rPr>
              <a:t>④</a:t>
            </a:r>
            <a:r>
              <a:rPr lang="zh-CN" altLang="zh-CN" sz="2800" kern="100" dirty="0">
                <a:solidFill>
                  <a:srgbClr val="FF0000"/>
                </a:solidFill>
                <a:latin typeface="Times New Roman" panose="02020603050405020304"/>
                <a:ea typeface="华文细黑"/>
                <a:cs typeface="Times New Roman" panose="02020603050405020304"/>
              </a:rPr>
              <a:t>磅礴</a:t>
            </a:r>
            <a:r>
              <a:rPr lang="en-US" altLang="zh-CN" sz="2800" kern="100" dirty="0" smtClean="0">
                <a:latin typeface="Times New Roman" panose="02020603050405020304"/>
                <a:ea typeface="华文细黑"/>
              </a:rPr>
              <a:t>(               )    </a:t>
            </a:r>
            <a:endParaRPr lang="en-US" altLang="zh-CN" sz="2800" kern="100" dirty="0" smtClean="0">
              <a:latin typeface="Times New Roman" panose="02020603050405020304"/>
              <a:ea typeface="华文细黑"/>
            </a:endParaRPr>
          </a:p>
          <a:p>
            <a:pPr>
              <a:lnSpc>
                <a:spcPct val="150000"/>
              </a:lnSpc>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璀</a:t>
            </a:r>
            <a:r>
              <a:rPr lang="zh-CN" altLang="zh-CN" sz="2800" kern="100" dirty="0">
                <a:solidFill>
                  <a:srgbClr val="FF0000"/>
                </a:solidFill>
                <a:latin typeface="Times New Roman" panose="02020603050405020304"/>
                <a:ea typeface="华文细黑"/>
                <a:cs typeface="Times New Roman" panose="02020603050405020304"/>
              </a:rPr>
              <a:t>璨</a:t>
            </a:r>
            <a:r>
              <a:rPr lang="en-US" altLang="zh-CN" sz="2800" kern="100" dirty="0" smtClean="0">
                <a:latin typeface="Times New Roman" panose="02020603050405020304"/>
                <a:ea typeface="华文细黑"/>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630710" y="2982724"/>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xuàn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558702" y="3601696"/>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548967" y="4273932"/>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huái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596040" y="4797152"/>
            <a:ext cx="1330814"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pánɡ</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bó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613947" y="5517232"/>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6608763" y="2977788"/>
            <a:ext cx="782587"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wán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6604209" y="3625860"/>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6599654" y="4273932"/>
            <a:ext cx="503664"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6589527" y="4869160"/>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6636142" y="5517232"/>
            <a:ext cx="6832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shū</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P spid="16" grpId="0"/>
      <p:bldP spid="16" grpId="1"/>
      <p:bldP spid="17" grpId="0"/>
      <p:bldP spid="17" grpId="1"/>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矩形 28"/>
          <p:cNvSpPr/>
          <p:nvPr/>
        </p:nvSpPr>
        <p:spPr>
          <a:xfrm>
            <a:off x="406574" y="255994"/>
            <a:ext cx="11376000"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30" name="圆角矩形 2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1" name="左大括号 30"/>
          <p:cNvSpPr/>
          <p:nvPr/>
        </p:nvSpPr>
        <p:spPr>
          <a:xfrm>
            <a:off x="1342678" y="1936671"/>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406574" y="222576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旋</a:t>
            </a:r>
            <a:endParaRPr lang="zh-CN" altLang="en-US" sz="2800" dirty="0"/>
          </a:p>
        </p:txBody>
      </p:sp>
      <p:sp>
        <p:nvSpPr>
          <p:cNvPr id="33" name="矩形 32"/>
          <p:cNvSpPr/>
          <p:nvPr/>
        </p:nvSpPr>
        <p:spPr>
          <a:xfrm>
            <a:off x="1630710" y="1722287"/>
            <a:ext cx="208823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旋</a:t>
            </a:r>
            <a:r>
              <a:rPr lang="zh-CN" altLang="zh-CN" sz="2800" kern="100" dirty="0">
                <a:latin typeface="Times New Roman" panose="02020603050405020304"/>
                <a:ea typeface="华文细黑"/>
                <a:cs typeface="Times New Roman" panose="02020603050405020304"/>
              </a:rPr>
              <a:t>涡</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旋</a:t>
            </a:r>
            <a:r>
              <a:rPr lang="zh-CN" altLang="zh-CN" sz="2800" kern="100" dirty="0" smtClean="0">
                <a:latin typeface="Times New Roman" panose="02020603050405020304"/>
                <a:ea typeface="华文细黑"/>
                <a:cs typeface="Times New Roman" panose="02020603050405020304"/>
              </a:rPr>
              <a:t>风</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5231110" y="1953514"/>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295006" y="2242606"/>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壳</a:t>
            </a:r>
            <a:endParaRPr lang="zh-CN" altLang="en-US" sz="2800" dirty="0"/>
          </a:p>
        </p:txBody>
      </p:sp>
      <p:sp>
        <p:nvSpPr>
          <p:cNvPr id="11" name="矩形 10"/>
          <p:cNvSpPr/>
          <p:nvPr/>
        </p:nvSpPr>
        <p:spPr>
          <a:xfrm>
            <a:off x="5519142" y="1739130"/>
            <a:ext cx="208823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贝</a:t>
            </a:r>
            <a:r>
              <a:rPr lang="zh-CN" altLang="zh-CN" sz="2800" kern="100" dirty="0">
                <a:solidFill>
                  <a:srgbClr val="FF0000"/>
                </a:solidFill>
                <a:latin typeface="Times New Roman" panose="02020603050405020304"/>
                <a:ea typeface="华文细黑"/>
                <a:cs typeface="Times New Roman" panose="02020603050405020304"/>
              </a:rPr>
              <a:t>壳</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躯</a:t>
            </a:r>
            <a:r>
              <a:rPr lang="zh-CN" altLang="zh-CN" sz="2800" kern="100" dirty="0" smtClean="0">
                <a:solidFill>
                  <a:srgbClr val="FF0000"/>
                </a:solidFill>
                <a:latin typeface="Times New Roman" panose="02020603050405020304"/>
                <a:ea typeface="华文细黑"/>
                <a:cs typeface="Times New Roman" panose="02020603050405020304"/>
              </a:rPr>
              <a:t>壳</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9119542" y="1970357"/>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183438" y="2259449"/>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徊</a:t>
            </a:r>
            <a:endParaRPr lang="zh-CN" altLang="en-US" sz="2800" dirty="0"/>
          </a:p>
        </p:txBody>
      </p:sp>
      <p:sp>
        <p:nvSpPr>
          <p:cNvPr id="14" name="矩形 13"/>
          <p:cNvSpPr/>
          <p:nvPr/>
        </p:nvSpPr>
        <p:spPr>
          <a:xfrm>
            <a:off x="9407574" y="1755973"/>
            <a:ext cx="2088232"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徘</a:t>
            </a:r>
            <a:r>
              <a:rPr lang="zh-CN" altLang="zh-CN" sz="2800" kern="100" dirty="0">
                <a:solidFill>
                  <a:srgbClr val="FF0000"/>
                </a:solidFill>
                <a:latin typeface="Times New Roman" panose="02020603050405020304"/>
                <a:ea typeface="华文细黑"/>
                <a:cs typeface="Times New Roman" panose="02020603050405020304"/>
              </a:rPr>
              <a:t>徊</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低</a:t>
            </a:r>
            <a:r>
              <a:rPr lang="zh-CN" altLang="zh-CN" sz="2800" kern="100" dirty="0">
                <a:solidFill>
                  <a:srgbClr val="FF0000"/>
                </a:solidFill>
                <a:latin typeface="Times New Roman" panose="02020603050405020304"/>
                <a:ea typeface="华文细黑"/>
                <a:cs typeface="Times New Roman" panose="02020603050405020304"/>
              </a:rPr>
              <a:t>徊</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566814" y="1845667"/>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xuán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565670" y="2447032"/>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xuàn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6395291" y="1884341"/>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ké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6395291" y="2467751"/>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qiào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0271670" y="1845667"/>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huái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10351018" y="2482385"/>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huí</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982638" y="1544305"/>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2075045"/>
            <a:ext cx="604653" cy="523220"/>
          </a:xfrm>
          <a:prstGeom prst="rect">
            <a:avLst/>
          </a:prstGeom>
        </p:spPr>
        <p:txBody>
          <a:bodyPr wrap="none">
            <a:spAutoFit/>
          </a:bodyPr>
          <a:lstStyle/>
          <a:p>
            <a:r>
              <a:rPr lang="en-US" altLang="zh-CN" sz="2800" kern="100" dirty="0">
                <a:latin typeface="Times New Roman" panose="02020603050405020304"/>
                <a:ea typeface="华文细黑"/>
              </a:rPr>
              <a:t>(1)</a:t>
            </a:r>
            <a:endParaRPr lang="zh-CN" altLang="en-US" sz="2800" dirty="0"/>
          </a:p>
        </p:txBody>
      </p:sp>
      <p:sp>
        <p:nvSpPr>
          <p:cNvPr id="7" name="矩形 6"/>
          <p:cNvSpPr/>
          <p:nvPr/>
        </p:nvSpPr>
        <p:spPr>
          <a:xfrm>
            <a:off x="1270670" y="1300380"/>
            <a:ext cx="2808312"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甲</a:t>
            </a:r>
            <a:r>
              <a:rPr lang="en-US" altLang="zh-CN" sz="2800" kern="100" dirty="0" err="1">
                <a:latin typeface="Times New Roman" panose="02020603050405020304"/>
                <a:ea typeface="华文细黑"/>
              </a:rPr>
              <a:t>wán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huàn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纱</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wǎn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尔</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255994"/>
            <a:ext cx="11376000"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写对字形</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4871070" y="1569592"/>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295006" y="2100332"/>
            <a:ext cx="604653" cy="523220"/>
          </a:xfrm>
          <a:prstGeom prst="rect">
            <a:avLst/>
          </a:prstGeom>
        </p:spPr>
        <p:txBody>
          <a:bodyPr wrap="none">
            <a:spAutoFit/>
          </a:bodyPr>
          <a:lstStyle/>
          <a:p>
            <a:r>
              <a:rPr lang="en-US" altLang="zh-CN" sz="2800" kern="100" dirty="0">
                <a:latin typeface="Times New Roman" panose="02020603050405020304"/>
                <a:ea typeface="华文细黑"/>
              </a:rPr>
              <a:t>(2)</a:t>
            </a:r>
            <a:endParaRPr lang="zh-CN" altLang="en-US" sz="2800" dirty="0"/>
          </a:p>
        </p:txBody>
      </p:sp>
      <p:sp>
        <p:nvSpPr>
          <p:cNvPr id="11" name="矩形 10"/>
          <p:cNvSpPr/>
          <p:nvPr/>
        </p:nvSpPr>
        <p:spPr>
          <a:xfrm>
            <a:off x="5159102" y="1325667"/>
            <a:ext cx="2808312"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闪</a:t>
            </a:r>
            <a:r>
              <a:rPr lang="en-US" altLang="zh-CN" sz="2800" kern="100" dirty="0" err="1">
                <a:latin typeface="Times New Roman" panose="02020603050405020304"/>
                <a:ea typeface="华文细黑"/>
              </a:rPr>
              <a:t>shuò</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众</a:t>
            </a:r>
            <a:r>
              <a:rPr lang="zh-CN" altLang="zh-CN" sz="2800" kern="100" dirty="0">
                <a:latin typeface="Times New Roman" panose="02020603050405020304"/>
                <a:ea typeface="华文细黑"/>
                <a:cs typeface="Times New Roman" panose="02020603050405020304"/>
              </a:rPr>
              <a:t>口</a:t>
            </a:r>
            <a:r>
              <a:rPr lang="en-US" altLang="zh-CN" sz="2800" kern="100" dirty="0" err="1">
                <a:latin typeface="Times New Roman" panose="02020603050405020304"/>
                <a:ea typeface="华文细黑"/>
              </a:rPr>
              <a:t>shuò</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金</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lì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石</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9119542" y="1594879"/>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399462" y="2125619"/>
            <a:ext cx="604653" cy="523220"/>
          </a:xfrm>
          <a:prstGeom prst="rect">
            <a:avLst/>
          </a:prstGeom>
        </p:spPr>
        <p:txBody>
          <a:bodyPr wrap="none">
            <a:spAutoFit/>
          </a:bodyPr>
          <a:lstStyle/>
          <a:p>
            <a:r>
              <a:rPr lang="en-US" altLang="zh-CN" sz="2800" kern="100" dirty="0">
                <a:latin typeface="Times New Roman" panose="02020603050405020304"/>
                <a:ea typeface="华文细黑"/>
              </a:rPr>
              <a:t>(3)</a:t>
            </a:r>
            <a:endParaRPr lang="zh-CN" altLang="en-US" sz="2800" dirty="0"/>
          </a:p>
        </p:txBody>
      </p:sp>
      <p:sp>
        <p:nvSpPr>
          <p:cNvPr id="14" name="矩形 13"/>
          <p:cNvSpPr/>
          <p:nvPr/>
        </p:nvSpPr>
        <p:spPr>
          <a:xfrm>
            <a:off x="9407574" y="1350954"/>
            <a:ext cx="2389997"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panose="02010600040101010101" pitchFamily="2" charset="-122"/>
                <a:cs typeface="Times New Roman" panose="02020603050405020304"/>
              </a:rPr>
              <a:t>荣</a:t>
            </a:r>
            <a:r>
              <a:rPr lang="en-US" altLang="zh-CN" sz="2800" kern="100" dirty="0" err="1">
                <a:latin typeface="Times New Roman" panose="02020603050405020304"/>
                <a:ea typeface="华文细黑" panose="02010600040101010101" pitchFamily="2" charset="-122"/>
              </a:rPr>
              <a:t>yù</a:t>
            </a:r>
            <a:r>
              <a:rPr lang="en-US" altLang="zh-CN" sz="2800" kern="100" dirty="0" smtClean="0">
                <a:latin typeface="Symbol" panose="05050102010706020507"/>
                <a:ea typeface="华文细黑" panose="02010600040101010101" pitchFamily="2" charset="-122"/>
                <a:cs typeface="Times New Roman" panose="02020603050405020304"/>
              </a:rPr>
              <a:t>(</a:t>
            </a:r>
            <a:r>
              <a:rPr lang="en-US" altLang="zh-CN" sz="2800" kern="100" dirty="0" smtClean="0">
                <a:latin typeface="Times New Roman" panose="02020603050405020304"/>
                <a:ea typeface="华文细黑" panose="02010600040101010101" pitchFamily="2" charset="-122"/>
                <a:cs typeface="Times New Roman" panose="02020603050405020304"/>
              </a:rPr>
              <a:t>       </a:t>
            </a:r>
            <a:r>
              <a:rPr lang="en-US" altLang="zh-CN" sz="2800" kern="100" dirty="0" smtClean="0">
                <a:latin typeface="Symbol" panose="05050102010706020507"/>
                <a:ea typeface="华文细黑" panose="02010600040101010101" pitchFamily="2" charset="-122"/>
                <a:cs typeface="Times New Roman" panose="02020603050405020304"/>
              </a:rPr>
              <a:t>)</a:t>
            </a:r>
            <a:endParaRPr lang="en-US" altLang="zh-CN" sz="2800" kern="100" dirty="0" smtClean="0">
              <a:latin typeface="Symbol" panose="05050102010706020507"/>
              <a:ea typeface="华文细黑" panose="02010600040101010101" pitchFamily="2" charset="-122"/>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panose="02010600040101010101" pitchFamily="2" charset="-122"/>
              </a:rPr>
              <a:t>tén</a:t>
            </a:r>
            <a:r>
              <a:rPr lang="zh-CN" altLang="zh-CN" sz="2800" kern="100" dirty="0">
                <a:latin typeface="Times New Roman" panose="02020603050405020304"/>
                <a:ea typeface="华文细黑" panose="02010600040101010101" pitchFamily="2" charset="-122"/>
                <a:cs typeface="宋体" panose="02010600030101010101" pitchFamily="2" charset="-122"/>
              </a:rPr>
              <a:t>ɡ</a:t>
            </a:r>
            <a:r>
              <a:rPr lang="en-US" altLang="zh-CN" sz="2800" kern="100" dirty="0" smtClean="0">
                <a:latin typeface="Symbol" panose="05050102010706020507"/>
                <a:ea typeface="华文细黑" panose="02010600040101010101" pitchFamily="2" charset="-122"/>
                <a:cs typeface="Times New Roman" panose="02020603050405020304"/>
              </a:rPr>
              <a:t>(</a:t>
            </a:r>
            <a:r>
              <a:rPr lang="en-US" altLang="zh-CN" sz="2800" kern="100" dirty="0" smtClean="0">
                <a:latin typeface="Times New Roman" panose="02020603050405020304"/>
                <a:ea typeface="华文细黑" panose="02010600040101010101" pitchFamily="2" charset="-122"/>
                <a:cs typeface="Times New Roman" panose="02020603050405020304"/>
              </a:rPr>
              <a:t>      </a:t>
            </a:r>
            <a:r>
              <a:rPr lang="en-US" altLang="zh-CN" sz="2800" kern="100" dirty="0" smtClean="0">
                <a:latin typeface="Symbol" panose="05050102010706020507"/>
                <a:ea typeface="华文细黑" panose="02010600040101010101" pitchFamily="2" charset="-122"/>
                <a:cs typeface="Times New Roman" panose="02020603050405020304"/>
              </a:rPr>
              <a:t>)</a:t>
            </a:r>
            <a:r>
              <a:rPr lang="zh-CN" altLang="zh-CN" sz="2800" kern="100" dirty="0" smtClean="0">
                <a:latin typeface="Times New Roman" panose="02020603050405020304"/>
                <a:ea typeface="华文细黑" panose="02010600040101010101" pitchFamily="2" charset="-122"/>
                <a:cs typeface="Times New Roman" panose="02020603050405020304"/>
              </a:rPr>
              <a:t>写</a:t>
            </a:r>
            <a:endParaRPr lang="en-US" altLang="zh-CN" sz="2800" kern="100" dirty="0" smtClean="0">
              <a:latin typeface="Times New Roman" panose="02020603050405020304"/>
              <a:ea typeface="华文细黑" panose="02010600040101010101" pitchFamily="2" charset="-122"/>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panose="02010600040101010101" pitchFamily="2" charset="-122"/>
                <a:cs typeface="Times New Roman" panose="02020603050405020304"/>
              </a:rPr>
              <a:t>亲</a:t>
            </a:r>
            <a:r>
              <a:rPr lang="en-US" altLang="zh-CN" sz="2800" kern="100" dirty="0" err="1">
                <a:latin typeface="Times New Roman" panose="02020603050405020304"/>
                <a:ea typeface="华文细黑" panose="02010600040101010101" pitchFamily="2" charset="-122"/>
              </a:rPr>
              <a:t>juàn</a:t>
            </a:r>
            <a:r>
              <a:rPr lang="en-US" altLang="zh-CN" sz="2800" kern="100" dirty="0" smtClean="0">
                <a:latin typeface="Symbol" panose="05050102010706020507"/>
                <a:ea typeface="华文细黑" panose="02010600040101010101" pitchFamily="2" charset="-122"/>
                <a:cs typeface="Times New Roman" panose="02020603050405020304"/>
              </a:rPr>
              <a:t>(</a:t>
            </a:r>
            <a:r>
              <a:rPr lang="en-US" altLang="zh-CN" sz="2800" kern="100" dirty="0" smtClean="0">
                <a:latin typeface="Times New Roman" panose="02020603050405020304"/>
                <a:ea typeface="华文细黑" panose="02010600040101010101" pitchFamily="2" charset="-122"/>
                <a:cs typeface="Times New Roman" panose="02020603050405020304"/>
              </a:rPr>
              <a:t>      </a:t>
            </a:r>
            <a:r>
              <a:rPr lang="en-US" altLang="zh-CN" sz="2800" kern="100" dirty="0" smtClean="0">
                <a:latin typeface="Symbol" panose="05050102010706020507"/>
                <a:ea typeface="华文细黑" panose="02010600040101010101" pitchFamily="2" charset="-122"/>
                <a:cs typeface="Times New Roman" panose="02020603050405020304"/>
              </a:rPr>
              <a:t>)</a:t>
            </a:r>
            <a:endParaRPr lang="zh-CN" altLang="zh-CN" sz="2800" kern="100" dirty="0">
              <a:effectLst/>
              <a:latin typeface="宋体" panose="02010600030101010101" pitchFamily="2" charset="-122"/>
              <a:ea typeface="华文细黑" panose="02010600040101010101" pitchFamily="2" charset="-122"/>
              <a:cs typeface="Courier New" panose="02070309020205020404"/>
            </a:endParaRPr>
          </a:p>
        </p:txBody>
      </p:sp>
      <p:sp>
        <p:nvSpPr>
          <p:cNvPr id="2" name="矩形 1"/>
          <p:cNvSpPr/>
          <p:nvPr/>
        </p:nvSpPr>
        <p:spPr>
          <a:xfrm>
            <a:off x="2422798" y="141277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烷</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162601" y="205443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浣</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062758" y="272111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莞</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6415180" y="144502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6775603" y="211369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5551467" y="276176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砾</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10343678" y="1465620"/>
            <a:ext cx="543739"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cs typeface="Courier New" panose="02070309020205020404"/>
              </a:rPr>
              <a:t>誉</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10267990" y="2113692"/>
            <a:ext cx="543739"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cs typeface="Courier New" panose="02070309020205020404"/>
              </a:rPr>
              <a:t>誊</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10567810" y="2733942"/>
            <a:ext cx="543739"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cs typeface="Courier New" panose="02070309020205020404"/>
              </a:rPr>
              <a:t>眷</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20"/>
                                        </p:tgtEl>
                                      </p:cBhvr>
                                    </p:animEffect>
                                    <p:set>
                                      <p:cBhvr>
                                        <p:cTn id="6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5" grpId="0"/>
      <p:bldP spid="15" grpId="1"/>
      <p:bldP spid="16" grpId="0"/>
      <p:bldP spid="16" grpId="1"/>
      <p:bldP spid="17" grpId="0"/>
      <p:bldP spid="17" grpId="1"/>
      <p:bldP spid="18" grpId="0"/>
      <p:bldP spid="18" grpId="1"/>
      <p:bldP spid="19" grpId="0"/>
      <p:bldP spid="19" grpId="1"/>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璀璨</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晕眩</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广袤无垠</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人才济济</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好大喜功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川流不息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车水马龙</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990750" y="980728"/>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形容珠玉等光彩鲜明。</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978153" y="1556792"/>
            <a:ext cx="952055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感觉到本身或周围的东西旋转，多由内耳、小脑等功能</a:t>
            </a:r>
            <a:r>
              <a:rPr lang="zh-CN" altLang="zh-CN" sz="2800" kern="100" dirty="0" smtClean="0">
                <a:solidFill>
                  <a:srgbClr val="3333FF"/>
                </a:solidFill>
                <a:latin typeface="Times New Roman" panose="02020603050405020304"/>
                <a:ea typeface="华文细黑"/>
                <a:cs typeface="Courier New" panose="02070309020205020404"/>
              </a:rPr>
              <a:t>障碍</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423074" y="2276872"/>
            <a:ext cx="135165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引起。</a:t>
            </a:r>
            <a:r>
              <a:rPr lang="en-US" altLang="zh-CN" sz="2800" kern="100" dirty="0">
                <a:solidFill>
                  <a:srgbClr val="3333FF"/>
                </a:solidFill>
                <a:latin typeface="Times New Roman" panose="02020603050405020304"/>
                <a:ea typeface="华文细黑"/>
                <a:cs typeface="Courier New" panose="02070309020205020404"/>
              </a:rPr>
              <a:t> </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710830" y="28529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广阔无边。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638822" y="3553852"/>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形容有才能的人很多。</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2596962" y="4149080"/>
            <a:ext cx="904286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不管条件是否许可，一心想做大事，立大功</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多含贬义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2661231" y="4777988"/>
            <a:ext cx="6170279" cy="523220"/>
          </a:xfrm>
          <a:prstGeom prst="rect">
            <a:avLst/>
          </a:prstGeom>
        </p:spPr>
        <p:txBody>
          <a:bodyPr wrap="none">
            <a:spAutoFit/>
          </a:bodyPr>
          <a:lstStyle/>
          <a:p>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行人、车马等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像水流一样连续不断。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2622356" y="5445224"/>
            <a:ext cx="916148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车像流水，马像游龙，形容车马或车辆很多，来往不绝。</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2"/>
                                        </p:tgtEl>
                                      </p:cBhvr>
                                    </p:animEffect>
                                    <p:set>
                                      <p:cBhvr>
                                        <p:cTn id="45" dur="1" fill="hold">
                                          <p:stCondLst>
                                            <p:cond delay="499"/>
                                          </p:stCondLst>
                                        </p:cTn>
                                        <p:tgtEl>
                                          <p:spTgt spid="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4"/>
                                        </p:tgtEl>
                                      </p:cBhvr>
                                    </p:animEffect>
                                    <p:set>
                                      <p:cBhvr>
                                        <p:cTn id="51" dur="1" fill="hold">
                                          <p:stCondLst>
                                            <p:cond delay="499"/>
                                          </p:stCondLst>
                                        </p:cTn>
                                        <p:tgtEl>
                                          <p:spTgt spid="4"/>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5"/>
                                        </p:tgtEl>
                                      </p:cBhvr>
                                    </p:animEffect>
                                    <p:set>
                                      <p:cBhvr>
                                        <p:cTn id="54" dur="1" fill="hold">
                                          <p:stCondLst>
                                            <p:cond delay="499"/>
                                          </p:stCondLst>
                                        </p:cTn>
                                        <p:tgtEl>
                                          <p:spTgt spid="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6"/>
                                        </p:tgtEl>
                                      </p:cBhvr>
                                    </p:animEffect>
                                    <p:set>
                                      <p:cBhvr>
                                        <p:cTn id="57" dur="1" fill="hold">
                                          <p:stCondLst>
                                            <p:cond delay="499"/>
                                          </p:stCondLst>
                                        </p:cTn>
                                        <p:tgtEl>
                                          <p:spTgt spid="6"/>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7"/>
                                        </p:tgtEl>
                                      </p:cBhvr>
                                    </p:animEffect>
                                    <p:set>
                                      <p:cBhvr>
                                        <p:cTn id="60" dur="1" fill="hold">
                                          <p:stCondLst>
                                            <p:cond delay="499"/>
                                          </p:stCondLst>
                                        </p:cTn>
                                        <p:tgtEl>
                                          <p:spTgt spid="7"/>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2031325"/>
          </a:xfrm>
          <a:prstGeom prst="rect">
            <a:avLst/>
          </a:prstGeom>
        </p:spPr>
        <p:txBody>
          <a:bodyPr wrap="square">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颐指气使</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u="sng" kern="100" dirty="0" smtClean="0">
                <a:solidFill>
                  <a:prstClr val="black"/>
                </a:solidFill>
                <a:latin typeface="Times New Roman" panose="02020603050405020304"/>
                <a:ea typeface="华文细黑"/>
                <a:cs typeface="Times New Roman" panose="02020603050405020304"/>
              </a:rPr>
              <a:t>																</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(9)</a:t>
            </a:r>
            <a:r>
              <a:rPr lang="zh-CN" altLang="zh-CN" sz="2800" kern="100" dirty="0">
                <a:solidFill>
                  <a:prstClr val="black"/>
                </a:solidFill>
                <a:latin typeface="Times New Roman" panose="02020603050405020304"/>
                <a:ea typeface="华文细黑"/>
                <a:cs typeface="Times New Roman" panose="02020603050405020304"/>
              </a:rPr>
              <a:t>奄奄一息</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u="sng" kern="100" dirty="0" smtClean="0">
                <a:solidFill>
                  <a:prstClr val="black"/>
                </a:solidFill>
                <a:latin typeface="Times New Roman" panose="02020603050405020304"/>
                <a:ea typeface="华文细黑"/>
                <a:cs typeface="Times New Roman" panose="02020603050405020304"/>
              </a:rPr>
              <a:t>						</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406574" y="188640"/>
            <a:ext cx="11232086"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不</a:t>
            </a:r>
            <a:r>
              <a:rPr lang="zh-CN" altLang="zh-CN" sz="2800" kern="100" dirty="0">
                <a:solidFill>
                  <a:srgbClr val="3333FF"/>
                </a:solidFill>
                <a:latin typeface="Times New Roman" panose="02020603050405020304"/>
                <a:ea typeface="华文细黑"/>
                <a:cs typeface="Times New Roman" panose="02020603050405020304"/>
              </a:rPr>
              <a:t>说话而用面部表情或口鼻出气发声来示意，形容有权势的人随意支使人的傲慢神气</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4" name="矩形 3"/>
          <p:cNvSpPr/>
          <p:nvPr/>
        </p:nvSpPr>
        <p:spPr>
          <a:xfrm>
            <a:off x="2682756" y="1628800"/>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形容气息微弱，只存一口气。</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624936"/>
            <a:ext cx="11737304" cy="1075872"/>
          </a:xfrm>
          <a:prstGeom prst="rect">
            <a:avLst/>
          </a:prstGeom>
        </p:spPr>
        <p:txBody>
          <a:bodyPr wrap="square">
            <a:spAutoFit/>
          </a:bodyPr>
          <a:lstStyle/>
          <a:p>
            <a:pPr algn="just">
              <a:lnSpc>
                <a:spcPct val="130000"/>
              </a:lnSpc>
              <a:spcAft>
                <a:spcPts val="0"/>
              </a:spcAft>
            </a:pPr>
            <a:r>
              <a:rPr lang="zh-CN" altLang="zh-CN" sz="2600" kern="100" dirty="0">
                <a:latin typeface="Times New Roman" panose="02020603050405020304"/>
                <a:ea typeface="华文细黑"/>
                <a:cs typeface="Times New Roman" panose="02020603050405020304"/>
              </a:rPr>
              <a:t>一、图表知全局</a:t>
            </a:r>
            <a:endParaRPr lang="zh-CN" altLang="zh-CN" sz="2600" kern="100" dirty="0">
              <a:latin typeface="宋体" panose="02010600030101010101" pitchFamily="2" charset="-122"/>
              <a:cs typeface="Courier New" panose="02070309020205020404"/>
            </a:endParaRPr>
          </a:p>
          <a:p>
            <a:pPr algn="just">
              <a:lnSpc>
                <a:spcPct val="130000"/>
              </a:lnSpc>
              <a:spcAft>
                <a:spcPts val="0"/>
              </a:spcAft>
            </a:pPr>
            <a:r>
              <a:rPr lang="zh-CN" altLang="zh-CN" sz="2600" kern="100" dirty="0">
                <a:latin typeface="Times New Roman" panose="02020603050405020304"/>
                <a:ea typeface="华文细黑"/>
                <a:cs typeface="Times New Roman" panose="02020603050405020304"/>
              </a:rPr>
              <a:t>概述本文的内容及主旨，完成图表内容。</a:t>
            </a:r>
            <a:endParaRPr lang="zh-CN" altLang="zh-CN" sz="2600" kern="100" dirty="0">
              <a:effectLst/>
              <a:latin typeface="宋体" panose="02010600030101010101" pitchFamily="2" charset="-122"/>
              <a:cs typeface="Courier New" panose="02070309020205020404"/>
            </a:endParaRPr>
          </a:p>
        </p:txBody>
      </p:sp>
      <p:sp>
        <p:nvSpPr>
          <p:cNvPr id="9" name="矩形 8"/>
          <p:cNvSpPr/>
          <p:nvPr/>
        </p:nvSpPr>
        <p:spPr>
          <a:xfrm>
            <a:off x="530757" y="2500829"/>
            <a:ext cx="739913" cy="3016403"/>
          </a:xfrm>
          <a:prstGeom prst="rect">
            <a:avLst/>
          </a:prstGeom>
        </p:spPr>
        <p:txBody>
          <a:bodyPr wrap="square">
            <a:spAutoFit/>
          </a:bodyPr>
          <a:lstStyle/>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宇</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宙</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的</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边</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疆</a:t>
            </a:r>
            <a:endParaRPr lang="zh-CN" altLang="zh-CN" sz="2600" kern="100" dirty="0">
              <a:effectLst/>
              <a:latin typeface="宋体" panose="02010600030101010101" pitchFamily="2" charset="-122"/>
              <a:cs typeface="Courier New" panose="02070309020205020404"/>
            </a:endParaRPr>
          </a:p>
        </p:txBody>
      </p:sp>
      <p:sp>
        <p:nvSpPr>
          <p:cNvPr id="10" name="左大括号 9"/>
          <p:cNvSpPr/>
          <p:nvPr/>
        </p:nvSpPr>
        <p:spPr>
          <a:xfrm>
            <a:off x="1189547" y="1941005"/>
            <a:ext cx="216024" cy="435001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600"/>
          </a:p>
        </p:txBody>
      </p:sp>
      <p:sp>
        <p:nvSpPr>
          <p:cNvPr id="12" name="矩形 11"/>
          <p:cNvSpPr/>
          <p:nvPr/>
        </p:nvSpPr>
        <p:spPr>
          <a:xfrm>
            <a:off x="1558702" y="1988840"/>
            <a:ext cx="1518364" cy="492443"/>
          </a:xfrm>
          <a:prstGeom prst="rect">
            <a:avLst/>
          </a:prstGeom>
        </p:spPr>
        <p:txBody>
          <a:bodyPr wrap="none">
            <a:spAutoFit/>
          </a:bodyPr>
          <a:lstStyle/>
          <a:p>
            <a:r>
              <a:rPr lang="zh-CN" altLang="zh-CN" sz="2600" kern="100" dirty="0">
                <a:latin typeface="Times New Roman" panose="02020603050405020304"/>
                <a:ea typeface="华文细黑"/>
                <a:cs typeface="Times New Roman" panose="02020603050405020304"/>
              </a:rPr>
              <a:t>概说宇宙</a:t>
            </a:r>
            <a:endParaRPr lang="zh-CN" altLang="en-US" sz="2600" dirty="0"/>
          </a:p>
        </p:txBody>
      </p:sp>
      <p:sp>
        <p:nvSpPr>
          <p:cNvPr id="13" name="左大括号 12"/>
          <p:cNvSpPr/>
          <p:nvPr/>
        </p:nvSpPr>
        <p:spPr>
          <a:xfrm>
            <a:off x="3179659" y="1743840"/>
            <a:ext cx="216024" cy="86062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600"/>
          </a:p>
        </p:txBody>
      </p:sp>
      <p:sp>
        <p:nvSpPr>
          <p:cNvPr id="14" name="矩形 13"/>
          <p:cNvSpPr/>
          <p:nvPr/>
        </p:nvSpPr>
        <p:spPr>
          <a:xfrm>
            <a:off x="3502252" y="1633048"/>
            <a:ext cx="5401266" cy="1075872"/>
          </a:xfrm>
          <a:prstGeom prst="rect">
            <a:avLst/>
          </a:prstGeom>
        </p:spPr>
        <p:txBody>
          <a:bodyPr wrap="square">
            <a:spAutoFit/>
          </a:bodyPr>
          <a:lstStyle/>
          <a:p>
            <a:pPr algn="just">
              <a:lnSpc>
                <a:spcPct val="130000"/>
              </a:lnSpc>
              <a:spcAft>
                <a:spcPts val="0"/>
              </a:spcAft>
            </a:pPr>
            <a:r>
              <a:rPr lang="zh-CN" altLang="zh-CN" sz="2600" kern="100" dirty="0">
                <a:latin typeface="Times New Roman" panose="02020603050405020304"/>
                <a:ea typeface="华文细黑"/>
                <a:cs typeface="Times New Roman" panose="02020603050405020304"/>
              </a:rPr>
              <a:t>探索宇宙：勇于怀疑　富于</a:t>
            </a:r>
            <a:r>
              <a:rPr lang="zh-CN" altLang="zh-CN" sz="2600" kern="100" dirty="0" smtClean="0">
                <a:latin typeface="Times New Roman" panose="02020603050405020304"/>
                <a:ea typeface="华文细黑"/>
                <a:cs typeface="Times New Roman" panose="02020603050405020304"/>
              </a:rPr>
              <a:t>想象</a:t>
            </a:r>
            <a:endParaRPr lang="en-US" altLang="zh-CN" sz="2600" kern="100" dirty="0" smtClean="0">
              <a:latin typeface="Times New Roman" panose="02020603050405020304"/>
              <a:ea typeface="华文细黑"/>
              <a:cs typeface="Times New Roman" panose="02020603050405020304"/>
            </a:endParaRPr>
          </a:p>
          <a:p>
            <a:pPr algn="just">
              <a:lnSpc>
                <a:spcPct val="130000"/>
              </a:lnSpc>
              <a:spcAft>
                <a:spcPts val="0"/>
              </a:spcAft>
            </a:pPr>
            <a:r>
              <a:rPr lang="zh-CN" altLang="zh-CN" sz="2600" kern="100" dirty="0" smtClean="0">
                <a:latin typeface="Times New Roman" panose="02020603050405020304"/>
                <a:ea typeface="华文细黑"/>
                <a:cs typeface="Times New Roman" panose="02020603050405020304"/>
              </a:rPr>
              <a:t>宇宙</a:t>
            </a:r>
            <a:r>
              <a:rPr lang="zh-CN" altLang="zh-CN" sz="2600" kern="100" dirty="0">
                <a:latin typeface="Times New Roman" panose="02020603050405020304"/>
                <a:ea typeface="华文细黑"/>
                <a:cs typeface="Times New Roman" panose="02020603050405020304"/>
              </a:rPr>
              <a:t>特点：辽阔无垠</a:t>
            </a:r>
            <a:endParaRPr lang="zh-CN" altLang="zh-CN" sz="2600" kern="100" dirty="0">
              <a:effectLst/>
              <a:latin typeface="宋体" panose="02010600030101010101" pitchFamily="2" charset="-122"/>
              <a:cs typeface="Courier New" panose="02070309020205020404"/>
            </a:endParaRPr>
          </a:p>
        </p:txBody>
      </p:sp>
      <p:sp>
        <p:nvSpPr>
          <p:cNvPr id="15" name="矩形 14"/>
          <p:cNvSpPr/>
          <p:nvPr/>
        </p:nvSpPr>
        <p:spPr>
          <a:xfrm>
            <a:off x="1558702" y="3284984"/>
            <a:ext cx="1518364" cy="492443"/>
          </a:xfrm>
          <a:prstGeom prst="rect">
            <a:avLst/>
          </a:prstGeom>
        </p:spPr>
        <p:txBody>
          <a:bodyPr wrap="none">
            <a:spAutoFit/>
          </a:bodyPr>
          <a:lstStyle/>
          <a:p>
            <a:r>
              <a:rPr lang="zh-CN" altLang="zh-CN" sz="2600" kern="100" dirty="0">
                <a:latin typeface="Times New Roman" panose="02020603050405020304"/>
                <a:ea typeface="华文细黑"/>
                <a:cs typeface="Times New Roman" panose="02020603050405020304"/>
              </a:rPr>
              <a:t>介绍星系</a:t>
            </a:r>
            <a:endParaRPr lang="zh-CN" altLang="en-US" sz="2600" dirty="0"/>
          </a:p>
        </p:txBody>
      </p:sp>
      <p:sp>
        <p:nvSpPr>
          <p:cNvPr id="16" name="左大括号 15"/>
          <p:cNvSpPr/>
          <p:nvPr/>
        </p:nvSpPr>
        <p:spPr>
          <a:xfrm>
            <a:off x="3179659" y="2924944"/>
            <a:ext cx="216024" cy="126004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600"/>
          </a:p>
        </p:txBody>
      </p:sp>
      <p:sp>
        <p:nvSpPr>
          <p:cNvPr id="17" name="矩形 16"/>
          <p:cNvSpPr/>
          <p:nvPr/>
        </p:nvSpPr>
        <p:spPr>
          <a:xfrm>
            <a:off x="3502252" y="2708920"/>
            <a:ext cx="6265362" cy="1596847"/>
          </a:xfrm>
          <a:prstGeom prst="rect">
            <a:avLst/>
          </a:prstGeom>
        </p:spPr>
        <p:txBody>
          <a:bodyPr wrap="square">
            <a:spAutoFit/>
          </a:bodyPr>
          <a:lstStyle/>
          <a:p>
            <a:pPr algn="just">
              <a:lnSpc>
                <a:spcPct val="130000"/>
              </a:lnSpc>
              <a:spcAft>
                <a:spcPts val="0"/>
              </a:spcAft>
            </a:pPr>
            <a:r>
              <a:rPr lang="zh-CN" altLang="zh-CN" sz="2600" kern="100" dirty="0">
                <a:latin typeface="Times New Roman" panose="02020603050405020304"/>
                <a:ea typeface="华文细黑"/>
                <a:cs typeface="Times New Roman" panose="02020603050405020304"/>
              </a:rPr>
              <a:t>构成</a:t>
            </a:r>
            <a:r>
              <a:rPr lang="zh-CN" altLang="zh-CN" sz="2600" kern="100" dirty="0" smtClean="0">
                <a:latin typeface="Times New Roman" panose="02020603050405020304"/>
                <a:ea typeface="华文细黑"/>
                <a:cs typeface="Times New Roman" panose="02020603050405020304"/>
              </a:rPr>
              <a:t>：</a:t>
            </a:r>
            <a:r>
              <a:rPr lang="en-US" altLang="zh-CN" sz="2600" kern="100" dirty="0" smtClean="0">
                <a:latin typeface="Times New Roman" panose="02020603050405020304"/>
                <a:ea typeface="华文细黑"/>
                <a:cs typeface="Times New Roman" panose="02020603050405020304"/>
              </a:rPr>
              <a:t>________________</a:t>
            </a:r>
            <a:endParaRPr lang="en-US" altLang="zh-CN" sz="2600" kern="100" dirty="0" smtClean="0">
              <a:latin typeface="Times New Roman" panose="02020603050405020304"/>
              <a:ea typeface="华文细黑"/>
              <a:cs typeface="Times New Roman" panose="02020603050405020304"/>
            </a:endParaRPr>
          </a:p>
          <a:p>
            <a:pPr algn="just">
              <a:lnSpc>
                <a:spcPct val="130000"/>
              </a:lnSpc>
              <a:spcAft>
                <a:spcPts val="0"/>
              </a:spcAft>
            </a:pPr>
            <a:r>
              <a:rPr lang="en-US" altLang="zh-CN" sz="2600" kern="100" dirty="0" smtClean="0">
                <a:latin typeface="Times New Roman" panose="02020603050405020304"/>
                <a:ea typeface="华文细黑"/>
                <a:cs typeface="Times New Roman" panose="02020603050405020304"/>
              </a:rPr>
              <a:t>_____________________</a:t>
            </a:r>
            <a:r>
              <a:rPr lang="zh-CN" altLang="zh-CN" sz="2600" u="sng" kern="100" dirty="0">
                <a:latin typeface="Times New Roman" panose="02020603050405020304"/>
                <a:ea typeface="华文细黑"/>
                <a:cs typeface="Times New Roman" panose="02020603050405020304"/>
              </a:rPr>
              <a:t>　　　</a:t>
            </a:r>
            <a:endParaRPr lang="en-US" altLang="zh-CN" sz="2600" u="sng" kern="100" dirty="0" smtClean="0">
              <a:latin typeface="Times New Roman" panose="02020603050405020304"/>
              <a:ea typeface="华文细黑"/>
              <a:cs typeface="Times New Roman" panose="02020603050405020304"/>
            </a:endParaRPr>
          </a:p>
          <a:p>
            <a:pPr algn="just">
              <a:lnSpc>
                <a:spcPct val="130000"/>
              </a:lnSpc>
              <a:spcAft>
                <a:spcPts val="0"/>
              </a:spcAft>
            </a:pPr>
            <a:r>
              <a:rPr lang="en-US" altLang="zh-CN" sz="2600" kern="100" dirty="0" smtClean="0">
                <a:latin typeface="Times New Roman" panose="02020603050405020304"/>
                <a:ea typeface="华文细黑"/>
                <a:cs typeface="Times New Roman" panose="02020603050405020304"/>
              </a:rPr>
              <a:t>_____________________</a:t>
            </a:r>
            <a:r>
              <a:rPr lang="zh-CN" altLang="zh-CN" sz="2600" u="sng" kern="100" dirty="0">
                <a:latin typeface="Times New Roman" panose="02020603050405020304"/>
                <a:ea typeface="华文细黑"/>
                <a:cs typeface="Times New Roman" panose="02020603050405020304"/>
              </a:rPr>
              <a:t>　　　　　</a:t>
            </a:r>
            <a:endParaRPr lang="zh-CN" altLang="zh-CN" sz="2600" kern="100" dirty="0">
              <a:effectLst/>
              <a:latin typeface="宋体" panose="02010600030101010101" pitchFamily="2" charset="-122"/>
              <a:cs typeface="Courier New" panose="02070309020205020404"/>
            </a:endParaRPr>
          </a:p>
        </p:txBody>
      </p:sp>
      <p:sp>
        <p:nvSpPr>
          <p:cNvPr id="18" name="矩形 17"/>
          <p:cNvSpPr/>
          <p:nvPr/>
        </p:nvSpPr>
        <p:spPr>
          <a:xfrm>
            <a:off x="1630710" y="4509120"/>
            <a:ext cx="1851789" cy="492443"/>
          </a:xfrm>
          <a:prstGeom prst="rect">
            <a:avLst/>
          </a:prstGeom>
        </p:spPr>
        <p:txBody>
          <a:bodyPr wrap="none">
            <a:spAutoFit/>
          </a:bodyPr>
          <a:lstStyle/>
          <a:p>
            <a:r>
              <a:rPr lang="zh-CN" altLang="zh-CN" sz="2600" kern="100" dirty="0">
                <a:latin typeface="Times New Roman" panose="02020603050405020304"/>
                <a:ea typeface="华文细黑"/>
                <a:cs typeface="Times New Roman" panose="02020603050405020304"/>
              </a:rPr>
              <a:t>介绍银河系</a:t>
            </a:r>
            <a:endParaRPr lang="zh-CN" altLang="en-US" sz="2600" dirty="0"/>
          </a:p>
        </p:txBody>
      </p:sp>
      <p:sp>
        <p:nvSpPr>
          <p:cNvPr id="19" name="左大括号 18"/>
          <p:cNvSpPr/>
          <p:nvPr/>
        </p:nvSpPr>
        <p:spPr>
          <a:xfrm>
            <a:off x="3395683" y="4472116"/>
            <a:ext cx="216024" cy="64660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600"/>
          </a:p>
        </p:txBody>
      </p:sp>
      <p:sp>
        <p:nvSpPr>
          <p:cNvPr id="20" name="矩形 19"/>
          <p:cNvSpPr/>
          <p:nvPr/>
        </p:nvSpPr>
        <p:spPr>
          <a:xfrm>
            <a:off x="3646934" y="4077072"/>
            <a:ext cx="6265362" cy="1052596"/>
          </a:xfrm>
          <a:prstGeom prst="rect">
            <a:avLst/>
          </a:prstGeom>
        </p:spPr>
        <p:txBody>
          <a:bodyPr wrap="square">
            <a:spAutoFit/>
          </a:bodyPr>
          <a:lstStyle/>
          <a:p>
            <a:pPr algn="just">
              <a:lnSpc>
                <a:spcPct val="120000"/>
              </a:lnSpc>
              <a:spcAft>
                <a:spcPts val="0"/>
              </a:spcAft>
            </a:pPr>
            <a:r>
              <a:rPr lang="en-US" altLang="zh-CN" sz="2600" kern="100" dirty="0" smtClean="0">
                <a:latin typeface="Times New Roman" panose="02020603050405020304"/>
                <a:ea typeface="华文细黑"/>
                <a:cs typeface="Times New Roman" panose="02020603050405020304"/>
              </a:rPr>
              <a:t>________________</a:t>
            </a:r>
            <a:endParaRPr lang="en-US" altLang="zh-CN" sz="2600" kern="100" dirty="0" smtClean="0">
              <a:latin typeface="Times New Roman" panose="02020603050405020304"/>
              <a:ea typeface="华文细黑"/>
              <a:cs typeface="Times New Roman" panose="02020603050405020304"/>
            </a:endParaRPr>
          </a:p>
          <a:p>
            <a:pPr algn="just">
              <a:lnSpc>
                <a:spcPct val="120000"/>
              </a:lnSpc>
              <a:spcAft>
                <a:spcPts val="0"/>
              </a:spcAft>
            </a:pPr>
            <a:r>
              <a:rPr lang="en-US" altLang="zh-CN" sz="2600" kern="100" dirty="0" smtClean="0">
                <a:latin typeface="Times New Roman" panose="02020603050405020304"/>
                <a:ea typeface="华文细黑"/>
                <a:cs typeface="Times New Roman" panose="02020603050405020304"/>
              </a:rPr>
              <a:t>_____________________</a:t>
            </a:r>
            <a:r>
              <a:rPr lang="zh-CN" altLang="zh-CN" sz="2600" u="sng" kern="100" dirty="0">
                <a:latin typeface="Times New Roman" panose="02020603050405020304"/>
                <a:ea typeface="华文细黑"/>
                <a:cs typeface="Times New Roman" panose="02020603050405020304"/>
              </a:rPr>
              <a:t>　　　　　</a:t>
            </a:r>
            <a:endParaRPr lang="zh-CN" altLang="zh-CN" sz="2600" kern="100" dirty="0">
              <a:effectLst/>
              <a:latin typeface="宋体" panose="02010600030101010101" pitchFamily="2" charset="-122"/>
              <a:cs typeface="Courier New" panose="02070309020205020404"/>
            </a:endParaRPr>
          </a:p>
        </p:txBody>
      </p:sp>
      <p:sp>
        <p:nvSpPr>
          <p:cNvPr id="21" name="左大括号 20"/>
          <p:cNvSpPr/>
          <p:nvPr/>
        </p:nvSpPr>
        <p:spPr>
          <a:xfrm>
            <a:off x="3430910" y="5451857"/>
            <a:ext cx="216024" cy="114549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600"/>
          </a:p>
        </p:txBody>
      </p:sp>
      <p:sp>
        <p:nvSpPr>
          <p:cNvPr id="22" name="矩形 21"/>
          <p:cNvSpPr/>
          <p:nvPr/>
        </p:nvSpPr>
        <p:spPr>
          <a:xfrm>
            <a:off x="3753503" y="5157192"/>
            <a:ext cx="6265362" cy="1532727"/>
          </a:xfrm>
          <a:prstGeom prst="rect">
            <a:avLst/>
          </a:prstGeom>
        </p:spPr>
        <p:txBody>
          <a:bodyPr wrap="square">
            <a:spAutoFit/>
          </a:bodyPr>
          <a:lstStyle/>
          <a:p>
            <a:pPr algn="just">
              <a:lnSpc>
                <a:spcPct val="120000"/>
              </a:lnSpc>
              <a:spcAft>
                <a:spcPts val="0"/>
              </a:spcAft>
            </a:pPr>
            <a:r>
              <a:rPr lang="en-US" altLang="zh-CN" sz="2600" kern="100" dirty="0" smtClean="0">
                <a:latin typeface="Times New Roman" panose="02020603050405020304"/>
                <a:ea typeface="华文细黑"/>
                <a:cs typeface="Times New Roman" panose="02020603050405020304"/>
              </a:rPr>
              <a:t>________________</a:t>
            </a:r>
            <a:endParaRPr lang="en-US" altLang="zh-CN" sz="2600" kern="100" dirty="0" smtClean="0">
              <a:latin typeface="Times New Roman" panose="02020603050405020304"/>
              <a:ea typeface="华文细黑"/>
              <a:cs typeface="Times New Roman" panose="02020603050405020304"/>
            </a:endParaRPr>
          </a:p>
          <a:p>
            <a:pPr algn="just">
              <a:lnSpc>
                <a:spcPct val="120000"/>
              </a:lnSpc>
              <a:spcAft>
                <a:spcPts val="0"/>
              </a:spcAft>
            </a:pPr>
            <a:r>
              <a:rPr lang="en-US" altLang="zh-CN" sz="2600" kern="100" dirty="0" smtClean="0">
                <a:latin typeface="Times New Roman" panose="02020603050405020304"/>
                <a:ea typeface="华文细黑"/>
                <a:cs typeface="Times New Roman" panose="02020603050405020304"/>
              </a:rPr>
              <a:t>________________</a:t>
            </a:r>
            <a:r>
              <a:rPr lang="zh-CN" altLang="zh-CN" sz="2600" u="sng" kern="100" dirty="0">
                <a:latin typeface="Times New Roman" panose="02020603050405020304"/>
                <a:ea typeface="华文细黑"/>
                <a:cs typeface="Times New Roman" panose="02020603050405020304"/>
              </a:rPr>
              <a:t>　　　</a:t>
            </a:r>
            <a:endParaRPr lang="en-US" altLang="zh-CN" sz="2600" u="sng" kern="100" dirty="0" smtClean="0">
              <a:latin typeface="Times New Roman" panose="02020603050405020304"/>
              <a:ea typeface="华文细黑"/>
              <a:cs typeface="Times New Roman" panose="02020603050405020304"/>
            </a:endParaRPr>
          </a:p>
          <a:p>
            <a:pPr algn="just">
              <a:lnSpc>
                <a:spcPct val="120000"/>
              </a:lnSpc>
              <a:spcAft>
                <a:spcPts val="0"/>
              </a:spcAft>
            </a:pPr>
            <a:r>
              <a:rPr lang="en-US" altLang="zh-CN" sz="2600" kern="100" dirty="0" smtClean="0">
                <a:latin typeface="Times New Roman" panose="02020603050405020304"/>
                <a:ea typeface="华文细黑"/>
                <a:cs typeface="Times New Roman" panose="02020603050405020304"/>
              </a:rPr>
              <a:t>________________</a:t>
            </a:r>
            <a:r>
              <a:rPr lang="zh-CN" altLang="zh-CN" sz="2600" u="sng" kern="100" dirty="0">
                <a:latin typeface="Times New Roman" panose="02020603050405020304"/>
                <a:ea typeface="华文细黑"/>
                <a:cs typeface="Times New Roman" panose="02020603050405020304"/>
              </a:rPr>
              <a:t>　　　　　</a:t>
            </a:r>
            <a:endParaRPr lang="zh-CN" altLang="zh-CN" sz="2600" kern="100" dirty="0">
              <a:effectLst/>
              <a:latin typeface="宋体" panose="02010600030101010101" pitchFamily="2" charset="-122"/>
              <a:cs typeface="Courier New" panose="02070309020205020404"/>
            </a:endParaRPr>
          </a:p>
        </p:txBody>
      </p:sp>
      <p:sp>
        <p:nvSpPr>
          <p:cNvPr id="23" name="矩形 22"/>
          <p:cNvSpPr/>
          <p:nvPr/>
        </p:nvSpPr>
        <p:spPr>
          <a:xfrm>
            <a:off x="1558702" y="5744869"/>
            <a:ext cx="1851789" cy="492443"/>
          </a:xfrm>
          <a:prstGeom prst="rect">
            <a:avLst/>
          </a:prstGeom>
        </p:spPr>
        <p:txBody>
          <a:bodyPr wrap="none">
            <a:spAutoFit/>
          </a:bodyPr>
          <a:lstStyle/>
          <a:p>
            <a:r>
              <a:rPr lang="zh-CN" altLang="zh-CN" sz="2600" kern="100" dirty="0">
                <a:latin typeface="Times New Roman" panose="02020603050405020304"/>
                <a:ea typeface="华文细黑"/>
                <a:cs typeface="Times New Roman" panose="02020603050405020304"/>
              </a:rPr>
              <a:t>介绍太阳系</a:t>
            </a:r>
            <a:endParaRPr lang="zh-CN" altLang="en-US" sz="2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6381</Words>
  <Application>WPS 演示</Application>
  <PresentationFormat>自定义</PresentationFormat>
  <Paragraphs>379</Paragraphs>
  <Slides>36</Slides>
  <Notes>8</Notes>
  <HiddenSlides>4</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36</vt:i4>
      </vt:variant>
    </vt:vector>
  </HeadingPairs>
  <TitlesOfParts>
    <vt:vector size="54" baseType="lpstr">
      <vt:lpstr>Arial</vt:lpstr>
      <vt:lpstr>宋体</vt:lpstr>
      <vt:lpstr>Wingdings</vt:lpstr>
      <vt:lpstr>Times New Roman</vt:lpstr>
      <vt:lpstr>微软雅黑</vt:lpstr>
      <vt:lpstr>Times New Roman</vt:lpstr>
      <vt:lpstr>华文细黑</vt:lpstr>
      <vt:lpstr>Courier New</vt:lpstr>
      <vt:lpstr>华文细黑</vt:lpstr>
      <vt:lpstr>黑体</vt:lpstr>
      <vt:lpstr>Symbol</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203</cp:revision>
  <dcterms:created xsi:type="dcterms:W3CDTF">2016-03-28T08:27:00Z</dcterms:created>
  <dcterms:modified xsi:type="dcterms:W3CDTF">2018-02-13T13:05:49Z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