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9" r:id="rId3"/>
    <p:sldId id="278" r:id="rId4"/>
    <p:sldId id="257" r:id="rId5"/>
    <p:sldId id="25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53" r:id="rId14"/>
    <p:sldId id="272" r:id="rId15"/>
    <p:sldId id="305" r:id="rId17"/>
    <p:sldId id="259" r:id="rId18"/>
    <p:sldId id="355" r:id="rId19"/>
    <p:sldId id="356" r:id="rId20"/>
    <p:sldId id="357" r:id="rId21"/>
    <p:sldId id="358" r:id="rId22"/>
    <p:sldId id="359" r:id="rId23"/>
    <p:sldId id="354" r:id="rId24"/>
    <p:sldId id="309" r:id="rId25"/>
    <p:sldId id="261" r:id="rId26"/>
    <p:sldId id="290" r:id="rId27"/>
    <p:sldId id="315" r:id="rId28"/>
    <p:sldId id="347" r:id="rId29"/>
    <p:sldId id="348" r:id="rId30"/>
    <p:sldId id="349" r:id="rId31"/>
    <p:sldId id="350" r:id="rId32"/>
    <p:sldId id="336" r:id="rId33"/>
    <p:sldId id="337" r:id="rId34"/>
    <p:sldId id="340" r:id="rId35"/>
    <p:sldId id="320" r:id="rId36"/>
    <p:sldId id="324" r:id="rId37"/>
    <p:sldId id="341" r:id="rId38"/>
    <p:sldId id="342" r:id="rId39"/>
    <p:sldId id="343" r:id="rId40"/>
    <p:sldId id="344" r:id="rId41"/>
    <p:sldId id="328" r:id="rId42"/>
    <p:sldId id="300" r:id="rId43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0" autoAdjust="0"/>
    <p:restoredTop sz="94660"/>
  </p:normalViewPr>
  <p:slideViewPr>
    <p:cSldViewPr>
      <p:cViewPr varScale="1">
        <p:scale>
          <a:sx n="114" d="100"/>
          <a:sy n="114" d="100"/>
        </p:scale>
        <p:origin x="-52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3.xml"/><Relationship Id="rId3" Type="http://schemas.openxmlformats.org/officeDocument/2006/relationships/slide" Target="slide30.xml"/><Relationship Id="rId2" Type="http://schemas.openxmlformats.org/officeDocument/2006/relationships/slide" Target="slide24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93193" y="2792939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琵琶行并序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3193" y="2359199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唐代的华丽诗章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赵丽君  2016\同步2016\创新设计\最后一批\看完\创新图片\4a60522a165b32b5b5b552b710669b2b_1445594198.jpg"/>
          <p:cNvPicPr>
            <a:picLocks noChangeAspect="1" noChangeArrowheads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5"/>
          <a:stretch>
            <a:fillRect/>
          </a:stretch>
        </p:blipFill>
        <p:spPr bwMode="auto">
          <a:xfrm>
            <a:off x="8175588" y="0"/>
            <a:ext cx="4014825" cy="276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6694" y="954567"/>
            <a:ext cx="485261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指七言诗。唐代的习惯说法。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6694" y="16288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长句子。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闻舟中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弹琵琶者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遂命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商人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0990" y="9615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名词作状语，在夜里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8782" y="1602639"/>
            <a:ext cx="341632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名词用作动词，摆酒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2876" y="225770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形容词用作动词，看重；轻视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特殊句式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送客湓浦口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尝学琵琶于穆、曹二善才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感斯人言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予左迁九江郡司马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974" y="819869"/>
            <a:ext cx="1112087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省略句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省略主语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湓浦口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前省略介词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 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102" y="2228647"/>
            <a:ext cx="269817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介词结构后置句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8822" y="29057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为动用法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0990" y="35538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品读感悟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980728"/>
            <a:ext cx="1173730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一、图表知全局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弄清本文的线索，理清全诗的结构，填写下表。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31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484" y="2640470"/>
            <a:ext cx="7465150" cy="381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414" y="252643"/>
            <a:ext cx="11376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801" y="1412776"/>
            <a:ext cx="6786500" cy="346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二、细读析文本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诗前小序有什么作用？诵读全诗，找出诗歌中和序呼应的地方。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序的作用：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交代了时间、地点、人物、故事的经过，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概述琵琶女的身世，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点明写作动机，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奠定全诗的感情基调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凄切伤怀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诗文与序呼应的地方：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明年秋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铮铮然有京都声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”→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第一段，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问其人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转徙于江湖间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”→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第二、三段，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予出官二年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是夕始觉有迁谪意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第四段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《琵琶行》是一首叙事诗，试概述事件并分别用一句话概括各节诗的内容。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诗人谪居江州，月夜送客江边，巧遇琵琶女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江头送客思管弦；江上聆听琵琶曲；倾听歌女苦身世；同病相怜伤迁谪；重闻琵琶湿青衫。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第二段中，在琵琶女演奏之前，诗人先写她的调弦动作和神情，这有什么作用？诗人运用了哪些手法来直接描画琵琶乐声之美？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说明琵琶女此时已经进入乐曲的境界。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运用了多种手法来直接表现乐声之美。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用摹声的手法。如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嘈嘈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切切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等象声词和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间关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幽咽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等双声词。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用比喻的手法。以声喻声，如用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急雨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之声、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私语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之声、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莺语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之声等；以形喻声，如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银瓶乍破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刀枪鸣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铁骑突出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裂帛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直接描写。如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未成曲调先有情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此时无声胜有声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本诗通过叙事塑造了哪几个人物形象，他们的形象各有何特点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人物形象：琵琶女和诗人自己。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形象特点：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琵琶女年轻时色艺双绝，名噪教坊，富贵子弟争着向她献宠，生活中充满了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；然而这样的欢乐是以色取悦于人换来的，其中未尝不含着悲苦。待到年长色衰，又值社会发生动乱时，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门前冷落鞍马稀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，不得已而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嫁作商人妇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转徙于江湖间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，过着凄苦的生活。这个形象具有高度的典型性，深刻地揭示了封建社会中被侮辱、被玩弄的乐伎们的悲惨命运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诗人的自我形象，主要表现在他的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天涯沦落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之恨。诗的开头写秋夜浔阳江头的萧瑟景象和饯别宴上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醉不成欢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的气氛，都暗示了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这种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2015" y="545129"/>
            <a:ext cx="11160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ct val="0"/>
              </a:spcBef>
              <a:tabLst>
                <a:tab pos="2070735" algn="l"/>
              </a:tabLst>
            </a:pPr>
            <a:r>
              <a:rPr lang="zh-CN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目标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zh-CN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熟读并背诵全诗。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欣赏运用比喻描写音乐的语言艺术。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理解诗歌中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同是天涯沦落人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的含意。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了解运用环境渲染气氛、烘托人物思想感情的手法。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332656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心情。琵琶女的演奏不仅道尽了她本人心中的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无限事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，其实也勾起了诗人对往事的回忆。听了琵琶女的自叙身世，他的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终于奔涌而出，唱出了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同是天涯沦落人，相逢何必曾相识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。然后尽情地倾诉他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谪居卧病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中凄凉、郁闷的心情，抒写了自己官宦失意的痛苦和感伤以及对社会黑暗的不满与激愤。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830317"/>
            <a:ext cx="1137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白居易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(772—846)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，唐代著名诗人。字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乐天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，晚年号</a:t>
            </a:r>
            <a:r>
              <a:rPr lang="zh-CN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香山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居士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。著有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《白氏长庆集》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，今存诗近三千首。在文学上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白居易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文章合为时而著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，歌诗合为事而作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强调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继承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我国古典诗歌的现实主义优良传统，是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新乐府运动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倡导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者，在文学史上占有重要的地位。《琵琶行》是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我国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文学史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上著名的</a:t>
            </a:r>
            <a:r>
              <a:rPr lang="zh-CN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长篇叙事诗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，是其代表作品之一。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307211"/>
            <a:ext cx="237510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425" y="1697411"/>
            <a:ext cx="2051969" cy="310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196" y="260648"/>
            <a:ext cx="11604658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背景剖析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《琵琶行》创作于元和十一年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(816)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白居易任谏官时，直言敢谏，同情民间疾苦，写了大量的讽喻诗，触怒了唐宪宗，得罪了权贵。元和十年，宰相武元衡被藩镇李师道派人刺杀。白居易情急之中上书请捕刺客，触犯了权贵的利益，被指责越职奏事，贬为江州刺史；又进而诬陷他作《赏花》《新井》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甚伤名教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，再贬江州司马。江州当时被看成是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蛮瘴之地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加之江州司马虽然名义上是刺史的佐吏，实际上是一种闲散职务，这对白居易来说是一种莫大的嘲弄。他的被贬其实是一桩冤案，他连遭打击，心境凄凉，满怀郁愤。次年送客湓浦口，遇到琵琶女，创作出这首传世名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60648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相关知识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关于歌、行、引：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《琵琶行》原作《琵琶引》，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乐曲的意思。白居易还有《长恨歌》。歌、行、引是古代歌曲的三种形式，后成为古代诗歌的一种体裁。三者的名称虽不同，其实并无严格区别。其音节、格律一般比较自由，形式都采用五言、七言、杂言的古体，富于变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互动互学　交流深化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614" y="108820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交流释疑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9125" y="548680"/>
            <a:ext cx="2376264" cy="1200329"/>
            <a:chOff x="8628686" y="5243102"/>
            <a:chExt cx="2943506" cy="1640186"/>
          </a:xfrm>
        </p:grpSpPr>
        <p:sp>
          <p:nvSpPr>
            <p:cNvPr id="11" name="TextBox 10"/>
            <p:cNvSpPr txBox="1"/>
            <p:nvPr/>
          </p:nvSpPr>
          <p:spPr>
            <a:xfrm>
              <a:off x="8628686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32590" y="6620634"/>
              <a:ext cx="2739602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7999" y="1836819"/>
            <a:ext cx="1141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第二段用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东船西舫悄无言，唯见江心秋月白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结尾有何作用？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这个结尾，是用侧面烘托的手法来表现音乐之美。用悄寂无声的环境来衬托演奏的效果，乐声已停，然而余音绕梁，经久不息，人们还久久沉醉在音乐创造的氛围中。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悄无言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的寂静，实则是充满了感情的时刻，听众的忘情和如痴如醉的神情，从侧面烘托出琵琶女技艺的高超绝妙。这一画面，有着极其感人的艺术魅力。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9" y="260648"/>
            <a:ext cx="11412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诗人用哪句诗把自己和琵琶女联系在一起？是什么作为桥梁把他们联系在一起？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同是天涯沦落人，相逢何必曾相识。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琵琶女原来的境况是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艺压京城、艳盖群芳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，后来的境况是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年老色衰、委身商人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；诗人早年的境况是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位至谏官、名动京师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，后来的境况是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谪居卧病、飘零天涯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。他们相同的经历都是由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音乐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将他们联系在一起。琵琶女用一支琵琶曲向人们倾述了她坎坷曲折的人生，白居易用文学艺术形象地再现了琵琶女精湛的演技。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音乐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将他们联系在了一起。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2912" y="5399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深度研读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1639" y="372"/>
            <a:ext cx="2428257" cy="1200329"/>
            <a:chOff x="8756059" y="5243102"/>
            <a:chExt cx="3007912" cy="1640186"/>
          </a:xfrm>
        </p:grpSpPr>
        <p:sp>
          <p:nvSpPr>
            <p:cNvPr id="9" name="TextBox 8"/>
            <p:cNvSpPr txBox="1"/>
            <p:nvPr/>
          </p:nvSpPr>
          <p:spPr>
            <a:xfrm>
              <a:off x="8756059" y="5243102"/>
              <a:ext cx="407810" cy="16401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820790" y="6620634"/>
              <a:ext cx="2943181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7999" y="1196752"/>
            <a:ext cx="114120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找出诗歌中的几处环境描写，试分析它们的作用。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篇首的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浔阳江头夜送客，枫叶荻花秋瑟瑟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，叙述了江东送客时的环境。秋夜的江水、枫叶、荻花，构成清晰如画的意境，令人顿感秋凉袭身，乐曲传达出诗人凄凉愁惨的心情，为全诗奠定了感情基调。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别时茫茫江浸月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，叙述别时景象，景中含情。茫茫江水，溶溶月色，无不弥散着诗人的离愁别绪，仿佛诗人的心情融化其中，与自然风物有了感应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(3)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唯见江心秋月白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，写音乐结束时寂静的环境。音乐结束，但其感情仍在扩散，一直渗入被秋月照亮的江心，又仿佛江心秋月也在为音乐中的感情所打动。情景交融，烘托了音乐效果，形成令人回味的意境。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999" y="260648"/>
            <a:ext cx="112618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绕船月明江水寒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，写琵琶女独守空船时的环境，渲染了琵琶女冷落凄凉的心情。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黄芦苦竹绕宅生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，写诗人的生活环境，渲染诗人被贬后的孤寂悲凉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总之，一枝一叶总关情。诗歌中的风物成了溢满感情的意象，叠加在一起，使《琵琶行》整个诗境恍若沉浸在浔阳江头那一派忧郁的月光里，凄美动人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9" y="260648"/>
            <a:ext cx="1141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本诗虽长却结构严谨，试探究：诗人是用怎样的线索使诗文如行云流水，一气贯注，从而成为唐长篇叙事诗中最突出的名篇之一的呢？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全诗以人物为线索，共有明暗两条：一是以琵琶女的身世为线索，一是以诗人的感受为线索。然后两线交织，汇合在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同是天涯沦落人，相逢何必曾相识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主题上。琵琶女的身世是一条明线，诗人的感受是一条暗线。明线从具体形象上反映主题，暗线则从事物本质上揭示主题。一个反映民间的变化，一个反映朝政的变化。全诗结构严谨，叙事和抒情同时进行，不仅推动了全诗叙事情节的发展，而且不断暗示了诗歌的主题，深化了诗歌的内容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271670" y="6669360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>
            <a:hlinkClick r:id="rId1" action="ppaction://hlinksldjump"/>
          </p:cNvPr>
          <p:cNvSpPr txBox="1"/>
          <p:nvPr/>
        </p:nvSpPr>
        <p:spPr>
          <a:xfrm>
            <a:off x="4119930" y="1551215"/>
            <a:ext cx="45733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自疑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自学在前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4118639" y="2658513"/>
            <a:ext cx="457410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交流深化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4119930" y="3765811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89206" y="2188173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89206" y="3297859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89206" y="4407545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119930" y="4873108"/>
            <a:ext cx="457708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文苑氧吧　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生成素养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89206" y="5517232"/>
            <a:ext cx="4212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点击主题　积累素材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2" y="144703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一、文本素材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1030" y="822230"/>
            <a:ext cx="1980029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主题：知音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052074"/>
            <a:ext cx="1137600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琵琶女的知音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琵琶女表演的乐曲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大弦嘈嘈如急雨，小弦切切如私语。嘈嘈切切错杂弹，大珠小珠落玉盘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银瓶乍破水浆迸，铁骑突出刀枪鸣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这首或婉转低回或激越雄壮的曲子，正好能释放自己隐藏在心头的深深的抑郁。琵琶女的琴弦拨动了白居易的心弦，白居易也借助这奇妙的音乐将不快之情宣泄而出。因为音乐而让两颗孤独忧郁的心产生了强烈的共鸣，乐曲的美妙让两个天涯沦落人互诉心曲，成为知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7736" y="899946"/>
            <a:ext cx="11376000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知音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之名言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人生得一知己足矣，斯世当以同怀视之。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不惜歌者苦，但伤知音稀。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《西北有高楼》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君子死知己，提剑出燕京。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陶渊明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为了找到一个好朋友，走多远的路也没关系。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托尔斯泰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挚友如异体同心。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亚里士多德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二、名言积累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548680"/>
            <a:ext cx="11376000" cy="6052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舒伯特的知音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贝多芬逝世前，病情稍微减轻，友人顺手拿起桌上的一册乐谱让他消遣。贝多芬略一翻阅，就惊呼：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这里有神圣的闪光！是谁作的？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友人告诉他这是奥地利作曲家舒伯特的作品。后来，贝多芬对舒伯特的极高评价被转达给舒伯特本人，舒伯特立即奔到贝多芬的床前，两位音乐伟人终于见面了。贝多芬深情地拉着舒伯特的手喊道：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我的灵魂是属于你的！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不久，贝多芬就逝世了。舒伯特悲痛欲绝，亲举火炬为知音送葬。第二年，舒伯特也离开了人世，临终前，他向自己的亲友提出了最后一个愿望：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请把我葬在贝多芬的旁边！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在维灵公墓中的墓地里，两位伟大的音乐家结伴长眠。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42" y="260648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三、相关链接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363" y="830317"/>
            <a:ext cx="1141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江南烟雨《琵琶行》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赵竹毅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千一百多年前，白居易左迁九江郡司马，在鄱阳湖边住了下来。一个秋天的夜晚，诗人被一支琵琶惊醒了，循着琵琶声，诗人发现了自己，鄱阳湖流下了两行清泪。琴声和着泪水沉到了湖底，千年之后这里仍然能够听到嘈嘈切切的琴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我也是被这琵琶声惊醒的，走在湖畔，千年之前的那声裂帛，仿佛就在昨天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文苑</a:t>
            </a: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氧吧　生成素养</a:t>
            </a:r>
            <a:endParaRPr lang="zh-CN" altLang="en-US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弹琴的人在水上，听琴的人在马上，弹琴的人和听琴的人相遇在一条船上。这条船便是一张琴了，被水的手指拨响。所谓知音，便是一个人与另一个人的心事被琴说穿，被水流传。人人都在世上寻找知音，却不知道在何时会偶然出现机缘。今夜，谁在那一勾残月下，独自临风抚琴？大音如霜降于四野，飘向远处的琴声比远处更远。寒夜秋月，千古心情，在玉指和轻弦上泛漫。庐山多愁善感的情怀，在一个古代的夜晚，被诗与琵琶说尽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964" y="4149080"/>
            <a:ext cx="3159298" cy="26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8" y="260648"/>
            <a:ext cx="1154985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那一个瞬间，白居易走在歌女的弦上，琵琶声响在诗人的诗里，拨弦的人轻拢慢捻，弦上的人醉不成欢，琵琶声渐行渐远，在心头响起，在诗里隐没，书案前，只留下江州司马，泪湿青衫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浔阳江头夜送客，枫叶荻花秋瑟瑟。主人下马客在船，举酒欲饮无管弦。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新醅的酒，眼前的茶，饮不醉但求一醉的白司马，湖心的飞鸟，湖边的新芽，挑不明诗人的醉眼昏花。你来了吗？你醉了吗？你醒了吗？诗人与秋风，一问一答。江南的秋雨扯天扯地，诗人的酒杯，举得起，却放不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醉不成欢惨将别，别时茫茫江浸月。忽闻水上琵琶声，主人忘归客不发</a:t>
            </a:r>
            <a:r>
              <a:rPr lang="zh-CN" altLang="zh-CN" sz="28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spc="-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8" y="260648"/>
            <a:ext cx="1154985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石狮子立在湖边有上千年了，你们还记不记得那个白司马？白司马怕是已经记不得你们了。那天，晚归的诗人真的醉了，烈酒烧灼着他的胸膛，他的胸中，只有难酬的壮志；烈酒朦胧了他的双眼，他的眼里，只有模糊的背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我闻琵琶已叹息，又闻此语重唧唧。同是天涯沦落人，相逢何必曾相识</a:t>
            </a:r>
            <a:r>
              <a:rPr lang="zh-CN" altLang="zh-CN" sz="28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！</a:t>
            </a:r>
            <a:endParaRPr lang="en-US" altLang="zh-CN" sz="1050" kern="100" spc="-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琵琶声并未远去，但春天还是来了。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，是有气味的，这会儿的诗，有一种湿渌渌的青草的芳香。诗人一来，满山的清流鸣泉便开始吟咏唱和，天罡浩荡，那是风在寻章摘句。诗人一伸手，便拽了满把的新诗，诗太多了，诗人开始随手抛撒，我跟在后面，一俯身，便是千古的经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浔阳江水在琵琶上翻滚流淌，白司马搁下酒杯，用悲怆在琴弦上定音。一曲终了，弹琵琶的手指在弦上轻轻滑落。于是，载满秋怨的小舟随琴声的消逝而永远消逝。而诗人则踏着湿漉漉的诗行，忧郁地走进经典。两行长长的泪水，垂在历史的脸庞，再也无法抹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42" name="Picture 2" descr="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450" y="2868073"/>
            <a:ext cx="2642496" cy="373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999" y="260648"/>
            <a:ext cx="1141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诗实在是太多了，诗人专门为它们建造了家园。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白居易草堂，这是一个诗的乐园。日上三竿，诗人在这里高卧，伸一个懒腰，竟也是诗意盎然。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我独坐在草堂前，守候着诗人，守候着白司马有些迟了春天。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琵琶犹在，我分明听到了欣喜的弹拨，比诗人的脚步更迫切，比诗人的心情更舒展，比诗人的诗更浪漫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诗人归来了，一起归来的，还有诗，有酒，有花。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一朵花，一杯酒，一首诗，分不清谁更醉人，谁更灿烂。分不清谁会芳华于弹指之间，谁将流传得更加久远。有花，有酒，白司马醉倒在诗的马前，诗无言，诗是诗人最初和最终的家园，诗是诗人永远的春天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9" y="260648"/>
            <a:ext cx="1141200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今夜闻君琵琶语，如听仙乐耳暂明。莫辞更坐弹一曲，为君翻作《琵琶行》。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江州任职期间，白居易自编诗集十五卷，有诗约八百首，《琵琶行》六百一十六言，最为脍炙人口。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439022" y="2204864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弦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	   ) 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裳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)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迸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	   )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篦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554982"/>
            <a:ext cx="32403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读准字音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湓浦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口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	  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en-US" altLang="zh-CN" sz="2800" kern="100" dirty="0" smtClean="0">
              <a:latin typeface="宋体" panose="02010600030101010101" pitchFamily="2" charset="-122"/>
              <a:ea typeface="Times New Roman" panose="02020603050405020304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绡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憔悴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   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徙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)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(6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谪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知自疑　自学在前</a:t>
            </a:r>
            <a:endParaRPr lang="zh-CN" alt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187" y="83671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语言积累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79382" y="2204864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呕哑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	       )  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咽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        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铮然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	          )   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(17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帛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  )  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	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18)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花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    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3609" y="2276872"/>
            <a:ext cx="1151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pén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pǔ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2718" y="2977788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xiāo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8279" y="3573016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mǐn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8702" y="4221088"/>
            <a:ext cx="13292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qiáo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cuì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1178" y="484999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3209" y="5517232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03307" y="2257708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xián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35166" y="292494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17665" y="3625860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zhà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61305" y="4273932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bènɡ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91658" y="492200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51190" y="551723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diàn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91550" y="2299996"/>
            <a:ext cx="9717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ōu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44714" y="2982724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yè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89958" y="3625860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tián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01761" y="4262500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zhēnɡ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91550" y="48751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bó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74201" y="553323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E:\赵丽君  2016\同步2016\创新设计\最后一批\看完\创新图片\4a60522a165b32b5b5b552b710669b2b_1445594198.jpg"/>
          <p:cNvPicPr>
            <a:picLocks noChangeAspect="1" noChangeArrowheads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25"/>
          <a:stretch>
            <a:fillRect/>
          </a:stretch>
        </p:blipFill>
        <p:spPr bwMode="auto">
          <a:xfrm>
            <a:off x="8175588" y="0"/>
            <a:ext cx="4014825" cy="276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6574" y="255994"/>
            <a:ext cx="1137600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理解词义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1342678" y="1728709"/>
            <a:ext cx="216024" cy="152465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06574" y="225944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言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1630710" y="1484784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感斯人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六百一十六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本是京城女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342678" y="3658774"/>
            <a:ext cx="216024" cy="94669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574" y="39005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命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3429000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曰《琵琶行》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5092670"/>
            <a:ext cx="216024" cy="94669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6574" y="53344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30710" y="486289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使快弹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红绡不知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6137" y="1580575"/>
            <a:ext cx="162095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名词，话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5046" y="22048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5046" y="28529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0870" y="35010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动词，叫，吩咐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5046" y="41490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动词，命名，题名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4966" y="494116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数词，几，表示不确定的数目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7225" y="55892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名词，数量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2678" y="607044"/>
            <a:ext cx="216024" cy="114549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74" y="9482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30710" y="54241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凝绝不通声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听仙乐耳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42678" y="2450346"/>
            <a:ext cx="216024" cy="223224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74" y="32849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30710" y="2092468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又闻此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重唧唧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琵琶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声停欲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载琵琶作胡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en-US" altLang="zh-CN" sz="28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去不义，不可不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9233" y="6206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副词，短暂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038" y="119675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副词，忽然，一下子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022" y="21857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名词，言语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5217" y="2826331"/>
            <a:ext cx="1980029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动词，说话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9022" y="3455683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名词，音乐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1110" y="4103755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动词，告诉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55994"/>
            <a:ext cx="1137600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秋，送客湓浦口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铁骑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刀枪鸣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1921" y="16096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第二年。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2815" y="22577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今年的下一年。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2889" y="35538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于是创作。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8620" y="4172863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表示接在后面的部分是原因。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3856" y="544522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忽然爆发出。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4686" y="6067135"/>
            <a:ext cx="844333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冲出；鼓出来；超过一般地显露出来；使超过一般。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55994"/>
            <a:ext cx="11376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整顿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衣裳起敛容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秋月春风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暮去朝来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0954" y="9807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整理。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0638" y="1628800"/>
            <a:ext cx="9999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使紊乱的变为整齐；使不健全的健全起来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多指组织、纪律、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204864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风等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2889" y="35538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随随便便。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3456" y="4172863"/>
            <a:ext cx="664797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平常；随随便便，轻易；无端，平白地。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6694" y="5449843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容貌。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5864" y="607413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颜料或染料。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255994"/>
            <a:ext cx="11376000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老大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嫁作商人妇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去来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江口守空船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凄凄不似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向前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2889" y="9807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年纪大了。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823" y="160963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排行第一的人。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0881" y="28529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走了以后。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6694" y="3524791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去了又来。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0954" y="4823835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以前。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6694" y="5449843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向着前方。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6005</Words>
  <Application>WPS 演示</Application>
  <PresentationFormat>自定义</PresentationFormat>
  <Paragraphs>423</Paragraphs>
  <Slides>40</Slides>
  <Notes>2</Notes>
  <HiddenSlides>7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Courier New</vt:lpstr>
      <vt:lpstr>华文细黑</vt:lpstr>
      <vt:lpstr>黑体</vt:lpstr>
      <vt:lpstr>Arial Unicode MS</vt:lpstr>
      <vt:lpstr>Calibri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203</cp:revision>
  <dcterms:created xsi:type="dcterms:W3CDTF">2016-03-28T08:27:00Z</dcterms:created>
  <dcterms:modified xsi:type="dcterms:W3CDTF">2018-02-13T10:11:28Z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