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99" r:id="rId3"/>
    <p:sldId id="278" r:id="rId4"/>
    <p:sldId id="257" r:id="rId5"/>
    <p:sldId id="258" r:id="rId6"/>
    <p:sldId id="329" r:id="rId7"/>
    <p:sldId id="354" r:id="rId8"/>
    <p:sldId id="353" r:id="rId9"/>
    <p:sldId id="330" r:id="rId10"/>
    <p:sldId id="355" r:id="rId11"/>
    <p:sldId id="331" r:id="rId12"/>
    <p:sldId id="356" r:id="rId13"/>
    <p:sldId id="332" r:id="rId14"/>
    <p:sldId id="333" r:id="rId15"/>
    <p:sldId id="334" r:id="rId16"/>
    <p:sldId id="335" r:id="rId17"/>
    <p:sldId id="272" r:id="rId18"/>
    <p:sldId id="305" r:id="rId20"/>
    <p:sldId id="357" r:id="rId21"/>
    <p:sldId id="360" r:id="rId22"/>
    <p:sldId id="361" r:id="rId23"/>
    <p:sldId id="358" r:id="rId24"/>
    <p:sldId id="259" r:id="rId25"/>
    <p:sldId id="309" r:id="rId26"/>
    <p:sldId id="261" r:id="rId27"/>
    <p:sldId id="290" r:id="rId28"/>
    <p:sldId id="315" r:id="rId29"/>
    <p:sldId id="346" r:id="rId30"/>
    <p:sldId id="362" r:id="rId31"/>
    <p:sldId id="364" r:id="rId32"/>
    <p:sldId id="347" r:id="rId33"/>
    <p:sldId id="348" r:id="rId34"/>
    <p:sldId id="349" r:id="rId35"/>
    <p:sldId id="350" r:id="rId36"/>
    <p:sldId id="365" r:id="rId37"/>
    <p:sldId id="366" r:id="rId38"/>
    <p:sldId id="351" r:id="rId39"/>
    <p:sldId id="336" r:id="rId40"/>
    <p:sldId id="337" r:id="rId41"/>
    <p:sldId id="340" r:id="rId42"/>
    <p:sldId id="320" r:id="rId43"/>
    <p:sldId id="324" r:id="rId44"/>
    <p:sldId id="367" r:id="rId45"/>
    <p:sldId id="368" r:id="rId46"/>
    <p:sldId id="369" r:id="rId47"/>
    <p:sldId id="370" r:id="rId48"/>
    <p:sldId id="352" r:id="rId49"/>
    <p:sldId id="300" r:id="rId50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50" autoAdjust="0"/>
    <p:restoredTop sz="94660"/>
  </p:normalViewPr>
  <p:slideViewPr>
    <p:cSldViewPr>
      <p:cViewPr varScale="1">
        <p:scale>
          <a:sx n="114" d="100"/>
          <a:sy n="114" d="100"/>
        </p:scale>
        <p:origin x="-52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40.xml"/><Relationship Id="rId3" Type="http://schemas.openxmlformats.org/officeDocument/2006/relationships/slide" Target="slide37.xml"/><Relationship Id="rId2" Type="http://schemas.openxmlformats.org/officeDocument/2006/relationships/slide" Target="slide25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3.xml"/><Relationship Id="rId1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693193" y="2792939"/>
            <a:ext cx="94399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寡人之于国也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93193" y="2359199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古代议论性散文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4" descr="E:\赵丽君  2016\同步2016\创新设计\最后一批\看完\创新图片\39e679c4bc205a58c90d53f87999a6dd_thumb_980_0_20130228041223371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76"/>
          <a:stretch>
            <a:fillRect/>
          </a:stretch>
        </p:blipFill>
        <p:spPr bwMode="auto">
          <a:xfrm>
            <a:off x="8514826" y="0"/>
            <a:ext cx="3675587" cy="2806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342678" y="668221"/>
            <a:ext cx="216024" cy="152465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574" y="119268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食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630710" y="404664"/>
            <a:ext cx="82809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谷不可胜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狗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彘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人食而不知检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之不能尽其材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342678" y="2594182"/>
            <a:ext cx="216024" cy="2971122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6574" y="38418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胜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1630710" y="2420888"/>
            <a:ext cx="828092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不违农时，谷不可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食也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沛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公不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杯杓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所谓战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于朝廷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日出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江花红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观夫巴陵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26177" y="500455"/>
            <a:ext cx="1620957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动词，吃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66337" y="1129363"/>
            <a:ext cx="1620957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动词，吃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83038" y="175365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名词，食物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51190" y="2497515"/>
            <a:ext cx="1261884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尽，完</a:t>
            </a:r>
            <a:endParaRPr lang="zh-CN" altLang="en-US" sz="2800" kern="10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60160" y="314096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承受，禁得住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43078" y="3793659"/>
            <a:ext cx="902811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胜利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44323" y="443711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超过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55046" y="5065867"/>
            <a:ext cx="1261884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宏伟的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342678" y="415760"/>
            <a:ext cx="216024" cy="270102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574" y="146562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凶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588613" y="188640"/>
            <a:ext cx="94330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河内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初匈奴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凶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黠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闻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凶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缉拿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元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多吉少：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342678" y="3509702"/>
            <a:ext cx="216024" cy="270102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6574" y="46223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加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1630710" y="3284984"/>
            <a:ext cx="82809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邻国之民不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少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山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增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欲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加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之罪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，何患之辞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樊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哙覆其盾于地，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彘肩上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牺牲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玉帛，弗敢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38926" y="212423"/>
            <a:ext cx="3416320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谷物收成不好，荒年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95680" y="83671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凶恶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02918" y="1436559"/>
            <a:ext cx="902811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不幸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02918" y="2034687"/>
            <a:ext cx="1620957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杀人的人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30910" y="263691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不吉利的事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55046" y="333782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更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74926" y="393305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增加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75126" y="4532903"/>
            <a:ext cx="902811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施加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75883" y="514557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放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36411" y="573325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夸大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06574" y="255994"/>
            <a:ext cx="11376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古今异义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邻国之民不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	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弃甲曳兵而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是使民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养生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丧死无憾也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93929" y="162880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副词，更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09407" y="2228647"/>
            <a:ext cx="7366119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两个或两个以上的东西或数目合在一起，增加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19987" y="35538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逃跑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91995" y="420192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行走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8702" y="542606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供养活着的人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58702" y="609329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保养身体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06574" y="268314"/>
            <a:ext cx="11376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词类活用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填然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鼓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五十者可以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帛矣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然而不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者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之以桑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王无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罪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是使民养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生丧死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无憾也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										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庠序之教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则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移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其民于河东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06878" y="98072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名词用作动词，敲鼓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34966" y="1633419"/>
            <a:ext cx="3057247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名词用作动词，穿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41828" y="2257708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名词用作动词，为王、称王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38822" y="292494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名词用作动词，种植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81788" y="3553852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名词用作动词，归咎、归罪</a:t>
            </a:r>
            <a:endParaRPr lang="zh-CN" altLang="en-US" sz="2800" kern="10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4060229"/>
            <a:ext cx="11344407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                    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死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是动词用作名词，活着的人，死去的人；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丧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，为动用法，为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办丧事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41828" y="5445224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形容词用作动词，认真从事</a:t>
            </a:r>
            <a:endParaRPr lang="zh-CN" altLang="en-US" sz="2800" kern="10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31981" y="6093296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使动用法，使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迁移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06574" y="5301208"/>
            <a:ext cx="11232086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    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状语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后置句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介宾结构后置句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多于邻国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应为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于邻国多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 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255994"/>
            <a:ext cx="11376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特殊句式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非我也，岁也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养生丧死无憾，王道之始也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是使民养生丧死无憾也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申之以孝悌之义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颁白者不负戴于道路矣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							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无望民之多于邻国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8902" y="961564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判断句，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表判断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91150" y="1628800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判断句，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表判断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42028" y="2257708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判断句，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表判断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2764085"/>
            <a:ext cx="11010769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状语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后置句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介宾结构后置句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，应为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以孝悌之义申之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 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3029" y="4005064"/>
            <a:ext cx="11010769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           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状语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后置句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介宾结构后置句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不负戴于道路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应为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不于道路负戴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   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  <p:bldP spid="5" grpId="0"/>
      <p:bldP spid="5" grpId="1"/>
      <p:bldP spid="7" grpId="0"/>
      <p:bldP spid="7" grpId="1"/>
      <p:bldP spid="9" grpId="0"/>
      <p:bldP spid="9" grpId="1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255994"/>
            <a:ext cx="11376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未之有也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(8)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以五十步笑百步，则何如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(9)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弃甲曳兵而走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83723" y="332656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宾语前置句，应为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未有之也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53738" y="980728"/>
            <a:ext cx="6702108" cy="65166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宾语前置句，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则何如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应为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则如何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8902" y="1609636"/>
            <a:ext cx="54521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省略句，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将士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弃甲曳兵而走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34566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品读感悟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566" y="980728"/>
            <a:ext cx="1146300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一、图表知全局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本文是一篇典范的议论文，请按照议论文的结构理清文章的内容，完成下表。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26" name="Picture 2" descr="32拆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362" y="2510410"/>
            <a:ext cx="6172949" cy="4086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41414" y="252643"/>
            <a:ext cx="11376000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Picture 2" descr="3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226" y="1117606"/>
            <a:ext cx="7469268" cy="494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414" y="252643"/>
            <a:ext cx="11376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二、细读析文本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本文记载了孟子和梁惠王的一次对话，这次对话是围绕什么问题展开讨论的？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民不加多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梁惠王自认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尽心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的理由或具体做法是什么？和邻国相比，梁惠王感觉自己做得如何？</a:t>
            </a:r>
            <a:r>
              <a:rPr lang="zh-CN" altLang="zh-CN" sz="28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他面临怎样的困惑？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河内凶，则移其民于河东，移其粟于河内；河东凶亦然。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dirty="0" smtClean="0">
              <a:solidFill>
                <a:srgbClr val="3333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察邻国之政，无如寡人之用心者。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dirty="0" smtClean="0">
              <a:solidFill>
                <a:srgbClr val="3333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于国尽心，但民不加多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414" y="252643"/>
            <a:ext cx="11376000" cy="3888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孟子认为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民之加多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，就要施仁政，行王道。他的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仁政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思想的具体内容包括几个方面？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包括两个方面，一是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王道之始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，二是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王道之成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要做到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王道之始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，应采取哪些合理发展生产的措施？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不违农时，谷不可胜食也；数罟不入洿池，鱼鳖不可胜食也；斧斤以时入山林，材木不可胜用也。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22015" y="545129"/>
            <a:ext cx="11160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  <a:spcBef>
                <a:spcPct val="0"/>
              </a:spcBef>
              <a:tabLst>
                <a:tab pos="2070735" algn="l"/>
              </a:tabLst>
            </a:pPr>
            <a:r>
              <a:rPr lang="zh-CN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目标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zh-CN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疏通文句，积累重要的文言语法知识和重点实、虚词。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融会贯通，欣赏体味孟子散文雄辩的说理艺术。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读书明理，理解把握文中孟子的仁政思想。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414" y="252643"/>
            <a:ext cx="11376000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要做到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王道之成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，还应采取哪些措施？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孟子用了四组排比句：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五亩之宅，树之以桑，五十者可以衣帛矣；鸡豚狗彘之畜，无失其时，七十者可以食肉矣；百亩之田，勿夺其时，数口之家可以无饥矣；谨庠序之教，申之以孝悌之义，颁白者不负戴于道路矣。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其中前三组排比是孟子养民的主张，后一组是教民的主张。这样，作者在这四组排比里，把自己的主张层层铺叙，渲染得有声有色，为梁惠王展现了一幅美好的前景，顺理成章地得出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然而不王者，未之有也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的结论，即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王道之成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了。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414" y="252643"/>
            <a:ext cx="11376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有了合理的措施，还需要有合理的态度。孟子是怎样批评当时统治者不顾人民死活的？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狗彘食人食而不知检，涂有饿莩而不知发，人死，则曰：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‘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非我也，岁也。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是何异于刺人而杀之曰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‘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非我也，兵也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？王无罪岁，斯天下之民至焉。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1050" kern="100" dirty="0" smtClean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这一段是从反面证明使民加多应有的态度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830317"/>
            <a:ext cx="11376000" cy="58267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作者简介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孟子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约前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372—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289)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，名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轲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，字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子舆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战国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山东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邹县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东南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人。当时著名的思想家、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政治家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教育家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《孟子》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一书全面反映了孟子的思想。孟子是继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孔子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的一个最大的儒学大师，一向被认为是继承孔子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学说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统，后世将他和孔子并称。他曾拒杨墨，反纵横，维护和发展了儒家学说，对当时和后世思想界影响很大。《孟子》的特色首先是善于雄辩，气势充沛，感情强烈，笔墨酣畅；其次，善用比喻和寓言陈述事理，辩论是非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736" y="307211"/>
            <a:ext cx="2375102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1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770" y="1054410"/>
            <a:ext cx="2450121" cy="295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196" y="260648"/>
            <a:ext cx="1167666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背景剖析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孟子所处的战国中期，各国诸侯争城夺地，角逐武力，权势与暴力被推崇，霸道被视为天道，倚强凌弱被视作合理，由大国以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统一天下的态势已初步形成。魏国曾是强国，但在梁惠王统治期间，连遭强秦重创，内忧外患，以致都城由安邑迁至大梁。梁惠王三十五年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334)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，孟子被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招贤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应邀来到魏国，梁惠王迫不及待地向他讨教救国治国之策。在此形势下，孟子开始了他的道德设计。本文是孟子在魏国期间与梁惠王的一次谈话。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566" y="260648"/>
            <a:ext cx="11376000" cy="66561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相关知识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孝：对父母要孝顺、服从。儒家认为孝是各种道德规范的根本，贯穿于人的行为始终，从侍奉顺从父母，到治国安邦，从君主到平民都离不开孝。孝可概括为以下六点：第一，赡养父母；第二，敬重双亲；第三，以爱心愉悦老人；第四，规劝父母的错误言行；第五，不做有损父母声誉道义的事；第六，不做无谓的有损父母所给予的躯体健康的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悌：主要指尊敬兄长，弟兄相亲。《左传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昭公二十六年》中说：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兄爱而友，弟敬而顺。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孝与悌相联系，是为适应古代家庭宗法制度提出来的。儒家视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孝悌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的根本。从现实意义上讲，孝顺父母和尊敬兄长则属于中华民族的优秀道德传统之一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互动互学　交流深化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5614" y="1088209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交流释疑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9125" y="548680"/>
            <a:ext cx="2376264" cy="1200329"/>
            <a:chOff x="8628686" y="5243102"/>
            <a:chExt cx="2943506" cy="1640186"/>
          </a:xfrm>
        </p:grpSpPr>
        <p:sp>
          <p:nvSpPr>
            <p:cNvPr id="11" name="TextBox 10"/>
            <p:cNvSpPr txBox="1"/>
            <p:nvPr/>
          </p:nvSpPr>
          <p:spPr>
            <a:xfrm>
              <a:off x="8628686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832590" y="6620634"/>
              <a:ext cx="2739602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377999" y="1836819"/>
            <a:ext cx="11412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文章中谈及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民之加多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的语句有哪些？这些语句在文章内容和结构上有何作用？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7999" y="260648"/>
            <a:ext cx="11412000" cy="647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寡人之民不加多，何也？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则无望民之多于邻国也。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斯天下之民至焉。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内容上的作用：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寡人之民不加多，何也？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提出问题：提出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民不如多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的疑问。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则无望民之多于邻国也。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分析问题：分析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民不如多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的原因。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斯天下之民至焉。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解决问题：阐述孟子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仁政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的具体内容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使民加多的根本措施。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结构上的作用：这些语句既对每一部分的内容起画龙点睛的作用，又体现了各部分之间的内在联系，把全文各部分连成了一个有机的整体。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9" y="260648"/>
            <a:ext cx="11412000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河内凶，则移其民于河东，移其粟于河内；河东凶亦然。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梁惠王的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移民移粟说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表现了他怎样的心态？应如何看待梁惠王的这些做法？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这句话是梁惠王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尽心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治国的自我表白。表现了梁惠王对自己的政绩的高度肯定，近乎于陶醉。在梁惠王看来，拆东墙，补西墙，这种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查漏补缺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式的救灾措施，处处都是为百姓着想的，自己这样做，对百姓已经够尽心了。由此，我们可以看出，梁惠王并不是从根本上来解决百姓疾苦的，这样的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尽心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也只是简单之举。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9" y="260648"/>
            <a:ext cx="11412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察邻国之政，无如寡人之用心者。邻国之民不加少，寡人之民不加多，何也？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梁惠王为什么会有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寡民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的担心和疑问？他的根本目的何在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7999" y="260648"/>
            <a:ext cx="11412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诸侯争霸的战国时期是冷兵器时代，劳力资源是富国强兵的根本。想问鼎天下，人口是十分重要的砝码。各诸侯国的统治者，对外争城略地，杀人盈野；对内又残酷剥削，劳役繁重，破坏生产力，这就造成了兵员缺乏。争夺劳力，成了各国统治者的当务之急。谁拥有了大量的人口，谁就拥有了大量的土地耕种者，谁就拥有了大量兵源，谁就能够富国强兵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梁惠王希望更多的人民归附自己。这里，梁惠王将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邻国之政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寡人之用心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对比，将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邻国之民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寡人之民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对比。对比中可见梁惠王的自矜与困惑之深，可见梁惠王想知道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民不加多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原因的迫切心情以及追求富国强兵、问鼎天下的政治雄心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>
            <a:hlinkClick r:id="rId1" action="ppaction://hlinksldjump"/>
          </p:cNvPr>
          <p:cNvSpPr txBox="1"/>
          <p:nvPr/>
        </p:nvSpPr>
        <p:spPr>
          <a:xfrm>
            <a:off x="4119930" y="1551215"/>
            <a:ext cx="4573314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自知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自疑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自学在前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4118639" y="2658513"/>
            <a:ext cx="457410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交流深化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4119930" y="3765811"/>
            <a:ext cx="457708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点击主题　积累素材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989206" y="2188173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989206" y="3297859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989206" y="4407545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4119930" y="4873108"/>
            <a:ext cx="457708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文苑氧吧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生成素养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989206" y="5517232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2912" y="539901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深度研读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81639" y="372"/>
            <a:ext cx="2428257" cy="1200329"/>
            <a:chOff x="8756059" y="5243102"/>
            <a:chExt cx="3007912" cy="1640186"/>
          </a:xfrm>
        </p:grpSpPr>
        <p:sp>
          <p:nvSpPr>
            <p:cNvPr id="9" name="TextBox 8"/>
            <p:cNvSpPr txBox="1"/>
            <p:nvPr/>
          </p:nvSpPr>
          <p:spPr>
            <a:xfrm>
              <a:off x="8756059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8820790" y="6620634"/>
              <a:ext cx="2943181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377999" y="1124744"/>
            <a:ext cx="11412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孟子在说明梁惠王的措施与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邻国之政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并无本质区别时，为什么要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以战喻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五十步笑百步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的故事大家都很熟悉，它的原创者就是孟子。孟子运用这个故事是想说明什么？这样说比直接讲好在哪里？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7999" y="188640"/>
            <a:ext cx="11412000" cy="672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用打仗作比喻，是因为梁惠王喜欢打仗，用此比喻易于让他领悟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五十步笑百步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的不对，另外也告诉人们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战争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仁政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的内容，从而明确自己的观点。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五十步笑百步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寓意：梁惠王自以为自己对于国家较他国国君尽心，自己的政策比邻国好，邻国之民会自动投奔他。可是，邻国之民不见少，自己的国民不见增多。因为他的目的在于增加兵源，老百姓看透了他的目的，又怎会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送死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呢？孟子以临阵脱逃为喻，以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五十步笑百步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风趣地说明：魏国的政策和邻国相差无几，本质上讲都是虐民暴政，所以不必希望民多于邻国。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五十步笑百步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的比喻，本体和喻体非常贴切，使比喻充满了逻辑的力量；同时，运用比喻说理，显得从容不迫，机智而又风趣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9" y="260648"/>
            <a:ext cx="11412000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孟子的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仁政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思想在文中是如何表现的？今天可作哪些合理的引申？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7999" y="188640"/>
            <a:ext cx="11412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王道之始，恤民、养民。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不违农时，数罟不入洿池，斧斤以时入山林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实质：发展生产，兴旺副业，促进物资生产，打好生活基础。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王道之成，保民、教民。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五亩之宅，树之以桑；鸡豚狗彘之畜，无失其时；百亩之田，勿夺其时；谨庠序之教，申之以孝悌之义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实质：发展经济，搞好生活；兴办教育，促进精神文明，加强社会稳定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孟子认为梁惠王要想使国民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加多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称雄诸侯，必须施行仁政。只有行仁政，才能顺民意，得民心，进而得天下。而施行仁政的措施就是关注民生，休养生息，因地制宜地发展生产，不征调百姓服役而耽误生产时节，不狂捕滥捞，不忽视时令伐木，不误牲畜繁殖，不误粮食播收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7999" y="260648"/>
            <a:ext cx="1141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种桑养蚕织布，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使民养生丧死无憾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，解除后顾之忧，百姓衣食安则心安，从而稳定人心，巩固政权。然后再兴办教育，使人人知廉耻，人人讲礼义，引人向善，倾心归附。至此，百姓安居乐业，社会长治久安，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王道可成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。此外，国君要常自省，革除虐政、苛政、酷政。孟子始终围绕仁民、富民、养民、教民、利民、保民，抓住百姓和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王道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形成的关系，体现出民为国本的思想。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041568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9" y="260648"/>
            <a:ext cx="11412000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孟子为什么能取得这样的论辩效果？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7999" y="44624"/>
            <a:ext cx="11412000" cy="672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善于揣摩对方的心理，把握情势，巧设陷阱，诱使对方入彀。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运用比喻论证的手法，把抽象的思想形象化，产生神奇的论辩效果。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语言上多用排比的形式，气势磅礴，锋芒毕露，犀利明快。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40000"/>
              </a:lnSpc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(4)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具有特立独行、顶天立地的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大丈夫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精神。这也是最根本的原因。孟子首先是一个傲岸不屈的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大丈夫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，其次才是一个口若悬河的雄辩家。他特立独行，傲气十足，敢爱敢恨，有股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浩然之气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，而底子是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大丈夫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精神。他说：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居天下之广居，立天下之正位，行天下之大道；得志，与民由之；不得志，独行其道。富贵不能淫，贫贱不能移，威武不能屈，此之谓大丈夫。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正是这样的道德信念、人格自负，使他目空一切，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说大人，则藐之，勿视其巍巍然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，使他知言察情，巧施辩术，气盛辞壮，取得很好的论辩效果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点击主题　积累素材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542" y="1447036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一、文本素材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72421" y="822230"/>
            <a:ext cx="3057247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en-US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主题：可持续发展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566" y="2052074"/>
            <a:ext cx="11376000" cy="38877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孟子的可持续发展思想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不违农时，谷不可胜食也；数罟不入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洿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池，鱼鳖不可胜食也；斧斤以时入山林，材木不可胜用也。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这几句话反映了孟子朴素的生态环保意识，具有可持续发展的观念。如果一味竭泽而渔，那么资源将会在短期内耗尽，不能达到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不可胜食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的目的。现代社会，我们更应拥有可持续发展的眼光，树立长远的战略目标，合理开发并利用资源。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7736" y="899946"/>
            <a:ext cx="11376000" cy="51811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遵循自然规律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之名言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天不言而四时行，地不语而百物生。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李白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世界比我们伟大，不会按我们的想法行事；我们比世界渺小，必须遵循它的法则。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英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本杰明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惠奇科特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百折不挠的决心若与科学法则相抵触，犹如江心补漏劳而无益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英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王尔德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我们不要陶醉于我们对自然界的胜利，对于每一次这样的胜利，自然界都报复了我们。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恩格斯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542" y="260648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二、名言积累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566" y="827938"/>
            <a:ext cx="1137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习近平：统一保护、统一修复山水林田湖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20090"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十八届四中全会，习近平总书记在《关于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中共中央关于全面深化改革若干重大问题的决定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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的说明》中提出，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山水林田湖是一个生命共同体，人的命脉在田，田的命脉在水，水的命脉在山，山的命脉在土，土的命脉在树。用途管制和生态修复必须遵循自然规律，如果种树的只管种树，治水的只管治水，护田的单纯护田，很容易顾此失彼，最终造成生态的系统性破坏。对山水林田湖进行统一保护、统一修复是十分必要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。这一重要论断阐明了生态系统整体性这一本质特征。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542" y="260648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三、相关链接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5303118" y="2283130"/>
            <a:ext cx="41764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序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)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孝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悌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(7)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饿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莩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        )     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8)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曳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兵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       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1554982"/>
            <a:ext cx="324036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读准字音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数罟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 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洿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池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狗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彘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  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自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知自疑　自学在前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6187" y="83671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语言积累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7081" y="2329716"/>
            <a:ext cx="9717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cù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ɡǔ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54893" y="2924944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wū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1145" y="3581049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tún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74143" y="4221088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zhì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26015" y="2420888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xiánɡ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99262" y="3049796"/>
            <a:ext cx="383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89527" y="3697868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piǎo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24434" y="4345940"/>
            <a:ext cx="522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1363" y="830317"/>
            <a:ext cx="11412000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孟子：我</a:t>
            </a: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们</a:t>
            </a:r>
            <a:r>
              <a:rPr lang="zh-CN" altLang="zh-CN" sz="2800" b="1" kern="100" dirty="0">
                <a:solidFill>
                  <a:srgbClr val="C00000"/>
                </a:solidFill>
                <a:latin typeface="MS Gothic" panose="020B0609070205080204" charset="-128"/>
                <a:ea typeface="华文细黑"/>
                <a:cs typeface="MS Gothic" panose="020B0609070205080204" charset="-128"/>
              </a:rPr>
              <a:t>的文化宝藏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鹿义霞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带着一颗朝拜的心，我又一次走进经典，聆听孟子。书香扑面的时候，心被虔诚塞得满满的。沿着岁月的河道溯源，不经意间仿佛已走过千年。作为一代儒家宗师的孟子，他并没有走远，他是一座解读不尽的文化宝藏，依然穿越时空给后人启迪，给后人震撼！在字里行间中寻访，在故事寓言里感叹，在会意共鸣中缅怀，在体味博大时礼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折服我的，是他的思想、他的学识、他的襟怀、他的文采。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文苑</a:t>
            </a: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氧吧　生成素养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412000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这是一个秉持忧患、心怀天下的孟子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于乱世，勇于济世；游于列国，长途跋涉；晓之以理，苦口婆心；他奔走在游说的路上，执着而坚定，焦灼而真诚。倡导仁政，反对战争，主张以德服人，抨击暴力治国，纵然屡屡碰壁却依然不失以天下为己任的使命感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乐以天下，忧以天下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人皆可以为尧舜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生于忧患，死于安乐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得道者多助，失道者寡助。寡助之至，亲戚畔之。多助之至，天下顺之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行仁政而王天下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二十多年的游说生涯，他辗转奔走，不辞劳苦，留下了悠长的足迹，留下了经典的语句，也为我们塑造了一个激情的孟子。那份知识分子的良知，给后人留下经久的感动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412000" cy="669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这是一个满怀智慧、为民呼号的孟子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民生的艰辛与百姓的困苦触动着他的心灵。他重视民心的向背，深谙人民与君王是载舟覆舟的关系；他向往理想的社会图景，规劝统治者安定人心，善待民生。听：</a:t>
            </a: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诸侯之宝三：土地、人民、政事。宝珠玉者，殃必及身</a:t>
            </a: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保民而王，莫之能御也</a:t>
            </a: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民为贵，社稷次之，君为轻</a:t>
            </a: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乐民之乐者，民亦乐其乐；忧民之忧者，民亦忧其忧</a:t>
            </a: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”……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孟子的话精辟而深情。锲而不舍地宣扬民本思想，持之以恒地做百姓的代言人，他那份深刻，那份执着，那份大爱，让千年后的我们读到岁月的回声。</a:t>
            </a:r>
            <a:r>
              <a:rPr lang="en-US" altLang="zh-CN" sz="26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五亩之宅，树之以桑，五十者可以衣帛矣；鸡豚狗彘之畜，无失其时，七十者可以食肉矣；百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亩之田，勿夺其时，数口之家可以无饥矣；谨庠序之教，申之以孝悌之义，颁白者不负戴于道路矣。</a:t>
            </a:r>
            <a:r>
              <a:rPr lang="en-US" altLang="zh-CN" sz="26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每当读到孟子的这段话，心里就会猛然升腾起大片的温暖，大片的美好。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en-US" altLang="zh-CN" sz="26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412000" cy="5831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是一个气节超然、卓然出众的孟子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呼唤高尚人格，是孟子不变的主题；追求气节超然，是孟子永恒的追求；注重人格修养，是孟子真挚的宣言。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养心莫善于寡欲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生，亦我所欲也；义，亦我所欲也，二者不可得兼，舍生而取义者也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穷则独善其身，达则兼济天下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这样的语言烙在心灵深处，指导着我们做人，影响着我们做事。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富贵不能淫，贫贱不能移，威武不能屈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成了很多人的精神坐标，对于中华民族的精神性格的塑造，尤其对中国历代优秀知识分子的性格的塑造，起到了重大的作用。想到孟子，常常想到这样四个字：浩然正气。他在文字中说到了，他在生活中做到了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412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这是一个才学渊博、文采飞扬的孟子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《梁惠王》《公孙丑》《滕文公》《离娄》《万章》《告子》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孟子的文章说理畅达、气势充沛并长于论辩。孟子的言辞形象生动、寓意深刻并耐人寻味。那些精彩的比喻，那些巧妙的构思，那些练达的语句，构成了孟子作品特别的气象。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不以规矩，不能成方圆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五十步笑百步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权，然后知轻重；度，然后知长短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孟子的作品乃中国文坛之瑰宝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这是一个提倡社会和谐的孟子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老吾老，以及人之老；幼吾幼，以及人之幼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；这是一个睿智理性的孟子，他说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人有不为也，而后可以有为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；这是一个自信的孟子，他说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尽信书，则不如无书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412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这是一个笑傲困难的孟子，他说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故天将降大任于斯人也，必先苦其心志，劳其筋骨，饿其体肤，空乏其身，行拂乱其所为，所以动心忍性，曾益其所不能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孟子是中国儒家学派的重要代表人物，被尊为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亚圣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，儒家文化亦被称为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孔孟之道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孟子在修身养性、治国安民、教育学习、交友处世、孝亲敬老等方面为我们留下了很多充满智慧和哲理的警世名言，警醒后人反刍，引发后人思考。作为思想家的孟子，作为教育家的孟子，作为政治家的孟子，作为文学家的孟子，是一座解读不尽的文化宝藏。忽然想起有本书上这样说过：阅读孟子，让经典进入民间，让传统回归现实，让历史告诉未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7999" y="684691"/>
            <a:ext cx="11412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东汉赵岐首称孟子为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亚圣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，唐代韩愈赞孟子道：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孔子以后一人，功不在禹下。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作为思想家、教育家、政治家、文学家的孟子，是一座解读不尽的文化宝藏。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3807" y="160065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4" descr="E:\赵丽君  2016\同步2016\创新设计\最后一批\看完\创新图片\39e679c4bc205a58c90d53f87999a6dd_thumb_980_0_20130228041223371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76"/>
          <a:stretch>
            <a:fillRect/>
          </a:stretch>
        </p:blipFill>
        <p:spPr bwMode="auto">
          <a:xfrm>
            <a:off x="8514826" y="0"/>
            <a:ext cx="3675587" cy="2806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255994"/>
            <a:ext cx="11376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理解词义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解释加颜色词的意思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河东凶亦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好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战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以战喻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兵刃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弃甲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曳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兵而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走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农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申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之以孝悌之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42878" y="162880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这样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22798" y="22768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喜欢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79853" y="2857555"/>
            <a:ext cx="3775393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请允许我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的意思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38822" y="35730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已经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8902" y="4149080"/>
            <a:ext cx="35157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拖着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跑，文中指逃跑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8822" y="4849996"/>
            <a:ext cx="49519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违背、违反，文中指耽误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季节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46934" y="5498068"/>
            <a:ext cx="24384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反复陈述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/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道理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06774" y="609329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制止、约束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255994"/>
            <a:ext cx="11376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通假字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则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望民之多于邻国也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白者不负戴于道路矣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有饿莩而不知发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失其时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27054" y="985347"/>
            <a:ext cx="2698175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，不要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45325" y="160963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，花白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8982" y="220486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途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，道路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66814" y="290578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，不要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左大括号 30"/>
          <p:cNvSpPr/>
          <p:nvPr/>
        </p:nvSpPr>
        <p:spPr>
          <a:xfrm>
            <a:off x="1342678" y="1269819"/>
            <a:ext cx="216024" cy="285519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06574" y="241682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数</a:t>
            </a:r>
            <a:endParaRPr lang="zh-CN" altLang="en-US" sz="2800" dirty="0"/>
          </a:p>
        </p:txBody>
      </p:sp>
      <p:sp>
        <p:nvSpPr>
          <p:cNvPr id="33" name="矩形 32"/>
          <p:cNvSpPr/>
          <p:nvPr/>
        </p:nvSpPr>
        <p:spPr>
          <a:xfrm>
            <a:off x="1630710" y="980728"/>
            <a:ext cx="828092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罟不入洿池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口之家可以无饥矣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胜负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，存亡之理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范增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目项王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冲斗舰乃以千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数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260648"/>
            <a:ext cx="8280920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一词多义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75164" y="10527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密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03118" y="170080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几，若干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64403" y="23297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命运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67014" y="2970791"/>
            <a:ext cx="902811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屡次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7094" y="3596799"/>
            <a:ext cx="902811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计算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342678" y="1370046"/>
            <a:ext cx="216024" cy="2971122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574" y="26177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直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630710" y="1196752"/>
            <a:ext cx="828092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直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不百步耳，是亦走也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中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通外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直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，不蔓不枝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系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向牛头充炭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直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则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直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前诟虏帅失信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理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直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气壮：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63158" y="126876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只是、不过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72141" y="191683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曲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相对，不弯曲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11030" y="256490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价值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07265" y="321297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径直，直接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02918" y="38418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正确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342678" y="541741"/>
            <a:ext cx="216024" cy="5263523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574" y="29057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发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630710" y="183986"/>
            <a:ext cx="921702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涂有饿莩而不知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发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百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发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百中：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闾左谪戍渔阳九百人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芳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而幽香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主人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忘归客不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发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怒未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发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舜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于畎亩之中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矢十中八九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白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三千丈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63333" y="26064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打开粮仓，赈济百姓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02918" y="90872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发射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27345" y="153762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征发，派遣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2998" y="2178259"/>
            <a:ext cx="902811" cy="432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开放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11030" y="285293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出发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67105" y="348184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发出，发生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11030" y="41299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兴起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48379" y="4748927"/>
            <a:ext cx="902811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发射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68259" y="53732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头发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7866</Words>
  <Application>WPS 演示</Application>
  <PresentationFormat>自定义</PresentationFormat>
  <Paragraphs>502</Paragraphs>
  <Slides>47</Slides>
  <Notes>6</Notes>
  <HiddenSlides>7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7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华文细黑</vt:lpstr>
      <vt:lpstr>黑体</vt:lpstr>
      <vt:lpstr>Arial Unicode MS</vt:lpstr>
      <vt:lpstr>Calibri</vt:lpstr>
      <vt:lpstr>Broadway</vt:lpstr>
      <vt:lpstr>DFPYeaSong-B5</vt:lpstr>
      <vt:lpstr>楷体_GB2312</vt:lpstr>
      <vt:lpstr>MS Gothic</vt:lpstr>
      <vt:lpstr>Segoe Print</vt:lpstr>
      <vt:lpstr>MingLiU</vt:lpstr>
      <vt:lpstr>新宋体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208</cp:revision>
  <dcterms:created xsi:type="dcterms:W3CDTF">2016-03-28T08:27:00Z</dcterms:created>
  <dcterms:modified xsi:type="dcterms:W3CDTF">2018-02-13T12:49:03Z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