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99" r:id="rId3"/>
    <p:sldId id="278" r:id="rId4"/>
    <p:sldId id="257" r:id="rId5"/>
    <p:sldId id="258" r:id="rId6"/>
    <p:sldId id="302" r:id="rId7"/>
    <p:sldId id="329" r:id="rId8"/>
    <p:sldId id="330" r:id="rId9"/>
    <p:sldId id="331" r:id="rId10"/>
    <p:sldId id="272" r:id="rId11"/>
    <p:sldId id="305" r:id="rId13"/>
    <p:sldId id="346" r:id="rId14"/>
    <p:sldId id="348" r:id="rId15"/>
    <p:sldId id="349" r:id="rId16"/>
    <p:sldId id="350" r:id="rId17"/>
    <p:sldId id="351" r:id="rId18"/>
    <p:sldId id="352" r:id="rId19"/>
    <p:sldId id="353" r:id="rId20"/>
    <p:sldId id="259" r:id="rId21"/>
    <p:sldId id="309" r:id="rId22"/>
    <p:sldId id="354" r:id="rId23"/>
    <p:sldId id="355" r:id="rId24"/>
    <p:sldId id="356" r:id="rId25"/>
    <p:sldId id="290" r:id="rId26"/>
    <p:sldId id="319" r:id="rId27"/>
    <p:sldId id="370" r:id="rId28"/>
    <p:sldId id="369" r:id="rId29"/>
    <p:sldId id="365" r:id="rId30"/>
    <p:sldId id="366" r:id="rId31"/>
    <p:sldId id="367" r:id="rId32"/>
    <p:sldId id="368" r:id="rId33"/>
    <p:sldId id="357" r:id="rId34"/>
    <p:sldId id="318" r:id="rId35"/>
    <p:sldId id="336" r:id="rId36"/>
    <p:sldId id="337" r:id="rId37"/>
    <p:sldId id="340" r:id="rId38"/>
    <p:sldId id="320" r:id="rId39"/>
    <p:sldId id="324" r:id="rId40"/>
    <p:sldId id="341" r:id="rId41"/>
    <p:sldId id="342" r:id="rId42"/>
    <p:sldId id="300" r:id="rId43"/>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0" autoAdjust="0"/>
    <p:restoredTop sz="94660"/>
  </p:normalViewPr>
  <p:slideViewPr>
    <p:cSldViewPr>
      <p:cViewPr varScale="1">
        <p:scale>
          <a:sx n="106" d="100"/>
          <a:sy n="106" d="100"/>
        </p:scale>
        <p:origin x="-15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slide" Target="slide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6.xml"/><Relationship Id="rId3" Type="http://schemas.openxmlformats.org/officeDocument/2006/relationships/slide" Target="slide33.xml"/><Relationship Id="rId2" Type="http://schemas.openxmlformats.org/officeDocument/2006/relationships/slide" Target="slide23.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1693193" y="235919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第一单元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人类的百科全书</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693193" y="2792939"/>
            <a:ext cx="9439905"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林黛玉进贾府</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7" name="Picture 3" descr="E:\赵丽君  2016\同步2016\创新设计\最后一批\看完\创新图片\fb9ade4be6b50148c5a7d9d23b62086d_6R78V5L35ASS.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b="9415"/>
          <a:stretch>
            <a:fillRect/>
          </a:stretch>
        </p:blipFill>
        <p:spPr bwMode="auto">
          <a:xfrm>
            <a:off x="8177245" y="0"/>
            <a:ext cx="4013168" cy="27264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376000" cy="656077"/>
          </a:xfrm>
          <a:prstGeom prst="rect">
            <a:avLst/>
          </a:prstGeom>
        </p:spPr>
        <p:txBody>
          <a:bodyPr wrap="square">
            <a:spAutoFit/>
          </a:bodyPr>
          <a:lstStyle/>
          <a:p>
            <a:pPr algn="just">
              <a:lnSpc>
                <a:spcPct val="150000"/>
              </a:lnSpc>
              <a:spcAft>
                <a:spcPts val="0"/>
              </a:spcAft>
              <a:tabLst>
                <a:tab pos="234061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1054646" y="1074004"/>
          <a:ext cx="9649071" cy="5120640"/>
        </p:xfrm>
        <a:graphic>
          <a:graphicData uri="http://schemas.openxmlformats.org/drawingml/2006/table">
            <a:tbl>
              <a:tblPr/>
              <a:tblGrid>
                <a:gridCol w="1872208"/>
                <a:gridCol w="2808312"/>
                <a:gridCol w="2686654"/>
                <a:gridCol w="2281897"/>
              </a:tblGrid>
              <a:tr h="1194489">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详写：</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王熙凤、贾宝玉、林黛玉</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略写：</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邢夫人、王夫人、李纨、贾氏三姐妹</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934">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实写：</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贾母、王熙凤、贾宝玉等</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虚写：</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solidFill>
                            <a:srgbClr val="3333FF"/>
                          </a:solidFill>
                          <a:effectLst/>
                          <a:latin typeface="Times New Roman" panose="02020603050405020304"/>
                          <a:ea typeface="华文细黑"/>
                          <a:cs typeface="Times New Roman" panose="02020603050405020304"/>
                        </a:rPr>
                        <a:t>贾赦、贾政</a:t>
                      </a:r>
                      <a:endParaRPr lang="zh-CN" sz="2800" kern="10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4489">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单独介绍：</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贾宝玉、王熙凤</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群体介绍：</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250440" algn="l"/>
                        </a:tabLst>
                      </a:pPr>
                      <a:r>
                        <a:rPr lang="zh-CN" sz="2800" kern="100" dirty="0">
                          <a:solidFill>
                            <a:srgbClr val="3333FF"/>
                          </a:solidFill>
                          <a:effectLst/>
                          <a:latin typeface="Times New Roman" panose="02020603050405020304"/>
                          <a:ea typeface="华文细黑"/>
                          <a:cs typeface="Times New Roman" panose="02020603050405020304"/>
                        </a:rPr>
                        <a:t>邢夫人、王夫人、李纨、贾氏三姐妹</a:t>
                      </a:r>
                      <a:endParaRPr lang="zh-CN" sz="2800" kern="100" dirty="0">
                        <a:solidFill>
                          <a:srgbClr val="3333FF"/>
                        </a:solidFill>
                        <a:effectLst/>
                        <a:latin typeface="宋体" panose="02010600030101010101" pitchFamily="2" charset="-122"/>
                        <a:cs typeface="Courier New" panose="02070309020205020404"/>
                      </a:endParaRPr>
                    </a:p>
                  </a:txBody>
                  <a:tcPr marL="25522" marR="2552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3323987"/>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黛眼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看贾府</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贾府地处街市繁华人烟阜盛之处，黛玉来到门前看到了什么情况？</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宁、荣二府相隔不远，都是三间兽头大门，两边蹲着两个大石狮子，门上悬有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敕造</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的匾额，门前有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华冠丽服</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的侍役。这不仅表现了贾府建筑的宏伟气派，也显示出贵族之家的威严和显赫</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2" end="2"/>
                                            </p:txEl>
                                          </p:spTgt>
                                        </p:tgtEl>
                                      </p:cBhvr>
                                    </p:animEffect>
                                    <p:set>
                                      <p:cBhvr>
                                        <p:cTn id="12"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3970318"/>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黛玉进入贾府到贾母处，看到了什么？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从荣府西边角门进去，走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一射之地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，转至垂花门，过穿堂，绕插屏，再经三间过厅，后面方是贾母居住的正房大院。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正面五间上房，皆雕梁画栋，两边穿山游廊厢房，挂着各色鹦鹉、画眉等鸟雀。</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这样穿堂过厅一路行来，仆役、婆子、丫鬟轮番更换，的确给人以侯门深似海的感觉。然而贾母居处还不是正内室。</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41414" y="252643"/>
            <a:ext cx="11376000" cy="6656181"/>
          </a:xfrm>
          <a:prstGeom prst="rect">
            <a:avLst/>
          </a:prstGeom>
        </p:spPr>
        <p:txBody>
          <a:bodyPr wrap="square">
            <a:spAutoFit/>
          </a:bodyPr>
          <a:lstStyle/>
          <a:p>
            <a:pPr algn="just">
              <a:lnSpc>
                <a:spcPct val="135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黛玉去拜见二舅舅时又看到什么？</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往东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穿过一个东西的穿堂，向南大厅之后，仪门内大院落，上面五间大正房，两边厢房鹿顶耳房钻山，四通八达，轩昂壮丽</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。堂屋中迎面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一个赤金九龙青地大匾，匾上写着斗大的三个大字，是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荣禧堂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，后有一行小字：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某年月日，书赐荣国公贾源</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，又有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万几宸翰之宝</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屋内摆设有名贵的家具，珍贵的字画、古玩。又有一副对联，乃乌木联牌，镶着錾银的字迹，道是：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座上珠玑昭日月，堂前黼黻焕烟霞。</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由堂屋进入东耳房，这里是起居室，另有一番布置，再到东廊三间小正房王夫人的住室，又别有摆设。真所谓</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贾不假，白玉为堂金作马。</a:t>
            </a:r>
            <a:r>
              <a:rPr lang="en-US" altLang="zh-CN" sz="2800" kern="100" dirty="0">
                <a:solidFill>
                  <a:srgbClr val="3333FF"/>
                </a:solidFill>
                <a:latin typeface="宋体" panose="02010600030101010101" pitchFamily="2" charset="-122"/>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见《红楼梦》第四回</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这宏伟豪华的府第，那皇帝御书大匾、郡王手题对联，以及等级分明的礼仪，的确与别家不同</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1302408"/>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透过林黛玉的眼睛，作者给我们展示了贾府怎样的典型环境？本文中的环境描写对于反映贾府生活有何作用</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414" y="252643"/>
            <a:ext cx="11376000" cy="6473054"/>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宏伟的外观，讲究的布局，华贵的陈设，等级森严的人际关系。</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(2)</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通过环境描写表现贾府显赫高贵的社会地位和豪门贵族的气派。例如开头写贾府的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兽头大门</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，门前的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两个大石狮子</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，正门匾上的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敕造宁国府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五个大字，无一不在显示着贾府的与众不同的社会地位和豪华气派。</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通过环境描写揭示贾府荣华富贵的来源。如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敕造宁国府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的门匾，皇帝御笔书赐的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荣禧堂</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的匾额，室内陈设的物品显示着君王的宠幸和主人对君王的忠诚等。</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为书中的主要人物提供一个活动的环境，并借助环境描写巧妙地从侧面暗示了人物性格。如贾赦、贾政在荣府的地位、性格的不同。</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341414" y="252643"/>
            <a:ext cx="11376000" cy="5826723"/>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王熙凤的出场有怎样的特点？从林黛玉的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纳罕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中可看出什么来？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王熙凤的出场：</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未见其人，先闻其声。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可见其放诞无礼，地位特殊。</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从王熙凤的肖像中，黛玉看到些什么？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zh-CN" altLang="zh-CN" sz="2800" kern="100" dirty="0">
                <a:solidFill>
                  <a:srgbClr val="3333FF"/>
                </a:solidFill>
                <a:latin typeface="Times New Roman" panose="02020603050405020304"/>
                <a:ea typeface="华文细黑"/>
                <a:cs typeface="Times New Roman" panose="02020603050405020304"/>
              </a:rPr>
              <a:t>肖像描写刻画了人物性格：从其头饰、裙饰等看出其极其华丽，连林黛玉都觉惊诧不已，以此炫耀其在贾府的特殊身份、显赫地位，又可从中看出她生性奢侈，对荣华富贵无满足的追求，还可看出她的贪婪与俗气。</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一双丹凤三角眼，两弯柳叶吊梢眉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粉面含春威不露，丹唇未启笑先闻</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，可看出其美丽与狡黠。貌似可喜，实则可畏。</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linds(horizont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xEl>
                                              <p:pRg st="3" end="3"/>
                                            </p:txEl>
                                          </p:spTgt>
                                        </p:tgtEl>
                                      </p:cBhvr>
                                    </p:animEffect>
                                    <p:set>
                                      <p:cBhvr>
                                        <p:cTn id="20"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41414" y="252643"/>
            <a:ext cx="11376000" cy="5826723"/>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王熙凤对林黛玉说了什么？这又说明了什么？她还为黛玉流了眼泪，该如何看待？</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宋体" panose="02010600030101010101" pitchFamily="2" charset="-122"/>
                <a:ea typeface="Times New Roman" panose="02020603050405020304"/>
                <a:cs typeface="Courier New" panose="02070309020205020404"/>
              </a:rPr>
              <a:t> </a:t>
            </a:r>
            <a:r>
              <a:rPr lang="zh-CN" altLang="zh-CN" sz="2800" kern="100" dirty="0">
                <a:solidFill>
                  <a:srgbClr val="3333FF"/>
                </a:solidFill>
                <a:latin typeface="Times New Roman" panose="02020603050405020304"/>
                <a:ea typeface="华文细黑"/>
                <a:cs typeface="Times New Roman" panose="02020603050405020304"/>
              </a:rPr>
              <a:t>此处语言描写和神态描写极其传神。</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天下真有这样标致的人物</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可见其邀宠取幸的本领；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这通身的气派，竟不像老祖宗的外孙女儿，竟是个嫡亲的孙女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，不仅贾母听了高兴，连邢、王二位夫人也高兴，还不得罪贾氏三姐妹，可见其八面玲珑；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只可怜我这妹妹这样命苦</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，说着还</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用帕拭泪</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，但后面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忙转悲为喜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，却揭示出她出色的表演，只有一个目的</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取悦贾母。而后一连串的问话，更是为了体现她的能干，体现她在贾府的独特权力。</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1" end="1"/>
                                            </p:txEl>
                                          </p:spTgt>
                                        </p:tgtEl>
                                      </p:cBhvr>
                                    </p:animEffect>
                                    <p:set>
                                      <p:cBhvr>
                                        <p:cTn id="12"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7736" y="830317"/>
            <a:ext cx="11376000" cy="5262979"/>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作者简介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曹雪芹</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约</a:t>
            </a:r>
            <a:r>
              <a:rPr lang="en-US" altLang="zh-CN" sz="2800" kern="100" dirty="0">
                <a:latin typeface="Times New Roman" panose="02020603050405020304"/>
                <a:ea typeface="华文细黑"/>
                <a:cs typeface="Courier New" panose="02070309020205020404"/>
              </a:rPr>
              <a:t>1715—</a:t>
            </a:r>
            <a:r>
              <a:rPr lang="zh-CN" altLang="zh-CN" sz="2800" kern="100" dirty="0">
                <a:latin typeface="Times New Roman" panose="02020603050405020304"/>
                <a:ea typeface="华文细黑"/>
                <a:cs typeface="Times New Roman" panose="02020603050405020304"/>
              </a:rPr>
              <a:t>约</a:t>
            </a:r>
            <a:r>
              <a:rPr lang="en-US" altLang="zh-CN" sz="2800" kern="100" dirty="0">
                <a:latin typeface="Times New Roman" panose="02020603050405020304"/>
                <a:ea typeface="华文细黑"/>
                <a:cs typeface="Courier New" panose="02070309020205020404"/>
              </a:rPr>
              <a:t>1763)</a:t>
            </a:r>
            <a:r>
              <a:rPr lang="zh-CN" altLang="zh-CN" sz="2800" kern="100" dirty="0">
                <a:latin typeface="Times New Roman" panose="02020603050405020304"/>
                <a:ea typeface="华文细黑"/>
                <a:cs typeface="Times New Roman" panose="02020603050405020304"/>
              </a:rPr>
              <a:t>，我国</a:t>
            </a:r>
            <a:r>
              <a:rPr lang="zh-CN" altLang="zh-CN" sz="2800" u="sng" kern="100" dirty="0">
                <a:latin typeface="Times New Roman" panose="02020603050405020304"/>
                <a:ea typeface="华文细黑"/>
                <a:cs typeface="Times New Roman" panose="02020603050405020304"/>
              </a:rPr>
              <a:t>清代</a:t>
            </a:r>
            <a:r>
              <a:rPr lang="zh-CN" altLang="zh-CN" sz="2800" kern="100" dirty="0">
                <a:latin typeface="Times New Roman" panose="02020603050405020304"/>
                <a:ea typeface="华文细黑"/>
                <a:cs typeface="Times New Roman" panose="02020603050405020304"/>
              </a:rPr>
              <a:t>最伟大的</a:t>
            </a:r>
            <a:r>
              <a:rPr lang="zh-CN" altLang="zh-CN" sz="2800" u="sng" kern="100" dirty="0">
                <a:latin typeface="Times New Roman" panose="02020603050405020304"/>
                <a:ea typeface="华文细黑"/>
                <a:cs typeface="Times New Roman" panose="02020603050405020304"/>
              </a:rPr>
              <a:t>小说家</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250440" algn="l"/>
              </a:tabLst>
            </a:pPr>
            <a:r>
              <a:rPr lang="zh-CN" altLang="zh-CN" sz="2800" kern="100" dirty="0" smtClean="0">
                <a:latin typeface="Times New Roman" panose="02020603050405020304"/>
                <a:ea typeface="华文细黑"/>
                <a:cs typeface="Times New Roman" panose="02020603050405020304"/>
              </a:rPr>
              <a:t>名</a:t>
            </a:r>
            <a:r>
              <a:rPr lang="zh-CN" altLang="zh-CN" sz="2800" u="sng" kern="100" dirty="0">
                <a:latin typeface="Times New Roman" panose="02020603050405020304"/>
                <a:ea typeface="华文细黑"/>
                <a:cs typeface="Times New Roman" panose="02020603050405020304"/>
              </a:rPr>
              <a:t>沾</a:t>
            </a:r>
            <a:r>
              <a:rPr lang="zh-CN" altLang="zh-CN" sz="2800" kern="100" dirty="0">
                <a:latin typeface="Times New Roman" panose="02020603050405020304"/>
                <a:ea typeface="华文细黑"/>
                <a:cs typeface="Times New Roman" panose="02020603050405020304"/>
              </a:rPr>
              <a:t>，字</a:t>
            </a:r>
            <a:r>
              <a:rPr lang="zh-CN" altLang="zh-CN" sz="2800" u="sng" kern="100" dirty="0">
                <a:latin typeface="Times New Roman" panose="02020603050405020304"/>
                <a:ea typeface="华文细黑"/>
                <a:cs typeface="Times New Roman" panose="02020603050405020304"/>
              </a:rPr>
              <a:t>梦阮</a:t>
            </a:r>
            <a:r>
              <a:rPr lang="zh-CN" altLang="zh-CN" sz="2800" kern="100" dirty="0">
                <a:latin typeface="Times New Roman" panose="02020603050405020304"/>
                <a:ea typeface="华文细黑"/>
                <a:cs typeface="Times New Roman" panose="02020603050405020304"/>
              </a:rPr>
              <a:t>，号</a:t>
            </a:r>
            <a:r>
              <a:rPr lang="zh-CN" altLang="zh-CN" sz="2800" u="sng" kern="100" dirty="0">
                <a:latin typeface="Times New Roman" panose="02020603050405020304"/>
                <a:ea typeface="华文细黑"/>
                <a:cs typeface="Times New Roman" panose="02020603050405020304"/>
              </a:rPr>
              <a:t>雪芹</a:t>
            </a:r>
            <a:r>
              <a:rPr lang="zh-CN" altLang="zh-CN" sz="2800" kern="100" dirty="0">
                <a:latin typeface="Times New Roman" panose="02020603050405020304"/>
                <a:ea typeface="华文细黑"/>
                <a:cs typeface="Times New Roman" panose="02020603050405020304"/>
              </a:rPr>
              <a:t>，又号</a:t>
            </a:r>
            <a:r>
              <a:rPr lang="zh-CN" altLang="zh-CN" sz="2800" u="sng" kern="100" dirty="0">
                <a:latin typeface="Times New Roman" panose="02020603050405020304"/>
                <a:ea typeface="华文细黑"/>
                <a:cs typeface="Times New Roman" panose="02020603050405020304"/>
              </a:rPr>
              <a:t>芹圃、芹溪</a:t>
            </a:r>
            <a:r>
              <a:rPr lang="zh-CN" altLang="zh-CN" sz="2800" kern="100" dirty="0">
                <a:latin typeface="Times New Roman" panose="02020603050405020304"/>
                <a:ea typeface="华文细黑"/>
                <a:cs typeface="Times New Roman" panose="02020603050405020304"/>
              </a:rPr>
              <a:t>。祖籍辽阳</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250440" algn="l"/>
              </a:tabLst>
            </a:pPr>
            <a:r>
              <a:rPr lang="zh-CN" altLang="zh-CN" sz="2800" kern="100" dirty="0" smtClean="0">
                <a:latin typeface="Times New Roman" panose="02020603050405020304"/>
                <a:ea typeface="华文细黑"/>
                <a:cs typeface="Times New Roman" panose="02020603050405020304"/>
              </a:rPr>
              <a:t>著</a:t>
            </a:r>
            <a:r>
              <a:rPr lang="zh-CN" altLang="zh-CN" sz="2800" kern="100" dirty="0">
                <a:latin typeface="Times New Roman" panose="02020603050405020304"/>
                <a:ea typeface="华文细黑"/>
                <a:cs typeface="Times New Roman" panose="02020603050405020304"/>
              </a:rPr>
              <a:t>有</a:t>
            </a:r>
            <a:r>
              <a:rPr lang="zh-CN" altLang="zh-CN" sz="2800" u="sng" kern="100" dirty="0">
                <a:latin typeface="Times New Roman" panose="02020603050405020304"/>
                <a:ea typeface="华文细黑"/>
                <a:cs typeface="Times New Roman" panose="02020603050405020304"/>
              </a:rPr>
              <a:t>《红楼梦》</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从他曾祖曹玺开始三代世袭江宁织造的官职。他的</a:t>
            </a:r>
            <a:r>
              <a:rPr lang="zh-CN" altLang="zh-CN" sz="2800" kern="100" dirty="0" smtClean="0">
                <a:latin typeface="Times New Roman" panose="02020603050405020304"/>
                <a:ea typeface="华文细黑"/>
                <a:cs typeface="Times New Roman" panose="02020603050405020304"/>
              </a:rPr>
              <a:t>曾</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250440" algn="l"/>
              </a:tabLst>
            </a:pPr>
            <a:r>
              <a:rPr lang="zh-CN" altLang="zh-CN" sz="2800" kern="100" dirty="0" smtClean="0">
                <a:latin typeface="Times New Roman" panose="02020603050405020304"/>
                <a:ea typeface="华文细黑"/>
                <a:cs typeface="Times New Roman" panose="02020603050405020304"/>
              </a:rPr>
              <a:t>祖母</a:t>
            </a:r>
            <a:r>
              <a:rPr lang="zh-CN" altLang="zh-CN" sz="2800" kern="100" dirty="0">
                <a:latin typeface="Times New Roman" panose="02020603050405020304"/>
                <a:ea typeface="华文细黑"/>
                <a:cs typeface="Times New Roman" panose="02020603050405020304"/>
              </a:rPr>
              <a:t>做过康熙皇帝的乳母，祖父曹寅做过康熙皇帝的侍读。康熙皇帝六次南巡就有四次以江宁织造署为行宫。由此可见曹家的显赫以及与皇室的密切关系</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407736" y="307211"/>
            <a:ext cx="2375102" cy="590931"/>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相关链接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074" name="Picture 2" descr="曹"/>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949139" y="1136560"/>
            <a:ext cx="2474659" cy="29440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6656181"/>
          </a:xfrm>
          <a:prstGeom prst="rect">
            <a:avLst/>
          </a:prstGeom>
        </p:spPr>
        <p:txBody>
          <a:bodyPr>
            <a:spAutoFit/>
          </a:bodyPr>
          <a:lstStyle/>
          <a:p>
            <a:pPr algn="just">
              <a:lnSpc>
                <a:spcPct val="140000"/>
              </a:lnSpc>
              <a:spcAft>
                <a:spcPts val="0"/>
              </a:spcAft>
              <a:tabLst>
                <a:tab pos="2250440" algn="l"/>
              </a:tabLst>
            </a:pPr>
            <a:r>
              <a:rPr lang="zh-CN" altLang="zh-CN" sz="2800" kern="100" dirty="0" smtClean="0">
                <a:latin typeface="Times New Roman" panose="02020603050405020304"/>
                <a:ea typeface="华文细黑"/>
                <a:cs typeface="Times New Roman" panose="02020603050405020304"/>
              </a:rPr>
              <a:t>曹雪芹在少年时代经历过一段</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锦衣纨</a:t>
            </a:r>
            <a:r>
              <a:rPr lang="zh-CN" altLang="zh-CN" sz="2800" kern="100" dirty="0" smtClean="0">
                <a:latin typeface="Times New Roman" panose="02020603050405020304"/>
                <a:ea typeface="华文细黑"/>
                <a:cs typeface="宋体" panose="02010600030101010101" pitchFamily="2" charset="-122"/>
              </a:rPr>
              <a:t>袴</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饫甘餍肥</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的贵族生活。雍正即位后，展开了一场残酷的清除政敌的斗争。在皇室内部争夺权力斗争的牵连下，他的父亲曹</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因</a:t>
            </a:r>
            <a:r>
              <a:rPr lang="zh-CN" altLang="zh-CN" sz="2800" kern="100" dirty="0">
                <a:latin typeface="Times New Roman" panose="02020603050405020304"/>
                <a:ea typeface="华文细黑"/>
                <a:cs typeface="Times New Roman" panose="02020603050405020304"/>
              </a:rPr>
              <a:t>事获罪免职并被抄家，后又遣回北京，家道从此衰落，到他著书时已过着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蓬牖茅椽，绳床瓦灶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举家食粥酒常赊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的贫困生活。他写《红楼梦》，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于悼红轩中，披阅十载，增删五次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，因贫病交困，加之爱子夭折而悲伤过度，全书未尽即凄惨地与世长辞</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背景剖析</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曹雪芹的一生经历了家道由繁盛到衰败的过程，早年过着豪华的公子生活，晚年却穷愁潦倒，卖画度日，生活于贫困之中。这种天壤之别的生活变化，促使曹雪芹深刻地思考自己的经历，对社会上种种黑暗产生了不满，这就为创作《红楼梦》打下了良好的基础</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098" name="Picture 2" descr="兆页F"/>
          <p:cNvPicPr>
            <a:picLocks noChangeAspect="1" noChangeArrowheads="1"/>
          </p:cNvPicPr>
          <p:nvPr/>
        </p:nvPicPr>
        <p:blipFill>
          <a:blip r:embed="rId1">
            <a:clrChange>
              <a:clrFrom>
                <a:srgbClr val="333333"/>
              </a:clrFrom>
              <a:clrTo>
                <a:srgbClr val="333333">
                  <a:alpha val="0"/>
                </a:srgbClr>
              </a:clrTo>
            </a:clrChange>
            <a:extLst>
              <a:ext uri="{28A0092B-C50C-407E-A947-70E740481C1C}">
                <a14:useLocalDpi xmlns:a14="http://schemas.microsoft.com/office/drawing/2010/main" val="0"/>
              </a:ext>
            </a:extLst>
          </a:blip>
          <a:srcRect/>
          <a:stretch>
            <a:fillRect/>
          </a:stretch>
        </p:blipFill>
        <p:spPr bwMode="auto">
          <a:xfrm>
            <a:off x="3953893" y="1700808"/>
            <a:ext cx="422372" cy="366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22015" y="545129"/>
            <a:ext cx="11160000" cy="3242170"/>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mj-cs"/>
              </a:rPr>
              <a:t>目标</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rPr>
              <a:t>重点</a:t>
            </a:r>
            <a:endParaRPr lang="zh-CN" altLang="zh-CN" sz="2800" b="1" dirty="0">
              <a:solidFill>
                <a:schemeClr val="accent6">
                  <a:lumMod val="75000"/>
                </a:schemeClr>
              </a:solidFill>
              <a:latin typeface="微软雅黑" panose="020B0503020204020204" pitchFamily="34" charset="-122"/>
              <a:ea typeface="微软雅黑" panose="020B0503020204020204" pitchFamily="34" charset="-122"/>
              <a:cs typeface="+mj-cs"/>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识记《红楼梦》等文学常识。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学会由题目把握全篇的阅读方法。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分析小说中环境描写的特点和作用。</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学习运用多种技法刻画人物形象的写法。</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6473054"/>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相关知识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《红楼梦》简介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《红楼梦》，中国古代四大名著之一，章回体长篇小说，中国封建社会的百科全书，传统文化的集大成者。原名《石头记》《情僧录》《风月宝鉴》《金陵十二钗》等。前</a:t>
            </a:r>
            <a:r>
              <a:rPr lang="en-US" altLang="zh-CN" sz="2800" kern="100" dirty="0">
                <a:latin typeface="Times New Roman" panose="02020603050405020304"/>
                <a:ea typeface="华文细黑"/>
                <a:cs typeface="Courier New" panose="02070309020205020404"/>
              </a:rPr>
              <a:t>80</a:t>
            </a:r>
            <a:r>
              <a:rPr lang="zh-CN" altLang="zh-CN" sz="2800" kern="100" dirty="0">
                <a:latin typeface="Times New Roman" panose="02020603050405020304"/>
                <a:ea typeface="华文细黑"/>
                <a:cs typeface="Times New Roman" panose="02020603050405020304"/>
              </a:rPr>
              <a:t>回由曹雪芹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于悼红轩中，披阅十载，增删五次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创作而成，续作一般认为是由高鹗完成。本书是一部具有高度思想性和高度艺术性的伟大作品，作者具有初步的民主主义思想，他对现实社会、宫廷、官场的黑暗，封建贵族阶级及其家庭的腐朽，封建的科举、婚姻、奴婢、等级制度及社会统治思想即孔孟之道和程朱理学、社会道德观念等都进行了深刻的批判并且提出了朦胧的带有初步民主主义性质的理想和主张</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5909310"/>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选文在作品中的位置</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《红楼梦》的序幕由前五回构成，分别从各个不同角度，为全书情节的开展，作了必要的交代。</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第一回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甄士隐梦幻识通灵　贾雨村风尘怀闺秀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是开篇。先用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女娲补天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木石前盟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两个神话故事作楔子，为塑造贾宝玉的性格和描写贾宝玉和林黛玉的爱情故事，染上一层浪漫主义色彩</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第二回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贾夫人仙逝扬州城　冷子兴演说荣国府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是交代贾府人物。通过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冷子兴演说荣国府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，简要地介绍了贾府中的人物关系，为读者阅读全书开列了一个简明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人物表</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196" y="260648"/>
            <a:ext cx="11604658" cy="6555641"/>
          </a:xfrm>
          <a:prstGeom prst="rect">
            <a:avLst/>
          </a:prstGeom>
        </p:spPr>
        <p:txBody>
          <a:bodyPr>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第三回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托内兄如海荐西宾　接外孙贾母惜孤女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是介绍小说的典型环境，通过林黛玉的耳闻目睹对贾府做了第一次直接描写。</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第四回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薄命女偏逢薄命郎　葫芦僧判断葫芦案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是展现小说更广阔的社会背景。通过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葫芦僧乱判葫芦案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介绍了贾、史、王、薛四大家族的关系，把贾府置于一个更广阔的社会背景之中来描写，使之更具有典型意义。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第五回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游幻境指迷十二钗　饮仙醪曲演红楼梦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是全书的总纲。通过贾宝玉梦游太虚幻境，利用画册、判词及歌曲的形式，隐喻含蓄地交代了《红楼梦》中众多主要人物和次要人物的发展和结局</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至此，全书的主要人物、环境背景、发展脉络、人物命运基本上交代出来，小说的情节发展便在此基础上展开了。</a:t>
            </a:r>
            <a:endParaRPr lang="en-US" altLang="zh-CN" sz="2800" kern="100" dirty="0" smtClean="0">
              <a:latin typeface="Times New Roman" panose="02020603050405020304"/>
              <a:ea typeface="华文细黑"/>
              <a:cs typeface="Times New Roman" panose="020206030504050203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0"/>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a:solidFill>
                  <a:prstClr val="white"/>
                </a:solidFill>
                <a:latin typeface="微软雅黑" panose="020B0503020204020204" pitchFamily="34" charset="-122"/>
                <a:ea typeface="微软雅黑" panose="020B0503020204020204" pitchFamily="34" charset="-122"/>
              </a:rPr>
              <a:t> 互动互学　交流深化</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945614" y="1088209"/>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交流释疑</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9125" y="548680"/>
            <a:ext cx="2376264" cy="1200329"/>
            <a:chOff x="8628686" y="5243102"/>
            <a:chExt cx="2943506" cy="1640186"/>
          </a:xfrm>
        </p:grpSpPr>
        <p:sp>
          <p:nvSpPr>
            <p:cNvPr id="12" name="TextBox 11"/>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3" name="直接连接符 12"/>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6" name="矩形 15"/>
          <p:cNvSpPr/>
          <p:nvPr/>
        </p:nvSpPr>
        <p:spPr>
          <a:xfrm>
            <a:off x="377999" y="1908827"/>
            <a:ext cx="11412000" cy="3970318"/>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作者为什么选择林黛玉进贾府时介绍这么多人物出场？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作品中的人物是围绕黛玉进贾府这一中心事件，通过黛玉的见闻来描写，条理井然。</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黛玉进府按照封建贵族家庭的礼规，必定要去拜望自己的长辈，同辈姊妹也都要见面，作者选择这个机会使作品中的主要人物出场亮相，巧妙而自然。</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Effect transition="in" filter="blinds(horizontal)">
                                      <p:cBhvr>
                                        <p:cTn id="7" dur="500"/>
                                        <p:tgtEl>
                                          <p:spTgt spid="1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2" end="2"/>
                                            </p:txEl>
                                          </p:spTgt>
                                        </p:tgtEl>
                                        <p:attrNameLst>
                                          <p:attrName>style.visibility</p:attrName>
                                        </p:attrNameLst>
                                      </p:cBhvr>
                                      <p:to>
                                        <p:strVal val="visible"/>
                                      </p:to>
                                    </p:set>
                                    <p:animEffect transition="in" filter="blinds(horizontal)">
                                      <p:cBhvr>
                                        <p:cTn id="12" dur="500"/>
                                        <p:tgtEl>
                                          <p:spTgt spid="1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6">
                                            <p:txEl>
                                              <p:pRg st="1" end="1"/>
                                            </p:txEl>
                                          </p:spTgt>
                                        </p:tgtEl>
                                      </p:cBhvr>
                                    </p:animEffect>
                                    <p:set>
                                      <p:cBhvr>
                                        <p:cTn id="17" dur="1" fill="hold">
                                          <p:stCondLst>
                                            <p:cond delay="499"/>
                                          </p:stCondLst>
                                        </p:cTn>
                                        <p:tgtEl>
                                          <p:spTgt spid="16">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6">
                                            <p:txEl>
                                              <p:pRg st="2" end="2"/>
                                            </p:txEl>
                                          </p:spTgt>
                                        </p:tgtEl>
                                      </p:cBhvr>
                                    </p:animEffect>
                                    <p:set>
                                      <p:cBhvr>
                                        <p:cTn id="20" dur="1" fill="hold">
                                          <p:stCondLst>
                                            <p:cond delay="499"/>
                                          </p:stCondLst>
                                        </p:cTn>
                                        <p:tgtEl>
                                          <p:spTgt spid="16">
                                            <p:txEl>
                                              <p:pRg st="2" end="2"/>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0" y="0"/>
            <a:ext cx="12071870" cy="2031325"/>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试分析作者描写贾宝玉和林黛玉用了哪些人物描写方法？表现了人物怎样的性格特点？</a:t>
            </a:r>
            <a:endParaRPr lang="zh-CN" altLang="zh-CN" sz="1050" kern="100" dirty="0">
              <a:latin typeface="宋体" panose="02010600030101010101" pitchFamily="2" charset="-122"/>
              <a:cs typeface="Courier New" panose="02070309020205020404"/>
            </a:endParaRPr>
          </a:p>
          <a:p>
            <a:pPr algn="just">
              <a:lnSpc>
                <a:spcPct val="150000"/>
              </a:lnSpc>
              <a:tabLst>
                <a:tab pos="2250440" algn="l"/>
              </a:tabLst>
            </a:pPr>
            <a:endParaRPr lang="zh-CN" altLang="zh-CN" sz="2800" kern="100" dirty="0">
              <a:solidFill>
                <a:srgbClr val="3333FF"/>
              </a:solidFill>
              <a:latin typeface="Times New Roman" panose="02020603050405020304"/>
              <a:ea typeface="华文细黑"/>
              <a:cs typeface="Courier New" panose="02070309020205020404"/>
            </a:endParaRPr>
          </a:p>
        </p:txBody>
      </p:sp>
      <p:sp>
        <p:nvSpPr>
          <p:cNvPr id="5" name="圆角矩形 4">
            <a:hlinkClick r:id="rId1" action="ppaction://hlinksldjump"/>
          </p:cNvPr>
          <p:cNvSpPr/>
          <p:nvPr/>
        </p:nvSpPr>
        <p:spPr>
          <a:xfrm>
            <a:off x="11423886" y="6669360"/>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190549" y="44624"/>
            <a:ext cx="11737305" cy="6555641"/>
          </a:xfrm>
          <a:prstGeom prst="rect">
            <a:avLst/>
          </a:prstGeom>
        </p:spPr>
        <p:txBody>
          <a:bodyPr wrap="square">
            <a:spAutoFit/>
          </a:bodyPr>
          <a:lstStyle/>
          <a:p>
            <a:pPr algn="just">
              <a:lnSpc>
                <a:spcPct val="150000"/>
              </a:lnSpc>
              <a:tabLst>
                <a:tab pos="2250440" algn="l"/>
              </a:tabLst>
            </a:pPr>
            <a:r>
              <a:rPr lang="zh-CN" altLang="zh-CN" sz="2800" b="1" kern="100" dirty="0" smtClean="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贾宝玉</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一</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描写方法</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tabLst>
                <a:tab pos="2250440" algn="l"/>
              </a:tabLst>
            </a:pP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Courier New" panose="02070309020205020404"/>
              </a:rPr>
              <a:t>出场前的侧面描写：</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tabLst>
                <a:tab pos="2250440" algn="l"/>
              </a:tabLst>
            </a:pPr>
            <a:r>
              <a:rPr lang="zh-CN" altLang="zh-CN" sz="2800" kern="100" dirty="0">
                <a:solidFill>
                  <a:srgbClr val="3333FF"/>
                </a:solidFill>
                <a:latin typeface="Times New Roman" panose="02020603050405020304"/>
                <a:ea typeface="华文细黑"/>
                <a:cs typeface="Courier New" panose="02070309020205020404"/>
              </a:rPr>
              <a:t>介绍了一般人对宝玉的看法和他在贾府中的地位。许多人对宝玉持贬斥态度：</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tabLst>
                <a:tab pos="2250440" algn="l"/>
              </a:tabLst>
            </a:pPr>
            <a:r>
              <a:rPr lang="en-US" altLang="zh-CN" sz="2800" kern="100" dirty="0">
                <a:solidFill>
                  <a:srgbClr val="3333FF"/>
                </a:solidFill>
                <a:latin typeface="Times New Roman" panose="02020603050405020304"/>
                <a:ea typeface="华文细黑"/>
                <a:cs typeface="Courier New" panose="02070309020205020404"/>
              </a:rPr>
              <a:t>①</a:t>
            </a:r>
            <a:r>
              <a:rPr lang="zh-CN" altLang="zh-CN" sz="2800" kern="100" dirty="0">
                <a:solidFill>
                  <a:srgbClr val="3333FF"/>
                </a:solidFill>
                <a:latin typeface="Times New Roman" panose="02020603050405020304"/>
                <a:ea typeface="华文细黑"/>
                <a:cs typeface="Courier New" panose="02070309020205020404"/>
              </a:rPr>
              <a:t>王夫人：是</a:t>
            </a:r>
            <a:r>
              <a:rPr lang="zh-CN" altLang="zh-CN" sz="2800" kern="100" dirty="0" smtClean="0">
                <a:solidFill>
                  <a:srgbClr val="3333FF"/>
                </a:solidFill>
                <a:latin typeface="Times New Roman" panose="02020603050405020304"/>
                <a:ea typeface="华文细黑"/>
                <a:cs typeface="Courier New" panose="02070309020205020404"/>
              </a:rPr>
              <a:t>个</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smtClean="0">
                <a:solidFill>
                  <a:srgbClr val="3333FF"/>
                </a:solidFill>
                <a:latin typeface="Times New Roman" panose="02020603050405020304"/>
                <a:ea typeface="华文细黑"/>
                <a:cs typeface="Courier New" panose="02070309020205020404"/>
              </a:rPr>
              <a:t>孽根</a:t>
            </a:r>
            <a:r>
              <a:rPr lang="zh-CN" altLang="zh-CN" sz="2800" kern="100" dirty="0">
                <a:solidFill>
                  <a:srgbClr val="3333FF"/>
                </a:solidFill>
                <a:latin typeface="Times New Roman" panose="02020603050405020304"/>
                <a:ea typeface="华文细黑"/>
                <a:cs typeface="Courier New" panose="02070309020205020404"/>
              </a:rPr>
              <a:t>祸胎</a:t>
            </a:r>
            <a:r>
              <a:rPr lang="en-US" altLang="zh-CN" sz="2800" kern="100" dirty="0" smtClean="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混世魔王</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一时甜言蜜语，一时有天无日，一时又疯疯傻傻</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tabLst>
                <a:tab pos="2250440" algn="l"/>
              </a:tabLst>
            </a:pPr>
            <a:r>
              <a:rPr lang="en-US" altLang="zh-CN" sz="2800" kern="100" dirty="0">
                <a:solidFill>
                  <a:srgbClr val="3333FF"/>
                </a:solidFill>
                <a:latin typeface="Times New Roman" panose="02020603050405020304"/>
                <a:ea typeface="华文细黑"/>
                <a:cs typeface="Courier New" panose="02070309020205020404"/>
              </a:rPr>
              <a:t>②</a:t>
            </a:r>
            <a:r>
              <a:rPr lang="zh-CN" altLang="zh-CN" sz="2800" kern="100" dirty="0">
                <a:solidFill>
                  <a:srgbClr val="3333FF"/>
                </a:solidFill>
                <a:latin typeface="Times New Roman" panose="02020603050405020304"/>
                <a:ea typeface="华文细黑"/>
                <a:cs typeface="Courier New" panose="02070309020205020404"/>
              </a:rPr>
              <a:t>黛玉：曾听母亲说</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衔玉而诞</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的表兄</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顽劣异常，极恶读书，最喜在内帏厮混</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smtClean="0">
                <a:solidFill>
                  <a:srgbClr val="3333FF"/>
                </a:solidFill>
                <a:latin typeface="Times New Roman" panose="02020603050405020304"/>
                <a:ea typeface="华文细黑"/>
                <a:cs typeface="Courier New" panose="02070309020205020404"/>
              </a:rPr>
              <a:t>。</a:t>
            </a:r>
            <a:endParaRPr lang="en-US" altLang="zh-CN" sz="2800" kern="100" dirty="0" smtClean="0">
              <a:solidFill>
                <a:srgbClr val="3333FF"/>
              </a:solidFill>
              <a:latin typeface="Times New Roman" panose="02020603050405020304"/>
              <a:ea typeface="华文细黑"/>
              <a:cs typeface="Courier New" panose="02070309020205020404"/>
            </a:endParaRPr>
          </a:p>
          <a:p>
            <a:pPr algn="just">
              <a:lnSpc>
                <a:spcPct val="150000"/>
              </a:lnSpc>
              <a:tabLst>
                <a:tab pos="2250440" algn="l"/>
              </a:tabLst>
            </a:pPr>
            <a:r>
              <a:rPr lang="zh-CN" altLang="zh-CN" sz="2800" kern="100" dirty="0" smtClean="0">
                <a:solidFill>
                  <a:srgbClr val="3333FF"/>
                </a:solidFill>
                <a:latin typeface="Times New Roman" panose="02020603050405020304"/>
                <a:ea typeface="华文细黑"/>
                <a:cs typeface="Courier New" panose="02070309020205020404"/>
              </a:rPr>
              <a:t>这些</a:t>
            </a:r>
            <a:r>
              <a:rPr lang="zh-CN" altLang="zh-CN" sz="2800" kern="100" dirty="0">
                <a:solidFill>
                  <a:srgbClr val="3333FF"/>
                </a:solidFill>
                <a:latin typeface="Times New Roman" panose="02020603050405020304"/>
                <a:ea typeface="华文细黑"/>
                <a:cs typeface="Courier New" panose="02070309020205020404"/>
              </a:rPr>
              <a:t>贬斥说明贾宝玉的所作所为与封建正统观念相抵触，与世俗常情格格不入，他是封建阶级的叛逆者</a:t>
            </a:r>
            <a:r>
              <a:rPr lang="zh-CN" altLang="zh-CN" sz="2800" kern="100" dirty="0" smtClean="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Times New Roman" panose="02020603050405020304"/>
              <a:ea typeface="华文细黑"/>
              <a:cs typeface="Courier New" panose="02070309020205020404"/>
            </a:endParaRPr>
          </a:p>
        </p:txBody>
      </p:sp>
      <p:sp>
        <p:nvSpPr>
          <p:cNvPr id="5" name="圆角矩形 4">
            <a:hlinkClick r:id="rId1" action="ppaction://hlinksldjump"/>
          </p:cNvPr>
          <p:cNvSpPr/>
          <p:nvPr/>
        </p:nvSpPr>
        <p:spPr>
          <a:xfrm>
            <a:off x="11423886" y="6669360"/>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500"/>
                                        <p:tgtEl>
                                          <p:spTgt spid="6">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blinds(horizontal)">
                                      <p:cBhvr>
                                        <p:cTn id="14" dur="500"/>
                                        <p:tgtEl>
                                          <p:spTgt spid="6">
                                            <p:txEl>
                                              <p:pRg st="2" end="2"/>
                                            </p:txEl>
                                          </p:spTgt>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blinds(horizontal)">
                                      <p:cBhvr>
                                        <p:cTn id="18" dur="500"/>
                                        <p:tgtEl>
                                          <p:spTgt spid="6">
                                            <p:txEl>
                                              <p:pRg st="3" end="3"/>
                                            </p:txEl>
                                          </p:spTgt>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linds(horizontal)">
                                      <p:cBhvr>
                                        <p:cTn id="22" dur="500"/>
                                        <p:tgtEl>
                                          <p:spTgt spid="6">
                                            <p:txEl>
                                              <p:pRg st="4" end="4"/>
                                            </p:txEl>
                                          </p:spTgt>
                                        </p:tgtEl>
                                      </p:cBhvr>
                                    </p:animEffect>
                                  </p:childTnLst>
                                </p:cTn>
                              </p:par>
                            </p:childTnLst>
                          </p:cTn>
                        </p:par>
                        <p:par>
                          <p:cTn id="23" fill="hold">
                            <p:stCondLst>
                              <p:cond delay="2000"/>
                            </p:stCondLst>
                            <p:childTnLst>
                              <p:par>
                                <p:cTn id="24" presetID="3" presetClass="entr" presetSubtype="10" fill="hold" nodeType="after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blinds(horizontal)">
                                      <p:cBhvr>
                                        <p:cTn id="26"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46534" y="-30297"/>
            <a:ext cx="12025336" cy="6555641"/>
          </a:xfrm>
          <a:prstGeom prst="rect">
            <a:avLst/>
          </a:prstGeom>
        </p:spPr>
        <p:txBody>
          <a:bodyPr wrap="square">
            <a:spAutoFit/>
          </a:bodyPr>
          <a:lstStyle/>
          <a:p>
            <a:pPr algn="just">
              <a:lnSpc>
                <a:spcPct val="150000"/>
              </a:lnSpc>
              <a:tabLst>
                <a:tab pos="2250440" algn="l"/>
              </a:tabLst>
            </a:pPr>
            <a:r>
              <a:rPr lang="en-US" altLang="zh-CN" sz="2800" kern="100" dirty="0" smtClean="0">
                <a:solidFill>
                  <a:srgbClr val="3333FF"/>
                </a:solidFill>
                <a:latin typeface="Times New Roman" panose="02020603050405020304"/>
                <a:ea typeface="华文细黑"/>
                <a:cs typeface="Courier New" panose="02070309020205020404"/>
              </a:rPr>
              <a:t>③</a:t>
            </a:r>
            <a:r>
              <a:rPr lang="zh-CN" altLang="zh-CN" sz="2800" kern="100" dirty="0">
                <a:solidFill>
                  <a:srgbClr val="3333FF"/>
                </a:solidFill>
                <a:latin typeface="Times New Roman" panose="02020603050405020304"/>
                <a:ea typeface="华文细黑"/>
                <a:cs typeface="Courier New" panose="02070309020205020404"/>
              </a:rPr>
              <a:t>两首《西江月》：表明贾宝玉是封建统治阶级的逆子贰臣。</a:t>
            </a:r>
            <a:r>
              <a:rPr lang="en-US" altLang="zh-CN" sz="2800" kern="100" dirty="0">
                <a:solidFill>
                  <a:srgbClr val="3333FF"/>
                </a:solidFill>
                <a:latin typeface="Times New Roman" panose="02020603050405020304"/>
                <a:ea typeface="华文细黑"/>
                <a:cs typeface="Courier New" panose="02070309020205020404"/>
              </a:rPr>
              <a:t> </a:t>
            </a:r>
            <a:endParaRPr lang="en-US" altLang="zh-CN" sz="2800" kern="100" dirty="0">
              <a:solidFill>
                <a:srgbClr val="3333FF"/>
              </a:solidFill>
              <a:latin typeface="Times New Roman" panose="02020603050405020304"/>
              <a:ea typeface="华文细黑"/>
              <a:cs typeface="Courier New" panose="02070309020205020404"/>
            </a:endParaRPr>
          </a:p>
          <a:p>
            <a:pPr algn="just">
              <a:lnSpc>
                <a:spcPct val="150000"/>
              </a:lnSpc>
              <a:tabLst>
                <a:tab pos="2250440" algn="l"/>
              </a:tabLst>
            </a:pPr>
            <a:r>
              <a:rPr lang="en-US" altLang="zh-CN" sz="2800" kern="100" dirty="0" smtClean="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Courier New" panose="02070309020205020404"/>
              </a:rPr>
              <a:t>外貌描写</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出场后的侧面描写</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tabLst>
                <a:tab pos="2250440" algn="l"/>
              </a:tabLst>
            </a:pPr>
            <a:r>
              <a:rPr lang="zh-CN" altLang="zh-CN" sz="2800" kern="100" dirty="0">
                <a:solidFill>
                  <a:srgbClr val="3333FF"/>
                </a:solidFill>
                <a:latin typeface="Times New Roman" panose="02020603050405020304"/>
                <a:ea typeface="华文细黑"/>
                <a:cs typeface="Courier New" panose="02070309020205020404"/>
              </a:rPr>
              <a:t>课文中对宝玉的外貌描写是通过黛玉的眼睛写出的，在黛玉看来宝玉却是一个眉清目秀、英俊多情的年轻公子，不但看不出有什么惫懒与懵懂，而且感到非常眼熟，产生亲热感。使用了比喻、排比、对偶等修辞手法，句式整齐，音韵和谐。</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Courier New" panose="02070309020205020404"/>
              </a:rPr>
              <a:t>行为描写：</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通灵宝玉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在别人看来是宝玉的命根子，但他并不看重。现在黛玉也没有，更增加了他的反感。</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摔玉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表现了宝玉对所谓天命的反抗，对世俗的否定，对封建礼教的蔑视，也在一定程度上表现了他追求人人平等的思想</a:t>
            </a:r>
            <a:r>
              <a:rPr lang="zh-CN" altLang="zh-CN" sz="2800" kern="100" dirty="0" smtClean="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Times New Roman" panose="02020603050405020304"/>
              <a:ea typeface="华文细黑"/>
              <a:cs typeface="Courier New" panose="02070309020205020404"/>
            </a:endParaRPr>
          </a:p>
        </p:txBody>
      </p:sp>
      <p:sp>
        <p:nvSpPr>
          <p:cNvPr id="5" name="圆角矩形 4">
            <a:hlinkClick r:id="rId1" action="ppaction://hlinksldjump"/>
          </p:cNvPr>
          <p:cNvSpPr/>
          <p:nvPr/>
        </p:nvSpPr>
        <p:spPr>
          <a:xfrm>
            <a:off x="11423886" y="6669360"/>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500"/>
                                        <p:tgtEl>
                                          <p:spTgt spid="6">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blinds(horizontal)">
                                      <p:cBhvr>
                                        <p:cTn id="14" dur="500"/>
                                        <p:tgtEl>
                                          <p:spTgt spid="6">
                                            <p:txEl>
                                              <p:pRg st="2" end="2"/>
                                            </p:txEl>
                                          </p:spTgt>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blinds(horizontal)">
                                      <p:cBhvr>
                                        <p:cTn id="18" dur="500"/>
                                        <p:tgtEl>
                                          <p:spTgt spid="6">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blinds(horizontal)">
                                      <p:cBhvr>
                                        <p:cTn id="21"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77999" y="260648"/>
            <a:ext cx="11412000" cy="4538999"/>
          </a:xfrm>
          <a:prstGeom prst="rect">
            <a:avLst/>
          </a:prstGeom>
        </p:spPr>
        <p:txBody>
          <a:bodyPr wrap="square">
            <a:spAutoFit/>
          </a:bodyPr>
          <a:lstStyle/>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Courier New" panose="02070309020205020404"/>
              </a:rPr>
              <a:t>语言描写：</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初见黛玉，因笑道</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这个妹妹我曾见过的</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，送完字，又问</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可也有玉没有？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宝玉满面泪痕泣道：</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家里姐姐妹妹都没有，单我有，我说没趣；如今来了这么一个神仙似的妹妹也没有，可知这不是个好东西。</a:t>
            </a:r>
            <a:r>
              <a:rPr lang="en-US" altLang="zh-CN" sz="2800" kern="100" dirty="0">
                <a:solidFill>
                  <a:srgbClr val="3333FF"/>
                </a:solidFill>
                <a:latin typeface="Times New Roman" panose="02020603050405020304"/>
                <a:ea typeface="华文细黑"/>
                <a:cs typeface="Courier New" panose="02070309020205020404"/>
              </a:rPr>
              <a:t>”</a:t>
            </a:r>
            <a:endParaRPr lang="en-US"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二</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人物形象小结：</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 (1)</a:t>
            </a:r>
            <a:r>
              <a:rPr lang="zh-CN" altLang="zh-CN" sz="2800" kern="100" dirty="0">
                <a:solidFill>
                  <a:srgbClr val="3333FF"/>
                </a:solidFill>
                <a:latin typeface="Times New Roman" panose="02020603050405020304"/>
                <a:ea typeface="华文细黑"/>
                <a:cs typeface="Courier New" panose="02070309020205020404"/>
              </a:rPr>
              <a:t>强烈的叛逆性格，</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Courier New" panose="02070309020205020404"/>
              </a:rPr>
              <a:t>追求平等自由，</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Courier New" panose="02070309020205020404"/>
              </a:rPr>
              <a:t>尊重欣赏女子</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女尊</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a:t>
            </a: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Courier New" panose="02070309020205020404"/>
              </a:rPr>
              <a:t>追求爱情自由。</a:t>
            </a:r>
            <a:endParaRPr lang="zh-CN" altLang="zh-CN"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23886" y="6669360"/>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blinds(horizontal)">
                                      <p:cBhvr>
                                        <p:cTn id="14" dur="500"/>
                                        <p:tgtEl>
                                          <p:spTgt spid="6">
                                            <p:txEl>
                                              <p:pRg st="2" end="2"/>
                                            </p:txEl>
                                          </p:spTgt>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blinds(horizontal)">
                                      <p:cBhvr>
                                        <p:cTn id="18"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77999" y="-27384"/>
            <a:ext cx="11412000" cy="6555641"/>
          </a:xfrm>
          <a:prstGeom prst="rect">
            <a:avLst/>
          </a:prstGeom>
        </p:spPr>
        <p:txBody>
          <a:bodyPr wrap="square">
            <a:spAutoFit/>
          </a:bodyPr>
          <a:lstStyle/>
          <a:p>
            <a:pPr algn="just">
              <a:lnSpc>
                <a:spcPct val="150000"/>
              </a:lnSpc>
              <a:tabLst>
                <a:tab pos="2250440" algn="l"/>
              </a:tabLst>
            </a:pPr>
            <a:r>
              <a:rPr lang="zh-CN" altLang="zh-CN" sz="2800" kern="100" dirty="0">
                <a:solidFill>
                  <a:srgbClr val="3333FF"/>
                </a:solidFill>
                <a:latin typeface="Times New Roman" panose="02020603050405020304"/>
                <a:ea typeface="华文细黑"/>
                <a:cs typeface="Courier New" panose="02070309020205020404"/>
              </a:rPr>
              <a:t>林黛玉：</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一</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描写方法</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Courier New" panose="02070309020205020404"/>
              </a:rPr>
              <a:t>侧面描写</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①</a:t>
            </a:r>
            <a:r>
              <a:rPr lang="zh-CN" altLang="zh-CN" sz="2800" kern="100" dirty="0">
                <a:solidFill>
                  <a:srgbClr val="3333FF"/>
                </a:solidFill>
                <a:latin typeface="Times New Roman" panose="02020603050405020304"/>
                <a:ea typeface="华文细黑"/>
                <a:cs typeface="Courier New" panose="02070309020205020404"/>
              </a:rPr>
              <a:t>宝玉眼中的黛玉：细看形容，与众各别：两弯似蹙非蹙罥烟眉，一双似喜非喜含情目。态生两靥之愁，娇袭一身之病。泪光点点，娇喘微微。闲静时如姣花照水，行动处似弱柳扶风。心较比干多一窍，病如西子胜三分。</a:t>
            </a:r>
            <a:endParaRPr lang="en-US"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似蹙非蹙</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多愁善感；</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罥烟眉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眉</a:t>
            </a:r>
            <a:r>
              <a:rPr lang="zh-CN" altLang="zh-CN" sz="2800" kern="100" dirty="0" smtClean="0">
                <a:solidFill>
                  <a:srgbClr val="3333FF"/>
                </a:solidFill>
                <a:latin typeface="Times New Roman" panose="02020603050405020304"/>
                <a:ea typeface="华文细黑"/>
                <a:cs typeface="Courier New" panose="02070309020205020404"/>
              </a:rPr>
              <a:t>黛如</a:t>
            </a:r>
            <a:r>
              <a:rPr lang="zh-CN" altLang="zh-CN" sz="2800" kern="100" dirty="0">
                <a:solidFill>
                  <a:srgbClr val="3333FF"/>
                </a:solidFill>
                <a:latin typeface="Times New Roman" panose="02020603050405020304"/>
                <a:ea typeface="华文细黑"/>
                <a:cs typeface="Courier New" panose="02070309020205020404"/>
              </a:rPr>
              <a:t>一抹轻烟，清、淡、秀；</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含情目</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多情，娇怯；</a:t>
            </a:r>
            <a:endParaRPr lang="zh-CN" altLang="zh-CN"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23886" y="6669360"/>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500"/>
                                        <p:tgtEl>
                                          <p:spTgt spid="6">
                                            <p:txEl>
                                              <p:pRg st="1" end="1"/>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blinds(horizontal)">
                                      <p:cBhvr>
                                        <p:cTn id="18" dur="500"/>
                                        <p:tgtEl>
                                          <p:spTgt spid="6">
                                            <p:txEl>
                                              <p:pRg st="3" end="3"/>
                                            </p:txEl>
                                          </p:spTgt>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linds(horizontal)">
                                      <p:cBhvr>
                                        <p:cTn id="22" dur="500"/>
                                        <p:tgtEl>
                                          <p:spTgt spid="6">
                                            <p:txEl>
                                              <p:pRg st="4" end="4"/>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blinds(horizontal)">
                                      <p:cBhvr>
                                        <p:cTn id="25" dur="500"/>
                                        <p:tgtEl>
                                          <p:spTgt spid="6">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Effect transition="in" filter="blinds(horizontal)">
                                      <p:cBhvr>
                                        <p:cTn id="28" dur="4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77999" y="-27384"/>
            <a:ext cx="11412000" cy="6555641"/>
          </a:xfrm>
          <a:prstGeom prst="rect">
            <a:avLst/>
          </a:prstGeom>
        </p:spPr>
        <p:txBody>
          <a:bodyPr wrap="square">
            <a:spAutoFit/>
          </a:bodyPr>
          <a:lstStyle/>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两靥愁、一身病</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体弱多病；</a:t>
            </a:r>
            <a:endParaRPr lang="en-US"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姣花照水、弱柳扶风</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柔情媚态，婀娜之美，超尘脱俗的空灵；</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心较比干多一窍</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心思细密，想的太多，悲剧之源；</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病如西子胜三分</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病态美，清新脱俗、铅华洗尽；清水出芙蓉，天然去雕饰；表现其无与伦比的姿容、神韵和风采。</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②</a:t>
            </a:r>
            <a:r>
              <a:rPr lang="zh-CN" altLang="zh-CN" sz="2800" kern="100" dirty="0">
                <a:solidFill>
                  <a:srgbClr val="3333FF"/>
                </a:solidFill>
                <a:latin typeface="Times New Roman" panose="02020603050405020304"/>
                <a:ea typeface="华文细黑"/>
                <a:cs typeface="Courier New" panose="02070309020205020404"/>
              </a:rPr>
              <a:t>众人眼中的黛玉：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举止言谈不俗，身体面庞怯弱不胜</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③</a:t>
            </a:r>
            <a:r>
              <a:rPr lang="zh-CN" altLang="zh-CN" sz="2800" kern="100" dirty="0">
                <a:solidFill>
                  <a:srgbClr val="3333FF"/>
                </a:solidFill>
                <a:latin typeface="Times New Roman" panose="02020603050405020304"/>
                <a:ea typeface="华文细黑"/>
                <a:cs typeface="Courier New" panose="02070309020205020404"/>
              </a:rPr>
              <a:t>熙凤眼中的黛玉：天下真有这样标致的人物</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这通身的气派</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Courier New" panose="02070309020205020404"/>
              </a:rPr>
              <a:t>黛玉的心理描写</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步步留心，时时在意，不肯轻易多说一句话，多行一步路，惟恐被人耻笑了他去。</a:t>
            </a:r>
            <a:endParaRPr lang="zh-CN" altLang="zh-CN"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23886" y="6669360"/>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horizontal)">
                                      <p:cBhvr>
                                        <p:cTn id="13" dur="500"/>
                                        <p:tgtEl>
                                          <p:spTgt spid="6">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blinds(horizontal)">
                                      <p:cBhvr>
                                        <p:cTn id="16" dur="500"/>
                                        <p:tgtEl>
                                          <p:spTgt spid="6">
                                            <p:txEl>
                                              <p:pRg st="3" end="3"/>
                                            </p:txEl>
                                          </p:spTgt>
                                        </p:tgtEl>
                                      </p:cBhvr>
                                    </p:animEffect>
                                  </p:childTnLst>
                                </p:cTn>
                              </p:par>
                            </p:childTnLst>
                          </p:cTn>
                        </p:par>
                        <p:par>
                          <p:cTn id="17" fill="hold">
                            <p:stCondLst>
                              <p:cond delay="500"/>
                            </p:stCondLst>
                            <p:childTnLst>
                              <p:par>
                                <p:cTn id="18" presetID="3" presetClass="entr" presetSubtype="10" fill="hold" nodeType="afterEffect">
                                  <p:stCondLst>
                                    <p:cond delay="0"/>
                                  </p:stCondLst>
                                  <p:childTnLst>
                                    <p:set>
                                      <p:cBhvr>
                                        <p:cTn id="19" dur="1" fill="hold">
                                          <p:stCondLst>
                                            <p:cond delay="0"/>
                                          </p:stCondLst>
                                        </p:cTn>
                                        <p:tgtEl>
                                          <p:spTgt spid="6">
                                            <p:txEl>
                                              <p:pRg st="4" end="4"/>
                                            </p:txEl>
                                          </p:spTgt>
                                        </p:tgtEl>
                                        <p:attrNameLst>
                                          <p:attrName>style.visibility</p:attrName>
                                        </p:attrNameLst>
                                      </p:cBhvr>
                                      <p:to>
                                        <p:strVal val="visible"/>
                                      </p:to>
                                    </p:set>
                                    <p:animEffect transition="in" filter="blinds(horizontal)">
                                      <p:cBhvr>
                                        <p:cTn id="20" dur="500"/>
                                        <p:tgtEl>
                                          <p:spTgt spid="6">
                                            <p:txEl>
                                              <p:pRg st="4" end="4"/>
                                            </p:txEl>
                                          </p:spTgt>
                                        </p:tgtEl>
                                      </p:cBhvr>
                                    </p:animEffect>
                                  </p:childTnLst>
                                </p:cTn>
                              </p:par>
                            </p:childTnLst>
                          </p:cTn>
                        </p:par>
                        <p:par>
                          <p:cTn id="21" fill="hold">
                            <p:stCondLst>
                              <p:cond delay="1000"/>
                            </p:stCondLst>
                            <p:childTnLst>
                              <p:par>
                                <p:cTn id="22" presetID="3" presetClass="entr" presetSubtype="10" fill="hold" nodeType="afterEffect">
                                  <p:stCondLst>
                                    <p:cond delay="0"/>
                                  </p:stCondLst>
                                  <p:childTnLst>
                                    <p:set>
                                      <p:cBhvr>
                                        <p:cTn id="23" dur="1" fill="hold">
                                          <p:stCondLst>
                                            <p:cond delay="0"/>
                                          </p:stCondLst>
                                        </p:cTn>
                                        <p:tgtEl>
                                          <p:spTgt spid="6">
                                            <p:txEl>
                                              <p:pRg st="5" end="5"/>
                                            </p:txEl>
                                          </p:spTgt>
                                        </p:tgtEl>
                                        <p:attrNameLst>
                                          <p:attrName>style.visibility</p:attrName>
                                        </p:attrNameLst>
                                      </p:cBhvr>
                                      <p:to>
                                        <p:strVal val="visible"/>
                                      </p:to>
                                    </p:set>
                                    <p:animEffect transition="in" filter="blinds(horizontal)">
                                      <p:cBhvr>
                                        <p:cTn id="24" dur="500"/>
                                        <p:tgtEl>
                                          <p:spTgt spid="6">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blinds(horizontal)">
                                      <p:cBhvr>
                                        <p:cTn id="27" dur="500"/>
                                        <p:tgtEl>
                                          <p:spTgt spid="6">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6">
                                            <p:txEl>
                                              <p:pRg st="7" end="7"/>
                                            </p:txEl>
                                          </p:spTgt>
                                        </p:tgtEl>
                                        <p:attrNameLst>
                                          <p:attrName>style.visibility</p:attrName>
                                        </p:attrNameLst>
                                      </p:cBhvr>
                                      <p:to>
                                        <p:strVal val="visible"/>
                                      </p:to>
                                    </p:set>
                                    <p:animEffect transition="in" filter="blinds(horizontal)">
                                      <p:cBhvr>
                                        <p:cTn id="30"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119930" y="1551215"/>
            <a:ext cx="4573314"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自知</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自疑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自学在前</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118639" y="2658513"/>
            <a:ext cx="457410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互动</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互学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交流深化</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119930" y="3765811"/>
            <a:ext cx="457708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点击主题　积累素材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989206" y="2188173"/>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3989206" y="3297859"/>
            <a:ext cx="4212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3989206" y="4407545"/>
            <a:ext cx="4212000" cy="0"/>
          </a:xfrm>
          <a:prstGeom prst="line">
            <a:avLst/>
          </a:prstGeom>
        </p:spPr>
        <p:style>
          <a:lnRef idx="1">
            <a:schemeClr val="accent6"/>
          </a:lnRef>
          <a:fillRef idx="0">
            <a:schemeClr val="accent6"/>
          </a:fillRef>
          <a:effectRef idx="0">
            <a:schemeClr val="accent6"/>
          </a:effectRef>
          <a:fontRef idx="minor">
            <a:schemeClr val="tx1"/>
          </a:fontRef>
        </p:style>
      </p:cxnSp>
      <p:sp>
        <p:nvSpPr>
          <p:cNvPr id="10" name="TextBox 9">
            <a:hlinkClick r:id="rId4" action="ppaction://hlinksldjump"/>
          </p:cNvPr>
          <p:cNvSpPr txBox="1"/>
          <p:nvPr/>
        </p:nvSpPr>
        <p:spPr>
          <a:xfrm>
            <a:off x="4119930" y="4873108"/>
            <a:ext cx="4577089"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文苑氧吧　</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生成素养</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989206" y="5517232"/>
            <a:ext cx="4212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77999" y="-27384"/>
            <a:ext cx="11412000" cy="6555641"/>
          </a:xfrm>
          <a:prstGeom prst="rect">
            <a:avLst/>
          </a:prstGeom>
        </p:spPr>
        <p:txBody>
          <a:bodyPr wrap="square">
            <a:spAutoFit/>
          </a:bodyPr>
          <a:lstStyle/>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Courier New" panose="02070309020205020404"/>
              </a:rPr>
              <a:t>语言描写</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邢夫人</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苦留吃过晚饭去</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，黛玉回答</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舅母爱惜赐饭，原不应辞</a:t>
            </a:r>
            <a:r>
              <a:rPr lang="en-US" altLang="zh-CN" sz="2800" kern="100" dirty="0">
                <a:solidFill>
                  <a:srgbClr val="3333FF"/>
                </a:solidFill>
                <a:latin typeface="Times New Roman" panose="02020603050405020304"/>
                <a:ea typeface="华文细黑"/>
                <a:cs typeface="Courier New" panose="02070309020205020404"/>
              </a:rPr>
              <a:t>……”</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贾母和宝玉问其读何书的不同回答</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只刚念了《四书》</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不曾读</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些须认得几个字</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，充分表现了黛玉</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步步留心，时时在意，不肯轻易多说一句话</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的敏感、谨慎、细心、多疑的性格特点。</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Courier New" panose="02070309020205020404"/>
              </a:rPr>
              <a:t>行动描写</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Courier New" panose="02070309020205020404"/>
              </a:rPr>
              <a:t>在贾政处</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度其位次，便不上炕，只向东边椅子上坐了</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a:t>
            </a:r>
            <a:endParaRPr lang="en-US"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二</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Courier New" panose="02070309020205020404"/>
              </a:rPr>
              <a:t>人物形象小结</a:t>
            </a:r>
            <a:endParaRPr lang="zh-CN" altLang="zh-CN" sz="2800" kern="100" dirty="0">
              <a:solidFill>
                <a:srgbClr val="3333FF"/>
              </a:solidFill>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Courier New" panose="02070309020205020404"/>
              </a:rPr>
              <a:t>气质脱俗，美貌多情；</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Courier New" panose="02070309020205020404"/>
              </a:rPr>
              <a:t>弱不禁风，多愁善感；</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Courier New" panose="02070309020205020404"/>
              </a:rPr>
              <a:t>孤高自尊，行为谨慎；</a:t>
            </a: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Courier New" panose="02070309020205020404"/>
              </a:rPr>
              <a:t>敏感细心，生性多疑。</a:t>
            </a:r>
            <a:endParaRPr lang="zh-CN" altLang="zh-CN" sz="2800" kern="100" dirty="0">
              <a:solidFill>
                <a:srgbClr val="3333FF"/>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horizontal)">
                                      <p:cBhvr>
                                        <p:cTn id="13" dur="500"/>
                                        <p:tgtEl>
                                          <p:spTgt spid="6">
                                            <p:txEl>
                                              <p:pRg st="2" end="2"/>
                                            </p:txEl>
                                          </p:spTgt>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blinds(horizontal)">
                                      <p:cBhvr>
                                        <p:cTn id="17" dur="500"/>
                                        <p:tgtEl>
                                          <p:spTgt spid="6">
                                            <p:txEl>
                                              <p:p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
                                            <p:txEl>
                                              <p:pRg st="4" end="4"/>
                                            </p:txEl>
                                          </p:spTgt>
                                        </p:tgtEl>
                                        <p:attrNameLst>
                                          <p:attrName>style.visibility</p:attrName>
                                        </p:attrNameLst>
                                      </p:cBhvr>
                                      <p:to>
                                        <p:strVal val="visible"/>
                                      </p:to>
                                    </p:set>
                                    <p:animEffect transition="in" filter="blinds(horizontal)">
                                      <p:cBhvr>
                                        <p:cTn id="20" dur="500"/>
                                        <p:tgtEl>
                                          <p:spTgt spid="6">
                                            <p:txEl>
                                              <p:pRg st="4" end="4"/>
                                            </p:txEl>
                                          </p:spTgt>
                                        </p:tgtEl>
                                      </p:cBhvr>
                                    </p:animEffect>
                                  </p:childTnLst>
                                </p:cTn>
                              </p:par>
                            </p:childTnLst>
                          </p:cTn>
                        </p:par>
                        <p:par>
                          <p:cTn id="21" fill="hold">
                            <p:stCondLst>
                              <p:cond delay="1000"/>
                            </p:stCondLst>
                            <p:childTnLst>
                              <p:par>
                                <p:cTn id="22" presetID="3" presetClass="entr" presetSubtype="10" fill="hold" nodeType="afterEffect">
                                  <p:stCondLst>
                                    <p:cond delay="0"/>
                                  </p:stCondLst>
                                  <p:childTnLst>
                                    <p:set>
                                      <p:cBhvr>
                                        <p:cTn id="23" dur="1" fill="hold">
                                          <p:stCondLst>
                                            <p:cond delay="0"/>
                                          </p:stCondLst>
                                        </p:cTn>
                                        <p:tgtEl>
                                          <p:spTgt spid="6">
                                            <p:txEl>
                                              <p:pRg st="5" end="5"/>
                                            </p:txEl>
                                          </p:spTgt>
                                        </p:tgtEl>
                                        <p:attrNameLst>
                                          <p:attrName>style.visibility</p:attrName>
                                        </p:attrNameLst>
                                      </p:cBhvr>
                                      <p:to>
                                        <p:strVal val="visible"/>
                                      </p:to>
                                    </p:set>
                                    <p:animEffect transition="in" filter="blinds(horizontal)">
                                      <p:cBhvr>
                                        <p:cTn id="24" dur="500"/>
                                        <p:tgtEl>
                                          <p:spTgt spid="6">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blinds(horizontal)">
                                      <p:cBhvr>
                                        <p:cTn id="2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377999" y="1332763"/>
            <a:ext cx="11412000" cy="3970318"/>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有人说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贾府这个典型环境就是封建社会的一个缩影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，你同意这个说法吗？请简述理由。</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同意。那皇帝御书的金匾、乌木錾银的对联，那等级分明的礼仪，豪门贵族的气派，果然与别家不同。从中我们不是也看到了封建统治阶级骄奢淫逸的生活和阶级对立、阶级压迫的社会现实吗？所以，可以说贾府这个典型环境就是封建社会的一个缩影。</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TextBox 4"/>
          <p:cNvSpPr txBox="1"/>
          <p:nvPr/>
        </p:nvSpPr>
        <p:spPr>
          <a:xfrm>
            <a:off x="1242912" y="539901"/>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深度研读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81639" y="372"/>
            <a:ext cx="2428257" cy="1200329"/>
            <a:chOff x="8756059" y="5243102"/>
            <a:chExt cx="3007912" cy="1640186"/>
          </a:xfrm>
        </p:grpSpPr>
        <p:sp>
          <p:nvSpPr>
            <p:cNvPr id="9" name="TextBox 8"/>
            <p:cNvSpPr txBox="1"/>
            <p:nvPr/>
          </p:nvSpPr>
          <p:spPr>
            <a:xfrm>
              <a:off x="8756059"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0" name="直接连接符 9"/>
            <p:cNvCxnSpPr/>
            <p:nvPr/>
          </p:nvCxnSpPr>
          <p:spPr>
            <a:xfrm>
              <a:off x="8820790" y="6620634"/>
              <a:ext cx="2943181" cy="0"/>
            </a:xfrm>
            <a:prstGeom prst="line">
              <a:avLst/>
            </a:prstGeom>
          </p:spPr>
          <p:style>
            <a:lnRef idx="1">
              <a:schemeClr val="accent5"/>
            </a:lnRef>
            <a:fillRef idx="0">
              <a:schemeClr val="accent5"/>
            </a:fillRef>
            <a:effectRef idx="0">
              <a:schemeClr val="accent5"/>
            </a:effectRef>
            <a:fontRef idx="minor">
              <a:schemeClr val="tx1"/>
            </a:fontRef>
          </p:style>
        </p:cxn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xEl>
                                              <p:pRg st="1" end="1"/>
                                            </p:txEl>
                                          </p:spTgt>
                                        </p:tgtEl>
                                      </p:cBhvr>
                                    </p:animEffect>
                                    <p:set>
                                      <p:cBhvr>
                                        <p:cTn id="12"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7999" y="260648"/>
            <a:ext cx="11412000" cy="3970318"/>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本文在人物形象塑造上有哪些手法值得我们学习借鉴？</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个性鲜明的外貌描写。</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先声夺人的出场描写艺术。</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生动细腻的细节描写。</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个性化的语言、神态、行动描写。</a:t>
            </a:r>
            <a:endParaRPr lang="zh-CN" altLang="zh-CN" sz="1050" kern="100" dirty="0">
              <a:solidFill>
                <a:srgbClr val="3333FF"/>
              </a:solidFill>
              <a:latin typeface="宋体" panose="02010600030101010101" pitchFamily="2" charset="-122"/>
              <a:cs typeface="Courier New" panose="02070309020205020404"/>
            </a:endParaRPr>
          </a:p>
          <a:p>
            <a:pPr>
              <a:lnSpc>
                <a:spcPct val="150000"/>
              </a:lnSpc>
            </a:pPr>
            <a:r>
              <a:rPr lang="en-US" altLang="zh-CN" sz="2800" kern="100" dirty="0">
                <a:solidFill>
                  <a:srgbClr val="3333FF"/>
                </a:solidFill>
                <a:latin typeface="Times New Roman" panose="02020603050405020304"/>
                <a:ea typeface="华文细黑"/>
              </a:rPr>
              <a:t>(5)</a:t>
            </a:r>
            <a:r>
              <a:rPr lang="zh-CN" altLang="zh-CN" sz="2800" kern="100" dirty="0">
                <a:solidFill>
                  <a:srgbClr val="3333FF"/>
                </a:solidFill>
                <a:latin typeface="Times New Roman" panose="02020603050405020304"/>
                <a:ea typeface="华文细黑"/>
                <a:cs typeface="Times New Roman" panose="02020603050405020304"/>
              </a:rPr>
              <a:t>正面描写与侧面描写相结合</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圆角矩形 6"/>
          <p:cNvSpPr/>
          <p:nvPr/>
        </p:nvSpPr>
        <p:spPr>
          <a:xfrm>
            <a:off x="10343678"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linds(horizont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blinds(horizontal)">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blinds(horizontal)">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4">
                                            <p:txEl>
                                              <p:pRg st="1" end="1"/>
                                            </p:txEl>
                                          </p:spTgt>
                                        </p:tgtEl>
                                      </p:cBhvr>
                                    </p:animEffect>
                                    <p:set>
                                      <p:cBhvr>
                                        <p:cTn id="32" dur="1" fill="hold">
                                          <p:stCondLst>
                                            <p:cond delay="499"/>
                                          </p:stCondLst>
                                        </p:cTn>
                                        <p:tgtEl>
                                          <p:spTgt spid="4">
                                            <p:txEl>
                                              <p:pRg st="1" end="1"/>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4">
                                            <p:txEl>
                                              <p:pRg st="2" end="2"/>
                                            </p:txEl>
                                          </p:spTgt>
                                        </p:tgtEl>
                                      </p:cBhvr>
                                    </p:animEffect>
                                    <p:set>
                                      <p:cBhvr>
                                        <p:cTn id="35" dur="1" fill="hold">
                                          <p:stCondLst>
                                            <p:cond delay="499"/>
                                          </p:stCondLst>
                                        </p:cTn>
                                        <p:tgtEl>
                                          <p:spTgt spid="4">
                                            <p:txEl>
                                              <p:pRg st="2" end="2"/>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4">
                                            <p:txEl>
                                              <p:pRg st="3" end="3"/>
                                            </p:txEl>
                                          </p:spTgt>
                                        </p:tgtEl>
                                      </p:cBhvr>
                                    </p:animEffect>
                                    <p:set>
                                      <p:cBhvr>
                                        <p:cTn id="38" dur="1" fill="hold">
                                          <p:stCondLst>
                                            <p:cond delay="499"/>
                                          </p:stCondLst>
                                        </p:cTn>
                                        <p:tgtEl>
                                          <p:spTgt spid="4">
                                            <p:txEl>
                                              <p:pRg st="3" end="3"/>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4">
                                            <p:txEl>
                                              <p:pRg st="4" end="4"/>
                                            </p:txEl>
                                          </p:spTgt>
                                        </p:tgtEl>
                                      </p:cBhvr>
                                    </p:animEffect>
                                    <p:set>
                                      <p:cBhvr>
                                        <p:cTn id="41" dur="1" fill="hold">
                                          <p:stCondLst>
                                            <p:cond delay="499"/>
                                          </p:stCondLst>
                                        </p:cTn>
                                        <p:tgtEl>
                                          <p:spTgt spid="4">
                                            <p:txEl>
                                              <p:pRg st="4" end="4"/>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4">
                                            <p:txEl>
                                              <p:pRg st="5" end="5"/>
                                            </p:txEl>
                                          </p:spTgt>
                                        </p:tgtEl>
                                      </p:cBhvr>
                                    </p:animEffect>
                                    <p:set>
                                      <p:cBhvr>
                                        <p:cTn id="44" dur="1" fill="hold">
                                          <p:stCondLst>
                                            <p:cond delay="499"/>
                                          </p:stCondLst>
                                        </p:cTn>
                                        <p:tgtEl>
                                          <p:spTgt spid="4">
                                            <p:txEl>
                                              <p:pRg st="5" end="5"/>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点击主题　积累素材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448464" y="2114272"/>
            <a:ext cx="11263366" cy="3887731"/>
          </a:xfrm>
          <a:prstGeom prst="rect">
            <a:avLst/>
          </a:prstGeom>
        </p:spPr>
        <p:txBody>
          <a:bodyPr>
            <a:spAutoFit/>
          </a:bodyPr>
          <a:lstStyle/>
          <a:p>
            <a:pPr algn="ctr">
              <a:lnSpc>
                <a:spcPct val="150000"/>
              </a:lnSpc>
              <a:spcAft>
                <a:spcPts val="0"/>
              </a:spcAft>
              <a:tabLst>
                <a:tab pos="2250440" algn="l"/>
              </a:tabLst>
            </a:pPr>
            <a:r>
              <a:rPr lang="zh-CN" altLang="zh-CN" sz="2800" b="1" kern="100" dirty="0">
                <a:solidFill>
                  <a:srgbClr val="C00000"/>
                </a:solidFill>
                <a:latin typeface="Times New Roman" panose="02020603050405020304"/>
                <a:ea typeface="华文细黑"/>
                <a:cs typeface="Times New Roman" panose="02020603050405020304"/>
              </a:rPr>
              <a:t>宝玉的平等的民主思想意识</a:t>
            </a:r>
            <a:endParaRPr lang="zh-CN" altLang="zh-CN" sz="1050" b="1"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宝黛初会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时，贾宝玉因为家中的姐妹都没有玉，他一向认为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女儿是水做的骨肉，男人是泥做的骨肉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，本为家中姐妹们感到不平，而如今又得知林黛玉也没有玉，他更觉唯独自己有玉，有什么意思呢？于是就解下脖子上的玉，狠狠地摔在地上，显示出他的叛逆性格。但是宝玉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摔玉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又何尝不体现宝玉追求的人人平等的民主思想意识。</a:t>
            </a:r>
            <a:endParaRPr lang="zh-CN" altLang="zh-CN" sz="1050" kern="100" dirty="0">
              <a:effectLst/>
              <a:latin typeface="宋体" panose="02010600030101010101" pitchFamily="2" charset="-122"/>
              <a:cs typeface="Courier New" panose="02070309020205020404"/>
            </a:endParaRPr>
          </a:p>
        </p:txBody>
      </p:sp>
      <p:sp>
        <p:nvSpPr>
          <p:cNvPr id="11" name="TextBox 10"/>
          <p:cNvSpPr txBox="1"/>
          <p:nvPr/>
        </p:nvSpPr>
        <p:spPr>
          <a:xfrm>
            <a:off x="118542" y="1447036"/>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一、文本素材</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
        <p:nvSpPr>
          <p:cNvPr id="4" name="矩形 3"/>
          <p:cNvSpPr/>
          <p:nvPr/>
        </p:nvSpPr>
        <p:spPr>
          <a:xfrm>
            <a:off x="4458131" y="822230"/>
            <a:ext cx="2085827" cy="662554"/>
          </a:xfrm>
          <a:prstGeom prst="rect">
            <a:avLst/>
          </a:prstGeom>
        </p:spPr>
        <p:txBody>
          <a:bodyPr wrap="none">
            <a:spAutoFit/>
          </a:bodyPr>
          <a:lstStyle/>
          <a:p>
            <a:pPr algn="ctr">
              <a:lnSpc>
                <a:spcPct val="150000"/>
              </a:lnSpc>
              <a:spcAft>
                <a:spcPts val="0"/>
              </a:spcAft>
              <a:tabLst>
                <a:tab pos="2250440" algn="l"/>
              </a:tabLst>
            </a:pPr>
            <a:r>
              <a:rPr lang="zh-CN" altLang="zh-CN"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主</a:t>
            </a:r>
            <a:r>
              <a:rPr lang="zh-CN" altLang="zh-CN" sz="2800" b="1" kern="100" dirty="0">
                <a:solidFill>
                  <a:srgbClr val="C00000"/>
                </a:solidFill>
                <a:latin typeface="微软雅黑" panose="020B0503020204020204" pitchFamily="34" charset="-122"/>
                <a:ea typeface="微软雅黑" panose="020B0503020204020204" pitchFamily="34" charset="-122"/>
                <a:cs typeface="宋体" panose="02010600030101010101" pitchFamily="2" charset="-122"/>
              </a:rPr>
              <a:t>题</a:t>
            </a:r>
            <a:r>
              <a:rPr lang="zh-CN" altLang="zh-CN"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zh-CN" sz="2800" b="1" kern="1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平等</a:t>
            </a:r>
            <a:r>
              <a:rPr lang="en-US" altLang="zh-CN" sz="2800" b="1" kern="1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 </a:t>
            </a:r>
            <a:endParaRPr lang="zh-CN" altLang="zh-CN" sz="2800" b="1" kern="100" dirty="0">
              <a:solidFill>
                <a:srgbClr val="C00000"/>
              </a:solidFill>
              <a:effectLst/>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7736" y="899946"/>
            <a:ext cx="11376000" cy="5181162"/>
          </a:xfrm>
          <a:prstGeom prst="rect">
            <a:avLst/>
          </a:prstGeom>
        </p:spPr>
        <p:txBody>
          <a:bodyPr>
            <a:spAutoFit/>
          </a:bodyPr>
          <a:lstStyle/>
          <a:p>
            <a:pPr algn="ctr">
              <a:lnSpc>
                <a:spcPct val="150000"/>
              </a:lnSpc>
              <a:spcAft>
                <a:spcPts val="0"/>
              </a:spcAft>
              <a:tabLst>
                <a:tab pos="2250440" algn="l"/>
              </a:tabLst>
            </a:pPr>
            <a:r>
              <a:rPr lang="zh-CN" altLang="zh-CN" sz="2800" b="1" kern="100" dirty="0">
                <a:solidFill>
                  <a:srgbClr val="C00000"/>
                </a:solidFill>
                <a:latin typeface="宋体" panose="02010600030101010101" pitchFamily="2" charset="-122"/>
                <a:ea typeface="华文细黑"/>
                <a:cs typeface="Times New Roman" panose="02020603050405020304"/>
              </a:rPr>
              <a:t> </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平等</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之名言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大殿的角石，并不高于那最低的基石。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纪伯伦</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我们平等地相爱，因为我们互相了解，互相尊重。</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列夫</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托尔斯泰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斯巴达人的原则是：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正义就是平等，但平等并不就是正义。</a:t>
            </a:r>
            <a:r>
              <a:rPr lang="en-US" altLang="zh-CN" sz="2800" kern="100" dirty="0" smtClean="0">
                <a:latin typeface="宋体" panose="02010600030101010101" pitchFamily="2" charset="-122"/>
                <a:ea typeface="华文细黑"/>
                <a:cs typeface="Times New Roman" panose="02020603050405020304"/>
              </a:rPr>
              <a:t>”</a:t>
            </a:r>
            <a:endParaRPr lang="en-US" altLang="zh-CN" sz="2800" kern="100" dirty="0" smtClean="0">
              <a:latin typeface="宋体" panose="02010600030101010101" pitchFamily="2" charset="-122"/>
              <a:ea typeface="华文细黑"/>
              <a:cs typeface="Times New Roman" panose="02020603050405020304"/>
            </a:endParaRPr>
          </a:p>
          <a:p>
            <a:pPr algn="r">
              <a:lnSpc>
                <a:spcPct val="150000"/>
              </a:lnSpc>
              <a:spcAft>
                <a:spcPts val="0"/>
              </a:spcAft>
              <a:tabLst>
                <a:tab pos="2250440" algn="l"/>
              </a:tabLs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爱默生</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一个社团的基本努力或许就是设法使其成员平等，但其成员个人的自尊心却总是希望自己出人头地，在某处形成某种对自己有利的不平等</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tabLst>
                <a:tab pos="2250440" algn="l"/>
              </a:tabLs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德</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托克维尔</a:t>
            </a:r>
            <a:endParaRPr lang="zh-CN" altLang="zh-CN" sz="1050" kern="100" dirty="0">
              <a:effectLst/>
              <a:latin typeface="宋体" panose="02010600030101010101" pitchFamily="2" charset="-122"/>
              <a:cs typeface="Courier New" panose="02070309020205020404"/>
            </a:endParaRPr>
          </a:p>
        </p:txBody>
      </p:sp>
      <p:sp>
        <p:nvSpPr>
          <p:cNvPr id="5" name="TextBox 4"/>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二、名言积累</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7" name="矩形 6"/>
          <p:cNvSpPr/>
          <p:nvPr/>
        </p:nvSpPr>
        <p:spPr>
          <a:xfrm>
            <a:off x="407736" y="899946"/>
            <a:ext cx="11376000" cy="3241400"/>
          </a:xfrm>
          <a:prstGeom prst="rect">
            <a:avLst/>
          </a:prstGeom>
        </p:spPr>
        <p:txBody>
          <a:bodyPr>
            <a:spAutoFit/>
          </a:bodyPr>
          <a:lstStyle/>
          <a:p>
            <a:pPr algn="ctr">
              <a:lnSpc>
                <a:spcPct val="150000"/>
              </a:lnSpc>
              <a:spcAft>
                <a:spcPts val="0"/>
              </a:spcAft>
              <a:tabLst>
                <a:tab pos="2250440" algn="l"/>
              </a:tabLst>
            </a:pPr>
            <a:r>
              <a:rPr lang="zh-CN" altLang="zh-CN" sz="2800" b="1" kern="100" dirty="0">
                <a:solidFill>
                  <a:srgbClr val="C00000"/>
                </a:solidFill>
                <a:latin typeface="Times New Roman" panose="02020603050405020304"/>
                <a:ea typeface="华文细黑"/>
                <a:cs typeface="Times New Roman" panose="02020603050405020304"/>
              </a:rPr>
              <a:t>图书馆里的平等</a:t>
            </a:r>
            <a:endParaRPr lang="zh-CN" altLang="zh-CN" sz="1050" kern="100" dirty="0">
              <a:latin typeface="宋体" panose="02010600030101010101" pitchFamily="2" charset="-122"/>
              <a:cs typeface="Courier New" panose="02070309020205020404"/>
            </a:endParaRPr>
          </a:p>
          <a:p>
            <a:pPr indent="711200">
              <a:lnSpc>
                <a:spcPct val="150000"/>
              </a:lnSpc>
              <a:tabLst>
                <a:tab pos="2250440" algn="l"/>
              </a:tabLst>
            </a:pPr>
            <a:r>
              <a:rPr lang="zh-CN" altLang="zh-CN" sz="2800" kern="100" dirty="0">
                <a:latin typeface="Times New Roman" panose="02020603050405020304"/>
                <a:ea typeface="华文细黑"/>
                <a:cs typeface="Times New Roman" panose="02020603050405020304"/>
              </a:rPr>
              <a:t>杭州有一图书馆对所有读者免费开放，因此也有乞丐或拾荒者进去阅览。图书馆对他们唯一的要求是把手洗干净。有人不能忍受，找到馆长褚树青，说允许他们进入是对其他人的不尊重。而他回答道：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我无法拒绝他们入内读书，但您有权选择离开。</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118542" y="260648"/>
            <a:ext cx="2880321" cy="523220"/>
          </a:xfrm>
          <a:prstGeom prst="rect">
            <a:avLst/>
          </a:prstGeom>
          <a:noFill/>
        </p:spPr>
        <p:txBody>
          <a:bodyPr wrap="square" rtlCol="0">
            <a:spAutoFit/>
          </a:bodyPr>
          <a:lstStyle/>
          <a:p>
            <a:r>
              <a:rPr lang="zh-CN" altLang="en-US" sz="2800" b="1" dirty="0">
                <a:solidFill>
                  <a:srgbClr val="0066FF"/>
                </a:solidFill>
                <a:latin typeface="微软雅黑" panose="020B0503020204020204" pitchFamily="34" charset="-122"/>
                <a:ea typeface="微软雅黑" panose="020B0503020204020204" pitchFamily="34" charset="-122"/>
              </a:rPr>
              <a:t>三、相关链接</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830317"/>
            <a:ext cx="11412000" cy="5826723"/>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隶书"/>
                <a:ea typeface="华文细黑"/>
                <a:cs typeface="Times New Roman" panose="02020603050405020304"/>
              </a:rPr>
              <a:t>一曲</a:t>
            </a:r>
            <a:r>
              <a:rPr lang="zh-CN" altLang="zh-CN" sz="2800" b="1" kern="100" dirty="0">
                <a:solidFill>
                  <a:srgbClr val="C00000"/>
                </a:solidFill>
                <a:latin typeface="隶书"/>
                <a:ea typeface="华文细黑"/>
                <a:cs typeface="宋体" panose="02010600030101010101" pitchFamily="2" charset="-122"/>
              </a:rPr>
              <a:t>红</a:t>
            </a:r>
            <a:r>
              <a:rPr lang="zh-CN" altLang="zh-CN" sz="2800" b="1" kern="100" dirty="0">
                <a:solidFill>
                  <a:srgbClr val="C00000"/>
                </a:solidFill>
                <a:latin typeface="隶书"/>
                <a:ea typeface="华文细黑"/>
                <a:cs typeface="MS Gothic" panose="020B0609070205080204" charset="-128"/>
              </a:rPr>
              <a:t>楼　</a:t>
            </a:r>
            <a:r>
              <a:rPr lang="zh-CN" altLang="zh-CN" sz="2800" b="1" kern="100" dirty="0">
                <a:solidFill>
                  <a:srgbClr val="C00000"/>
                </a:solidFill>
                <a:latin typeface="宋体" panose="02010600030101010101" pitchFamily="2" charset="-122"/>
                <a:ea typeface="隶书"/>
                <a:cs typeface="Times New Roman" panose="02020603050405020304"/>
              </a:rPr>
              <a:t> </a:t>
            </a:r>
            <a:r>
              <a:rPr lang="zh-CN" altLang="zh-CN" sz="2800" b="1" kern="100" dirty="0">
                <a:solidFill>
                  <a:srgbClr val="C00000"/>
                </a:solidFill>
                <a:latin typeface="隶书"/>
                <a:ea typeface="华文细黑"/>
                <a:cs typeface="Times New Roman" panose="02020603050405020304"/>
              </a:rPr>
              <a:t>万声</a:t>
            </a:r>
            <a:r>
              <a:rPr lang="zh-CN" altLang="zh-CN" sz="2800" b="1" kern="100" dirty="0">
                <a:solidFill>
                  <a:srgbClr val="C00000"/>
                </a:solidFill>
                <a:latin typeface="隶书"/>
                <a:ea typeface="华文细黑"/>
                <a:cs typeface="宋体" panose="02010600030101010101" pitchFamily="2" charset="-122"/>
              </a:rPr>
              <a:t>叹</a:t>
            </a:r>
            <a:r>
              <a:rPr lang="zh-CN" altLang="zh-CN" sz="2800" b="1" kern="100" dirty="0">
                <a:solidFill>
                  <a:srgbClr val="C00000"/>
                </a:solidFill>
                <a:latin typeface="隶书"/>
                <a:ea typeface="华文细黑"/>
                <a:cs typeface="MS Gothic" panose="020B0609070205080204" charset="-128"/>
              </a:rPr>
              <a:t>息</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舒芜先生在给《红楼梦》作序的时候曾经说过：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《红楼梦》的可贵不仅在于文学价值的高深，更是因为《金陵十二钗》唱出了封建末期女性的觉醒。</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一曲红楼，万声叹息。是那样世态炎凉，贫富悬殊，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朱门酒肉臭，路有冻死骨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社会，而这样的社会黑暗的形成根源即是阶级的不平等，人性的不纯真，更是性别地位的不公正。红楼一梦，写尽了大观园的繁盛，写尽了豆蔻年华的热烈，亦写尽了这所有盛大繁华掩盖之下因男尊女卑而引起的重重悲剧。那样一个个灵动鲜活的生命，有纯洁善良的</a:t>
            </a:r>
            <a:r>
              <a:rPr lang="zh-CN" altLang="zh-CN" sz="2800" kern="100" dirty="0" smtClean="0">
                <a:latin typeface="Times New Roman" panose="02020603050405020304"/>
                <a:ea typeface="华文细黑"/>
                <a:cs typeface="Times New Roman" panose="02020603050405020304"/>
              </a:rPr>
              <a:t>心</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文苑</a:t>
            </a:r>
            <a:r>
              <a:rPr lang="zh-CN" altLang="en-US" sz="2400" b="1" kern="0" dirty="0">
                <a:solidFill>
                  <a:prstClr val="white"/>
                </a:solidFill>
                <a:latin typeface="微软雅黑" panose="020B0503020204020204" pitchFamily="34" charset="-122"/>
                <a:ea typeface="微软雅黑" panose="020B0503020204020204" pitchFamily="34" charset="-122"/>
              </a:rPr>
              <a:t>氧吧　生成素养</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9523" y="260648"/>
            <a:ext cx="11526120" cy="526297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灵，有感动世间的美丽，有字字珠玑的清好词工，却只能在那个被成年男子控制之下的凄冷社会里唱出一曲又一曲的悲歌：被折磨至死的是迎春，青春守寡的是李纨，远嫁的是探春，孤守青灯泥佛的是惜春，含冤而死的是可卿，跳井而死的是金钏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这样的红楼，这万般叹息，是为那个男尊女卑的社会而潸然泪下的感慨，对这个人情冷暖世间的无情的鞭笞</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(1)</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一曲红楼，万声叹息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的复沓，使文章余韵绵绵，令人从《红楼梦》这个个案中延伸出无穷思绪，显示出作者良好的写作功底</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9523" y="260648"/>
            <a:ext cx="11526120" cy="6473054"/>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一曲红楼，万声叹息。这叹息不仅是对大观园里所有女性的怜惜和同情，更是为女性觉醒而高歌的铿锵之词。小小大观园是当时社会的一个缩影。这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温柔富贵乡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里有勾心斗角，有凶残强暴，有尊卑之分；在这样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烈火烹油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世界里人们可以清楚地看到许多清新的形象，不为世俗所染，用高洁的姿态冷眼旁观。而林黛玉便是这些鲜活形象的最好代表，这个世外仙姝寂寞林在大观园里既是主又是客，这特殊的地位使她清醒看到世间的各样清寂，大观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游丝软系飘香榭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的热闹在她眼里只是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风刀霜剑严相逼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的惊寒。所以她会认识到自身的可贵，会为自己贞洁的爱情而努力，所以她会听到曲中唱词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如花美眷，似水流年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的时候仿佛置身凡尘之外，为女性的尊贵而动容。这样的红楼，</a:t>
            </a:r>
            <a:r>
              <a:rPr lang="zh-CN" altLang="zh-CN" sz="2800" kern="100" dirty="0" smtClean="0">
                <a:latin typeface="Times New Roman" panose="02020603050405020304"/>
                <a:ea typeface="华文细黑"/>
                <a:cs typeface="Times New Roman" panose="02020603050405020304"/>
              </a:rPr>
              <a:t>这</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9523" y="260648"/>
            <a:ext cx="11526120" cy="4616648"/>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样的万般叹息，将世间生灵的觉醒寄寓于一园之中，却让人们看到燎原星火带来的欣喜。</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作者巧妙调动了自身的知识积累和语言积累，自由而灵活地信手拈来，旧瓶装新酒，老话题就显出新意来了</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一曲红楼，万声叹息。曹雪芹用看尽沧桑的老眼、墨香四溢却又锐利的笔尖在这红楼集积所有情思，感叹了黑暗与觉醒，道尽了那个世界的种种流连</a:t>
            </a:r>
            <a:r>
              <a:rPr lang="en-US" altLang="zh-CN" sz="2800" kern="100" dirty="0" smtClean="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圆角矩形 6">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727054" y="2474282"/>
            <a:ext cx="4176464" cy="4315027"/>
          </a:xfrm>
          <a:prstGeom prst="rect">
            <a:avLst/>
          </a:prstGeom>
        </p:spPr>
        <p:txBody>
          <a:bodyPr wrap="square">
            <a:spAutoFit/>
          </a:bodyPr>
          <a:lstStyle/>
          <a:p>
            <a:pPr algn="just">
              <a:lnSpc>
                <a:spcPct val="140000"/>
              </a:lnSpc>
              <a:spcAft>
                <a:spcPts val="0"/>
              </a:spcAft>
              <a:tabLst>
                <a:tab pos="2250440" algn="l"/>
              </a:tabLst>
            </a:pPr>
            <a:r>
              <a:rPr lang="en-US" altLang="zh-CN" sz="2800" kern="100" dirty="0" smtClean="0">
                <a:latin typeface="宋体" panose="02010600030101010101" pitchFamily="2" charset="-122"/>
                <a:ea typeface="华文细黑"/>
                <a:cs typeface="Times New Roman" panose="02020603050405020304"/>
              </a:rPr>
              <a:t>⑧</a:t>
            </a:r>
            <a:r>
              <a:rPr lang="zh-CN" altLang="zh-CN" sz="2800" kern="100" dirty="0">
                <a:latin typeface="Times New Roman" panose="02020603050405020304"/>
                <a:ea typeface="华文细黑"/>
                <a:cs typeface="Times New Roman" panose="02020603050405020304"/>
              </a:rPr>
              <a:t>宫</a:t>
            </a:r>
            <a:r>
              <a:rPr lang="zh-CN" altLang="zh-CN" sz="2800" kern="100" dirty="0">
                <a:solidFill>
                  <a:srgbClr val="FF0000"/>
                </a:solidFill>
                <a:latin typeface="Times New Roman" panose="02020603050405020304"/>
                <a:ea typeface="华文细黑"/>
                <a:cs typeface="Times New Roman" panose="02020603050405020304"/>
              </a:rPr>
              <a:t>绦</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40000"/>
              </a:lnSpc>
              <a:spcAft>
                <a:spcPts val="0"/>
              </a:spcAft>
              <a:tabLst>
                <a:tab pos="2250440" algn="l"/>
              </a:tabLst>
            </a:pPr>
            <a:r>
              <a:rPr lang="en-US" altLang="zh-CN" sz="2800" kern="100" dirty="0" smtClean="0">
                <a:latin typeface="宋体" panose="02010600030101010101" pitchFamily="2" charset="-122"/>
                <a:ea typeface="华文细黑"/>
                <a:cs typeface="Times New Roman" panose="02020603050405020304"/>
              </a:rPr>
              <a:t>⑨</a:t>
            </a:r>
            <a:r>
              <a:rPr lang="zh-CN" altLang="zh-CN" sz="2800" kern="100" dirty="0">
                <a:solidFill>
                  <a:srgbClr val="FF0000"/>
                </a:solidFill>
                <a:latin typeface="Times New Roman" panose="02020603050405020304"/>
                <a:ea typeface="华文细黑"/>
                <a:cs typeface="Times New Roman" panose="02020603050405020304"/>
              </a:rPr>
              <a:t>瞋</a:t>
            </a:r>
            <a:r>
              <a:rPr lang="zh-CN" altLang="zh-CN" sz="2800" kern="100" dirty="0">
                <a:latin typeface="Times New Roman" panose="02020603050405020304"/>
                <a:ea typeface="华文细黑"/>
                <a:cs typeface="Times New Roman" panose="02020603050405020304"/>
              </a:rPr>
              <a:t>视</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⑩</a:t>
            </a:r>
            <a:r>
              <a:rPr lang="zh-CN" altLang="zh-CN" sz="2800" kern="100" dirty="0">
                <a:solidFill>
                  <a:srgbClr val="FF0000"/>
                </a:solidFill>
                <a:latin typeface="Times New Roman" panose="02020603050405020304"/>
                <a:ea typeface="华文细黑"/>
                <a:cs typeface="Times New Roman" panose="02020603050405020304"/>
              </a:rPr>
              <a:t>茗</a:t>
            </a:r>
            <a:r>
              <a:rPr lang="zh-CN" altLang="zh-CN" sz="2800" kern="100" dirty="0">
                <a:latin typeface="Times New Roman" panose="02020603050405020304"/>
                <a:ea typeface="华文细黑"/>
                <a:cs typeface="Times New Roman" panose="02020603050405020304"/>
              </a:rPr>
              <a:t>碗</a:t>
            </a:r>
            <a:r>
              <a:rPr lang="en-US" altLang="zh-CN" sz="2800" kern="100" dirty="0" smtClean="0">
                <a:latin typeface="Times New Roman" panose="02020603050405020304"/>
                <a:ea typeface="华文细黑"/>
                <a:cs typeface="Courier New" panose="02070309020205020404"/>
              </a:rPr>
              <a:t>(        )       </a:t>
            </a:r>
            <a:endParaRPr lang="en-US" altLang="zh-CN" sz="2800" kern="100" dirty="0" smtClean="0">
              <a:latin typeface="Times New Roman" panose="02020603050405020304"/>
              <a:ea typeface="华文细黑"/>
              <a:cs typeface="Courier New" panose="02070309020205020404"/>
            </a:endParaRPr>
          </a:p>
          <a:p>
            <a:pPr algn="just">
              <a:lnSpc>
                <a:spcPct val="140000"/>
              </a:lnSpc>
              <a:spcAft>
                <a:spcPts val="0"/>
              </a:spcAft>
              <a:tabLst>
                <a:tab pos="2250440" algn="l"/>
              </a:tabLst>
            </a:pPr>
            <a:r>
              <a:rPr lang="en-US" altLang="zh-CN" sz="2800" kern="100" dirty="0" smtClean="0">
                <a:latin typeface="Cambria Math" panose="02040503050406030204"/>
                <a:ea typeface="华文细黑"/>
                <a:cs typeface="Cambria Math" panose="02040503050406030204"/>
              </a:rPr>
              <a:t>⑪</a:t>
            </a:r>
            <a:r>
              <a:rPr lang="zh-CN" altLang="zh-CN" sz="2800" kern="100" dirty="0">
                <a:solidFill>
                  <a:srgbClr val="FF0000"/>
                </a:solidFill>
                <a:latin typeface="Times New Roman" panose="02020603050405020304"/>
                <a:ea typeface="华文细黑"/>
                <a:cs typeface="Times New Roman" panose="02020603050405020304"/>
              </a:rPr>
              <a:t>懵</a:t>
            </a:r>
            <a:r>
              <a:rPr lang="zh-CN" altLang="zh-CN" sz="2800" kern="100" dirty="0">
                <a:latin typeface="Times New Roman" panose="02020603050405020304"/>
                <a:ea typeface="华文细黑"/>
                <a:cs typeface="Times New Roman" panose="02020603050405020304"/>
              </a:rPr>
              <a:t>懂</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40000"/>
              </a:lnSpc>
              <a:spcAft>
                <a:spcPts val="0"/>
              </a:spcAft>
              <a:tabLst>
                <a:tab pos="2250440" algn="l"/>
              </a:tabLst>
            </a:pPr>
            <a:r>
              <a:rPr lang="en-US" altLang="zh-CN" sz="2800" kern="100" dirty="0" smtClean="0">
                <a:latin typeface="Cambria Math" panose="02040503050406030204"/>
                <a:ea typeface="华文细黑"/>
                <a:cs typeface="Cambria Math" panose="02040503050406030204"/>
              </a:rPr>
              <a:t>⑫</a:t>
            </a:r>
            <a:r>
              <a:rPr lang="zh-CN" altLang="zh-CN" sz="2800" kern="100" dirty="0">
                <a:solidFill>
                  <a:srgbClr val="FF0000"/>
                </a:solidFill>
                <a:latin typeface="Times New Roman" panose="02020603050405020304"/>
                <a:ea typeface="华文细黑"/>
                <a:cs typeface="Times New Roman" panose="02020603050405020304"/>
              </a:rPr>
              <a:t>憨</a:t>
            </a:r>
            <a:r>
              <a:rPr lang="zh-CN" altLang="zh-CN" sz="2800" kern="100" dirty="0">
                <a:latin typeface="Times New Roman" panose="02020603050405020304"/>
                <a:ea typeface="华文细黑"/>
                <a:cs typeface="Times New Roman" panose="02020603050405020304"/>
              </a:rPr>
              <a:t>顽</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nSpc>
                <a:spcPct val="140000"/>
              </a:lnSpc>
            </a:pPr>
            <a:r>
              <a:rPr lang="en-US" altLang="zh-CN" sz="2800" kern="100" dirty="0">
                <a:latin typeface="Cambria Math" panose="02040503050406030204"/>
                <a:ea typeface="华文细黑"/>
                <a:cs typeface="Cambria Math" panose="02040503050406030204"/>
              </a:rPr>
              <a:t>⑬</a:t>
            </a:r>
            <a:r>
              <a:rPr lang="zh-CN" altLang="zh-CN" sz="2800" kern="100" dirty="0">
                <a:solidFill>
                  <a:srgbClr val="FF0000"/>
                </a:solidFill>
                <a:latin typeface="Times New Roman" panose="02020603050405020304"/>
                <a:ea typeface="华文细黑"/>
                <a:cs typeface="Times New Roman" panose="02020603050405020304"/>
              </a:rPr>
              <a:t>纨袴</a:t>
            </a:r>
            <a:r>
              <a:rPr lang="en-US" altLang="zh-CN" sz="2800" kern="100" dirty="0" smtClean="0">
                <a:latin typeface="Times New Roman" panose="02020603050405020304"/>
                <a:ea typeface="华文细黑"/>
              </a:rPr>
              <a:t>(             )    </a:t>
            </a:r>
            <a:endParaRPr lang="en-US" altLang="zh-CN" sz="2800" kern="100" dirty="0" smtClean="0">
              <a:latin typeface="Times New Roman" panose="02020603050405020304"/>
              <a:ea typeface="华文细黑"/>
            </a:endParaRPr>
          </a:p>
          <a:p>
            <a:pPr>
              <a:lnSpc>
                <a:spcPct val="140000"/>
              </a:lnSpc>
            </a:pPr>
            <a:r>
              <a:rPr lang="en-US" altLang="zh-CN" sz="2800" kern="100" dirty="0" smtClean="0">
                <a:latin typeface="Cambria Math" panose="02040503050406030204"/>
                <a:ea typeface="华文细黑"/>
                <a:cs typeface="Cambria Math" panose="02040503050406030204"/>
              </a:rPr>
              <a:t>⑭</a:t>
            </a:r>
            <a:r>
              <a:rPr lang="zh-CN" altLang="zh-CN" sz="2800" kern="100" dirty="0">
                <a:solidFill>
                  <a:srgbClr val="FF0000"/>
                </a:solidFill>
                <a:latin typeface="Times New Roman" panose="02020603050405020304"/>
                <a:ea typeface="华文细黑"/>
                <a:cs typeface="Times New Roman" panose="02020603050405020304"/>
              </a:rPr>
              <a:t>敛</a:t>
            </a:r>
            <a:r>
              <a:rPr lang="zh-CN" altLang="zh-CN" sz="2800" kern="100" dirty="0">
                <a:latin typeface="Times New Roman" panose="02020603050405020304"/>
                <a:ea typeface="华文细黑"/>
                <a:cs typeface="Times New Roman" panose="02020603050405020304"/>
              </a:rPr>
              <a:t>声屏气</a:t>
            </a:r>
            <a:r>
              <a:rPr lang="en-US" altLang="zh-CN" sz="2800" kern="100" dirty="0" smtClean="0">
                <a:latin typeface="Times New Roman" panose="02020603050405020304"/>
                <a:ea typeface="华文细黑"/>
              </a:rPr>
              <a:t>(       )</a:t>
            </a:r>
            <a:endParaRPr lang="zh-CN" altLang="zh-CN" sz="2800" kern="100" dirty="0">
              <a:effectLst/>
              <a:latin typeface="宋体" panose="02010600030101010101" pitchFamily="2" charset="-122"/>
              <a:cs typeface="Courier New" panose="02070309020205020404"/>
            </a:endParaRPr>
          </a:p>
        </p:txBody>
      </p:sp>
      <p:sp>
        <p:nvSpPr>
          <p:cNvPr id="11" name="矩形 10"/>
          <p:cNvSpPr/>
          <p:nvPr/>
        </p:nvSpPr>
        <p:spPr>
          <a:xfrm>
            <a:off x="334566" y="1196752"/>
            <a:ext cx="3240360" cy="5521512"/>
          </a:xfrm>
          <a:prstGeom prst="rect">
            <a:avLst/>
          </a:prstGeom>
        </p:spPr>
        <p:txBody>
          <a:bodyPr wrap="square">
            <a:spAutoFit/>
          </a:bodyPr>
          <a:lstStyle/>
          <a:p>
            <a:pPr>
              <a:lnSpc>
                <a:spcPct val="14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读准字音</a:t>
            </a:r>
            <a:endParaRPr lang="zh-CN" altLang="zh-CN" sz="1050" kern="100" dirty="0">
              <a:latin typeface="宋体" panose="02010600030101010101" pitchFamily="2" charset="-122"/>
              <a:cs typeface="Courier New" panose="02070309020205020404"/>
            </a:endParaRPr>
          </a:p>
          <a:p>
            <a:pPr>
              <a:lnSpc>
                <a:spcPct val="14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nSpc>
                <a:spcPct val="14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FF0000"/>
                </a:solidFill>
                <a:latin typeface="Times New Roman" panose="02020603050405020304"/>
                <a:ea typeface="华文细黑"/>
                <a:cs typeface="Times New Roman" panose="02020603050405020304"/>
              </a:rPr>
              <a:t>敕</a:t>
            </a:r>
            <a:r>
              <a:rPr lang="zh-CN" altLang="zh-CN" sz="2800" kern="100" dirty="0">
                <a:latin typeface="Times New Roman" panose="02020603050405020304"/>
                <a:ea typeface="华文细黑"/>
                <a:cs typeface="Times New Roman" panose="02020603050405020304"/>
              </a:rPr>
              <a:t>造</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r>
              <a:rPr lang="zh-CN" altLang="zh-CN" sz="2800" kern="100" dirty="0">
                <a:latin typeface="宋体" panose="02010600030101010101" pitchFamily="2" charset="-122"/>
                <a:ea typeface="Times New Roman" panose="02020603050405020304"/>
                <a:cs typeface="Courier New" panose="02070309020205020404"/>
              </a:rPr>
              <a:t> </a:t>
            </a:r>
            <a:r>
              <a:rPr lang="en-US" altLang="zh-CN" sz="2800" kern="100" dirty="0">
                <a:latin typeface="宋体" panose="02010600030101010101" pitchFamily="2" charset="-122"/>
                <a:ea typeface="华文细黑"/>
                <a:cs typeface="Times New Roman" panose="02020603050405020304"/>
              </a:rPr>
              <a:t>②</a:t>
            </a:r>
            <a:r>
              <a:rPr lang="zh-CN" altLang="zh-CN" sz="2800" kern="100" dirty="0">
                <a:solidFill>
                  <a:srgbClr val="FF0000"/>
                </a:solidFill>
                <a:latin typeface="Times New Roman" panose="02020603050405020304"/>
                <a:ea typeface="华文细黑"/>
                <a:cs typeface="Times New Roman" panose="02020603050405020304"/>
              </a:rPr>
              <a:t>阜</a:t>
            </a:r>
            <a:r>
              <a:rPr lang="zh-CN" altLang="zh-CN" sz="2800" kern="100" dirty="0">
                <a:latin typeface="Times New Roman" panose="02020603050405020304"/>
                <a:ea typeface="华文细黑"/>
                <a:cs typeface="Times New Roman" panose="02020603050405020304"/>
              </a:rPr>
              <a:t>盛</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solidFill>
                  <a:srgbClr val="FF0000"/>
                </a:solidFill>
                <a:latin typeface="Times New Roman" panose="02020603050405020304"/>
                <a:ea typeface="华文细黑"/>
                <a:cs typeface="Times New Roman" panose="02020603050405020304"/>
              </a:rPr>
              <a:t>绾</a:t>
            </a:r>
            <a:r>
              <a:rPr lang="zh-CN" altLang="zh-CN" sz="2800" kern="100" dirty="0">
                <a:latin typeface="Times New Roman" panose="02020603050405020304"/>
                <a:ea typeface="华文细黑"/>
                <a:cs typeface="Times New Roman" panose="02020603050405020304"/>
              </a:rPr>
              <a:t>着</a:t>
            </a:r>
            <a:r>
              <a:rPr lang="en-US" altLang="zh-CN" sz="2800" kern="100" dirty="0" smtClean="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nSpc>
                <a:spcPct val="14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内</a:t>
            </a:r>
            <a:r>
              <a:rPr lang="zh-CN" altLang="zh-CN" sz="2800" kern="100" dirty="0">
                <a:solidFill>
                  <a:srgbClr val="FF0000"/>
                </a:solidFill>
                <a:latin typeface="Times New Roman" panose="02020603050405020304"/>
                <a:ea typeface="华文细黑"/>
                <a:cs typeface="Times New Roman" panose="02020603050405020304"/>
              </a:rPr>
              <a:t>帏</a:t>
            </a:r>
            <a:r>
              <a:rPr lang="en-US" altLang="zh-CN" sz="2800" kern="100" dirty="0" smtClean="0">
                <a:latin typeface="Times New Roman" panose="02020603050405020304"/>
                <a:ea typeface="华文细黑"/>
                <a:cs typeface="Courier New" panose="02070309020205020404"/>
              </a:rPr>
              <a:t>(       )        </a:t>
            </a:r>
            <a:endParaRPr lang="en-US" altLang="zh-CN" sz="2800" kern="100" dirty="0" smtClean="0">
              <a:latin typeface="Times New Roman" panose="02020603050405020304"/>
              <a:ea typeface="华文细黑"/>
              <a:cs typeface="Courier New" panose="02070309020205020404"/>
            </a:endParaRPr>
          </a:p>
          <a:p>
            <a:pPr>
              <a:lnSpc>
                <a:spcPct val="140000"/>
              </a:lnSpc>
              <a:spcAft>
                <a:spcPts val="0"/>
              </a:spcAft>
              <a:tabLst>
                <a:tab pos="2250440" algn="l"/>
              </a:tabLst>
            </a:pP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a:solidFill>
                  <a:srgbClr val="FF0000"/>
                </a:solidFill>
                <a:latin typeface="Times New Roman" panose="02020603050405020304"/>
                <a:ea typeface="华文细黑"/>
                <a:cs typeface="Times New Roman" panose="02020603050405020304"/>
              </a:rPr>
              <a:t>盥</a:t>
            </a:r>
            <a:r>
              <a:rPr lang="zh-CN" altLang="zh-CN" sz="2800" kern="100" dirty="0">
                <a:latin typeface="Times New Roman" panose="02020603050405020304"/>
                <a:ea typeface="华文细黑"/>
                <a:cs typeface="Times New Roman" panose="02020603050405020304"/>
              </a:rPr>
              <a:t>沐</a:t>
            </a:r>
            <a:r>
              <a:rPr lang="en-US" altLang="zh-CN" sz="2800" kern="100" dirty="0" smtClean="0">
                <a:latin typeface="Times New Roman" panose="02020603050405020304"/>
                <a:ea typeface="华文细黑"/>
                <a:cs typeface="Courier New" panose="02070309020205020404"/>
              </a:rPr>
              <a:t>(        )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nSpc>
                <a:spcPct val="140000"/>
              </a:lnSpc>
              <a:spcAft>
                <a:spcPts val="0"/>
              </a:spcAft>
              <a:tabLst>
                <a:tab pos="2250440" algn="l"/>
              </a:tabLst>
            </a:pPr>
            <a:r>
              <a:rPr lang="en-US" altLang="zh-CN" sz="2800" kern="100" dirty="0" smtClean="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两</a:t>
            </a:r>
            <a:r>
              <a:rPr lang="zh-CN" altLang="zh-CN" sz="2800" kern="100" dirty="0">
                <a:solidFill>
                  <a:srgbClr val="FF0000"/>
                </a:solidFill>
                <a:latin typeface="Times New Roman" panose="02020603050405020304"/>
                <a:ea typeface="华文细黑"/>
                <a:cs typeface="Times New Roman" panose="02020603050405020304"/>
              </a:rPr>
              <a:t>靥</a:t>
            </a:r>
            <a:r>
              <a:rPr lang="en-US" altLang="zh-CN" sz="2800" kern="100" dirty="0" smtClean="0">
                <a:latin typeface="Times New Roman" panose="02020603050405020304"/>
                <a:ea typeface="华文细黑"/>
                <a:cs typeface="Courier New" panose="02070309020205020404"/>
              </a:rPr>
              <a:t>(      ) </a:t>
            </a:r>
            <a:endParaRPr lang="en-US" altLang="zh-CN" sz="1050" kern="100" dirty="0" smtClean="0">
              <a:latin typeface="宋体" panose="02010600030101010101" pitchFamily="2" charset="-122"/>
              <a:cs typeface="Courier New" panose="02070309020205020404"/>
            </a:endParaRPr>
          </a:p>
          <a:p>
            <a:pPr>
              <a:lnSpc>
                <a:spcPct val="140000"/>
              </a:lnSpc>
              <a:tabLst>
                <a:tab pos="2250440" algn="l"/>
              </a:tabLst>
            </a:pPr>
            <a:r>
              <a:rPr lang="en-US" altLang="zh-CN" sz="2800" kern="100" dirty="0">
                <a:latin typeface="宋体" panose="02010600030101010101" pitchFamily="2" charset="-122"/>
                <a:ea typeface="华文细黑"/>
                <a:cs typeface="Times New Roman" panose="02020603050405020304"/>
              </a:rPr>
              <a:t>⑦</a:t>
            </a:r>
            <a:r>
              <a:rPr lang="zh-CN" altLang="zh-CN" sz="2800" kern="100" dirty="0">
                <a:solidFill>
                  <a:srgbClr val="FF0000"/>
                </a:solidFill>
                <a:latin typeface="Times New Roman" panose="02020603050405020304"/>
                <a:ea typeface="华文细黑"/>
                <a:cs typeface="Times New Roman" panose="02020603050405020304"/>
              </a:rPr>
              <a:t>忖</a:t>
            </a:r>
            <a:r>
              <a:rPr lang="zh-CN" altLang="zh-CN" sz="2800" kern="100" dirty="0">
                <a:latin typeface="Times New Roman" panose="02020603050405020304"/>
                <a:ea typeface="华文细黑"/>
                <a:cs typeface="Times New Roman" panose="02020603050405020304"/>
              </a:rPr>
              <a:t>度</a:t>
            </a:r>
            <a:r>
              <a:rPr lang="en-US" altLang="zh-CN" sz="2800" kern="100" dirty="0" smtClean="0">
                <a:latin typeface="Times New Roman" panose="02020603050405020304"/>
                <a:ea typeface="华文细黑"/>
                <a:cs typeface="Courier New" panose="02070309020205020404"/>
              </a:rPr>
              <a:t>(       )      </a:t>
            </a:r>
            <a:endParaRPr lang="en-US" altLang="zh-CN" sz="2800" kern="100" dirty="0" smtClean="0">
              <a:latin typeface="Times New Roman" panose="02020603050405020304"/>
              <a:ea typeface="华文细黑"/>
              <a:cs typeface="Courier New" panose="02070309020205020404"/>
            </a:endParaRPr>
          </a:p>
        </p:txBody>
      </p:sp>
      <p:sp>
        <p:nvSpPr>
          <p:cNvPr id="8" name="矩形 7"/>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自</a:t>
            </a:r>
            <a:r>
              <a:rPr lang="zh-CN" altLang="en-US" sz="2400" b="1" kern="0" dirty="0">
                <a:solidFill>
                  <a:schemeClr val="bg1"/>
                </a:solidFill>
                <a:latin typeface="微软雅黑" panose="020B0503020204020204" pitchFamily="34" charset="-122"/>
                <a:ea typeface="微软雅黑" panose="020B0503020204020204" pitchFamily="34" charset="-122"/>
              </a:rPr>
              <a:t>知自疑　自学在前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56187" y="83671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语言积累</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 name="矩形 1"/>
          <p:cNvSpPr/>
          <p:nvPr/>
        </p:nvSpPr>
        <p:spPr>
          <a:xfrm>
            <a:off x="1643603" y="2488886"/>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chì</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650338" y="3068960"/>
            <a:ext cx="48442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fù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1486694" y="3645024"/>
            <a:ext cx="78258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wǎn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1576346" y="4273932"/>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wéi</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558702" y="4849996"/>
            <a:ext cx="88197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ɡuàn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3" name="矩形 12"/>
          <p:cNvSpPr/>
          <p:nvPr/>
        </p:nvSpPr>
        <p:spPr>
          <a:xfrm>
            <a:off x="1611866" y="5498068"/>
            <a:ext cx="52290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yè</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5" name="矩形 14"/>
          <p:cNvSpPr/>
          <p:nvPr/>
        </p:nvSpPr>
        <p:spPr>
          <a:xfrm>
            <a:off x="1558702" y="6074132"/>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cǔn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6" name="矩形 15"/>
          <p:cNvSpPr/>
          <p:nvPr/>
        </p:nvSpPr>
        <p:spPr>
          <a:xfrm>
            <a:off x="6048984" y="2564904"/>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tāo</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7" name="矩形 16"/>
          <p:cNvSpPr/>
          <p:nvPr/>
        </p:nvSpPr>
        <p:spPr>
          <a:xfrm>
            <a:off x="5954153" y="3140968"/>
            <a:ext cx="86113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chēn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8" name="矩形 17"/>
          <p:cNvSpPr/>
          <p:nvPr/>
        </p:nvSpPr>
        <p:spPr>
          <a:xfrm>
            <a:off x="5879182" y="3769876"/>
            <a:ext cx="92204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mínɡ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19" name="矩形 18"/>
          <p:cNvSpPr/>
          <p:nvPr/>
        </p:nvSpPr>
        <p:spPr>
          <a:xfrm>
            <a:off x="5977943" y="4293096"/>
            <a:ext cx="98135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měnɡ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0" name="矩形 19"/>
          <p:cNvSpPr/>
          <p:nvPr/>
        </p:nvSpPr>
        <p:spPr>
          <a:xfrm>
            <a:off x="6023198" y="4941168"/>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hān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1" name="矩形 20"/>
          <p:cNvSpPr/>
          <p:nvPr/>
        </p:nvSpPr>
        <p:spPr>
          <a:xfrm>
            <a:off x="6015907" y="5570076"/>
            <a:ext cx="123142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wán</a:t>
            </a:r>
            <a:r>
              <a:rPr lang="en-US" altLang="zh-CN" sz="2800" kern="100" dirty="0">
                <a:solidFill>
                  <a:srgbClr val="3333FF"/>
                </a:solidFill>
                <a:latin typeface="Times New Roman" panose="02020603050405020304"/>
                <a:ea typeface="华文细黑"/>
                <a:cs typeface="Courier New" panose="02070309020205020404"/>
              </a:rPr>
              <a:t> </a:t>
            </a:r>
            <a:r>
              <a:rPr lang="en-US" altLang="zh-CN" sz="2800" kern="100" dirty="0" err="1">
                <a:solidFill>
                  <a:srgbClr val="3333FF"/>
                </a:solidFill>
                <a:latin typeface="Times New Roman" panose="02020603050405020304"/>
                <a:ea typeface="华文细黑"/>
                <a:cs typeface="Courier New" panose="02070309020205020404"/>
              </a:rPr>
              <a:t>kù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2" name="矩形 21"/>
          <p:cNvSpPr/>
          <p:nvPr/>
        </p:nvSpPr>
        <p:spPr>
          <a:xfrm>
            <a:off x="6671270" y="6146140"/>
            <a:ext cx="721672" cy="523220"/>
          </a:xfrm>
          <a:prstGeom prst="rect">
            <a:avLst/>
          </a:prstGeom>
        </p:spPr>
        <p:txBody>
          <a:bodyPr wrap="none">
            <a:spAutoFit/>
          </a:bodyPr>
          <a:lstStyle/>
          <a:p>
            <a:r>
              <a:rPr lang="en-US" altLang="zh-CN" sz="2800" kern="100">
                <a:solidFill>
                  <a:srgbClr val="3333FF"/>
                </a:solidFill>
                <a:latin typeface="Times New Roman" panose="02020603050405020304"/>
                <a:ea typeface="华文细黑"/>
                <a:cs typeface="Courier New" panose="02070309020205020404"/>
              </a:rPr>
              <a:t>liǎn</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500"/>
                                        <p:tgtEl>
                                          <p:spTgt spid="1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linds(horizontal)">
                                      <p:cBhvr>
                                        <p:cTn id="39" dur="500"/>
                                        <p:tgtEl>
                                          <p:spTgt spid="1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linds(horizontal)">
                                      <p:cBhvr>
                                        <p:cTn id="45" dur="500"/>
                                        <p:tgtEl>
                                          <p:spTgt spid="21"/>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blinds(horizontal)">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2"/>
                                        </p:tgtEl>
                                      </p:cBhvr>
                                    </p:animEffect>
                                    <p:set>
                                      <p:cBhvr>
                                        <p:cTn id="53" dur="1" fill="hold">
                                          <p:stCondLst>
                                            <p:cond delay="499"/>
                                          </p:stCondLst>
                                        </p:cTn>
                                        <p:tgtEl>
                                          <p:spTgt spid="2"/>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3"/>
                                        </p:tgtEl>
                                      </p:cBhvr>
                                    </p:animEffect>
                                    <p:set>
                                      <p:cBhvr>
                                        <p:cTn id="56" dur="1" fill="hold">
                                          <p:stCondLst>
                                            <p:cond delay="499"/>
                                          </p:stCondLst>
                                        </p:cTn>
                                        <p:tgtEl>
                                          <p:spTgt spid="3"/>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4"/>
                                        </p:tgtEl>
                                      </p:cBhvr>
                                    </p:animEffect>
                                    <p:set>
                                      <p:cBhvr>
                                        <p:cTn id="59" dur="1" fill="hold">
                                          <p:stCondLst>
                                            <p:cond delay="499"/>
                                          </p:stCondLst>
                                        </p:cTn>
                                        <p:tgtEl>
                                          <p:spTgt spid="4"/>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5"/>
                                        </p:tgtEl>
                                      </p:cBhvr>
                                    </p:animEffect>
                                    <p:set>
                                      <p:cBhvr>
                                        <p:cTn id="62" dur="1" fill="hold">
                                          <p:stCondLst>
                                            <p:cond delay="499"/>
                                          </p:stCondLst>
                                        </p:cTn>
                                        <p:tgtEl>
                                          <p:spTgt spid="5"/>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6"/>
                                        </p:tgtEl>
                                      </p:cBhvr>
                                    </p:animEffect>
                                    <p:set>
                                      <p:cBhvr>
                                        <p:cTn id="65" dur="1" fill="hold">
                                          <p:stCondLst>
                                            <p:cond delay="499"/>
                                          </p:stCondLst>
                                        </p:cTn>
                                        <p:tgtEl>
                                          <p:spTgt spid="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5"/>
                                        </p:tgtEl>
                                      </p:cBhvr>
                                    </p:animEffect>
                                    <p:set>
                                      <p:cBhvr>
                                        <p:cTn id="71" dur="1" fill="hold">
                                          <p:stCondLst>
                                            <p:cond delay="499"/>
                                          </p:stCondLst>
                                        </p:cTn>
                                        <p:tgtEl>
                                          <p:spTgt spid="15"/>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6"/>
                                        </p:tgtEl>
                                      </p:cBhvr>
                                    </p:animEffect>
                                    <p:set>
                                      <p:cBhvr>
                                        <p:cTn id="74" dur="1" fill="hold">
                                          <p:stCondLst>
                                            <p:cond delay="499"/>
                                          </p:stCondLst>
                                        </p:cTn>
                                        <p:tgtEl>
                                          <p:spTgt spid="16"/>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17"/>
                                        </p:tgtEl>
                                      </p:cBhvr>
                                    </p:animEffect>
                                    <p:set>
                                      <p:cBhvr>
                                        <p:cTn id="77" dur="1" fill="hold">
                                          <p:stCondLst>
                                            <p:cond delay="499"/>
                                          </p:stCondLst>
                                        </p:cTn>
                                        <p:tgtEl>
                                          <p:spTgt spid="17"/>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18"/>
                                        </p:tgtEl>
                                      </p:cBhvr>
                                    </p:animEffect>
                                    <p:set>
                                      <p:cBhvr>
                                        <p:cTn id="80" dur="1" fill="hold">
                                          <p:stCondLst>
                                            <p:cond delay="499"/>
                                          </p:stCondLst>
                                        </p:cTn>
                                        <p:tgtEl>
                                          <p:spTgt spid="18"/>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19"/>
                                        </p:tgtEl>
                                      </p:cBhvr>
                                    </p:animEffect>
                                    <p:set>
                                      <p:cBhvr>
                                        <p:cTn id="83" dur="1" fill="hold">
                                          <p:stCondLst>
                                            <p:cond delay="499"/>
                                          </p:stCondLst>
                                        </p:cTn>
                                        <p:tgtEl>
                                          <p:spTgt spid="19"/>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0"/>
                                        </p:tgtEl>
                                      </p:cBhvr>
                                    </p:animEffect>
                                    <p:set>
                                      <p:cBhvr>
                                        <p:cTn id="86" dur="1" fill="hold">
                                          <p:stCondLst>
                                            <p:cond delay="499"/>
                                          </p:stCondLst>
                                        </p:cTn>
                                        <p:tgtEl>
                                          <p:spTgt spid="20"/>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21"/>
                                        </p:tgtEl>
                                      </p:cBhvr>
                                    </p:animEffect>
                                    <p:set>
                                      <p:cBhvr>
                                        <p:cTn id="89" dur="1" fill="hold">
                                          <p:stCondLst>
                                            <p:cond delay="499"/>
                                          </p:stCondLst>
                                        </p:cTn>
                                        <p:tgtEl>
                                          <p:spTgt spid="21"/>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22"/>
                                        </p:tgtEl>
                                      </p:cBhvr>
                                    </p:animEffect>
                                    <p:set>
                                      <p:cBhvr>
                                        <p:cTn id="9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P spid="6" grpId="0"/>
      <p:bldP spid="6" grpId="1"/>
      <p:bldP spid="13" grpId="0"/>
      <p:bldP spid="13"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6" name="Picture 3" descr="E:\赵丽君  2016\同步2016\创新设计\最后一批\看完\创新图片\fb9ade4be6b50148c5a7d9d23b62086d_6R78V5L35ASS.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b="9415"/>
          <a:stretch>
            <a:fillRect/>
          </a:stretch>
        </p:blipFill>
        <p:spPr bwMode="auto">
          <a:xfrm>
            <a:off x="8177245" y="0"/>
            <a:ext cx="4013168" cy="27264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656846"/>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2" name="左大括号 1"/>
          <p:cNvSpPr/>
          <p:nvPr/>
        </p:nvSpPr>
        <p:spPr>
          <a:xfrm>
            <a:off x="1414686" y="1347801"/>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406574" y="1635833"/>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度</a:t>
            </a:r>
            <a:endParaRPr lang="zh-CN" altLang="en-US" sz="2800" dirty="0"/>
          </a:p>
        </p:txBody>
      </p:sp>
      <p:sp>
        <p:nvSpPr>
          <p:cNvPr id="8" name="矩形 7"/>
          <p:cNvSpPr/>
          <p:nvPr/>
        </p:nvSpPr>
        <p:spPr>
          <a:xfrm>
            <a:off x="1630710" y="1124744"/>
            <a:ext cx="1690970"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忖</a:t>
            </a:r>
            <a:r>
              <a:rPr lang="zh-CN" altLang="zh-CN" sz="2800" kern="100" dirty="0">
                <a:solidFill>
                  <a:srgbClr val="FF0000"/>
                </a:solidFill>
                <a:latin typeface="Times New Roman" panose="02020603050405020304"/>
                <a:ea typeface="华文细黑"/>
                <a:cs typeface="Times New Roman" panose="02020603050405020304"/>
              </a:rPr>
              <a:t>度</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度</a:t>
            </a:r>
            <a:r>
              <a:rPr lang="zh-CN" altLang="zh-CN" sz="2800" kern="100" dirty="0" smtClean="0">
                <a:latin typeface="Times New Roman" panose="02020603050405020304"/>
                <a:ea typeface="华文细黑"/>
                <a:cs typeface="Times New Roman" panose="02020603050405020304"/>
              </a:rPr>
              <a:t>量</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9" name="左大括号 8"/>
          <p:cNvSpPr/>
          <p:nvPr/>
        </p:nvSpPr>
        <p:spPr>
          <a:xfrm>
            <a:off x="1414686" y="3573016"/>
            <a:ext cx="216024" cy="104135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406574" y="386104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症</a:t>
            </a:r>
            <a:endParaRPr lang="zh-CN" altLang="en-US" sz="2800" dirty="0"/>
          </a:p>
        </p:txBody>
      </p:sp>
      <p:sp>
        <p:nvSpPr>
          <p:cNvPr id="11" name="矩形 10"/>
          <p:cNvSpPr/>
          <p:nvPr/>
        </p:nvSpPr>
        <p:spPr>
          <a:xfrm>
            <a:off x="1630710" y="3349959"/>
            <a:ext cx="2592288" cy="138499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不足之</a:t>
            </a:r>
            <a:r>
              <a:rPr lang="zh-CN" altLang="zh-CN" sz="2800" kern="100" dirty="0">
                <a:solidFill>
                  <a:srgbClr val="FF0000"/>
                </a:solidFill>
                <a:latin typeface="Times New Roman" panose="02020603050405020304"/>
                <a:ea typeface="华文细黑"/>
                <a:cs typeface="Times New Roman" panose="02020603050405020304"/>
              </a:rPr>
              <a:t>症</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症</a:t>
            </a:r>
            <a:r>
              <a:rPr lang="zh-CN" altLang="zh-CN" sz="2800" kern="100" dirty="0" smtClean="0">
                <a:latin typeface="Times New Roman" panose="02020603050405020304"/>
                <a:ea typeface="华文细黑"/>
                <a:cs typeface="Times New Roman" panose="02020603050405020304"/>
              </a:rPr>
              <a:t>结</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12" name="左大括号 11"/>
          <p:cNvSpPr/>
          <p:nvPr/>
        </p:nvSpPr>
        <p:spPr>
          <a:xfrm>
            <a:off x="5879182" y="1096636"/>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4871070" y="1635833"/>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咽</a:t>
            </a:r>
            <a:endParaRPr lang="zh-CN" altLang="en-US" sz="2800" dirty="0"/>
          </a:p>
        </p:txBody>
      </p:sp>
      <p:sp>
        <p:nvSpPr>
          <p:cNvPr id="14" name="矩形 13"/>
          <p:cNvSpPr/>
          <p:nvPr/>
        </p:nvSpPr>
        <p:spPr>
          <a:xfrm>
            <a:off x="6095206" y="903428"/>
            <a:ext cx="219502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呜</a:t>
            </a:r>
            <a:r>
              <a:rPr lang="zh-CN" altLang="zh-CN" sz="2800" kern="100" dirty="0">
                <a:solidFill>
                  <a:srgbClr val="FF0000"/>
                </a:solidFill>
                <a:latin typeface="Times New Roman" panose="02020603050405020304"/>
                <a:ea typeface="华文细黑"/>
                <a:cs typeface="Times New Roman" panose="02020603050405020304"/>
              </a:rPr>
              <a:t>咽</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咽</a:t>
            </a:r>
            <a:r>
              <a:rPr lang="zh-CN" altLang="zh-CN" sz="2800" kern="100" dirty="0" smtClean="0">
                <a:latin typeface="Times New Roman" panose="02020603050405020304"/>
                <a:ea typeface="华文细黑"/>
                <a:cs typeface="Times New Roman" panose="02020603050405020304"/>
              </a:rPr>
              <a:t>喉</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下</a:t>
            </a:r>
            <a:r>
              <a:rPr lang="zh-CN" altLang="zh-CN" sz="2800" kern="100" dirty="0" smtClean="0">
                <a:solidFill>
                  <a:srgbClr val="FF0000"/>
                </a:solidFill>
                <a:latin typeface="Times New Roman" panose="02020603050405020304"/>
                <a:ea typeface="华文细黑"/>
                <a:cs typeface="Times New Roman" panose="02020603050405020304"/>
              </a:rPr>
              <a:t>咽</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15" name="左大括号 14"/>
          <p:cNvSpPr/>
          <p:nvPr/>
        </p:nvSpPr>
        <p:spPr>
          <a:xfrm>
            <a:off x="5879182" y="3328884"/>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4871070" y="3861048"/>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参</a:t>
            </a:r>
            <a:endParaRPr lang="zh-CN" altLang="en-US" sz="2800" dirty="0"/>
          </a:p>
        </p:txBody>
      </p:sp>
      <p:sp>
        <p:nvSpPr>
          <p:cNvPr id="17" name="矩形 16"/>
          <p:cNvSpPr/>
          <p:nvPr/>
        </p:nvSpPr>
        <p:spPr>
          <a:xfrm>
            <a:off x="6095206" y="3135676"/>
            <a:ext cx="219502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人</a:t>
            </a:r>
            <a:r>
              <a:rPr lang="zh-CN" altLang="zh-CN" sz="2800" kern="100" dirty="0">
                <a:solidFill>
                  <a:srgbClr val="FF0000"/>
                </a:solidFill>
                <a:latin typeface="Times New Roman" panose="02020603050405020304"/>
                <a:ea typeface="华文细黑"/>
                <a:cs typeface="Times New Roman" panose="02020603050405020304"/>
              </a:rPr>
              <a:t>参</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参</a:t>
            </a:r>
            <a:r>
              <a:rPr lang="zh-CN" altLang="zh-CN" sz="2800" kern="100" dirty="0" smtClean="0">
                <a:latin typeface="Times New Roman" panose="02020603050405020304"/>
                <a:ea typeface="华文细黑"/>
                <a:cs typeface="Times New Roman" panose="02020603050405020304"/>
              </a:rPr>
              <a:t>差</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参</a:t>
            </a:r>
            <a:r>
              <a:rPr lang="zh-CN" altLang="zh-CN" sz="2800" kern="100" dirty="0" smtClean="0">
                <a:latin typeface="Times New Roman" panose="02020603050405020304"/>
                <a:ea typeface="华文细黑"/>
                <a:cs typeface="Times New Roman" panose="02020603050405020304"/>
              </a:rPr>
              <a:t>加</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18" name="左大括号 17"/>
          <p:cNvSpPr/>
          <p:nvPr/>
        </p:nvSpPr>
        <p:spPr>
          <a:xfrm>
            <a:off x="9623598" y="1101928"/>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8615486" y="1641125"/>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解</a:t>
            </a:r>
            <a:endParaRPr lang="zh-CN" altLang="en-US" sz="2800" dirty="0"/>
          </a:p>
        </p:txBody>
      </p:sp>
      <p:sp>
        <p:nvSpPr>
          <p:cNvPr id="22" name="矩形 21"/>
          <p:cNvSpPr/>
          <p:nvPr/>
        </p:nvSpPr>
        <p:spPr>
          <a:xfrm>
            <a:off x="9839622" y="908720"/>
            <a:ext cx="219502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解</a:t>
            </a:r>
            <a:r>
              <a:rPr lang="zh-CN" altLang="zh-CN" sz="2800" kern="100" dirty="0">
                <a:latin typeface="Times New Roman" panose="02020603050405020304"/>
                <a:ea typeface="华文细黑"/>
                <a:cs typeface="Times New Roman" panose="02020603050405020304"/>
              </a:rPr>
              <a:t>劝</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押</a:t>
            </a:r>
            <a:r>
              <a:rPr lang="zh-CN" altLang="zh-CN" sz="2800" kern="100" dirty="0" smtClean="0">
                <a:solidFill>
                  <a:srgbClr val="FF0000"/>
                </a:solidFill>
                <a:latin typeface="Times New Roman" panose="02020603050405020304"/>
                <a:ea typeface="华文细黑"/>
                <a:cs typeface="Times New Roman" panose="02020603050405020304"/>
              </a:rPr>
              <a:t>解</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解</a:t>
            </a:r>
            <a:r>
              <a:rPr lang="zh-CN" altLang="zh-CN" sz="2800" kern="100" dirty="0" smtClean="0">
                <a:latin typeface="Times New Roman" panose="02020603050405020304"/>
                <a:ea typeface="华文细黑"/>
                <a:cs typeface="Times New Roman" panose="02020603050405020304"/>
              </a:rPr>
              <a:t>数</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4" name="左大括号 23"/>
          <p:cNvSpPr/>
          <p:nvPr/>
        </p:nvSpPr>
        <p:spPr>
          <a:xfrm>
            <a:off x="9623598" y="3334176"/>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矩形 24"/>
          <p:cNvSpPr/>
          <p:nvPr/>
        </p:nvSpPr>
        <p:spPr>
          <a:xfrm>
            <a:off x="8615486" y="3866340"/>
            <a:ext cx="902811" cy="523220"/>
          </a:xfrm>
          <a:prstGeom prst="rect">
            <a:avLst/>
          </a:prstGeom>
        </p:spPr>
        <p:txBody>
          <a:bodyPr wrap="none">
            <a:spAutoFit/>
          </a:bodyPr>
          <a:lstStyle/>
          <a:p>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屏</a:t>
            </a:r>
            <a:endParaRPr lang="zh-CN" altLang="en-US" sz="2800" dirty="0"/>
          </a:p>
        </p:txBody>
      </p:sp>
      <p:sp>
        <p:nvSpPr>
          <p:cNvPr id="26" name="矩形 25"/>
          <p:cNvSpPr/>
          <p:nvPr/>
        </p:nvSpPr>
        <p:spPr>
          <a:xfrm>
            <a:off x="9839622" y="3140968"/>
            <a:ext cx="2195026"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solidFill>
                  <a:srgbClr val="FF0000"/>
                </a:solidFill>
                <a:latin typeface="Times New Roman" panose="02020603050405020304"/>
                <a:ea typeface="华文细黑"/>
                <a:cs typeface="Times New Roman" panose="02020603050405020304"/>
              </a:rPr>
              <a:t>屏</a:t>
            </a:r>
            <a:r>
              <a:rPr lang="zh-CN" altLang="zh-CN" sz="2800" kern="100" dirty="0">
                <a:latin typeface="Times New Roman" panose="02020603050405020304"/>
                <a:ea typeface="华文细黑"/>
                <a:cs typeface="Times New Roman" panose="02020603050405020304"/>
              </a:rPr>
              <a:t>气</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屏</a:t>
            </a:r>
            <a:r>
              <a:rPr lang="zh-CN" altLang="zh-CN" sz="2800" kern="100" dirty="0" smtClean="0">
                <a:latin typeface="Times New Roman" panose="02020603050405020304"/>
                <a:ea typeface="华文细黑"/>
                <a:cs typeface="Times New Roman" panose="02020603050405020304"/>
              </a:rPr>
              <a:t>风</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solidFill>
                  <a:srgbClr val="FF0000"/>
                </a:solidFill>
                <a:latin typeface="Times New Roman" panose="02020603050405020304"/>
                <a:ea typeface="华文细黑"/>
                <a:cs typeface="Times New Roman" panose="02020603050405020304"/>
              </a:rPr>
              <a:t>屏</a:t>
            </a:r>
            <a:r>
              <a:rPr lang="zh-CN" altLang="zh-CN" sz="2800" kern="100" dirty="0">
                <a:latin typeface="Times New Roman" panose="02020603050405020304"/>
                <a:ea typeface="华文细黑"/>
                <a:cs typeface="Times New Roman" panose="02020603050405020304"/>
              </a:rPr>
              <a:t>营</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2563619" y="1268760"/>
            <a:ext cx="72327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duó</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2527131" y="1897668"/>
            <a:ext cx="54373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dù</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3163630" y="3505944"/>
            <a:ext cx="104067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zhèn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7" name="矩形 26"/>
          <p:cNvSpPr/>
          <p:nvPr/>
        </p:nvSpPr>
        <p:spPr>
          <a:xfrm>
            <a:off x="2606264" y="4108644"/>
            <a:ext cx="104067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zhēn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8" name="矩形 27"/>
          <p:cNvSpPr/>
          <p:nvPr/>
        </p:nvSpPr>
        <p:spPr>
          <a:xfrm>
            <a:off x="6931269" y="1007150"/>
            <a:ext cx="52290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yè</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29" name="矩形 28"/>
          <p:cNvSpPr/>
          <p:nvPr/>
        </p:nvSpPr>
        <p:spPr>
          <a:xfrm>
            <a:off x="6931269" y="1673586"/>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yān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0" name="矩形 29"/>
          <p:cNvSpPr/>
          <p:nvPr/>
        </p:nvSpPr>
        <p:spPr>
          <a:xfrm>
            <a:off x="6976946" y="2276872"/>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yàn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1" name="矩形 30"/>
          <p:cNvSpPr/>
          <p:nvPr/>
        </p:nvSpPr>
        <p:spPr>
          <a:xfrm>
            <a:off x="6909493" y="3265820"/>
            <a:ext cx="8418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shēn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2" name="矩形 31"/>
          <p:cNvSpPr/>
          <p:nvPr/>
        </p:nvSpPr>
        <p:spPr>
          <a:xfrm>
            <a:off x="6925777" y="3913892"/>
            <a:ext cx="6815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cēn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3" name="矩形 32"/>
          <p:cNvSpPr/>
          <p:nvPr/>
        </p:nvSpPr>
        <p:spPr>
          <a:xfrm>
            <a:off x="6959302" y="4509120"/>
            <a:ext cx="6815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cān</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4" name="矩形 33"/>
          <p:cNvSpPr/>
          <p:nvPr/>
        </p:nvSpPr>
        <p:spPr>
          <a:xfrm>
            <a:off x="10737646" y="1017706"/>
            <a:ext cx="5421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jiě</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5" name="矩形 34"/>
          <p:cNvSpPr/>
          <p:nvPr/>
        </p:nvSpPr>
        <p:spPr>
          <a:xfrm>
            <a:off x="10775726" y="1681644"/>
            <a:ext cx="5421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jiè</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6" name="矩形 35"/>
          <p:cNvSpPr/>
          <p:nvPr/>
        </p:nvSpPr>
        <p:spPr>
          <a:xfrm>
            <a:off x="10718534" y="2276872"/>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xiè</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7" name="矩形 36"/>
          <p:cNvSpPr/>
          <p:nvPr/>
        </p:nvSpPr>
        <p:spPr>
          <a:xfrm>
            <a:off x="10794740" y="3311406"/>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bǐn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8" name="矩形 37"/>
          <p:cNvSpPr/>
          <p:nvPr/>
        </p:nvSpPr>
        <p:spPr>
          <a:xfrm>
            <a:off x="10755516" y="3859262"/>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pín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9" name="矩形 38"/>
          <p:cNvSpPr/>
          <p:nvPr/>
        </p:nvSpPr>
        <p:spPr>
          <a:xfrm>
            <a:off x="10737646" y="4509120"/>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cs typeface="Courier New" panose="02070309020205020404"/>
              </a:rPr>
              <a:t>bīn</a:t>
            </a:r>
            <a:r>
              <a:rPr lang="zh-CN" altLang="zh-CN" sz="2800" kern="100" dirty="0">
                <a:solidFill>
                  <a:srgbClr val="3333FF"/>
                </a:solidFill>
                <a:latin typeface="Times New Roman" panose="02020603050405020304"/>
                <a:ea typeface="华文细黑"/>
                <a:cs typeface="Courier New" panose="02070309020205020404"/>
              </a:rPr>
              <a:t>ɡ</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horizontal)">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linds(horizontal)">
                                      <p:cBhvr>
                                        <p:cTn id="23" dur="500"/>
                                        <p:tgtEl>
                                          <p:spTgt spid="2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linds(horizontal)">
                                      <p:cBhvr>
                                        <p:cTn id="26" dur="500"/>
                                        <p:tgtEl>
                                          <p:spTgt spid="29"/>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linds(horizontal)">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blinds(horizontal)">
                                      <p:cBhvr>
                                        <p:cTn id="34" dur="500"/>
                                        <p:tgtEl>
                                          <p:spTgt spid="31"/>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linds(horizontal)">
                                      <p:cBhvr>
                                        <p:cTn id="37" dur="500"/>
                                        <p:tgtEl>
                                          <p:spTgt spid="32"/>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blinds(horizontal)">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blinds(horizontal)">
                                      <p:cBhvr>
                                        <p:cTn id="45" dur="500"/>
                                        <p:tgtEl>
                                          <p:spTgt spid="34"/>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blinds(horizontal)">
                                      <p:cBhvr>
                                        <p:cTn id="48" dur="500"/>
                                        <p:tgtEl>
                                          <p:spTgt spid="35"/>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blinds(horizontal)">
                                      <p:cBhvr>
                                        <p:cTn id="51" dur="500"/>
                                        <p:tgtEl>
                                          <p:spTgt spid="36"/>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blinds(horizontal)">
                                      <p:cBhvr>
                                        <p:cTn id="56" dur="500"/>
                                        <p:tgtEl>
                                          <p:spTgt spid="37"/>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blinds(horizontal)">
                                      <p:cBhvr>
                                        <p:cTn id="59" dur="500"/>
                                        <p:tgtEl>
                                          <p:spTgt spid="38"/>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blinds(horizontal)">
                                      <p:cBhvr>
                                        <p:cTn id="62" dur="500"/>
                                        <p:tgtEl>
                                          <p:spTgt spid="3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5"/>
                                        </p:tgtEl>
                                      </p:cBhvr>
                                    </p:animEffect>
                                    <p:set>
                                      <p:cBhvr>
                                        <p:cTn id="67" dur="1" fill="hold">
                                          <p:stCondLst>
                                            <p:cond delay="499"/>
                                          </p:stCondLst>
                                        </p:cTn>
                                        <p:tgtEl>
                                          <p:spTgt spid="5"/>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6"/>
                                        </p:tgtEl>
                                      </p:cBhvr>
                                    </p:animEffect>
                                    <p:set>
                                      <p:cBhvr>
                                        <p:cTn id="70" dur="1" fill="hold">
                                          <p:stCondLst>
                                            <p:cond delay="499"/>
                                          </p:stCondLst>
                                        </p:cTn>
                                        <p:tgtEl>
                                          <p:spTgt spid="6"/>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7"/>
                                        </p:tgtEl>
                                      </p:cBhvr>
                                    </p:animEffect>
                                    <p:set>
                                      <p:cBhvr>
                                        <p:cTn id="73" dur="1" fill="hold">
                                          <p:stCondLst>
                                            <p:cond delay="499"/>
                                          </p:stCondLst>
                                        </p:cTn>
                                        <p:tgtEl>
                                          <p:spTgt spid="7"/>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27"/>
                                        </p:tgtEl>
                                      </p:cBhvr>
                                    </p:animEffect>
                                    <p:set>
                                      <p:cBhvr>
                                        <p:cTn id="76" dur="1" fill="hold">
                                          <p:stCondLst>
                                            <p:cond delay="499"/>
                                          </p:stCondLst>
                                        </p:cTn>
                                        <p:tgtEl>
                                          <p:spTgt spid="27"/>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28"/>
                                        </p:tgtEl>
                                      </p:cBhvr>
                                    </p:animEffect>
                                    <p:set>
                                      <p:cBhvr>
                                        <p:cTn id="79" dur="1" fill="hold">
                                          <p:stCondLst>
                                            <p:cond delay="499"/>
                                          </p:stCondLst>
                                        </p:cTn>
                                        <p:tgtEl>
                                          <p:spTgt spid="28"/>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29"/>
                                        </p:tgtEl>
                                      </p:cBhvr>
                                    </p:animEffect>
                                    <p:set>
                                      <p:cBhvr>
                                        <p:cTn id="82" dur="1" fill="hold">
                                          <p:stCondLst>
                                            <p:cond delay="499"/>
                                          </p:stCondLst>
                                        </p:cTn>
                                        <p:tgtEl>
                                          <p:spTgt spid="29"/>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30"/>
                                        </p:tgtEl>
                                      </p:cBhvr>
                                    </p:animEffect>
                                    <p:set>
                                      <p:cBhvr>
                                        <p:cTn id="85" dur="1" fill="hold">
                                          <p:stCondLst>
                                            <p:cond delay="499"/>
                                          </p:stCondLst>
                                        </p:cTn>
                                        <p:tgtEl>
                                          <p:spTgt spid="30"/>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31"/>
                                        </p:tgtEl>
                                      </p:cBhvr>
                                    </p:animEffect>
                                    <p:set>
                                      <p:cBhvr>
                                        <p:cTn id="88" dur="1" fill="hold">
                                          <p:stCondLst>
                                            <p:cond delay="499"/>
                                          </p:stCondLst>
                                        </p:cTn>
                                        <p:tgtEl>
                                          <p:spTgt spid="31"/>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32"/>
                                        </p:tgtEl>
                                      </p:cBhvr>
                                    </p:animEffect>
                                    <p:set>
                                      <p:cBhvr>
                                        <p:cTn id="91" dur="1" fill="hold">
                                          <p:stCondLst>
                                            <p:cond delay="499"/>
                                          </p:stCondLst>
                                        </p:cTn>
                                        <p:tgtEl>
                                          <p:spTgt spid="32"/>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33"/>
                                        </p:tgtEl>
                                      </p:cBhvr>
                                    </p:animEffect>
                                    <p:set>
                                      <p:cBhvr>
                                        <p:cTn id="94" dur="1" fill="hold">
                                          <p:stCondLst>
                                            <p:cond delay="499"/>
                                          </p:stCondLst>
                                        </p:cTn>
                                        <p:tgtEl>
                                          <p:spTgt spid="33"/>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34"/>
                                        </p:tgtEl>
                                      </p:cBhvr>
                                    </p:animEffect>
                                    <p:set>
                                      <p:cBhvr>
                                        <p:cTn id="97" dur="1" fill="hold">
                                          <p:stCondLst>
                                            <p:cond delay="499"/>
                                          </p:stCondLst>
                                        </p:cTn>
                                        <p:tgtEl>
                                          <p:spTgt spid="34"/>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35"/>
                                        </p:tgtEl>
                                      </p:cBhvr>
                                    </p:animEffect>
                                    <p:set>
                                      <p:cBhvr>
                                        <p:cTn id="100" dur="1" fill="hold">
                                          <p:stCondLst>
                                            <p:cond delay="499"/>
                                          </p:stCondLst>
                                        </p:cTn>
                                        <p:tgtEl>
                                          <p:spTgt spid="35"/>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36"/>
                                        </p:tgtEl>
                                      </p:cBhvr>
                                    </p:animEffect>
                                    <p:set>
                                      <p:cBhvr>
                                        <p:cTn id="103" dur="1" fill="hold">
                                          <p:stCondLst>
                                            <p:cond delay="499"/>
                                          </p:stCondLst>
                                        </p:cTn>
                                        <p:tgtEl>
                                          <p:spTgt spid="36"/>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37"/>
                                        </p:tgtEl>
                                      </p:cBhvr>
                                    </p:animEffect>
                                    <p:set>
                                      <p:cBhvr>
                                        <p:cTn id="106" dur="1" fill="hold">
                                          <p:stCondLst>
                                            <p:cond delay="499"/>
                                          </p:stCondLst>
                                        </p:cTn>
                                        <p:tgtEl>
                                          <p:spTgt spid="37"/>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38"/>
                                        </p:tgtEl>
                                      </p:cBhvr>
                                    </p:animEffect>
                                    <p:set>
                                      <p:cBhvr>
                                        <p:cTn id="109" dur="1" fill="hold">
                                          <p:stCondLst>
                                            <p:cond delay="499"/>
                                          </p:stCondLst>
                                        </p:cTn>
                                        <p:tgtEl>
                                          <p:spTgt spid="38"/>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39"/>
                                        </p:tgtEl>
                                      </p:cBhvr>
                                    </p:animEffect>
                                    <p:set>
                                      <p:cBhvr>
                                        <p:cTn id="112"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5" grpId="0"/>
      <p:bldP spid="5" grpId="1"/>
      <p:bldP spid="6" grpId="0"/>
      <p:bldP spid="6" grpId="1"/>
      <p:bldP spid="7" grpId="0"/>
      <p:bldP spid="7"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406574" y="255994"/>
            <a:ext cx="11376000" cy="656846"/>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写对字形</a:t>
            </a:r>
            <a:endParaRPr lang="zh-CN" altLang="zh-CN" sz="1050" kern="100" dirty="0">
              <a:effectLst/>
              <a:latin typeface="宋体" panose="02010600030101010101" pitchFamily="2" charset="-122"/>
              <a:cs typeface="Courier New" panose="02070309020205020404"/>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左大括号 5"/>
          <p:cNvSpPr/>
          <p:nvPr/>
        </p:nvSpPr>
        <p:spPr>
          <a:xfrm>
            <a:off x="1054646" y="1157147"/>
            <a:ext cx="216024" cy="223224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6"/>
          <p:cNvSpPr/>
          <p:nvPr/>
        </p:nvSpPr>
        <p:spPr>
          <a:xfrm>
            <a:off x="406574" y="2041684"/>
            <a:ext cx="604653" cy="523220"/>
          </a:xfrm>
          <a:prstGeom prst="rect">
            <a:avLst/>
          </a:prstGeom>
        </p:spPr>
        <p:txBody>
          <a:bodyPr wrap="none">
            <a:spAutoFit/>
          </a:bodyPr>
          <a:lstStyle/>
          <a:p>
            <a:r>
              <a:rPr lang="en-US" altLang="zh-CN" sz="2800" kern="100" dirty="0">
                <a:latin typeface="Times New Roman" panose="02020603050405020304"/>
                <a:ea typeface="华文细黑"/>
              </a:rPr>
              <a:t>(1)</a:t>
            </a:r>
            <a:endParaRPr lang="zh-CN" altLang="en-US" sz="2800" dirty="0"/>
          </a:p>
        </p:txBody>
      </p:sp>
      <p:sp>
        <p:nvSpPr>
          <p:cNvPr id="8" name="矩形 7"/>
          <p:cNvSpPr/>
          <p:nvPr/>
        </p:nvSpPr>
        <p:spPr>
          <a:xfrm>
            <a:off x="1342678" y="908720"/>
            <a:ext cx="3096344" cy="2677656"/>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面</a:t>
            </a:r>
            <a:r>
              <a:rPr lang="en-US" altLang="zh-CN" sz="2800" kern="100" dirty="0">
                <a:latin typeface="Times New Roman" panose="02020603050405020304"/>
                <a:ea typeface="华文细黑"/>
              </a:rPr>
              <a:t> </a:t>
            </a:r>
            <a:r>
              <a:rPr lang="en-US" altLang="zh-CN" sz="2800" kern="100" dirty="0" err="1">
                <a:latin typeface="Times New Roman" panose="02020603050405020304"/>
                <a:ea typeface="华文细黑"/>
              </a:rPr>
              <a:t>pán</a:t>
            </a:r>
            <a:r>
              <a:rPr lang="zh-CN" altLang="zh-CN" sz="2800" kern="100" dirty="0">
                <a:latin typeface="Times New Roman" panose="02020603050405020304"/>
                <a:ea typeface="华文细黑"/>
                <a:cs typeface="宋体" panose="02010600030101010101" pitchFamily="2" charset="-122"/>
              </a:rPr>
              <a:t>ɡ</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chǒn</a:t>
            </a:r>
            <a:r>
              <a:rPr lang="zh-CN" altLang="zh-CN" sz="2800" kern="100" dirty="0">
                <a:latin typeface="Times New Roman" panose="02020603050405020304"/>
                <a:ea typeface="华文细黑"/>
                <a:cs typeface="宋体" panose="02010600030101010101" pitchFamily="2" charset="-122"/>
              </a:rPr>
              <a:t>ɡ</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爱</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lǒn</a:t>
            </a:r>
            <a:r>
              <a:rPr lang="zh-CN" altLang="zh-CN" sz="2800" kern="100" dirty="0">
                <a:latin typeface="Times New Roman" panose="02020603050405020304"/>
                <a:ea typeface="华文细黑"/>
                <a:cs typeface="宋体" panose="02010600030101010101" pitchFamily="2" charset="-122"/>
              </a:rPr>
              <a:t>ɡ</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统</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lǒn</a:t>
            </a:r>
            <a:r>
              <a:rPr lang="zh-CN" altLang="zh-CN" sz="2800" kern="100" dirty="0">
                <a:latin typeface="Times New Roman" panose="02020603050405020304"/>
                <a:ea typeface="华文细黑"/>
                <a:cs typeface="宋体" panose="02010600030101010101" pitchFamily="2" charset="-122"/>
              </a:rPr>
              <a:t>ɡ</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断</a:t>
            </a:r>
            <a:r>
              <a:rPr lang="en-US" altLang="zh-CN" sz="2800"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31" name="左大括号 30"/>
          <p:cNvSpPr/>
          <p:nvPr/>
        </p:nvSpPr>
        <p:spPr>
          <a:xfrm>
            <a:off x="1054646" y="3952099"/>
            <a:ext cx="216024" cy="223224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矩形 31"/>
          <p:cNvSpPr/>
          <p:nvPr/>
        </p:nvSpPr>
        <p:spPr>
          <a:xfrm>
            <a:off x="406574" y="4836636"/>
            <a:ext cx="604653" cy="523220"/>
          </a:xfrm>
          <a:prstGeom prst="rect">
            <a:avLst/>
          </a:prstGeom>
        </p:spPr>
        <p:txBody>
          <a:bodyPr wrap="none">
            <a:spAutoFit/>
          </a:bodyPr>
          <a:lstStyle/>
          <a:p>
            <a:r>
              <a:rPr lang="en-US" altLang="zh-CN" sz="2800" kern="100" dirty="0">
                <a:latin typeface="Times New Roman" panose="02020603050405020304"/>
                <a:ea typeface="华文细黑"/>
              </a:rPr>
              <a:t>(2)</a:t>
            </a:r>
            <a:endParaRPr lang="zh-CN" altLang="en-US" sz="2800" dirty="0"/>
          </a:p>
        </p:txBody>
      </p:sp>
      <p:sp>
        <p:nvSpPr>
          <p:cNvPr id="33" name="矩形 32"/>
          <p:cNvSpPr/>
          <p:nvPr/>
        </p:nvSpPr>
        <p:spPr>
          <a:xfrm>
            <a:off x="1342678" y="3703672"/>
            <a:ext cx="3096344" cy="2677656"/>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chēn</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视</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娇</a:t>
            </a:r>
            <a:r>
              <a:rPr lang="en-US" altLang="zh-CN" sz="2800" kern="100" dirty="0" err="1">
                <a:latin typeface="Times New Roman" panose="02020603050405020304"/>
                <a:ea typeface="华文细黑"/>
              </a:rPr>
              <a:t>chēn</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谨</a:t>
            </a:r>
            <a:r>
              <a:rPr lang="en-US" altLang="zh-CN" sz="2800" kern="100" dirty="0" err="1">
                <a:latin typeface="Times New Roman" panose="02020603050405020304"/>
                <a:ea typeface="华文细黑"/>
              </a:rPr>
              <a:t>shèn</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zhěn</a:t>
            </a:r>
            <a:r>
              <a:rPr lang="en-US" altLang="zh-CN" sz="2800" kern="100" dirty="0" smtClean="0">
                <a:latin typeface="Symbol" panose="05050102010706020507"/>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密</a:t>
            </a:r>
            <a:endParaRPr lang="zh-CN" altLang="zh-CN" sz="1050" kern="100" dirty="0">
              <a:effectLst/>
              <a:latin typeface="宋体" panose="02010600030101010101" pitchFamily="2" charset="-122"/>
              <a:cs typeface="Courier New" panose="02070309020205020404"/>
            </a:endParaRPr>
          </a:p>
        </p:txBody>
      </p:sp>
      <p:sp>
        <p:nvSpPr>
          <p:cNvPr id="34" name="左大括号 33"/>
          <p:cNvSpPr/>
          <p:nvPr/>
        </p:nvSpPr>
        <p:spPr>
          <a:xfrm>
            <a:off x="4871070" y="1157147"/>
            <a:ext cx="216024" cy="223224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矩形 34"/>
          <p:cNvSpPr/>
          <p:nvPr/>
        </p:nvSpPr>
        <p:spPr>
          <a:xfrm>
            <a:off x="4222998" y="2041684"/>
            <a:ext cx="604653" cy="523220"/>
          </a:xfrm>
          <a:prstGeom prst="rect">
            <a:avLst/>
          </a:prstGeom>
        </p:spPr>
        <p:txBody>
          <a:bodyPr wrap="none">
            <a:spAutoFit/>
          </a:bodyPr>
          <a:lstStyle/>
          <a:p>
            <a:r>
              <a:rPr lang="en-US" altLang="zh-CN" sz="2800" kern="100" dirty="0">
                <a:latin typeface="Times New Roman" panose="02020603050405020304"/>
                <a:ea typeface="华文细黑"/>
              </a:rPr>
              <a:t>(3)</a:t>
            </a:r>
            <a:endParaRPr lang="zh-CN" altLang="en-US" sz="2800" dirty="0"/>
          </a:p>
        </p:txBody>
      </p:sp>
      <p:sp>
        <p:nvSpPr>
          <p:cNvPr id="36" name="矩形 35"/>
          <p:cNvSpPr/>
          <p:nvPr/>
        </p:nvSpPr>
        <p:spPr>
          <a:xfrm>
            <a:off x="5159102" y="908720"/>
            <a:ext cx="3096344" cy="2677656"/>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fěi</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谤</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fēi</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红</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fěi</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恻</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芳</a:t>
            </a:r>
            <a:r>
              <a:rPr lang="en-US" altLang="zh-CN" sz="2800" kern="100" dirty="0" err="1">
                <a:latin typeface="Times New Roman" panose="02020603050405020304"/>
                <a:ea typeface="华文细黑"/>
              </a:rPr>
              <a:t>fēi</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37" name="左大括号 36"/>
          <p:cNvSpPr/>
          <p:nvPr/>
        </p:nvSpPr>
        <p:spPr>
          <a:xfrm>
            <a:off x="4871070" y="4229663"/>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矩形 37"/>
          <p:cNvSpPr/>
          <p:nvPr/>
        </p:nvSpPr>
        <p:spPr>
          <a:xfrm>
            <a:off x="4222998" y="4836636"/>
            <a:ext cx="604653" cy="523220"/>
          </a:xfrm>
          <a:prstGeom prst="rect">
            <a:avLst/>
          </a:prstGeom>
        </p:spPr>
        <p:txBody>
          <a:bodyPr wrap="none">
            <a:spAutoFit/>
          </a:bodyPr>
          <a:lstStyle/>
          <a:p>
            <a:r>
              <a:rPr lang="en-US" altLang="zh-CN" sz="2800" kern="100" dirty="0">
                <a:latin typeface="Times New Roman" panose="02020603050405020304"/>
                <a:ea typeface="华文细黑"/>
              </a:rPr>
              <a:t>(4)</a:t>
            </a:r>
            <a:endParaRPr lang="zh-CN" altLang="en-US" sz="2800" dirty="0"/>
          </a:p>
        </p:txBody>
      </p:sp>
      <p:sp>
        <p:nvSpPr>
          <p:cNvPr id="39" name="矩形 38"/>
          <p:cNvSpPr/>
          <p:nvPr/>
        </p:nvSpPr>
        <p:spPr>
          <a:xfrm>
            <a:off x="5159102" y="4005064"/>
            <a:ext cx="3096344" cy="2031325"/>
          </a:xfrm>
          <a:prstGeom prst="rect">
            <a:avLst/>
          </a:prstGeom>
        </p:spPr>
        <p:txBody>
          <a:bodyPr wrap="square">
            <a:spAutoFit/>
          </a:bodyPr>
          <a:lstStyle/>
          <a:p>
            <a:pPr algn="just">
              <a:lnSpc>
                <a:spcPct val="150000"/>
              </a:lnSpc>
              <a:spcAft>
                <a:spcPts val="0"/>
              </a:spcAft>
              <a:tabLst>
                <a:tab pos="2340610" algn="l"/>
              </a:tabLst>
            </a:pPr>
            <a:r>
              <a:rPr lang="en-US" altLang="zh-CN" sz="2800" kern="100" dirty="0" err="1">
                <a:latin typeface="Times New Roman" panose="02020603050405020304"/>
                <a:ea typeface="华文细黑"/>
              </a:rPr>
              <a:t>mín</a:t>
            </a:r>
            <a:r>
              <a:rPr lang="zh-CN" altLang="zh-CN" sz="2800" kern="100" dirty="0">
                <a:latin typeface="Times New Roman" panose="02020603050405020304"/>
                <a:ea typeface="华文细黑"/>
                <a:cs typeface="宋体" panose="02010600030101010101" pitchFamily="2" charset="-122"/>
              </a:rPr>
              <a:t>ɡ</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碗</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mín</a:t>
            </a:r>
            <a:r>
              <a:rPr lang="zh-CN" altLang="zh-CN" sz="2800" kern="100" dirty="0" smtClean="0">
                <a:latin typeface="Times New Roman" panose="02020603050405020304"/>
                <a:ea typeface="华文细黑"/>
                <a:cs typeface="宋体" panose="02010600030101010101" pitchFamily="2" charset="-122"/>
              </a:rPr>
              <a:t>ɡ</a:t>
            </a:r>
            <a:r>
              <a:rPr lang="en-US" altLang="zh-CN" sz="2800" kern="100" dirty="0" smtClean="0">
                <a:latin typeface="Symbol" panose="05050102010706020507"/>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记</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mǐn</a:t>
            </a:r>
            <a:r>
              <a:rPr lang="zh-CN" altLang="zh-CN" sz="2800" kern="100" dirty="0">
                <a:latin typeface="Times New Roman" panose="02020603050405020304"/>
                <a:ea typeface="华文细黑"/>
                <a:cs typeface="宋体" panose="02010600030101010101" pitchFamily="2" charset="-122"/>
              </a:rPr>
              <a:t>ɡ</a:t>
            </a:r>
            <a:r>
              <a:rPr lang="en-US" altLang="zh-CN" sz="2800" kern="100" dirty="0" smtClean="0">
                <a:latin typeface="Symbol" panose="05050102010706020507"/>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酊</a:t>
            </a:r>
            <a:endParaRPr lang="zh-CN" altLang="zh-CN" sz="1050" kern="100" dirty="0">
              <a:effectLst/>
              <a:latin typeface="宋体" panose="02010600030101010101" pitchFamily="2" charset="-122"/>
              <a:cs typeface="Courier New" panose="02070309020205020404"/>
            </a:endParaRPr>
          </a:p>
        </p:txBody>
      </p:sp>
      <p:sp>
        <p:nvSpPr>
          <p:cNvPr id="40" name="左大括号 39"/>
          <p:cNvSpPr/>
          <p:nvPr/>
        </p:nvSpPr>
        <p:spPr>
          <a:xfrm>
            <a:off x="8615486" y="1487844"/>
            <a:ext cx="216024" cy="157085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矩形 40"/>
          <p:cNvSpPr/>
          <p:nvPr/>
        </p:nvSpPr>
        <p:spPr>
          <a:xfrm>
            <a:off x="7967414" y="2041684"/>
            <a:ext cx="604653" cy="523220"/>
          </a:xfrm>
          <a:prstGeom prst="rect">
            <a:avLst/>
          </a:prstGeom>
        </p:spPr>
        <p:txBody>
          <a:bodyPr wrap="none">
            <a:spAutoFit/>
          </a:bodyPr>
          <a:lstStyle/>
          <a:p>
            <a:r>
              <a:rPr lang="en-US" altLang="zh-CN" sz="2800" kern="100" dirty="0">
                <a:latin typeface="Times New Roman" panose="02020603050405020304"/>
                <a:ea typeface="华文细黑"/>
              </a:rPr>
              <a:t>(5)</a:t>
            </a:r>
            <a:endParaRPr lang="zh-CN" altLang="en-US" sz="2800" dirty="0"/>
          </a:p>
        </p:txBody>
      </p:sp>
      <p:sp>
        <p:nvSpPr>
          <p:cNvPr id="42" name="矩形 41"/>
          <p:cNvSpPr/>
          <p:nvPr/>
        </p:nvSpPr>
        <p:spPr>
          <a:xfrm>
            <a:off x="8903518" y="1196752"/>
            <a:ext cx="3096344"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作</a:t>
            </a:r>
            <a:r>
              <a:rPr lang="en-US" altLang="zh-CN" sz="2800" kern="100" dirty="0" err="1">
                <a:latin typeface="Times New Roman" panose="02020603050405020304"/>
                <a:ea typeface="华文细黑"/>
              </a:rPr>
              <a:t>yī</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编</a:t>
            </a:r>
            <a:r>
              <a:rPr lang="en-US" altLang="zh-CN" sz="2800" kern="100" dirty="0" err="1">
                <a:latin typeface="Times New Roman" panose="02020603050405020304"/>
                <a:ea typeface="华文细黑"/>
              </a:rPr>
              <a:t>jí</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舟</a:t>
            </a:r>
            <a:r>
              <a:rPr lang="en-US" altLang="zh-CN" sz="2800" kern="100" dirty="0" err="1">
                <a:latin typeface="Times New Roman" panose="02020603050405020304"/>
                <a:ea typeface="华文细黑"/>
              </a:rPr>
              <a:t>jí</a:t>
            </a:r>
            <a:r>
              <a:rPr lang="en-US" altLang="zh-CN" sz="2800" kern="100" dirty="0" smtClean="0">
                <a:latin typeface="Symbol" panose="05050102010706020507"/>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43" name="左大括号 42"/>
          <p:cNvSpPr/>
          <p:nvPr/>
        </p:nvSpPr>
        <p:spPr>
          <a:xfrm>
            <a:off x="8615486" y="4229663"/>
            <a:ext cx="216024" cy="167712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矩形 43"/>
          <p:cNvSpPr/>
          <p:nvPr/>
        </p:nvSpPr>
        <p:spPr>
          <a:xfrm>
            <a:off x="7967414" y="4836636"/>
            <a:ext cx="604653" cy="523220"/>
          </a:xfrm>
          <a:prstGeom prst="rect">
            <a:avLst/>
          </a:prstGeom>
        </p:spPr>
        <p:txBody>
          <a:bodyPr wrap="none">
            <a:spAutoFit/>
          </a:bodyPr>
          <a:lstStyle/>
          <a:p>
            <a:r>
              <a:rPr lang="en-US" altLang="zh-CN" sz="2800" kern="100" dirty="0">
                <a:latin typeface="Times New Roman" panose="02020603050405020304"/>
                <a:ea typeface="华文细黑"/>
              </a:rPr>
              <a:t>(6)</a:t>
            </a:r>
            <a:endParaRPr lang="zh-CN" altLang="en-US" sz="2800" dirty="0"/>
          </a:p>
        </p:txBody>
      </p:sp>
      <p:sp>
        <p:nvSpPr>
          <p:cNvPr id="45" name="矩形 44"/>
          <p:cNvSpPr/>
          <p:nvPr/>
        </p:nvSpPr>
        <p:spPr>
          <a:xfrm>
            <a:off x="8903518" y="4000541"/>
            <a:ext cx="3096344" cy="2031325"/>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放</a:t>
            </a:r>
            <a:r>
              <a:rPr lang="en-US" altLang="zh-CN" sz="2800" kern="100" dirty="0" err="1">
                <a:latin typeface="Times New Roman" panose="02020603050405020304"/>
                <a:ea typeface="华文细黑"/>
              </a:rPr>
              <a:t>dàn</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tabLst>
                <a:tab pos="2340610" algn="l"/>
              </a:tabLst>
            </a:pPr>
            <a:r>
              <a:rPr lang="zh-CN" altLang="zh-CN" sz="2800" kern="100" dirty="0" smtClean="0">
                <a:latin typeface="Times New Roman" panose="02020603050405020304"/>
                <a:ea typeface="华文细黑"/>
                <a:cs typeface="Times New Roman" panose="02020603050405020304"/>
              </a:rPr>
              <a:t>垂</a:t>
            </a:r>
            <a:r>
              <a:rPr lang="en-US" altLang="zh-CN" sz="2800" kern="100" dirty="0" err="1">
                <a:latin typeface="Times New Roman" panose="02020603050405020304"/>
                <a:ea typeface="华文细黑"/>
              </a:rPr>
              <a:t>xián</a:t>
            </a:r>
            <a:r>
              <a:rPr lang="en-US" altLang="zh-CN" sz="2800" kern="100" dirty="0" smtClean="0">
                <a:latin typeface="Symbol" panose="05050102010706020507"/>
                <a:ea typeface="华文细黑"/>
                <a:cs typeface="Times New Roman" panose="02020603050405020304"/>
              </a:rPr>
              <a:t>(     )</a:t>
            </a:r>
            <a:endParaRPr lang="en-US" altLang="zh-CN" sz="2800" kern="100" dirty="0" smtClean="0">
              <a:latin typeface="Times New Roman" panose="02020603050405020304"/>
              <a:ea typeface="华文细黑"/>
            </a:endParaRPr>
          </a:p>
          <a:p>
            <a:pPr algn="just">
              <a:lnSpc>
                <a:spcPct val="150000"/>
              </a:lnSpc>
              <a:spcAft>
                <a:spcPts val="0"/>
              </a:spcAft>
              <a:tabLst>
                <a:tab pos="2340610" algn="l"/>
              </a:tabLst>
            </a:pPr>
            <a:r>
              <a:rPr lang="en-US" altLang="zh-CN" sz="2800" kern="100" dirty="0" err="1" smtClean="0">
                <a:latin typeface="Times New Roman" panose="02020603050405020304"/>
                <a:ea typeface="华文细黑"/>
              </a:rPr>
              <a:t>yán</a:t>
            </a:r>
            <a:r>
              <a:rPr lang="en-US" altLang="zh-CN" sz="2800" kern="100" dirty="0" smtClean="0">
                <a:latin typeface="Symbol" panose="05050102010706020507"/>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席</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2618980" y="105273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庞</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2358784" y="167494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宠</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2086914" y="230329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笼</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6" name="矩形 45"/>
          <p:cNvSpPr/>
          <p:nvPr/>
        </p:nvSpPr>
        <p:spPr>
          <a:xfrm>
            <a:off x="2113808" y="2996952"/>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垄</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7" name="矩形 46"/>
          <p:cNvSpPr/>
          <p:nvPr/>
        </p:nvSpPr>
        <p:spPr>
          <a:xfrm>
            <a:off x="2167091" y="381185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瞋</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8" name="矩形 47"/>
          <p:cNvSpPr/>
          <p:nvPr/>
        </p:nvSpPr>
        <p:spPr>
          <a:xfrm>
            <a:off x="2566814" y="445659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嗔</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9" name="矩形 48"/>
          <p:cNvSpPr/>
          <p:nvPr/>
        </p:nvSpPr>
        <p:spPr>
          <a:xfrm>
            <a:off x="2494806" y="513802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慎</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0" name="矩形 49"/>
          <p:cNvSpPr/>
          <p:nvPr/>
        </p:nvSpPr>
        <p:spPr>
          <a:xfrm>
            <a:off x="2178764" y="573325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缜</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1" name="矩形 50"/>
          <p:cNvSpPr/>
          <p:nvPr/>
        </p:nvSpPr>
        <p:spPr>
          <a:xfrm>
            <a:off x="5695483" y="98072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诽</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2" name="矩形 51"/>
          <p:cNvSpPr/>
          <p:nvPr/>
        </p:nvSpPr>
        <p:spPr>
          <a:xfrm>
            <a:off x="5695483" y="168164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绯</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3" name="矩形 52"/>
          <p:cNvSpPr/>
          <p:nvPr/>
        </p:nvSpPr>
        <p:spPr>
          <a:xfrm>
            <a:off x="5695482" y="232971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悱</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4" name="矩形 53"/>
          <p:cNvSpPr/>
          <p:nvPr/>
        </p:nvSpPr>
        <p:spPr>
          <a:xfrm>
            <a:off x="6023198" y="297778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菲</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5" name="矩形 54"/>
          <p:cNvSpPr/>
          <p:nvPr/>
        </p:nvSpPr>
        <p:spPr>
          <a:xfrm>
            <a:off x="6055523" y="412991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茗</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6" name="矩形 55"/>
          <p:cNvSpPr/>
          <p:nvPr/>
        </p:nvSpPr>
        <p:spPr>
          <a:xfrm>
            <a:off x="6094574" y="475911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铭</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7" name="矩形 56"/>
          <p:cNvSpPr/>
          <p:nvPr/>
        </p:nvSpPr>
        <p:spPr>
          <a:xfrm>
            <a:off x="6097466" y="547164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酩</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8" name="矩形 57"/>
          <p:cNvSpPr/>
          <p:nvPr/>
        </p:nvSpPr>
        <p:spPr>
          <a:xfrm>
            <a:off x="9695606" y="131434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揖</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9" name="矩形 58"/>
          <p:cNvSpPr/>
          <p:nvPr/>
        </p:nvSpPr>
        <p:spPr>
          <a:xfrm>
            <a:off x="9684951" y="195080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辑</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0" name="矩形 59"/>
          <p:cNvSpPr/>
          <p:nvPr/>
        </p:nvSpPr>
        <p:spPr>
          <a:xfrm>
            <a:off x="9684950" y="259132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楫</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1" name="矩形 60"/>
          <p:cNvSpPr/>
          <p:nvPr/>
        </p:nvSpPr>
        <p:spPr>
          <a:xfrm>
            <a:off x="9970183" y="412991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诞</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2" name="矩形 61"/>
          <p:cNvSpPr/>
          <p:nvPr/>
        </p:nvSpPr>
        <p:spPr>
          <a:xfrm>
            <a:off x="10015963" y="477798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涎</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3" name="矩形 62"/>
          <p:cNvSpPr/>
          <p:nvPr/>
        </p:nvSpPr>
        <p:spPr>
          <a:xfrm>
            <a:off x="9583915" y="5426060"/>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筵</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linds(horizontal)">
                                      <p:cBhvr>
                                        <p:cTn id="16" dur="500"/>
                                        <p:tgtEl>
                                          <p:spTgt spid="4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blinds(horizontal)">
                                      <p:cBhvr>
                                        <p:cTn id="21" dur="500"/>
                                        <p:tgtEl>
                                          <p:spTgt spid="4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blinds(horizontal)">
                                      <p:cBhvr>
                                        <p:cTn id="24" dur="500"/>
                                        <p:tgtEl>
                                          <p:spTgt spid="4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blinds(horizontal)">
                                      <p:cBhvr>
                                        <p:cTn id="27" dur="500"/>
                                        <p:tgtEl>
                                          <p:spTgt spid="4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blinds(horizontal)">
                                      <p:cBhvr>
                                        <p:cTn id="30" dur="500"/>
                                        <p:tgtEl>
                                          <p:spTgt spid="50"/>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blinds(horizontal)">
                                      <p:cBhvr>
                                        <p:cTn id="35" dur="500"/>
                                        <p:tgtEl>
                                          <p:spTgt spid="51"/>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blinds(horizontal)">
                                      <p:cBhvr>
                                        <p:cTn id="38" dur="500"/>
                                        <p:tgtEl>
                                          <p:spTgt spid="52"/>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blinds(horizontal)">
                                      <p:cBhvr>
                                        <p:cTn id="41" dur="500"/>
                                        <p:tgtEl>
                                          <p:spTgt spid="53"/>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blinds(horizontal)">
                                      <p:cBhvr>
                                        <p:cTn id="44" dur="500"/>
                                        <p:tgtEl>
                                          <p:spTgt spid="54"/>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blinds(horizontal)">
                                      <p:cBhvr>
                                        <p:cTn id="49" dur="500"/>
                                        <p:tgtEl>
                                          <p:spTgt spid="55"/>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blinds(horizontal)">
                                      <p:cBhvr>
                                        <p:cTn id="52" dur="500"/>
                                        <p:tgtEl>
                                          <p:spTgt spid="56"/>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linds(horizontal)">
                                      <p:cBhvr>
                                        <p:cTn id="55" dur="500"/>
                                        <p:tgtEl>
                                          <p:spTgt spid="57"/>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blinds(horizontal)">
                                      <p:cBhvr>
                                        <p:cTn id="60" dur="500"/>
                                        <p:tgtEl>
                                          <p:spTgt spid="58"/>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blinds(horizontal)">
                                      <p:cBhvr>
                                        <p:cTn id="63" dur="500"/>
                                        <p:tgtEl>
                                          <p:spTgt spid="59"/>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blinds(horizontal)">
                                      <p:cBhvr>
                                        <p:cTn id="66" dur="500"/>
                                        <p:tgtEl>
                                          <p:spTgt spid="60"/>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blinds(horizontal)">
                                      <p:cBhvr>
                                        <p:cTn id="71" dur="500"/>
                                        <p:tgtEl>
                                          <p:spTgt spid="61"/>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blinds(horizontal)">
                                      <p:cBhvr>
                                        <p:cTn id="74" dur="500"/>
                                        <p:tgtEl>
                                          <p:spTgt spid="62"/>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blinds(horizontal)">
                                      <p:cBhvr>
                                        <p:cTn id="77" dur="500"/>
                                        <p:tgtEl>
                                          <p:spTgt spid="6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1" nodeType="click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3"/>
                                        </p:tgtEl>
                                      </p:cBhvr>
                                    </p:animEffect>
                                    <p:set>
                                      <p:cBhvr>
                                        <p:cTn id="85" dur="1" fill="hold">
                                          <p:stCondLst>
                                            <p:cond delay="499"/>
                                          </p:stCondLst>
                                        </p:cTn>
                                        <p:tgtEl>
                                          <p:spTgt spid="3"/>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4"/>
                                        </p:tgtEl>
                                      </p:cBhvr>
                                    </p:animEffect>
                                    <p:set>
                                      <p:cBhvr>
                                        <p:cTn id="88" dur="1" fill="hold">
                                          <p:stCondLst>
                                            <p:cond delay="499"/>
                                          </p:stCondLst>
                                        </p:cTn>
                                        <p:tgtEl>
                                          <p:spTgt spid="4"/>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46"/>
                                        </p:tgtEl>
                                      </p:cBhvr>
                                    </p:animEffect>
                                    <p:set>
                                      <p:cBhvr>
                                        <p:cTn id="91" dur="1" fill="hold">
                                          <p:stCondLst>
                                            <p:cond delay="499"/>
                                          </p:stCondLst>
                                        </p:cTn>
                                        <p:tgtEl>
                                          <p:spTgt spid="46"/>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47"/>
                                        </p:tgtEl>
                                      </p:cBhvr>
                                    </p:animEffect>
                                    <p:set>
                                      <p:cBhvr>
                                        <p:cTn id="94" dur="1" fill="hold">
                                          <p:stCondLst>
                                            <p:cond delay="499"/>
                                          </p:stCondLst>
                                        </p:cTn>
                                        <p:tgtEl>
                                          <p:spTgt spid="47"/>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48"/>
                                        </p:tgtEl>
                                      </p:cBhvr>
                                    </p:animEffect>
                                    <p:set>
                                      <p:cBhvr>
                                        <p:cTn id="97" dur="1" fill="hold">
                                          <p:stCondLst>
                                            <p:cond delay="499"/>
                                          </p:stCondLst>
                                        </p:cTn>
                                        <p:tgtEl>
                                          <p:spTgt spid="48"/>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49"/>
                                        </p:tgtEl>
                                      </p:cBhvr>
                                    </p:animEffect>
                                    <p:set>
                                      <p:cBhvr>
                                        <p:cTn id="100" dur="1" fill="hold">
                                          <p:stCondLst>
                                            <p:cond delay="499"/>
                                          </p:stCondLst>
                                        </p:cTn>
                                        <p:tgtEl>
                                          <p:spTgt spid="49"/>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50"/>
                                        </p:tgtEl>
                                      </p:cBhvr>
                                    </p:animEffect>
                                    <p:set>
                                      <p:cBhvr>
                                        <p:cTn id="103" dur="1" fill="hold">
                                          <p:stCondLst>
                                            <p:cond delay="499"/>
                                          </p:stCondLst>
                                        </p:cTn>
                                        <p:tgtEl>
                                          <p:spTgt spid="50"/>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51"/>
                                        </p:tgtEl>
                                      </p:cBhvr>
                                    </p:animEffect>
                                    <p:set>
                                      <p:cBhvr>
                                        <p:cTn id="106" dur="1" fill="hold">
                                          <p:stCondLst>
                                            <p:cond delay="499"/>
                                          </p:stCondLst>
                                        </p:cTn>
                                        <p:tgtEl>
                                          <p:spTgt spid="51"/>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52"/>
                                        </p:tgtEl>
                                      </p:cBhvr>
                                    </p:animEffect>
                                    <p:set>
                                      <p:cBhvr>
                                        <p:cTn id="109" dur="1" fill="hold">
                                          <p:stCondLst>
                                            <p:cond delay="499"/>
                                          </p:stCondLst>
                                        </p:cTn>
                                        <p:tgtEl>
                                          <p:spTgt spid="52"/>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53"/>
                                        </p:tgtEl>
                                      </p:cBhvr>
                                    </p:animEffect>
                                    <p:set>
                                      <p:cBhvr>
                                        <p:cTn id="112" dur="1" fill="hold">
                                          <p:stCondLst>
                                            <p:cond delay="499"/>
                                          </p:stCondLst>
                                        </p:cTn>
                                        <p:tgtEl>
                                          <p:spTgt spid="53"/>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54"/>
                                        </p:tgtEl>
                                      </p:cBhvr>
                                    </p:animEffect>
                                    <p:set>
                                      <p:cBhvr>
                                        <p:cTn id="115" dur="1" fill="hold">
                                          <p:stCondLst>
                                            <p:cond delay="499"/>
                                          </p:stCondLst>
                                        </p:cTn>
                                        <p:tgtEl>
                                          <p:spTgt spid="54"/>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55"/>
                                        </p:tgtEl>
                                      </p:cBhvr>
                                    </p:animEffect>
                                    <p:set>
                                      <p:cBhvr>
                                        <p:cTn id="118" dur="1" fill="hold">
                                          <p:stCondLst>
                                            <p:cond delay="499"/>
                                          </p:stCondLst>
                                        </p:cTn>
                                        <p:tgtEl>
                                          <p:spTgt spid="55"/>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56"/>
                                        </p:tgtEl>
                                      </p:cBhvr>
                                    </p:animEffect>
                                    <p:set>
                                      <p:cBhvr>
                                        <p:cTn id="121" dur="1" fill="hold">
                                          <p:stCondLst>
                                            <p:cond delay="499"/>
                                          </p:stCondLst>
                                        </p:cTn>
                                        <p:tgtEl>
                                          <p:spTgt spid="56"/>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57"/>
                                        </p:tgtEl>
                                      </p:cBhvr>
                                    </p:animEffect>
                                    <p:set>
                                      <p:cBhvr>
                                        <p:cTn id="124" dur="1" fill="hold">
                                          <p:stCondLst>
                                            <p:cond delay="499"/>
                                          </p:stCondLst>
                                        </p:cTn>
                                        <p:tgtEl>
                                          <p:spTgt spid="57"/>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58"/>
                                        </p:tgtEl>
                                      </p:cBhvr>
                                    </p:animEffect>
                                    <p:set>
                                      <p:cBhvr>
                                        <p:cTn id="127" dur="1" fill="hold">
                                          <p:stCondLst>
                                            <p:cond delay="499"/>
                                          </p:stCondLst>
                                        </p:cTn>
                                        <p:tgtEl>
                                          <p:spTgt spid="58"/>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59"/>
                                        </p:tgtEl>
                                      </p:cBhvr>
                                    </p:animEffect>
                                    <p:set>
                                      <p:cBhvr>
                                        <p:cTn id="130" dur="1" fill="hold">
                                          <p:stCondLst>
                                            <p:cond delay="499"/>
                                          </p:stCondLst>
                                        </p:cTn>
                                        <p:tgtEl>
                                          <p:spTgt spid="59"/>
                                        </p:tgtEl>
                                        <p:attrNameLst>
                                          <p:attrName>style.visibility</p:attrName>
                                        </p:attrNameLst>
                                      </p:cBhvr>
                                      <p:to>
                                        <p:strVal val="hidden"/>
                                      </p:to>
                                    </p:set>
                                  </p:childTnLst>
                                </p:cTn>
                              </p:par>
                              <p:par>
                                <p:cTn id="131" presetID="10" presetClass="exit" presetSubtype="0" fill="hold" grpId="1" nodeType="withEffect">
                                  <p:stCondLst>
                                    <p:cond delay="0"/>
                                  </p:stCondLst>
                                  <p:childTnLst>
                                    <p:animEffect transition="out" filter="fade">
                                      <p:cBhvr>
                                        <p:cTn id="132" dur="500"/>
                                        <p:tgtEl>
                                          <p:spTgt spid="60"/>
                                        </p:tgtEl>
                                      </p:cBhvr>
                                    </p:animEffect>
                                    <p:set>
                                      <p:cBhvr>
                                        <p:cTn id="133" dur="1" fill="hold">
                                          <p:stCondLst>
                                            <p:cond delay="499"/>
                                          </p:stCondLst>
                                        </p:cTn>
                                        <p:tgtEl>
                                          <p:spTgt spid="60"/>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61"/>
                                        </p:tgtEl>
                                      </p:cBhvr>
                                    </p:animEffect>
                                    <p:set>
                                      <p:cBhvr>
                                        <p:cTn id="136" dur="1" fill="hold">
                                          <p:stCondLst>
                                            <p:cond delay="499"/>
                                          </p:stCondLst>
                                        </p:cTn>
                                        <p:tgtEl>
                                          <p:spTgt spid="61"/>
                                        </p:tgtEl>
                                        <p:attrNameLst>
                                          <p:attrName>style.visibility</p:attrName>
                                        </p:attrNameLst>
                                      </p:cBhvr>
                                      <p:to>
                                        <p:strVal val="hidden"/>
                                      </p:to>
                                    </p:set>
                                  </p:childTnLst>
                                </p:cTn>
                              </p:par>
                              <p:par>
                                <p:cTn id="137" presetID="10" presetClass="exit" presetSubtype="0" fill="hold" grpId="1" nodeType="withEffect">
                                  <p:stCondLst>
                                    <p:cond delay="0"/>
                                  </p:stCondLst>
                                  <p:childTnLst>
                                    <p:animEffect transition="out" filter="fade">
                                      <p:cBhvr>
                                        <p:cTn id="138" dur="500"/>
                                        <p:tgtEl>
                                          <p:spTgt spid="62"/>
                                        </p:tgtEl>
                                      </p:cBhvr>
                                    </p:animEffect>
                                    <p:set>
                                      <p:cBhvr>
                                        <p:cTn id="139" dur="1" fill="hold">
                                          <p:stCondLst>
                                            <p:cond delay="499"/>
                                          </p:stCondLst>
                                        </p:cTn>
                                        <p:tgtEl>
                                          <p:spTgt spid="62"/>
                                        </p:tgtEl>
                                        <p:attrNameLst>
                                          <p:attrName>style.visibility</p:attrName>
                                        </p:attrNameLst>
                                      </p:cBhvr>
                                      <p:to>
                                        <p:strVal val="hidden"/>
                                      </p:to>
                                    </p:set>
                                  </p:childTnLst>
                                </p:cTn>
                              </p:par>
                              <p:par>
                                <p:cTn id="140" presetID="10" presetClass="exit" presetSubtype="0" fill="hold" grpId="1" nodeType="withEffect">
                                  <p:stCondLst>
                                    <p:cond delay="0"/>
                                  </p:stCondLst>
                                  <p:childTnLst>
                                    <p:animEffect transition="out" filter="fade">
                                      <p:cBhvr>
                                        <p:cTn id="141" dur="500"/>
                                        <p:tgtEl>
                                          <p:spTgt spid="63"/>
                                        </p:tgtEl>
                                      </p:cBhvr>
                                    </p:animEffect>
                                    <p:set>
                                      <p:cBhvr>
                                        <p:cTn id="142" dur="1" fill="hold">
                                          <p:stCondLst>
                                            <p:cond delay="4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2" grpId="0"/>
      <p:bldP spid="2" grpId="1"/>
      <p:bldP spid="3" grpId="0"/>
      <p:bldP spid="3" grpId="1"/>
      <p:bldP spid="4" grpId="0"/>
      <p:bldP spid="4" grpId="1"/>
      <p:bldP spid="46" grpId="0"/>
      <p:bldP spid="46" grpId="1"/>
      <p:bldP spid="47" grpId="0"/>
      <p:bldP spid="47"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5" grpId="1"/>
      <p:bldP spid="56" grpId="0"/>
      <p:bldP spid="56" grpId="1"/>
      <p:bldP spid="57" grpId="0"/>
      <p:bldP spid="57" grpId="1"/>
      <p:bldP spid="58" grpId="0"/>
      <p:bldP spid="58" grpId="1"/>
      <p:bldP spid="59" grpId="0"/>
      <p:bldP spid="59" grpId="1"/>
      <p:bldP spid="60" grpId="0"/>
      <p:bldP spid="60" grpId="1"/>
      <p:bldP spid="61" grpId="0"/>
      <p:bldP spid="61" grpId="1"/>
      <p:bldP spid="62" grpId="0"/>
      <p:bldP spid="62" grpId="1"/>
      <p:bldP spid="63" grpId="0"/>
      <p:bldP spid="6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5909310"/>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理解词义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劳什子</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破落户</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孽障</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宋体" panose="02010600030101010101" pitchFamily="2" charset="-122"/>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纨袴</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可怜</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惫懒</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便宜</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2278782" y="961564"/>
            <a:ext cx="485261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北方方言。使人讨厌的东西。</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442112" y="1467941"/>
            <a:ext cx="11010769" cy="1384995"/>
          </a:xfrm>
          <a:prstGeom prst="rect">
            <a:avLst/>
          </a:prstGeom>
        </p:spPr>
        <p:txBody>
          <a:bodyPr>
            <a:spAutoFit/>
          </a:bodyPr>
          <a:lstStyle/>
          <a:p>
            <a:pPr>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原</a:t>
            </a:r>
            <a:r>
              <a:rPr lang="zh-CN" altLang="zh-CN" sz="2800" kern="100" dirty="0">
                <a:solidFill>
                  <a:srgbClr val="3333FF"/>
                </a:solidFill>
                <a:latin typeface="Times New Roman" panose="02020603050405020304"/>
                <a:ea typeface="华文细黑"/>
                <a:cs typeface="Times New Roman" panose="02020603050405020304"/>
              </a:rPr>
              <a:t>指没有正当生活来源的无赖。文中是形容凤姐泼辣，是戏谑的称呼</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en-US" dirty="0">
              <a:solidFill>
                <a:srgbClr val="3333FF"/>
              </a:solidFill>
            </a:endParaRPr>
          </a:p>
        </p:txBody>
      </p:sp>
      <p:sp>
        <p:nvSpPr>
          <p:cNvPr id="5" name="矩形 4"/>
          <p:cNvSpPr/>
          <p:nvPr/>
        </p:nvSpPr>
        <p:spPr>
          <a:xfrm>
            <a:off x="1918742" y="2905780"/>
            <a:ext cx="9161482" cy="523220"/>
          </a:xfrm>
          <a:prstGeom prst="rect">
            <a:avLst/>
          </a:prstGeom>
        </p:spPr>
        <p:txBody>
          <a:bodyPr wrap="none">
            <a:spAutoFit/>
          </a:bodyPr>
          <a:lstStyle/>
          <a:p>
            <a:r>
              <a:rPr lang="en-US" altLang="zh-CN" sz="2800" kern="100" dirty="0">
                <a:solidFill>
                  <a:srgbClr val="3333FF"/>
                </a:solidFill>
                <a:latin typeface="Times New Roman" panose="02020603050405020304"/>
                <a:ea typeface="华文细黑"/>
                <a:cs typeface="Courier New" panose="02070309020205020404"/>
              </a:rPr>
              <a:t>①</a:t>
            </a:r>
            <a:r>
              <a:rPr lang="zh-CN" altLang="zh-CN" sz="2800" kern="100" dirty="0">
                <a:solidFill>
                  <a:srgbClr val="3333FF"/>
                </a:solidFill>
                <a:latin typeface="Times New Roman" panose="02020603050405020304"/>
                <a:ea typeface="华文细黑"/>
                <a:cs typeface="Courier New" panose="02070309020205020404"/>
              </a:rPr>
              <a:t>佛教指妨碍修行的罪恶，</a:t>
            </a:r>
            <a:r>
              <a:rPr lang="en-US" altLang="zh-CN" sz="2800" kern="100" dirty="0">
                <a:solidFill>
                  <a:srgbClr val="3333FF"/>
                </a:solidFill>
                <a:latin typeface="Times New Roman" panose="02020603050405020304"/>
                <a:ea typeface="华文细黑"/>
                <a:cs typeface="Courier New" panose="02070309020205020404"/>
              </a:rPr>
              <a:t>②</a:t>
            </a:r>
            <a:r>
              <a:rPr lang="zh-CN" altLang="zh-CN" sz="2800" kern="100" dirty="0">
                <a:solidFill>
                  <a:srgbClr val="3333FF"/>
                </a:solidFill>
                <a:latin typeface="Times New Roman" panose="02020603050405020304"/>
                <a:ea typeface="华文细黑"/>
                <a:cs typeface="Courier New" panose="02070309020205020404"/>
              </a:rPr>
              <a:t>旧时长辈骂不孝子弟的话。</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1976218" y="3553852"/>
            <a:ext cx="9879628"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细绢做的裤子，泛指富家子弟的华美衣着，也借指富家子弟。</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7" name="矩形 6"/>
          <p:cNvSpPr/>
          <p:nvPr/>
        </p:nvSpPr>
        <p:spPr>
          <a:xfrm>
            <a:off x="1990750" y="4149080"/>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文中是可惜的意思。</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1990750" y="4797152"/>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涎皮赖脸的意思。</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9" name="矩形 8"/>
          <p:cNvSpPr/>
          <p:nvPr/>
        </p:nvSpPr>
        <p:spPr>
          <a:xfrm>
            <a:off x="1990750" y="5426060"/>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文中是方便的意思。</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5"/>
                                        </p:tgtEl>
                                      </p:cBhvr>
                                    </p:animEffect>
                                    <p:set>
                                      <p:cBhvr>
                                        <p:cTn id="48" dur="1" fill="hold">
                                          <p:stCondLst>
                                            <p:cond delay="499"/>
                                          </p:stCondLst>
                                        </p:cTn>
                                        <p:tgtEl>
                                          <p:spTgt spid="5"/>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7"/>
                                        </p:tgtEl>
                                      </p:cBhvr>
                                    </p:animEffect>
                                    <p:set>
                                      <p:cBhvr>
                                        <p:cTn id="54" dur="1" fill="hold">
                                          <p:stCondLst>
                                            <p:cond delay="499"/>
                                          </p:stCondLst>
                                        </p:cTn>
                                        <p:tgtEl>
                                          <p:spTgt spid="7"/>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8"/>
                                        </p:tgtEl>
                                      </p:cBhvr>
                                    </p:animEffect>
                                    <p:set>
                                      <p:cBhvr>
                                        <p:cTn id="57" dur="1" fill="hold">
                                          <p:stCondLst>
                                            <p:cond delay="499"/>
                                          </p:stCondLst>
                                        </p:cTn>
                                        <p:tgtEl>
                                          <p:spTgt spid="8"/>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4" grpId="0"/>
      <p:bldP spid="4" grpId="1"/>
      <p:bldP spid="5" grpId="0"/>
      <p:bldP spid="5" grpId="1"/>
      <p:bldP spid="6" grpId="0"/>
      <p:bldP spid="6" grpId="1"/>
      <p:bldP spid="7" grpId="0"/>
      <p:bldP spid="7" grpId="1"/>
      <p:bldP spid="8" grpId="0"/>
      <p:bldP spid="8"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矩形 19"/>
          <p:cNvSpPr/>
          <p:nvPr/>
        </p:nvSpPr>
        <p:spPr>
          <a:xfrm>
            <a:off x="406574" y="255994"/>
            <a:ext cx="11376000" cy="5262979"/>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风骚</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态度</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偏僻</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膏粱</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敛声屏气</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(13)</a:t>
            </a:r>
            <a:r>
              <a:rPr lang="zh-CN" altLang="zh-CN" sz="2800" kern="100" dirty="0">
                <a:latin typeface="Times New Roman" panose="02020603050405020304"/>
                <a:ea typeface="华文细黑"/>
                <a:cs typeface="Times New Roman" panose="02020603050405020304"/>
              </a:rPr>
              <a:t>有天无日</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宋体" panose="02010600030101010101" pitchFamily="2" charset="-122"/>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smtClean="0">
                <a:latin typeface="Times New Roman" panose="02020603050405020304"/>
                <a:ea typeface="华文细黑"/>
                <a:cs typeface="Courier New" panose="02070309020205020404"/>
              </a:rPr>
              <a:t>____</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2250440"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14)</a:t>
            </a:r>
            <a:r>
              <a:rPr lang="zh-CN" altLang="zh-CN" sz="2800" kern="100" dirty="0">
                <a:latin typeface="Times New Roman" panose="02020603050405020304"/>
                <a:ea typeface="华文细黑"/>
                <a:cs typeface="Times New Roman" panose="02020603050405020304"/>
              </a:rPr>
              <a:t>雕梁画栋</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959773" y="332656"/>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文中指体态俊俏美好。</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3" name="矩形 2"/>
          <p:cNvSpPr/>
          <p:nvPr/>
        </p:nvSpPr>
        <p:spPr>
          <a:xfrm>
            <a:off x="1959773" y="954567"/>
            <a:ext cx="3775393"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文中指人的举止神情。</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4" name="矩形 3"/>
          <p:cNvSpPr/>
          <p:nvPr/>
        </p:nvSpPr>
        <p:spPr>
          <a:xfrm>
            <a:off x="2134766" y="1580575"/>
            <a:ext cx="3775393"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文中指偏激，不端正。</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5" name="矩形 4"/>
          <p:cNvSpPr/>
          <p:nvPr/>
        </p:nvSpPr>
        <p:spPr>
          <a:xfrm>
            <a:off x="2062758" y="2250711"/>
            <a:ext cx="5211683" cy="575542"/>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肥肉精米，文中借指富贵子弟。</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6" name="矩形 5"/>
          <p:cNvSpPr/>
          <p:nvPr/>
        </p:nvSpPr>
        <p:spPr>
          <a:xfrm>
            <a:off x="2832576" y="2876719"/>
            <a:ext cx="7007046" cy="475655"/>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抑制语声和呼吸。形容畏惧、小心的样子。</a:t>
            </a:r>
            <a:endParaRPr lang="zh-CN" altLang="en-US" sz="2800" kern="100" dirty="0">
              <a:solidFill>
                <a:srgbClr val="3333FF"/>
              </a:solidFill>
              <a:latin typeface="Times New Roman" panose="02020603050405020304"/>
              <a:ea typeface="华文细黑"/>
              <a:cs typeface="Courier New" panose="02070309020205020404"/>
            </a:endParaRPr>
          </a:p>
        </p:txBody>
      </p:sp>
      <p:sp>
        <p:nvSpPr>
          <p:cNvPr id="8" name="矩形 7"/>
          <p:cNvSpPr/>
          <p:nvPr/>
        </p:nvSpPr>
        <p:spPr>
          <a:xfrm>
            <a:off x="510777" y="3356992"/>
            <a:ext cx="11057037" cy="1384995"/>
          </a:xfrm>
          <a:prstGeom prst="rect">
            <a:avLst/>
          </a:prstGeom>
        </p:spPr>
        <p:txBody>
          <a:bodyPr>
            <a:spAutoFit/>
          </a:bodyPr>
          <a:lstStyle/>
          <a:p>
            <a:pPr>
              <a:lnSpc>
                <a:spcPct val="150000"/>
              </a:lnSpc>
            </a:pPr>
            <a:r>
              <a:rPr lang="en-US" altLang="zh-CN" sz="2800" kern="100" dirty="0" smtClean="0">
                <a:solidFill>
                  <a:srgbClr val="3333FF"/>
                </a:solidFill>
                <a:latin typeface="宋体" panose="02010600030101010101" pitchFamily="2" charset="-122"/>
                <a:ea typeface="华文细黑"/>
                <a:cs typeface="Times New Roman" panose="02020603050405020304"/>
              </a:rPr>
              <a:t>             ①</a:t>
            </a:r>
            <a:r>
              <a:rPr lang="zh-CN" altLang="zh-CN" sz="2800" kern="100" dirty="0">
                <a:solidFill>
                  <a:srgbClr val="3333FF"/>
                </a:solidFill>
                <a:latin typeface="Times New Roman" panose="02020603050405020304"/>
                <a:ea typeface="华文细黑"/>
                <a:cs typeface="Times New Roman" panose="02020603050405020304"/>
              </a:rPr>
              <a:t>比喻暗无公理，</a:t>
            </a: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比喻言行肆无忌惮，</a:t>
            </a:r>
            <a:r>
              <a:rPr lang="en-US" altLang="zh-CN" sz="2800" kern="100" dirty="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比喻无稽言行</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en-US" dirty="0">
              <a:solidFill>
                <a:srgbClr val="3333FF"/>
              </a:solidFill>
            </a:endParaRPr>
          </a:p>
        </p:txBody>
      </p:sp>
      <p:sp>
        <p:nvSpPr>
          <p:cNvPr id="9" name="矩形 8"/>
          <p:cNvSpPr/>
          <p:nvPr/>
        </p:nvSpPr>
        <p:spPr>
          <a:xfrm>
            <a:off x="2782838" y="4797152"/>
            <a:ext cx="880241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a:cs typeface="Courier New" panose="02070309020205020404"/>
              </a:rPr>
              <a:t>房屋的华丽的彩绘装饰，常用来形容建筑物富丽堂皇。</a:t>
            </a:r>
            <a:endParaRPr lang="zh-CN" altLang="en-US" sz="2800" kern="100" dirty="0">
              <a:solidFill>
                <a:srgbClr val="3333FF"/>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3"/>
                                        </p:tgtEl>
                                      </p:cBhvr>
                                    </p:animEffect>
                                    <p:set>
                                      <p:cBhvr>
                                        <p:cTn id="45" dur="1" fill="hold">
                                          <p:stCondLst>
                                            <p:cond delay="499"/>
                                          </p:stCondLst>
                                        </p:cTn>
                                        <p:tgtEl>
                                          <p:spTgt spid="3"/>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4"/>
                                        </p:tgtEl>
                                      </p:cBhvr>
                                    </p:animEffect>
                                    <p:set>
                                      <p:cBhvr>
                                        <p:cTn id="48" dur="1" fill="hold">
                                          <p:stCondLst>
                                            <p:cond delay="499"/>
                                          </p:stCondLst>
                                        </p:cTn>
                                        <p:tgtEl>
                                          <p:spTgt spid="4"/>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6"/>
                                        </p:tgtEl>
                                      </p:cBhvr>
                                    </p:animEffect>
                                    <p:set>
                                      <p:cBhvr>
                                        <p:cTn id="54" dur="1" fill="hold">
                                          <p:stCondLst>
                                            <p:cond delay="499"/>
                                          </p:stCondLst>
                                        </p:cTn>
                                        <p:tgtEl>
                                          <p:spTgt spid="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8"/>
                                        </p:tgtEl>
                                      </p:cBhvr>
                                    </p:animEffect>
                                    <p:set>
                                      <p:cBhvr>
                                        <p:cTn id="57" dur="1" fill="hold">
                                          <p:stCondLst>
                                            <p:cond delay="499"/>
                                          </p:stCondLst>
                                        </p:cTn>
                                        <p:tgtEl>
                                          <p:spTgt spid="8"/>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5" grpId="0"/>
      <p:bldP spid="5" grpId="1"/>
      <p:bldP spid="6" grpId="0"/>
      <p:bldP spid="6" grpId="1"/>
      <p:bldP spid="8" grpId="0"/>
      <p:bldP spid="8"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4566"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品读感悟</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334566" y="980728"/>
            <a:ext cx="11737304" cy="194873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一、图表知全局</a:t>
            </a:r>
            <a:endParaRPr lang="zh-CN" altLang="zh-CN" sz="1050" kern="100" dirty="0">
              <a:latin typeface="宋体" panose="02010600030101010101" pitchFamily="2" charset="-122"/>
              <a:cs typeface="Courier New" panose="02070309020205020404"/>
            </a:endParaRPr>
          </a:p>
          <a:p>
            <a:pPr>
              <a:lnSpc>
                <a:spcPct val="150000"/>
              </a:lnSpc>
            </a:pPr>
            <a:r>
              <a:rPr lang="zh-CN" altLang="zh-CN" sz="2800" kern="100" dirty="0">
                <a:latin typeface="Times New Roman" panose="02020603050405020304"/>
                <a:ea typeface="华文细黑"/>
                <a:cs typeface="Times New Roman" panose="02020603050405020304"/>
              </a:rPr>
              <a:t>本文以林黛玉进贾府这一事件为中心，在迎客声中让众多人物登场亮相。人物描写详略得当，虚实并用。试据此填写表格。</a:t>
            </a:r>
            <a:endParaRPr lang="zh-CN" altLang="zh-CN" sz="280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1198661" y="3356991"/>
          <a:ext cx="8136905" cy="2079174"/>
        </p:xfrm>
        <a:graphic>
          <a:graphicData uri="http://schemas.openxmlformats.org/drawingml/2006/table">
            <a:tbl>
              <a:tblPr/>
              <a:tblGrid>
                <a:gridCol w="2041285"/>
                <a:gridCol w="4054335"/>
                <a:gridCol w="2041285"/>
              </a:tblGrid>
              <a:tr h="572601">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详写：</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略写：</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601">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实写：</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虚写：</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9014">
                <a:tc>
                  <a:txBody>
                    <a:bodyPr/>
                    <a:lstStyle/>
                    <a:p>
                      <a:pPr algn="ctr">
                        <a:lnSpc>
                          <a:spcPct val="150000"/>
                        </a:lnSpc>
                        <a:spcAft>
                          <a:spcPts val="0"/>
                        </a:spcAft>
                        <a:tabLst>
                          <a:tab pos="2250440" algn="l"/>
                        </a:tabLst>
                      </a:pPr>
                      <a:r>
                        <a:rPr lang="zh-CN" sz="2800" kern="100">
                          <a:effectLst/>
                          <a:latin typeface="Times New Roman" panose="02020603050405020304"/>
                          <a:ea typeface="华文细黑"/>
                          <a:cs typeface="Times New Roman" panose="02020603050405020304"/>
                        </a:rPr>
                        <a:t>单独介绍：</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en-US" sz="2800" kern="100">
                          <a:effectLst/>
                          <a:latin typeface="Times New Roman" panose="02020603050405020304"/>
                          <a:ea typeface="华文细黑"/>
                          <a:cs typeface="Courier New" panose="02070309020205020404"/>
                        </a:rPr>
                        <a:t> </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250440" algn="l"/>
                        </a:tabLst>
                      </a:pPr>
                      <a:r>
                        <a:rPr lang="zh-CN" sz="2800" kern="100" dirty="0">
                          <a:effectLst/>
                          <a:latin typeface="Times New Roman" panose="02020603050405020304"/>
                          <a:ea typeface="华文细黑"/>
                          <a:cs typeface="Times New Roman" panose="02020603050405020304"/>
                        </a:rPr>
                        <a:t>群体介绍：</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7461</Words>
  <Application>WPS 演示</Application>
  <PresentationFormat>自定义</PresentationFormat>
  <Paragraphs>531</Paragraphs>
  <Slides>40</Slides>
  <Notes>9</Notes>
  <HiddenSlides>8</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40</vt:i4>
      </vt:variant>
    </vt:vector>
  </HeadingPairs>
  <TitlesOfParts>
    <vt:vector size="61" baseType="lpstr">
      <vt:lpstr>Arial</vt:lpstr>
      <vt:lpstr>宋体</vt:lpstr>
      <vt:lpstr>Wingdings</vt:lpstr>
      <vt:lpstr>微软雅黑</vt:lpstr>
      <vt:lpstr>Times New Roman</vt:lpstr>
      <vt:lpstr>Times New Roman</vt:lpstr>
      <vt:lpstr>华文细黑</vt:lpstr>
      <vt:lpstr>Courier New</vt:lpstr>
      <vt:lpstr>Cambria Math</vt:lpstr>
      <vt:lpstr>华文细黑</vt:lpstr>
      <vt:lpstr>黑体</vt:lpstr>
      <vt:lpstr>Symbol</vt:lpstr>
      <vt:lpstr>Arial Unicode MS</vt:lpstr>
      <vt:lpstr>Calibri</vt:lpstr>
      <vt:lpstr>Broadway</vt:lpstr>
      <vt:lpstr>DFPYeaSong-B5</vt:lpstr>
      <vt:lpstr>隶书</vt:lpstr>
      <vt:lpstr>MS Gothic</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213</cp:revision>
  <dcterms:created xsi:type="dcterms:W3CDTF">2016-03-28T08:27:00Z</dcterms:created>
  <dcterms:modified xsi:type="dcterms:W3CDTF">2018-02-13T09:20:00Z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