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9" r:id="rId3"/>
    <p:sldId id="278" r:id="rId4"/>
    <p:sldId id="257" r:id="rId5"/>
    <p:sldId id="258" r:id="rId6"/>
    <p:sldId id="329" r:id="rId7"/>
    <p:sldId id="330" r:id="rId8"/>
    <p:sldId id="353" r:id="rId9"/>
    <p:sldId id="331" r:id="rId10"/>
    <p:sldId id="332" r:id="rId11"/>
    <p:sldId id="354" r:id="rId12"/>
    <p:sldId id="333" r:id="rId13"/>
    <p:sldId id="334" r:id="rId14"/>
    <p:sldId id="335" r:id="rId15"/>
    <p:sldId id="272" r:id="rId16"/>
    <p:sldId id="305" r:id="rId18"/>
    <p:sldId id="259" r:id="rId19"/>
    <p:sldId id="356" r:id="rId20"/>
    <p:sldId id="357" r:id="rId21"/>
    <p:sldId id="358" r:id="rId22"/>
    <p:sldId id="359" r:id="rId23"/>
    <p:sldId id="355" r:id="rId24"/>
    <p:sldId id="261" r:id="rId25"/>
    <p:sldId id="290" r:id="rId26"/>
    <p:sldId id="347" r:id="rId27"/>
    <p:sldId id="348" r:id="rId28"/>
    <p:sldId id="318" r:id="rId29"/>
    <p:sldId id="336" r:id="rId30"/>
    <p:sldId id="337" r:id="rId31"/>
    <p:sldId id="360" r:id="rId32"/>
    <p:sldId id="340" r:id="rId33"/>
    <p:sldId id="361" r:id="rId34"/>
    <p:sldId id="320" r:id="rId35"/>
    <p:sldId id="324" r:id="rId36"/>
    <p:sldId id="362" r:id="rId37"/>
    <p:sldId id="341" r:id="rId38"/>
    <p:sldId id="342" r:id="rId39"/>
    <p:sldId id="328" r:id="rId40"/>
    <p:sldId id="300" r:id="rId41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06" d="100"/>
          <a:sy n="106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2.xml"/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劝学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古代议论性散文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E:\赵丽君  2016\同步2016\创新设计\最后一批\看完\创新图片\364cb9e6a0da4e5bec207aa474e7bc3a_240462-1302121036011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38"/>
          <a:stretch>
            <a:fillRect/>
          </a:stretch>
        </p:blipFill>
        <p:spPr bwMode="auto">
          <a:xfrm>
            <a:off x="8518112" y="0"/>
            <a:ext cx="3672301" cy="26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舆马者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就砺则利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蚓无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爪牙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4686" y="9807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借助，利用。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4823" y="160963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相对。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5791" y="29057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金属制的刀剑等。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5791" y="35538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金银。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38366" y="479715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爪子和牙齿。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8366" y="5445224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爪和牙是猛禽、猛兽的武器，比喻坏人的党羽。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蟹六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而二螯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非蛇鳝之穴无可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寄托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92962" y="9807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蟹腿。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5538" y="162880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两膝弯曲，使一个或两个膝盖着地。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3856" y="29057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容身，托身。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8777" y="3505627"/>
            <a:ext cx="976100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托付；把理想、希望、感情等放在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某人身上或某种事物上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君子博学而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参省乎己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食埃土，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饮黄泉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假舟楫者，非能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而招，臂非加长也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故木受绳则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6151" y="98072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名词作状语，每天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7014" y="1602639"/>
            <a:ext cx="4134465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名词作状语，向上；向下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7078" y="2281491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名词用作动词，游水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8085" y="290578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形容词用作名词，高处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894" y="3546855"/>
            <a:ext cx="3775393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形容词用作动词，变直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8822" y="4172863"/>
            <a:ext cx="3775393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数词用作形容词，专一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特殊句式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虽有槁暴，不复挺者，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之然也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青，取之于蓝，而青于蓝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蚓无爪牙之利，筋骨之强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锲而不舍，金石可镂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蟹六跪而二螯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车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879" y="1124744"/>
            <a:ext cx="389113" cy="36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599262" y="1014122"/>
            <a:ext cx="1261884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7094" y="1602639"/>
            <a:ext cx="2698175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介词结构后置句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7094" y="22577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定语后置句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1030" y="29057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被动句，语意被动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00901" y="350100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省略句，省略谓语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980728"/>
            <a:ext cx="1173730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一、图表知全局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朗读全文，用图表的形式把握文章的主要内容。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22313" y="674017"/>
          <a:ext cx="10748962" cy="527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1" imgW="10753090" imgH="5280660" progId="Word.Document.12">
                  <p:embed/>
                </p:oleObj>
              </mc:Choice>
              <mc:Fallback>
                <p:oleObj name="文档" r:id="rId1" imgW="10753090" imgH="528066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3" y="674017"/>
                        <a:ext cx="10748962" cy="527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本文题为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劝学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，其中，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为何意？以此为题，有何作用？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劝勉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的意思，在文中起着统领全篇的作用。作者在这篇以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劝学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为题目的文章中，勉励人们要不停止地坚持学习，只有这样才能增长知识，发展才能，培养高尚的品德。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引出中心论点有什么好处？中心论点包括哪几方面的意思？它与文章其他部分之间是什么关系？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作者在这里所说的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君子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，指的是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有学问、有修养的人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，作者是借助在学问品行上成功的人士的话提出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的观点，这比自己直接说更有力量，更令人信服，使观点更具权威性。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这个观点包括两个方面的意思：一是因为学习的意义和作用重大，所以不能停止；二是学习的态度和方法就是不能停止学习。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中心论点与各部分之间是总领和分述的关系。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朗读第二段分析：本段运用了五组比喻句，这几组比喻句之间在意义上有什么内在联系？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五组比喻句分三层意思：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青出于蓝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冰寒于水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，说明事物经过一定的变化，可以提高；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直木为轮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，说明事物经过一定的变化，还可以改变原来的状态；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木受绳则直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金就砺则利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两个比喻作为事例，推论出人只要肯下功夫学习和参省就能达到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知明而行无过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的境地。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这三层意思呈递进关系，从不同的角度论证了学习的重要性。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23208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朗读第三段思考：本段使用五个比喻句谈到了与学习紧密相关的哪几个方面的问题？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作者先用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跂而望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不如登高之博见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这个比喻，形象说明只有摆正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的关系，才能使学习产生显著效果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作者顺势而下，连用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登高而招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顺风而呼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假舆马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假舟楫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四个比喻，阐明了在实际生活中学习要善于利用和借助外界条件的重要性。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积累文中重要的文言常用实、虚词，古今异义，词类活用，通假字，特殊句式等。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学习本文比喻论证、对比论证的方法，提高围绕中心论点合理论证的能力。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理解从三个角度论述中心论点的方法。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朗读第四段思考：本段使用了十个比喻句，这十个句子，从意思上来看，可以分为几层？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这十个句子可以分为三层意思：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积土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积水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不积跬步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不积小流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四个比喻反复说明积累的重要性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骐骥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驽马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锲而不舍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锲而舍之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四个比喻说明只有坚持不懈、持之以恒，才会有所成就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作者用蚓和蟹两个比喻强调做到积累还要专一。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荀子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313—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238)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，名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，字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。战国时期赵国人，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著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的思想家、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文学家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、政治家，时人尊称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荀卿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孔、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之后的一位儒家大师，也是战国后期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儒家学派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最大的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人物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。他反对迷信天命鬼神，肯定自然规律是不以人们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意志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转移的，并提出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制天命而用之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的人定胜天的思想。他强调教育和礼法的作用，主张治理天下既要靠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法制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，又要重视教化兼用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治，强调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的必要性和后天学习的重要性，认为后天环境和教育可以改变人的本性。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442" y="1700808"/>
            <a:ext cx="1956057" cy="253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60648"/>
            <a:ext cx="11376000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战国时期，历史经历着划时代的变革。许多思想家从不同的立场和角度出发，对当时的社会变革，发表不同的主张，并逐渐形成墨家、儒家、道家和法家等不同的派别，历史上称之为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诸子百家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。诸子百家纷纷著书立说，宣传自己的主张，批评别人，出现了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百家争鸣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的局面。战国时期儒家的重要代表人物是孟子和荀子。孟子宣扬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劳心者治人，劳力者治于人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这一为统治阶级辩护的思想，而荀子却认为：人力能征服自然，应该利用自然为人类服务。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9" y="1836819"/>
            <a:ext cx="1141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课文第三段除了比喻论证这一典型特点外，在语言运用上还有什么特色？有何作用？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多用对偶，夹用排比。本段一共四句话，前三句都是对偶句的形式，整个前三句又构成了排比的句群。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排比句使文章气势充沛，说理流畅。排比句与大量对偶句的穿插使用，使文章既整齐对仗、节奏和谐，又参差错落、变化流畅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7999" y="980728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课文最后一段除比喻论证之外，还运用了正反对比论证的方法来强调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，请找出这些对比，并体会其作用。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22598" y="2492896"/>
          <a:ext cx="9773910" cy="3840480"/>
        </p:xfrm>
        <a:graphic>
          <a:graphicData uri="http://schemas.openxmlformats.org/drawingml/2006/table">
            <a:tbl>
              <a:tblPr/>
              <a:tblGrid>
                <a:gridCol w="4886955"/>
                <a:gridCol w="4886955"/>
              </a:tblGrid>
              <a:tr h="320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正　面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反　面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5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积土成山，风雨兴焉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5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骐骥一跃，不能十步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蟹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492" marR="484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对比：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54646" y="1159368"/>
          <a:ext cx="10081120" cy="3840480"/>
        </p:xfrm>
        <a:graphic>
          <a:graphicData uri="http://schemas.openxmlformats.org/drawingml/2006/table">
            <a:tbl>
              <a:tblPr/>
              <a:tblGrid>
                <a:gridCol w="4819208"/>
                <a:gridCol w="5261912"/>
              </a:tblGrid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正　面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反　面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积土成山，风雨兴焉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不积跬步，无以至千里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积水成渊，蛟龙生焉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不积小流，无以成江海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驽马十驾，功在不舍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骐骥一跃，不能十步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锲而不舍，金石可镂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锲而舍之，朽木不折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蚓</a:t>
                      </a:r>
                      <a:endParaRPr lang="zh-CN" sz="2800" kern="10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3333FF"/>
                          </a:solidFill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蟹</a:t>
                      </a:r>
                      <a:endParaRPr lang="zh-CN" sz="2800" kern="100" dirty="0">
                        <a:solidFill>
                          <a:srgbClr val="3333FF"/>
                        </a:solidFill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37" marR="34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30399" y="5006912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作用：通过对比，作者形象鲜明、深刻透彻地阐明了学习的方法和态度，从而论证了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这个中心论点。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孔子说：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学而不思则罔，思而不学则殆。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而荀子则说：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吾尝终日而思矣，不如须臾之所学也。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两人的观点矛盾吗？为什么？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两位儒家大师的观点看似矛盾，其实并不相悖。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学而不思则罔，思而不学则殆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强调的是学习需要正确的态度和方法，要学思结合。荀子并没有否定思考，他反对的是单靠坐在屋子里苦思冥想的做法。他强调利用外界事物，向实际学习。他通过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终日思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须臾学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的对比，雄辩地证明了空想不如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善假于物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的学习。荀子把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善假于物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联系起来，这意味着学习的目的是要认识客观事物的规律，并利用这些规律去改造客观世界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1030" y="822230"/>
            <a:ext cx="198002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主题：学习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人的一生，就是一个不断学习、提高自身学识修养的过程。荀子在《劝学》中提出的观点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，说的就是这个道理。中国传统文化向来注重各种形式的学习，也留下了很多成语、古训，如勤能补拙、天道酬勤、聚沙成塔、集腋成裘等，再如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学如逆水行舟，不进则退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三更灯火五更鸡，正是男儿读书时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书山有路勤为径，学海无涯苦作舟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等，都是劝人勤奋、积累、学习要专心的名句。对此，文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331616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有许多经典的论述：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不积跬步，无以至千里；不积小流，无以成江海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，是讲积累；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锲而舍之，朽木不折；锲而不舍，金石可镂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，是讲坚持不懈；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蚓无爪牙之利，筋骨之强，上食埃土，下饮黄泉，用心一也。蟹六跪而二螯，非蛇鳝之穴无可寄托者，用心躁也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，是讲用心专一。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899946"/>
            <a:ext cx="115921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学习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玉不琢，不成器；人不学，不知道。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《礼记》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吾尝终日不食，终夜不寝，以思，无益，不如学也。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《论语》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玉虽有美质，在于石间，不值良工琢磨，与瓦砾不别。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唐太宗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不学自知，不问自晓，古今行事，未之有也。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业精于勤荒于嬉，行成于思毁于随。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三更灯火五更鸡，正是男儿读书时。黑发不知勤学早，白首方悔读书迟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颜真卿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332656"/>
            <a:ext cx="11376000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寒门如何出贵子？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一位从业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年的教师在网上发帖，称现在成绩好的孩子越来越偏向富裕家庭，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这个时代，寒门难出贵子！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发帖教师直言，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寒门学子输在了教育起跑线上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同一时间，重点大学中农村生源比例逐年下降，也引起社会关注。清华大学人文学院几位本科生在清华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级学生中做的抽样调查显示，农村生源占总人数的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17%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。可那年的高考考场里，全国农村考生的比例是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62%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。在努力程度近似、智商相同的条件下，名师名校培养出来的学生，成为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贵子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的几率，显然要大于贫困学生。人们不禁发问：穷孩子没春天？寒门子弟为何离名校越来越远？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251874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贫困学生唯一的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武器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是借助教育的公平与公正实现翻身。但这个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武器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在他们接受基础教育时就被打折了。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重点高校里，中产家庭、官员、公务员子女是城乡无业、失业人员子女的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倍。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现实背后，隐藏着多少寒门子弟的无奈、悲观与失望。从幼儿园开始，他们就展开了实力悬殊的闯关，但从求学到升学，从毕业到就业，中间无数道关口，任何一道都可能让他们梦碎。在这个背景下，就不难明白，教育的公平和公正，有着多么沉甸甸的分量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830317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读书使人优美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毕淑敏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优美在字典上的意思是：美好。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一个优美的人，我相信是绝大多数人的心愿。谁不愿意美好啊？除了心灵的美好，外表也需要美好。为了这份美好，人们使出了万千手段。比如刀兵相见的整容，比如涂脂抹粉的化妆。为了抚平脸上的皱纹，竟然发明了用肉毒杆菌的毒素在眉眼间注射，让面部微小的神经麻痹，换来皮肤的暂时平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让我这个曾经当过医生的人，胆战心惊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这句起到承上启下的作用，既强调使用化妆品或整容是一件很离谱的事，连身为医生的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都胆战心惊了，又可以引出接下来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要表达的意思：读书能使人变美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，有一个最简单的美容之法，却被人们忽视，那就是读书啊！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读书的时候，人是专注的。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因为你在聆听一些高贵的灵魂自言自语，就会不由自主地谦逊和聚精会神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。即使是读闲书，看到妙处，也会忍不住拍案叫绝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久的读书可以使人养成恭敬的习惯，知道这个世界上可以为师的人太多了，在生活中也会沿袭洗耳倾听的姿态。而倾听，是让人神采倍添的绝好方式。所有的人都渴望被重视，而每一个生命也都不应被忽视。你重视了他人，魅力就会降临在你的双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读书其实就是在聆听一个人的自白，书的作者将他的所想所思完美地展现在我们的面前，这能不使我们聚精会神，和用谦逊的态度去对待它吗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198047"/>
            <a:ext cx="11412000" cy="6424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书的时候，常常会会心一笑。那些智慧和精彩，那些英明与穿透，让我们在惊叹的同时拈页展颜。微笑是最好的敷粉和装点，微笑可以传达比所有语言更丰富的善意与温暖。有人觉得微笑很困难，以为是一个如何掌握面容的技术性问题，其实不然。不会笑的人，我总疑心是因为读书不够广博和投入。书是一座快乐的富矿，储存了大量浓缩的欢愉因子，当你静夜抚卷的时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当然也包括网上阅读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些因子如同香氛蒸腾，迷住了你的双眼，你眉飞色舞，中了蛊似的笑起来，独享其乐。也许有人说，我读书的时候，时有哭泣呢！哭，其实也是一种广义的微笑，因为灵魂在这一瞬间舒展，尽情宣泄。告诉你一个秘密：我大半生所有的欢乐累加一处，都抵不过我在书中得到的欢愉多。而这种欣悦，是多么的简单和利于储存啊，物美价廉重复使用，且永不磨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读书让我们知道了天地间很多奥秘，而且知道还有更多的奥秘，不曾被人揭露，我们就不敢用目空一切的眼神睥睨天下。</a:t>
            </a: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读书其实很多时候是和死人打交道，图书馆堆积的基本上都是思索者的木乃伊，新华书店里出售的大部分也是亡灵的墓志铭。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在书籍里看到无休止的时间流淌，你就不敢奢侈，不敢口出狂言。自知是一切美好的基石。当你把他人的聪慧加上你自己的理解，恰如其分地轻轻说出的时候，你的红唇就比任何美丽色彩的涂抹，都更加光彩夺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在图书馆有很多书都是那些已逝的哲学家所著，虽然他们已经逝去，但是他们的精神还在延续，他们的思想都记载在他们的书上，为世人所看到所了解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260648"/>
            <a:ext cx="11412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wavy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你想美好吗？那就读书吧。不需要花费很多的金钱，就可以获得优美，还可以帮助我们获得知识。让我们坚持下去，持之以恒，优美就像五月的花环，某一天飘然而至，簇拥颈间。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,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运用设问、对比、比喻、拟人多种修辞手法，语言优美，生动形象地点明读书使人优美的主旨，在结构上画龙点睛，总结全文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赵丽君  2016\同步2016\创新设计\最后一批\看完\创新图片\364cb9e6a0da4e5bec207aa474e7bc3a_240462-1302121036011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38"/>
          <a:stretch>
            <a:fillRect/>
          </a:stretch>
        </p:blipFill>
        <p:spPr bwMode="auto">
          <a:xfrm>
            <a:off x="8518112" y="0"/>
            <a:ext cx="3672301" cy="26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078982" y="2271896"/>
            <a:ext cx="41764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骐骥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臾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(10)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625565"/>
            <a:ext cx="32403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青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 </a:t>
            </a:r>
            <a:endParaRPr lang="en-US" altLang="zh-CN" sz="2800" kern="100" dirty="0" smtClean="0">
              <a:latin typeface="宋体" panose="02010600030101010101" pitchFamily="2" charset="-122"/>
              <a:ea typeface="Times New Roman" panose="02020603050405020304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石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)     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楫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5366" y="2353713"/>
            <a:ext cx="41764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而望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)   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而不舍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金石可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2983" y="2401724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diàn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1126" y="3049796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liǎo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2718" y="364502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ɡǎo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1328" y="4293096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2718" y="4922004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7134" y="240172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kuǐ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15085" y="3049796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qí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jì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47134" y="36978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47134" y="42739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23475" y="49220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70153" y="2526576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áo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91421" y="3121804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shàn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91804" y="378953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855392" y="4406772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767614" y="501317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lòu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574" y="255994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之然也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槁暴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明而行无过矣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非异也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车1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79"/>
          <a:stretch>
            <a:fillRect/>
          </a:stretch>
        </p:blipFill>
        <p:spPr bwMode="auto">
          <a:xfrm>
            <a:off x="831067" y="1809585"/>
            <a:ext cx="389113" cy="368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037959" y="1602639"/>
            <a:ext cx="305724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，使弯曲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4049" y="22577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8982" y="29057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，智慧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30910" y="355385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，资质、禀赋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1641937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19310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1334504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非异也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蛟龙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52643"/>
            <a:ext cx="828092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342678" y="3179729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574" y="346882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630710" y="287229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骐骥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342678" y="4619889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574" y="49089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1630710" y="43124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足也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就砺则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2916" y="1436559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名词，通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，资质、禀赋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0910" y="2065467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动词，生长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2918" y="29249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数词，一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2918" y="35730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形容词，专一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30910" y="4388887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形容词，敏捷、快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90950" y="5036959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形容词，锐利、锋利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640089"/>
            <a:ext cx="216024" cy="104135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9291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33265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而行无过矣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342678" y="2041453"/>
            <a:ext cx="216024" cy="359505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574" y="36258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630710" y="1834946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青，取之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，水为之，而寒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物也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诚恐见欺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王而负赵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败军之际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黄鸟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3078" y="428447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形容词，明达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2958" y="10527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名词，智慧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998" y="19168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91150" y="249289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介词，表比较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33916" y="3186815"/>
            <a:ext cx="4493538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介词，引入动作的对象，向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28312" y="3812823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介词，表被动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1030" y="44899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介词，在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69039" y="5089803"/>
            <a:ext cx="269817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动词词头，不译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899203"/>
            <a:ext cx="216024" cy="359505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24836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692696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蟹六跪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积善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成德，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神明自得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君子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博学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日参省乎己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能水也，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绝江河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尝终日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思矣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/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舍之，朽木不折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89119" y="76470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表并列，和、与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1150" y="1417395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表顺承，于是、就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9206" y="2034243"/>
            <a:ext cx="3416320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表递进，并且、而且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110" y="2713539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表转折，然而、可是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33378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表修饰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1110" y="393305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表假设，如果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博学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而日参省乎己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君子博学而日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省乎己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声非加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9660" y="160963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广博地学习，广泛地学习。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6694" y="22577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学问广博精深。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2889" y="35538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验、检查。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1848" y="4172863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参加，参考。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4686" y="542606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强，文中指声音宏大。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2889" y="60741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疾病；快。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5927</Words>
  <Application>WPS 演示</Application>
  <PresentationFormat>自定义</PresentationFormat>
  <Paragraphs>481</Paragraphs>
  <Slides>38</Slides>
  <Notes>2</Notes>
  <HiddenSlides>3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206</cp:revision>
  <dcterms:created xsi:type="dcterms:W3CDTF">2016-03-28T08:27:00Z</dcterms:created>
  <dcterms:modified xsi:type="dcterms:W3CDTF">2018-02-13T12:49:18Z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