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9" r:id="rId3"/>
    <p:sldId id="278" r:id="rId4"/>
    <p:sldId id="257" r:id="rId5"/>
    <p:sldId id="258" r:id="rId6"/>
    <p:sldId id="302" r:id="rId7"/>
    <p:sldId id="329" r:id="rId8"/>
    <p:sldId id="330" r:id="rId9"/>
    <p:sldId id="272" r:id="rId10"/>
    <p:sldId id="305" r:id="rId12"/>
    <p:sldId id="352" r:id="rId13"/>
    <p:sldId id="353" r:id="rId14"/>
    <p:sldId id="354" r:id="rId15"/>
    <p:sldId id="356" r:id="rId16"/>
    <p:sldId id="357" r:id="rId17"/>
    <p:sldId id="259" r:id="rId18"/>
    <p:sldId id="309" r:id="rId19"/>
    <p:sldId id="261" r:id="rId20"/>
    <p:sldId id="290" r:id="rId21"/>
    <p:sldId id="315" r:id="rId22"/>
    <p:sldId id="346" r:id="rId23"/>
    <p:sldId id="358" r:id="rId24"/>
    <p:sldId id="359" r:id="rId25"/>
    <p:sldId id="360" r:id="rId26"/>
    <p:sldId id="347" r:id="rId27"/>
    <p:sldId id="348" r:id="rId28"/>
    <p:sldId id="349" r:id="rId29"/>
    <p:sldId id="361" r:id="rId30"/>
    <p:sldId id="362" r:id="rId31"/>
    <p:sldId id="336" r:id="rId32"/>
    <p:sldId id="337" r:id="rId33"/>
    <p:sldId id="340" r:id="rId34"/>
    <p:sldId id="320" r:id="rId35"/>
    <p:sldId id="324" r:id="rId36"/>
    <p:sldId id="341" r:id="rId37"/>
    <p:sldId id="342" r:id="rId38"/>
    <p:sldId id="343" r:id="rId39"/>
    <p:sldId id="300" r:id="rId40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0" autoAdjust="0"/>
    <p:restoredTop sz="94660"/>
  </p:normalViewPr>
  <p:slideViewPr>
    <p:cSldViewPr>
      <p:cViewPr varScale="1">
        <p:scale>
          <a:sx n="106" d="100"/>
          <a:sy n="106" d="100"/>
        </p:scale>
        <p:origin x="-7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3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2.xml"/><Relationship Id="rId3" Type="http://schemas.openxmlformats.org/officeDocument/2006/relationships/slide" Target="slide29.xml"/><Relationship Id="rId2" Type="http://schemas.openxmlformats.org/officeDocument/2006/relationships/slide" Target="slide18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93193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人类的百科全书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3193" y="2792939"/>
            <a:ext cx="94399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老人与海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E:\赵丽君  2016\同步2016\创新设计\最后一批\看完\创新图片\053bdda22dab5c9760d12d7cdd0d9159_75b1OOOPIC8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670" y="0"/>
            <a:ext cx="3190743" cy="319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二、细读析文本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老人是在什么状况下与鲨鱼进行搏斗的？来袭的鲨鱼有什么特征？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老人：年老体衰，没有食物，双手受伤，精疲力竭，武器简陋，孤立无援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鲨鱼：凶残强悍，接二连三，成群结队。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1414" y="252643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小说题目叫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老人与海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，在这场人鲨大战中，我们看到浩瀚的大海中只有一个老人、一群鲨鱼和咸咸的海水，将老人置于大海和群鲨中，其用意是什么？体现了老人什么性格？你认为他是一位怎样的老人？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小说描绘鲨鱼的凶残，环境的恶劣，老人的孤独无助和人鲨力量的悬殊，是用对比手法告诉我们：这是一场力量悬殊的对抗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endParaRPr lang="en-US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一位老人是根本无法击退鲨鱼的袭击的。无论怎样努力，终将归于失败，但是那个倔强的老头根本没有屈服和放弃的念头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不管能不能赢，他绝不低头。性格：顽强、勇敢、坚毅、自信。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他是一个面临厄运甚至绝境，但自强自信、敢于挑战、永不屈服、永不放弃的硬汉子形象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老人与大海中的鲨鱼作殊死搏斗，这里作为人的对立面的鲨鱼和大海让你联想到什么？鲨鱼和大海有何象征意义？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大海和鲨鱼作为人的对立面，象征着神秘莫测的命运、自然；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老人与大海、鲨鱼的搏斗象征着人类与自然、命运的抗争。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试分析下列两例语言的特点和效果。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鲨鱼的出现不是偶然的。当一大股暗黑色的血沉在一英里深的海里然后又散开的时候，它就从下面水深的地方蹿了上来。它游得那么快，什么也不放在眼里，一冲出蓝色的水面就浮现在太阳光下。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条鲨鱼一道儿来到跟前，他看见离得最近的一条张开大嘴咬进死鱼的银白色的肚皮时，就把短棍高高地举起，朝鲨鱼的宽大的头顶狠狠地劈去。短棍落下的当儿，他觉得好像碰到了一块坚韧的橡皮，同时也感觉到打在铁硬的骨头上。鲨鱼从死鱼身上滑下去的时候，他又朝它的鼻尖上狠狠地揍了一棍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1414" y="252643"/>
            <a:ext cx="11376000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段描写没有一个比喻句和形容词，但鲨鱼来势凶猛快捷，形势的紧迫却立刻展示在读者面前，清新洗练的叙述文字和反复锤炼的日常用语，使人读来有身临其境之感。它鲜明地体现了海明威的文字特点，如避免使用过多的描写手法和形容词，没有华丽的辞藻，句子简短，语汇准确生动等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写老人与鲨鱼搏斗的情景，多用动词，鲜明生动，给人惊惧、紧张、喜悦感，但这种感情不直露，而是凝结在简单迅速的动作中，蕴涵在自然的行文中，由读者自己去体会，显示了海明威高超的语言表现力。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830317"/>
            <a:ext cx="11376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海明威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(1899—1961)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，是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世纪上半期美国著名作家和记者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也是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当时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迷惘的一代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的代表作家，一向以</a:t>
            </a:r>
            <a:r>
              <a:rPr lang="zh-CN" altLang="zh-CN" sz="26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文坛硬汉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著称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生于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乡村医生家庭，从小喜欢钓鱼、打猎、音乐和绘画，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18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岁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起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进入报界，曾参加过两次世界大战，出生入死以致伤痕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遍体。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1961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年，因不堪老年病痛的折磨，他开枪自杀，走完了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辉煌的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一生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。约翰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肯尼迪总统称他为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本世纪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(20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最伟大的作家之一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。海明威是美利坚民族的精神丰碑。代表作有成名作</a:t>
            </a:r>
            <a:r>
              <a:rPr lang="zh-CN" altLang="zh-CN" sz="26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《太阳照样升起》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，小说《乞力马扎罗的雪》</a:t>
            </a:r>
            <a:r>
              <a:rPr lang="zh-CN" altLang="zh-CN" sz="26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《永别了，武器》《丧钟为谁而鸣》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一译《战地钟声》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和以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精通现代叙事艺术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而获诺贝尔文学奖的</a:t>
            </a:r>
            <a:r>
              <a:rPr lang="zh-CN" altLang="zh-CN" sz="26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《老人与海》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307211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海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598" y="1484784"/>
            <a:ext cx="2017609" cy="261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196" y="260648"/>
            <a:ext cx="11604658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背景剖析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《老人与海》是根据真人真事写的。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第一次世界大战结束后，海明威移居古巴，认识了老渔民格雷戈里奥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富恩特斯。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1930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年，海明威乘的船在暴风雨中沉没，富恩特斯搭救了他。从此，海明威与富恩特斯结下了深厚的友谊，并经常一起出海捕鱼。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1936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，富恩特斯出海很远捕到了一条大鱼，但由于这条鱼太大，在海上拖了很长时间，结果在归程中被鲨鱼袭击，回来时只剩下了一副骨架。海明威在《老爷》杂志上发表了一篇通讯《在蓝色的海洋上》报道这件事。当时这件事就给了海明威很深的触动，并觉察到它是很好的小说素材，却一直也没有机会动笔写它。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1950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年圣诞节后不久，海明威产生了极强的创作欲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260648"/>
            <a:ext cx="11376000" cy="25958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在古巴哈瓦那郊区的别墅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观景社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，他开始动笔写《老人与海》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起初名为《现有的海》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。到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1951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23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日就完成了初稿，前后仅用了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周。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月份海明威把手稿送给去古巴访问他的友人们传阅，博得了一致的赞美。海明威本人也认为这是他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这一辈子所能写得最好的一部作品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互动互学　交流深化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5614" y="108820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9125" y="548680"/>
            <a:ext cx="2376264" cy="1200329"/>
            <a:chOff x="8628686" y="5243102"/>
            <a:chExt cx="2943506" cy="1640186"/>
          </a:xfrm>
        </p:grpSpPr>
        <p:sp>
          <p:nvSpPr>
            <p:cNvPr id="11" name="TextBox 10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377999" y="1694544"/>
            <a:ext cx="11412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老人为什么说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可是一个人并不是生来要给打败的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你尽可把他消灭掉，可就是打不败他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7999" y="260648"/>
            <a:ext cx="11412000" cy="5181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句话是桑地亚哥的内心独白，也是小说的核心精神，它生动地揭示了桑地亚哥的内心世界和人生追求，也是作者海明威的思想观与价值观的反映。这句话意味着，人生的使命是奋斗，是与命运做不懈的抗争。人生下来虽然面临种种自然与社会的挑战，也许这些挑战强大到足以把人的肉体消灭，但一个人只要保持旺盛的斗志和在任何艰难险阻面前不屈服的精神，人就永远是胜利者。小说中的老渔夫桑地亚哥虽然最终没能保住大马林鱼，但在与鲨鱼搏斗的过程中，他表现出无与伦比的力量和勇气，不失人的尊严，是精神上的胜利者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545129"/>
            <a:ext cx="11160000" cy="2600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方正报宋_GBK"/>
                <a:ea typeface="华文细黑"/>
                <a:cs typeface="Times New Roman" panose="02020603050405020304"/>
              </a:rPr>
              <a:t>1.</a:t>
            </a:r>
            <a:r>
              <a:rPr lang="zh-CN" altLang="zh-CN" sz="2800" kern="100" dirty="0">
                <a:latin typeface="方正报宋_GBK"/>
                <a:ea typeface="华文细黑"/>
                <a:cs typeface="Times New Roman" panose="02020603050405020304"/>
              </a:rPr>
              <a:t>了解作家海明威的生平与文学功绩。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方正报宋_GBK"/>
                <a:ea typeface="华文细黑"/>
                <a:cs typeface="Times New Roman" panose="02020603050405020304"/>
              </a:rPr>
              <a:t>2.</a:t>
            </a:r>
            <a:r>
              <a:rPr lang="zh-CN" altLang="zh-CN" sz="2800" kern="100" dirty="0">
                <a:latin typeface="方正报宋_GBK"/>
                <a:ea typeface="华文细黑"/>
                <a:cs typeface="Times New Roman" panose="02020603050405020304"/>
              </a:rPr>
              <a:t>把握小说内容，分析桑地亚哥的人物形象。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方正报宋_GBK"/>
                <a:ea typeface="华文细黑"/>
                <a:cs typeface="Times New Roman" panose="02020603050405020304"/>
              </a:rPr>
              <a:t>3.</a:t>
            </a:r>
            <a:r>
              <a:rPr lang="zh-CN" altLang="zh-CN" sz="2800" kern="100" dirty="0">
                <a:latin typeface="方正报宋_GBK"/>
                <a:ea typeface="华文细黑"/>
                <a:cs typeface="Times New Roman" panose="02020603050405020304"/>
              </a:rPr>
              <a:t>分析人物心理，学习老人永不服输的顽强精神。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260648"/>
            <a:ext cx="11412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文中还有大量的内心独白，不少独白简洁凝练，闪烁着深邃丰富的哲理光彩。找出相关例子，思考这些独白在文中起什么作用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7999" y="260648"/>
            <a:ext cx="1141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)(1)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可是一个人并不是生来要给打败的，你尽可把他消灭掉，可就是打不败他。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en-US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好多东西都是应该带来的，但是你没有带来，老家伙。现在不是想你什么东西没带来的时候。想一想用你现有的东西可以做的事儿吧。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这些独白属于心理描写。作用：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它们忠实地记录了桑地亚哥的内心活动，写出他在海上漂泊的这几天的心态，通过自由联想的方式，真实地再现了老人的思想与感受。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对表现人物性格起的作用：读了全文，可以看出老人的乐观精神给人们留下了很深的印象，联系前面的内容可以看出，老人贫穷、老迈又孤单，但他从不怨天尤人。在遇到鲨鱼的袭击时，文中几次出现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能够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撑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7999" y="260648"/>
            <a:ext cx="11412000" cy="6473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下去就太好啦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有了事儿就担当下来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的心理活动，通过这些，我们可以了解到，他的心也像大海一样明朗澎湃，他坚信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一个人并不是生来要给打败的，你尽可把他消灭掉，可就是打不败他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这信念支撑着他顽强不屈、无所畏惧地与命运抗争，也是他不被强敌压倒和吓退的决胜关键。老人独自在海上，不断地提醒自己与鲨鱼作斗争，不断地鼓励自己，给自己以信心，镇定从容地打败鲨鱼一次又一次的袭击。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跟它们斗，我要跟它们斗到死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，从这句话可以看出他是一个倔老头，誓不服输。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你走得太远，把运气给败坏啦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别胡说八道啦！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醒着，掌好舵。也许你的运气还不小呢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，他的消极心态和积极心态总是在斗争，最后总是积极心态占据上风，文中这种情况多次出现，足可见其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硬汉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特征</a:t>
            </a:r>
            <a:r>
              <a:rPr lang="zh-CN" altLang="zh-CN" sz="2800" kern="100" spc="-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spc="-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2800" kern="100" spc="-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7999" y="260648"/>
            <a:ext cx="11412000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对揭示小说主题起的作用：对老人的心理描写贯穿文章始终，这是一条线索，可以把海上所发生的事连接起来。另外，通过他的话进一步揭示出小说主题，即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一个人并不是生来要给打败的，你尽可把他消灭掉，可就是打不败他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。通过内心独白，可以看出老人与鲨鱼斗争的艰难，可以更好地表现出他的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硬汉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性格。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1332763"/>
            <a:ext cx="11412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文章的结尾是老人拖着一副巨大的鱼骨回到了家，那么你认为老人是成功了还是失败了？人生的成败到底该如何衡量？请谈谈你的看法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2912" y="539901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1639" y="372"/>
            <a:ext cx="2428257" cy="1200329"/>
            <a:chOff x="8756059" y="5243102"/>
            <a:chExt cx="3007912" cy="1640186"/>
          </a:xfrm>
        </p:grpSpPr>
        <p:sp>
          <p:nvSpPr>
            <p:cNvPr id="9" name="TextBox 8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260648"/>
            <a:ext cx="11412000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世俗的眼光看来，桑地亚哥也许是一个失败者，但深入一层去看，老渔夫却是胜利者，因为他始终没有向大海没有向大马林鱼更没有向鲨鱼妥协和投降，无论在怎么艰苦卓绝的环境里，他都凭着自己的勇气、毅力和智慧进行了奋勇的抗争。大马林鱼虽然没有保住，但他却捍卫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人的灵魂的尊严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，显示了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一个人的能耐可以到达什么程度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让我们看到的是他那高傲、坚强的精神，他不屈服于命运，正如贝多芬所说：我可以被摧毁，但我不能被征服。他是一个胜利的失败者，一个失败的英雄。人生的道路是艰难的、充满坎坷的，不要向困难和厄运屈服，需要的是勇敢、顽强战斗的精神，这是人性中最宝贵的英雄主义精神。正是这精神激励着人类在与自然的斗争中不断前行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048769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《老人与海》描述了一个发生在茫茫大海上的看似平凡而又不平凡的故事。人们认为它确实是一部好书，一部让人受益终身的好书，因为它给予人们太多太多的人生启示。那么你从中获得了怎样的启示呢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观点一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老人筋疲力尽地回到岸上，什么都没有得到，相反，连渔网、鱼叉都没有了。是的，他的确输了，可是同时他也赢了，因为精神是世上唯一无法战胜的！即便一无所获，仍坚持不懈地为自己的目标奋斗。一个人一旦有了这样的精神，他就是这个世界上最勇敢的人，不可战胜的人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精神强大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观点二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人生谁能没有失败？失败可以毁灭一个人，也可以造就一个人，有人因为害怕失败不敢追求成功，这就是弱者。那么作为一位强者，就不应该面对失败而消沉悲观，就不应该因为沮丧而停止追求！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屡败屡战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260648"/>
            <a:ext cx="11412000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观点三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做人应该这样，不要一副贪生怕死的样子，要对自己有信心。即便我们遇到重重困难，也绝不应该让它们给打倒，应该勇敢地去消灭它。人无论怎样，最怕的就是没有信心。信心好比是汽车的马达，是人前进的动力。如果你做一件事有了信心，就等于成功了一半。这部书中主人公充满信心、锲而不舍的精神，正是我们所要学习的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拥有自信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542" y="1447036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一、文本素材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1957" y="822230"/>
            <a:ext cx="2698175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主题：硬汉形象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66" y="2052074"/>
            <a:ext cx="1166529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硬汉精神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桑地亚哥面对凶猛的鲨鱼，硬是拖着疲倦的身体与之进行不懈的抗争，他胜利了，胜得坦荡！他像一面旗帜，立在海岸上，面对着浩瀚的大海和汹涌的波涛，他挺着胸脯，以震撼人心的气魄迎着猎猎作响的海风。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你尽可把他消灭掉，可就是打不败他。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铿锵有力的音符从桑地亚哥的嘴里，不，从他心里涌出。老人在生活中遭遇挫折苦难时乐观向上、勇敢顽强的人生态度永远震撼着我们的心灵，值得我们学习！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155121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2658513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3765811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18817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89206" y="3297859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89206" y="4407545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119930" y="487310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989206" y="551723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7736" y="899946"/>
            <a:ext cx="1137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意志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之名言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我以为挫折、磨难是锻炼意志、增强能力的好机会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邹韬奋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即使跌倒一百次，也要一百零一次地站起来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张海迪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人的生命似洪水奔流，不遇着岛屿与暗礁，难以激起美丽的浪花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——(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奥斯特洛夫斯基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上天完全是为了坚强我们的意志，才在我们的道路上设下重重的障碍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印度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泰戈尔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有卓越智力作用指导的胆量是英雄的标志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克劳塞维茨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二、名言积累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692696"/>
            <a:ext cx="11376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硬汉廖凡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岁的廖凡凭借电影《白日焰火》，斩获第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届柏林国际电影节最佳男演员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银熊奖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，成为首位获封柏林影帝的华人演员。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在他获奖后，很多人的第一反应是：廖凡是谁？他是上海戏剧学院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级的学生，毕业近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年来，他在各种影视剧里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打酱油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，始终处于一种观众看着脸熟却叫不出名字的状态。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漫漫上下求索的长路上，廖凡不是没有过自我怀疑。拍摄《白日焰火》，恰恰就是在他最低迷的时候。幸运的是，他坚持了，并且成功了。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是一个天道酬勤的故事。不经一番寒彻骨，怎得梅花扑鼻香。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三、相关链接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1362" y="830317"/>
            <a:ext cx="1161849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把握自己，永不言弃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题目准确、简洁地揭示文章的中心。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在美国尤金举行的</a:t>
            </a:r>
            <a:r>
              <a:rPr lang="en-US" altLang="zh-CN" sz="2800" u="wavy" kern="100" dirty="0">
                <a:latin typeface="Times New Roman" panose="02020603050405020304"/>
                <a:ea typeface="华文细黑"/>
                <a:cs typeface="Courier New" panose="02070309020205020404"/>
              </a:rPr>
              <a:t>2015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年国际田联钻石联赛尤金站比赛，中国飞人苏炳添在男子</a:t>
            </a:r>
            <a:r>
              <a:rPr lang="en-US" altLang="zh-CN" sz="2800" u="wavy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米比赛中，以</a:t>
            </a:r>
            <a:r>
              <a:rPr lang="en-US" altLang="zh-CN" sz="2800" u="wavy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秒</a:t>
            </a:r>
            <a:r>
              <a:rPr lang="en-US" altLang="zh-CN" sz="2800" u="wavy" kern="100" dirty="0">
                <a:latin typeface="Times New Roman" panose="02020603050405020304"/>
                <a:ea typeface="华文细黑"/>
                <a:cs typeface="Courier New" panose="02070309020205020404"/>
              </a:rPr>
              <a:t>99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的成绩并列季军。苏炳添成功夺牌让中国人倍受鼓舞。他是中国的骄傲，更是亚洲的骄傲。他不到最后一秒不放弃的精神，更值得我们深思与学习。人生想要成就</a:t>
            </a:r>
            <a:r>
              <a:rPr lang="zh-CN" altLang="zh-CN" sz="2800" u="w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一番</a:t>
            </a:r>
            <a:endParaRPr lang="en-US" altLang="zh-CN" sz="2800" u="wavy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事业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，就必须专注执着，正确科学地把握自己，</a:t>
            </a:r>
            <a:r>
              <a:rPr lang="zh-CN" altLang="zh-CN" sz="2800" u="w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永不言</a:t>
            </a:r>
            <a:endParaRPr lang="en-US" altLang="zh-CN" sz="2800" u="wavy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弃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的精神，才能取得成功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开篇概引材料，简短分析，引出中心。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 descr="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550" y="4221088"/>
            <a:ext cx="2773400" cy="212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523" y="260648"/>
            <a:ext cx="11526120" cy="649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专注精神，不受干扰，是一种智慧。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这是一种精神，一种成功所必须的精神。他，年仅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岁，就获得了神学哲学双学位。如果他愿意，他随时可以成为巴赫音乐最正统的接班人，这就是史怀哲传奇的青年人生。然而，外界的鲜花掌声，舆论的吹捧没有给这个理性的年轻人带来一丝的浮躁。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岁时，他决定从零基础学习医学，拯救非洲难民。从此，他把毕生的精力，都专注地奉献给了非洲医疗事业，在蛮荒丛林中度过余生。被誉为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非洲之父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的他，临终时由衷感慨：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上帝啊！当跑的路我跑过了，尽力了，我一生扎实地活过了！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史怀哲的一生可谓专注地做到了追随奉献的本心，做了最真实的自己。可见，人想要做好一件事，必须要具有专注精神，才能集中精力，全力以赴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中间三段分论点＋引述＋举例＋论述＋结论，段落严谨。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523" y="229203"/>
            <a:ext cx="11526120" cy="6656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努力拼搏，科学追求，是一种能力。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莲实有心应不死，人生易老梦偏痴。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南开马蹄湖畔的亲笔题诗，正是叶嘉莹先生一生的写照。已九十岁高龄的她是中国古典诗词研究领域的开拓者。她研究的方法讲究科学，充分利用优势，她大半生漂泊，所到之处，从孩子到成人，传播的方法都是让人喜闻乐见，她也从中得到启发。叶先生曾说，她的根在祖国，她要为祖国永远留下古典诗歌的财富。于是，人们依旧能在世界各地华人文化圈内，看到她忙碌的身影。她的一生的努力也终让一代年轻人感受到了中国古典诗词的魅力。她因此成为当今诗坛传播中国古典文化的一员宿将。不管形势如何变化，她的科学精神和执着的卓越的内涵，却始终没有改变，精神矍铄，风采依旧，真是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莲实有心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梦偏痴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。所以，要成就一番事业，执着的精神加上科学的态度，才是成功的双翼。</a:t>
            </a:r>
            <a:endParaRPr lang="zh-CN" altLang="zh-CN" sz="1050" kern="100" spc="-5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523" y="260648"/>
            <a:ext cx="11526120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永不放弃，更是一种宝贵的品质。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在成功的路上，一定会遇到许多困难，只有那些不畏艰险，执着追求的人才有希望达到顶点。他生来就没有四肢，独特的外表让人铭记。他就是享誉全球的演说家尼克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胡哲。少年时饱受嘲讽，让他闪过轻生念头。但跳进浴缸前他改变了想法，他想要清醒地活着。于是，他苦练演说技巧，到世界各地寻找机会。在被拒绝上百次之后，终于感动了世人。凭着出色的励志演讲，他赢得全球的尊敬。三十出头也拥有了自己的公司。他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没手、没脚、没烦恼。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因此，他的乐观与坚忍终于带他度过了最艰苦的岁月，终于驶向成功的彼岸。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523" y="260648"/>
            <a:ext cx="11526120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奥斯特洛夫斯基说：</a:t>
            </a:r>
            <a:r>
              <a:rPr lang="en-US" altLang="zh-CN" sz="2800" u="wavy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人的生命，似洪水在奔流，不遇到岛屿暗礁，难以激起美丽的浪花。</a:t>
            </a:r>
            <a:r>
              <a:rPr lang="en-US" altLang="zh-CN" sz="2800" u="wavy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这是强者留下的箴言，也是成功的借鉴。专注执着，科学追求，永不放弃是打开成功之门的三把钥匙。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结尾再现论点，照应首段，引用名人名言，深化升华了中心。全文结构严谨，层次清晰。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赵丽君  2016\同步2016\创新设计\最后一批\看完\创新图片\053bdda22dab5c9760d12d7cdd0d9159_75b1OOOPIC8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670" y="0"/>
            <a:ext cx="3190743" cy="319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3934966" y="2705437"/>
            <a:ext cx="41764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吞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噬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     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骸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    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鱼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     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Cambria Math" panose="02040503050406030204"/>
                <a:ea typeface="华文细黑"/>
                <a:cs typeface="Cambria Math" panose="02040503050406030204"/>
              </a:rPr>
              <a:t>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蹂躏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 )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Cambria Math" panose="02040503050406030204"/>
                <a:ea typeface="华文细黑"/>
                <a:cs typeface="Cambria Math" panose="02040503050406030204"/>
              </a:rPr>
              <a:t>⑫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1412776"/>
            <a:ext cx="32403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单音字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鲨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脊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鳍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      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舵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    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攮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6187" y="83671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91350" y="2705437"/>
            <a:ext cx="417646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⑬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液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    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Cambria Math" panose="02040503050406030204"/>
                <a:ea typeface="华文细黑"/>
                <a:cs typeface="Cambria Math" panose="02040503050406030204"/>
              </a:rPr>
              <a:t>⑭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Cambria Math" panose="02040503050406030204"/>
                <a:ea typeface="华文细黑"/>
                <a:cs typeface="Cambria Math" panose="02040503050406030204"/>
              </a:rPr>
              <a:t>⑮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Cambria Math" panose="02040503050406030204"/>
                <a:ea typeface="华文细黑"/>
                <a:cs typeface="Cambria Math" panose="02040503050406030204"/>
              </a:rPr>
              <a:t>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面包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屑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   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Cambria Math" panose="02040503050406030204"/>
                <a:ea typeface="华文细黑"/>
                <a:cs typeface="Cambria Math" panose="02040503050406030204"/>
              </a:rPr>
              <a:t>⑰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桅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杆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8781" y="2780928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qīnɡ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4143" y="342900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3842" y="406491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2952" y="4750500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dī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75792" y="537321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duò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0825" y="6002124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nǎnɡ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59102" y="2833772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84888" y="3481844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hái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76746" y="4077072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yáo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84888" y="4750500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41153" y="5373216"/>
            <a:ext cx="1132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róu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lìn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85241" y="6021288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chuò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77759" y="2833772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nián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69617" y="3481844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chuō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737070" y="4105820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sǔn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085528" y="4750500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770714" y="5373216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wéi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13" grpId="0"/>
      <p:bldP spid="13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255994"/>
            <a:ext cx="11376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多音字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414686" y="1347801"/>
            <a:ext cx="216024" cy="104135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574" y="16358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露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30710" y="1124744"/>
            <a:ext cx="16909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面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暴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露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414686" y="3573016"/>
            <a:ext cx="216024" cy="104135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6574" y="38610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攒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30710" y="3349959"/>
            <a:ext cx="2592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积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攒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攒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射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9623598" y="3334176"/>
            <a:ext cx="216024" cy="167712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615486" y="38663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扎</a:t>
            </a:r>
            <a:endParaRPr lang="zh-CN" altLang="en-US" sz="2800" dirty="0"/>
          </a:p>
        </p:txBody>
      </p:sp>
      <p:sp>
        <p:nvSpPr>
          <p:cNvPr id="28" name="矩形 27"/>
          <p:cNvSpPr/>
          <p:nvPr/>
        </p:nvSpPr>
        <p:spPr>
          <a:xfrm>
            <a:off x="9839622" y="3140968"/>
            <a:ext cx="219502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包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扎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挣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扎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94806" y="1268760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lòu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94806" y="1897668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66814" y="3429000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zǎn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97769" y="4108644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cuán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742201" y="3284984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zhā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775726" y="3913892"/>
            <a:ext cx="5020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zā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775726" y="4509120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5" name="左大括号 44"/>
          <p:cNvSpPr/>
          <p:nvPr/>
        </p:nvSpPr>
        <p:spPr>
          <a:xfrm>
            <a:off x="5807174" y="1337991"/>
            <a:ext cx="216024" cy="104135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799062" y="162602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臭</a:t>
            </a:r>
            <a:endParaRPr lang="zh-CN" altLang="en-US" sz="2800" dirty="0"/>
          </a:p>
        </p:txBody>
      </p:sp>
      <p:sp>
        <p:nvSpPr>
          <p:cNvPr id="47" name="矩形 46"/>
          <p:cNvSpPr/>
          <p:nvPr/>
        </p:nvSpPr>
        <p:spPr>
          <a:xfrm>
            <a:off x="6023197" y="1114934"/>
            <a:ext cx="28996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骂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乳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未干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8" name="左大括号 47"/>
          <p:cNvSpPr/>
          <p:nvPr/>
        </p:nvSpPr>
        <p:spPr>
          <a:xfrm>
            <a:off x="5807174" y="3563206"/>
            <a:ext cx="216024" cy="104135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4799062" y="38512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悄</a:t>
            </a:r>
            <a:endParaRPr lang="zh-CN" altLang="en-US" sz="2800" dirty="0"/>
          </a:p>
        </p:txBody>
      </p:sp>
      <p:sp>
        <p:nvSpPr>
          <p:cNvPr id="50" name="矩形 49"/>
          <p:cNvSpPr/>
          <p:nvPr/>
        </p:nvSpPr>
        <p:spPr>
          <a:xfrm>
            <a:off x="6023198" y="3340149"/>
            <a:ext cx="2592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悄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然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   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941425" y="1258950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chòu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607374" y="1887858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247334" y="3429000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qiāo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021575" y="4098834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qiǎo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5" name="左大括号 54"/>
          <p:cNvSpPr/>
          <p:nvPr/>
        </p:nvSpPr>
        <p:spPr>
          <a:xfrm>
            <a:off x="9479582" y="1347801"/>
            <a:ext cx="216024" cy="104135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8471470" y="16358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胳</a:t>
            </a:r>
            <a:endParaRPr lang="zh-CN" altLang="en-US" sz="2800" dirty="0"/>
          </a:p>
        </p:txBody>
      </p:sp>
      <p:sp>
        <p:nvSpPr>
          <p:cNvPr id="57" name="矩形 56"/>
          <p:cNvSpPr/>
          <p:nvPr/>
        </p:nvSpPr>
        <p:spPr>
          <a:xfrm>
            <a:off x="9695606" y="1124744"/>
            <a:ext cx="21602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肢窝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宋体" panose="02010600030101010101" pitchFamily="2" charset="-122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膊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宋体" panose="02010600030101010101" pitchFamily="2" charset="-122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972906" y="1249596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ā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631710" y="1844824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42" grpId="0"/>
      <p:bldP spid="42" grpId="1"/>
      <p:bldP spid="43" grpId="0"/>
      <p:bldP spid="43" grpId="1"/>
      <p:bldP spid="44" grpId="0"/>
      <p:bldP spid="44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8" grpId="0"/>
      <p:bldP spid="58" grpId="1"/>
      <p:bldP spid="59" grpId="0"/>
      <p:bldP spid="5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55994"/>
            <a:ext cx="1137600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写对字形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054646" y="1643249"/>
            <a:ext cx="216024" cy="126004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574" y="2041684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Times New Roman" panose="02020603050405020304"/>
                <a:ea typeface="华文细黑"/>
              </a:rPr>
              <a:t>(1)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258843" y="1556792"/>
            <a:ext cx="30963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>
                <a:latin typeface="Times New Roman" panose="02020603050405020304"/>
                <a:ea typeface="华文细黑"/>
              </a:rPr>
              <a:t>chuō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杀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</a:rPr>
              <a:t>lù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4620612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Times New Roman" panose="02020603050405020304"/>
                <a:ea typeface="华文细黑"/>
              </a:rPr>
              <a:t>(2)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342678" y="3861048"/>
            <a:ext cx="30963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>
                <a:latin typeface="Times New Roman" panose="02020603050405020304"/>
                <a:ea typeface="华文细黑"/>
              </a:rPr>
              <a:t>róu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躏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 smtClean="0">
                <a:latin typeface="Times New Roman" panose="02020603050405020304"/>
                <a:ea typeface="华文细黑"/>
              </a:rPr>
              <a:t>róu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合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 smtClean="0">
                <a:latin typeface="Times New Roman" panose="02020603050405020304"/>
                <a:ea typeface="华文细黑"/>
              </a:rPr>
              <a:t>róu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搓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2998" y="2041684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Times New Roman" panose="02020603050405020304"/>
                <a:ea typeface="华文细黑"/>
              </a:rPr>
              <a:t>(3)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5159102" y="1196752"/>
            <a:ext cx="30963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皮开肉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</a:rPr>
              <a:t>zhàn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 smtClean="0">
                <a:latin typeface="Times New Roman" panose="02020603050405020304"/>
                <a:ea typeface="华文细黑"/>
              </a:rPr>
              <a:t>diàn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粉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 smtClean="0">
                <a:latin typeface="Times New Roman" panose="02020603050405020304"/>
                <a:ea typeface="华文细黑"/>
              </a:rPr>
              <a:t>dìn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宋体" panose="02010600030101010101" pitchFamily="2" charset="-122"/>
              </a:rPr>
              <a:t>ɡ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子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4871070" y="4013639"/>
            <a:ext cx="216024" cy="167712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22998" y="4620612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Times New Roman" panose="02020603050405020304"/>
                <a:ea typeface="华文细黑"/>
              </a:rPr>
              <a:t>(4)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5159102" y="3789040"/>
            <a:ext cx="30963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白浪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</a:rPr>
              <a:t>tāo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天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舞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</a:rPr>
              <a:t>dǎo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Symbol" panose="05050102010706020507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 smtClean="0">
                <a:latin typeface="Times New Roman" panose="02020603050405020304"/>
                <a:ea typeface="华文细黑"/>
              </a:rPr>
              <a:t>yǎo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水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8615486" y="1487844"/>
            <a:ext cx="216024" cy="157085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67414" y="2041684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Times New Roman" panose="02020603050405020304"/>
                <a:ea typeface="华文细黑"/>
              </a:rPr>
              <a:t>(5)</a:t>
            </a:r>
            <a:endParaRPr lang="zh-CN" altLang="en-US" sz="2800" dirty="0"/>
          </a:p>
        </p:txBody>
      </p:sp>
      <p:sp>
        <p:nvSpPr>
          <p:cNvPr id="25" name="矩形 24"/>
          <p:cNvSpPr/>
          <p:nvPr/>
        </p:nvSpPr>
        <p:spPr>
          <a:xfrm>
            <a:off x="8903518" y="1196752"/>
            <a:ext cx="30963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>
                <a:latin typeface="Times New Roman" panose="02020603050405020304"/>
                <a:ea typeface="华文细黑"/>
              </a:rPr>
              <a:t>cān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宋体" panose="02010600030101010101" pitchFamily="2" charset="-122"/>
              </a:rPr>
              <a:t>ɡ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皇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 smtClean="0">
                <a:latin typeface="Times New Roman" panose="02020603050405020304"/>
                <a:ea typeface="华文细黑"/>
              </a:rPr>
              <a:t>cān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宋体" panose="02010600030101010101" pitchFamily="2" charset="-122"/>
              </a:rPr>
              <a:t>ɡ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桑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 smtClean="0">
                <a:latin typeface="Times New Roman" panose="02020603050405020304"/>
                <a:ea typeface="华文细黑"/>
              </a:rPr>
              <a:t>cān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宋体" panose="02010600030101010101" pitchFamily="2" charset="-122"/>
              </a:rPr>
              <a:t>ɡ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茫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8615486" y="4013639"/>
            <a:ext cx="216024" cy="167712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967414" y="4620612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Times New Roman" panose="02020603050405020304"/>
                <a:ea typeface="华文细黑"/>
              </a:rPr>
              <a:t>(6)</a:t>
            </a:r>
            <a:endParaRPr lang="zh-CN" altLang="en-US" sz="2800" dirty="0"/>
          </a:p>
        </p:txBody>
      </p:sp>
      <p:sp>
        <p:nvSpPr>
          <p:cNvPr id="28" name="矩形 27"/>
          <p:cNvSpPr/>
          <p:nvPr/>
        </p:nvSpPr>
        <p:spPr>
          <a:xfrm>
            <a:off x="8903518" y="3784517"/>
            <a:ext cx="30963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挨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</a:rPr>
              <a:t>zòu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err="1" smtClean="0">
                <a:latin typeface="Times New Roman" panose="02020603050405020304"/>
                <a:ea typeface="华文细黑"/>
              </a:rPr>
              <a:t>còu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合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辐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</a:rPr>
              <a:t>còu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4871070" y="1463847"/>
            <a:ext cx="216024" cy="167712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左大括号 28"/>
          <p:cNvSpPr/>
          <p:nvPr/>
        </p:nvSpPr>
        <p:spPr>
          <a:xfrm>
            <a:off x="1054646" y="4005064"/>
            <a:ext cx="216024" cy="167712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62758" y="16952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戳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2757" y="23180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0750" y="39832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75528" y="46151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糅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0749" y="524709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03318" y="12951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绽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07300" y="195688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983515" y="26369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53747" y="38610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滔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55384" y="45430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07299" y="514570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767614" y="13095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767614" y="19508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沧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767613" y="256680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910659" y="38932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498452" y="45430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901694" y="51643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20" grpId="0"/>
      <p:bldP spid="20" grpId="1"/>
      <p:bldP spid="21" grpId="0"/>
      <p:bldP spid="21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5181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蹂躏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攮进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向晚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为所欲为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不寒而栗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遍体鳞伤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不由自主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94537" y="961564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践踏，比喻用暴力欺压、侮辱、侵害。</a:t>
            </a:r>
            <a:endParaRPr lang="zh-CN" altLang="en-US" sz="2800" kern="10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38249" y="1580575"/>
            <a:ext cx="509306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用刀、叉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使劲儿刺进，插入。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38249" y="22768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接近傍晚。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62198" y="2905780"/>
            <a:ext cx="6529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想干什么就干什么，任意行事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含贬义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8822" y="3524791"/>
            <a:ext cx="5211683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不寒冷而发抖，形容非常恐惧。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0830" y="4149080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满身都是像鱼鳞一样密集的创伤，形容伤势非常重。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54764" y="4797152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由不得自己，控制不了自己。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4566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620688"/>
            <a:ext cx="11737304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一、图表知全局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桑地亚哥是位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的老人，连续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84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天没有捕到鱼，第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85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天出海，经过三天两夜的搏斗，终于捕获一条一千五百多磅的大马林鱼。归航途中，鲨鱼出现了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课文节选部分从这里开始。阅读课文填写下表。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22600" y="3284984"/>
          <a:ext cx="10873205" cy="3214212"/>
        </p:xfrm>
        <a:graphic>
          <a:graphicData uri="http://schemas.openxmlformats.org/drawingml/2006/table">
            <a:tbl>
              <a:tblPr/>
              <a:tblGrid>
                <a:gridCol w="2345200"/>
                <a:gridCol w="1705601"/>
                <a:gridCol w="1705601"/>
                <a:gridCol w="1705601"/>
                <a:gridCol w="1705601"/>
                <a:gridCol w="1705601"/>
              </a:tblGrid>
              <a:tr h="4428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第一次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第二次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第三次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第四次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第五次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8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攻击者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8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数量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老人作战工具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华文细黑"/>
                          <a:cs typeface="宋体" panose="02010600030101010101" pitchFamily="2" charset="-122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8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结局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08" marR="303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252643"/>
            <a:ext cx="113760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3742" y="980728"/>
          <a:ext cx="11017223" cy="5183020"/>
        </p:xfrm>
        <a:graphic>
          <a:graphicData uri="http://schemas.openxmlformats.org/drawingml/2006/table">
            <a:tbl>
              <a:tblPr/>
              <a:tblGrid>
                <a:gridCol w="1800200"/>
                <a:gridCol w="1656184"/>
                <a:gridCol w="1873672"/>
                <a:gridCol w="1675289"/>
                <a:gridCol w="2000060"/>
                <a:gridCol w="2011818"/>
              </a:tblGrid>
              <a:tr h="4248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en-US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第一次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第二次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第三次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第四次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第五次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攻击者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鲭鲨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星鲨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犁头鲨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星鲨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鲨鱼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数量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一条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两条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一条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两条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 dirty="0" smtClean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成群结队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老人作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战工具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鱼叉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 dirty="0" smtClean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绑</a:t>
                      </a: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着</a:t>
                      </a:r>
                      <a:r>
                        <a:rPr lang="zh-CN" sz="2800" kern="100" dirty="0" smtClean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刀</a:t>
                      </a:r>
                      <a:endParaRPr lang="en-US" altLang="zh-CN" sz="2800" kern="100" dirty="0" smtClean="0">
                        <a:solidFill>
                          <a:srgbClr val="3333FF"/>
                        </a:solidFill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 dirty="0" smtClean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子</a:t>
                      </a: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的桨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绑着</a:t>
                      </a:r>
                      <a:r>
                        <a:rPr lang="zh-CN" sz="2800" kern="100" dirty="0" smtClean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刀</a:t>
                      </a:r>
                      <a:endParaRPr lang="en-US" altLang="zh-CN" sz="2800" kern="100" dirty="0" smtClean="0">
                        <a:solidFill>
                          <a:srgbClr val="3333FF"/>
                        </a:solidFill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 dirty="0" smtClean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子</a:t>
                      </a: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的桨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短棍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短棍、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舵把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6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结局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杀死鲭鲨，大鱼被吃掉四十磅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杀死星鲨，大鱼被吃掉四分之一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杀死犁头鲨，刀子被折断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两条星鲨受重伤，大鱼被咬烂一半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250440" algn="l"/>
                        </a:tabLst>
                      </a:pP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老人被打败，大鱼只剩残骸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6722" marR="167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7063</Words>
  <Application>WPS 演示</Application>
  <PresentationFormat>自定义</PresentationFormat>
  <Paragraphs>534</Paragraphs>
  <Slides>37</Slides>
  <Notes>7</Notes>
  <HiddenSlides>9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Times New Roman</vt:lpstr>
      <vt:lpstr>方正报宋_GBK</vt:lpstr>
      <vt:lpstr>华文细黑</vt:lpstr>
      <vt:lpstr>Times New Roman</vt:lpstr>
      <vt:lpstr>Courier New</vt:lpstr>
      <vt:lpstr>Cambria Math</vt:lpstr>
      <vt:lpstr>华文细黑</vt:lpstr>
      <vt:lpstr>黑体</vt:lpstr>
      <vt:lpstr>Symbol</vt:lpstr>
      <vt:lpstr>Arial Unicode MS</vt:lpstr>
      <vt:lpstr>Calibri</vt:lpstr>
      <vt:lpstr>Broadway</vt:lpstr>
      <vt:lpstr>DFPYeaSong-B5</vt:lpstr>
      <vt:lpstr>Segoe Print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197</cp:revision>
  <dcterms:created xsi:type="dcterms:W3CDTF">2016-03-28T08:27:00Z</dcterms:created>
  <dcterms:modified xsi:type="dcterms:W3CDTF">2018-02-13T09:20:22Z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