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99" r:id="rId3"/>
    <p:sldId id="278" r:id="rId4"/>
    <p:sldId id="257" r:id="rId5"/>
    <p:sldId id="258" r:id="rId6"/>
    <p:sldId id="329" r:id="rId7"/>
    <p:sldId id="330" r:id="rId8"/>
    <p:sldId id="331" r:id="rId9"/>
    <p:sldId id="353" r:id="rId10"/>
    <p:sldId id="354" r:id="rId11"/>
    <p:sldId id="332" r:id="rId12"/>
    <p:sldId id="333" r:id="rId13"/>
    <p:sldId id="334" r:id="rId14"/>
    <p:sldId id="335" r:id="rId15"/>
    <p:sldId id="355" r:id="rId16"/>
    <p:sldId id="272" r:id="rId17"/>
    <p:sldId id="305" r:id="rId19"/>
    <p:sldId id="356" r:id="rId20"/>
    <p:sldId id="357" r:id="rId21"/>
    <p:sldId id="358" r:id="rId22"/>
    <p:sldId id="259" r:id="rId23"/>
    <p:sldId id="309" r:id="rId24"/>
    <p:sldId id="261" r:id="rId25"/>
    <p:sldId id="290" r:id="rId26"/>
    <p:sldId id="315" r:id="rId27"/>
    <p:sldId id="346" r:id="rId28"/>
    <p:sldId id="359" r:id="rId29"/>
    <p:sldId id="347" r:id="rId30"/>
    <p:sldId id="348" r:id="rId31"/>
    <p:sldId id="318" r:id="rId32"/>
    <p:sldId id="336" r:id="rId33"/>
    <p:sldId id="337" r:id="rId34"/>
    <p:sldId id="340" r:id="rId35"/>
    <p:sldId id="360" r:id="rId36"/>
    <p:sldId id="320" r:id="rId37"/>
    <p:sldId id="324" r:id="rId38"/>
    <p:sldId id="341" r:id="rId39"/>
    <p:sldId id="342" r:id="rId40"/>
    <p:sldId id="343" r:id="rId41"/>
    <p:sldId id="344" r:id="rId42"/>
    <p:sldId id="328" r:id="rId43"/>
    <p:sldId id="300" r:id="rId44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0" autoAdjust="0"/>
    <p:restoredTop sz="94660"/>
  </p:normalViewPr>
  <p:slideViewPr>
    <p:cSldViewPr>
      <p:cViewPr varScale="1">
        <p:scale>
          <a:sx n="106" d="100"/>
          <a:sy n="106" d="100"/>
        </p:scale>
        <p:origin x="-7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4.xml"/><Relationship Id="rId3" Type="http://schemas.openxmlformats.org/officeDocument/2006/relationships/slide" Target="slide30.xml"/><Relationship Id="rId2" Type="http://schemas.openxmlformats.org/officeDocument/2006/relationships/slide" Target="slide23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693193" y="2792939"/>
            <a:ext cx="94399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师说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93193" y="2359199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古代议论性散文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4" descr="E:\赵丽君  2016\同步2016\创新设计\最后一批\看完\创新图片\83879a2f27b3934d2192fb36da1f48b2_01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6"/>
          <a:stretch>
            <a:fillRect/>
          </a:stretch>
        </p:blipFill>
        <p:spPr bwMode="auto">
          <a:xfrm>
            <a:off x="8327453" y="0"/>
            <a:ext cx="3862960" cy="270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188640"/>
            <a:ext cx="11376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古今异义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学者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必有师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师者，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所以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传道受业解惑也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师之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86694" y="155679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求学的人。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6694" y="2185700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在学术上有一定成就的人。</a:t>
            </a:r>
            <a:endParaRPr lang="zh-CN" altLang="en-US" sz="2800" kern="10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6694" y="3452783"/>
            <a:ext cx="4493538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的凭借。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6694" y="412991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表示因果关系的连词。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4170" y="5399899"/>
            <a:ext cx="3775393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从，跟随；而，并且。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4170" y="6002124"/>
            <a:ext cx="98796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连词，上文是原因、方法等，下文是结果、目的等；因此就。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贵无贱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是故弟子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不必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不如师，师不必贤于弟子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年十七，好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古文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58702" y="98072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无论，不分。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0954" y="162880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没有。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30628" y="29057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不一定。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30628" y="3524791"/>
            <a:ext cx="485261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表示事理上或情理上不需要。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6694" y="4801771"/>
            <a:ext cx="4493538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先秦两汉及其以前的散文。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7652" y="5449843"/>
            <a:ext cx="4493538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五四以前的文言文的统称。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众人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小学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而大遗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86694" y="98072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一般人。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6694" y="162880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大家，许多人。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5791" y="2898783"/>
            <a:ext cx="305724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在小的方面学习。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8040" y="3553852"/>
            <a:ext cx="98796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对儿童、少年实施初等教育的学校，给儿童、少年以全面</a:t>
            </a:r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的</a:t>
            </a:r>
            <a:r>
              <a:rPr lang="zh-CN" altLang="zh-CN" sz="2800" kern="10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4041" y="4172863"/>
            <a:ext cx="1710725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础教育。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255994"/>
            <a:ext cx="11376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聚而笑之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道也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圣人也亦远矣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吾从而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孔子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郯子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是故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益圣，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愚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益愚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学于师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授之书而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其句读者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86894" y="98072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名词作状语，成群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66814" y="162880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名词用作动词，学习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8982" y="2281491"/>
            <a:ext cx="341632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名词用作动词，低于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6854" y="2876719"/>
            <a:ext cx="485261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名词的意动用法，以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为师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8780" y="3524791"/>
            <a:ext cx="485261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名词的意动用法，以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为师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98862" y="4175763"/>
            <a:ext cx="6288901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形容词用作名词，小的方面；大的方面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2809" y="4823835"/>
            <a:ext cx="6288901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形容词用作名词，圣明的人；愚昧的人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71755" y="5445224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形容词的意动用法，以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为耻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0948" y="6093296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动词的使动用法，使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学习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4" grpId="0"/>
      <p:bldP spid="1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特殊句式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句读之不知，惑之不解，或师焉，或不焉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师不必贤于弟子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师者，所以传道受业解惑也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不拘于时，学于余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79382" y="1004511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宾语前置句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18942" y="1602195"/>
            <a:ext cx="2698175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介词结构后置句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91150" y="22768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判断句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8982" y="292494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被动句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4566" y="11663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品读感悟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548680"/>
            <a:ext cx="11737304" cy="1816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一、图表知全局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文章第二段作者运用正反对比论证的方法，从三个方面批判了当时的社会风气。结合课文内容完成下面表格。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50592" y="2420888"/>
          <a:ext cx="10513166" cy="4160520"/>
        </p:xfrm>
        <a:graphic>
          <a:graphicData uri="http://schemas.openxmlformats.org/drawingml/2006/table">
            <a:tbl>
              <a:tblPr/>
              <a:tblGrid>
                <a:gridCol w="1152126"/>
                <a:gridCol w="2952328"/>
                <a:gridCol w="2160240"/>
                <a:gridCol w="3024336"/>
                <a:gridCol w="1224136"/>
              </a:tblGrid>
              <a:tr h="4343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对象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从师的态度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　果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观点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53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纵比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今之众人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耻学于师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愚益愚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华文细黑"/>
                          <a:cs typeface="宋体" panose="02010600030101010101" pitchFamily="2" charset="-122"/>
                        </a:rPr>
                        <a:t> 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53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从师而问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圣益圣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289553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自比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于其子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小学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204693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耻师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华文细黑"/>
                          <a:cs typeface="宋体" panose="02010600030101010101" pitchFamily="2" charset="-122"/>
                        </a:rPr>
                        <a:t> 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57910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横比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巫医乐师百工之人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华文细黑"/>
                          <a:cs typeface="宋体" panose="02010600030101010101" pitchFamily="2" charset="-122"/>
                        </a:rPr>
                        <a:t> 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士大夫之智反不及巫医乐师百工之人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579106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士大夫之族　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40" marR="269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9846" y="252643"/>
            <a:ext cx="1137600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17014" y="1052736"/>
          <a:ext cx="10734776" cy="5120640"/>
        </p:xfrm>
        <a:graphic>
          <a:graphicData uri="http://schemas.openxmlformats.org/drawingml/2006/table">
            <a:tbl>
              <a:tblPr/>
              <a:tblGrid>
                <a:gridCol w="1080120"/>
                <a:gridCol w="2985284"/>
                <a:gridCol w="2412842"/>
                <a:gridCol w="2412842"/>
                <a:gridCol w="1843688"/>
              </a:tblGrid>
              <a:tr h="540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对象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从师的态度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　果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观　点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纵比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今之众人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耻学于师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愚益愚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通过正反对比，论证了从师学习的重要性</a:t>
                      </a:r>
                      <a:endParaRPr lang="zh-CN" sz="2800" kern="100" dirty="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古之圣人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从师而问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圣益圣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54006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自比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于其子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择师而教之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小学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360040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于其身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耻师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大遗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72008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横比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巫医乐师百工之人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不耻相师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士大夫之智反　不及巫医乐师　百工之人</a:t>
                      </a:r>
                      <a:endParaRPr lang="zh-CN" sz="2800" kern="100" dirty="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720080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士大夫之族　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群聚而笑之</a:t>
                      </a:r>
                      <a:endParaRPr lang="zh-CN" sz="2800" kern="100" dirty="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46" marR="24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1414" y="252643"/>
            <a:ext cx="11376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二、细读析文本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本文的中心论点是什么？全文是怎样围绕该中心论点展开的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本文的中心论点是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学必有师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文章出言破题，抓住中心，高屋建瓴，提出全篇纲领性的论题，全文紧紧围绕这一中心，反复进行论证。第二段和第三段中派生出的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圣人犹且从师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不耻相师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圣人无常师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弟子不必不如师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分论点，都是从某一个方面来进一步阐明中心论点的。末段看似是无关紧要的交代，实则是以李蟠为例，说明今之贤士也从师求学，是全文不可分割的有机组成部分，紧扣文章的中心。总之，本文结构严谨，不生枝蔓；论点明确，中心突出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第三段中，作者引述孔子的言行阐述了什么观点？这种论断有何价值？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作者引述孔子的言行，阐述了师道、师生关系，做出了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弟子不必不如师，师不必贤于弟子，闻道有先后，术业有专攻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的论断。这个论断，既是对前面有关从师学习态度的申述，也是对师生关系、师道关系的新概括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该思想表现了一种动态观，用相对的、发展的眼光看待师生关系，将老师和学生之间那条人为的固定的界限取消了，并对自古以来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师道尊严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的传统提出了挑战。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1413" y="252643"/>
            <a:ext cx="11456157" cy="649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作者为什么要给李蟠写这篇《师说》？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李蟠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好古文，六艺经传皆通习之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。这里的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古文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跟韩愈倡导的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古文运动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古文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内涵是一致的，指的是先秦两汉的文章，也就是儒家的经典著作。李蟠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六艺经传皆通习之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，其实就是在传承儒道，弘扬儒家思想，当然就更值得称赞了。由此看来，李蟠是韩愈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古文运动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思想的忠实实践者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李蟠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不拘于时，学于余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。根据背景我们知道，虽然已是唐代，但魏晋以来的门阀制度仍有沿袭，贵族子弟无论学业如何都可做官，因此都耻学于师。而李蟠能不受时俗限制，不管对方身份如何，甘愿从师学习，这恰恰符合作者提出的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精神。正是基于以上两点韩愈才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作《师说》以贻之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2015" y="545129"/>
            <a:ext cx="11160000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积累文中的文言基础知识，理解课文内容并熟读成诵。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学习文中运用的正反对比的论证方法。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树立尊师的美好风尚，培养谦虚好学的美德。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830317"/>
            <a:ext cx="11376000" cy="60939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作者简介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韩愈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(768—824)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，字</a:t>
            </a:r>
            <a:r>
              <a:rPr lang="zh-CN" altLang="zh-CN" sz="26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退之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唐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代河阳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今河南孟州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。祖籍昌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黎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今辽宁义县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，所以后人又称他为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韩昌黎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。韩愈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25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中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进士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，累官至吏部侍郎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6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韩愈是唐代</a:t>
            </a:r>
            <a:r>
              <a:rPr lang="zh-CN" altLang="zh-CN" sz="2600" u="sng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古文运动</a:t>
            </a:r>
            <a:r>
              <a:rPr lang="zh-CN" altLang="zh-CN" sz="26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的倡导者。他反对六朝以来浮华艳丽</a:t>
            </a:r>
            <a:r>
              <a:rPr lang="zh-CN" altLang="zh-CN" sz="26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sz="2600" kern="100" spc="-5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6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文风</a:t>
            </a:r>
            <a:r>
              <a:rPr lang="zh-CN" altLang="zh-CN" sz="26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，竭力主张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u="sng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文以载道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，提出了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u="sng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惟陈言之务去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6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辞必己出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的口号，对当时和后世的影响极其深远。著有《昌黎先生集》四十卷，其中有许多为人们所传诵的优秀散文。他的散文，题材广泛，内容深刻，形式多样，语言质朴，风格刚健，气势雄壮，因此苏轼称他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文起八代之衰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，明人列他为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唐宋八大家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之首。代表作有</a:t>
            </a:r>
            <a:r>
              <a:rPr lang="zh-CN" altLang="zh-CN" sz="2600" u="sng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《师说》《马说》《祭十二郎文》</a:t>
            </a:r>
            <a:r>
              <a:rPr lang="zh-CN" altLang="zh-CN" sz="26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《南山诗》等</a:t>
            </a:r>
            <a:r>
              <a:rPr lang="zh-CN" altLang="zh-CN" sz="26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600" kern="100" spc="-5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307211"/>
            <a:ext cx="237510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Y20A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581" y="1124744"/>
            <a:ext cx="2096715" cy="2829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196" y="260648"/>
            <a:ext cx="11604658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背景剖析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魏晋南北朝时期，随着玄学和佛学的兴起，儒学一度衰落，师道也就愈来愈不被重视，这种风气一直延续到了唐代。当时仍沿袭着一种封建门阀制度，贵族子弟都可以入弘文馆、崇文馆和国子学。他们无论学业如何，都有官可做。因此，社会上产生了一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耻学于师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的恶劣风气，求师学道往往会招来路人的讥笑。但偏偏有一个人不顾流俗，勇为人师，广招后学，培养文人，并以大无畏的气魄，抨击时弊，提倡师道，写下了中国文化史上第一篇集中论述教师问题的不朽之作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《师说》，当时被人视为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狂人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。这个人就是韩愈。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260648"/>
            <a:ext cx="11376000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相关知识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是古代用以记叙、议论或说明等方式来阐述事理的文体。它属于议论文的范畴。可以先叙后议，也可以夹叙夹议，一般为陈述自己对某种事物的见解。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相比要随便些。如《捕蛇者说》《马说》《爱莲说》等。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，古义为陈述和解说，因而对这类文体都可以按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的道理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来理解。《师说》意思是解说关于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的道理。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互动互学　交流深化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5614" y="108820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交流释疑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9125" y="548680"/>
            <a:ext cx="2376264" cy="1200329"/>
            <a:chOff x="8628686" y="5243102"/>
            <a:chExt cx="2943506" cy="1640186"/>
          </a:xfrm>
        </p:grpSpPr>
        <p:sp>
          <p:nvSpPr>
            <p:cNvPr id="11" name="TextBox 10"/>
            <p:cNvSpPr txBox="1"/>
            <p:nvPr/>
          </p:nvSpPr>
          <p:spPr>
            <a:xfrm>
              <a:off x="8628686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832590" y="6620634"/>
              <a:ext cx="2739602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377999" y="1836819"/>
            <a:ext cx="11412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第一段可分为几个层次？每层各写了什么内容？本段运用了什么论证方法来说理？有什么作用？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7999" y="260648"/>
            <a:ext cx="1141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第一段可分为三层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前两句总说老师的职责；三、四两句承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，谈从师的必要性；最后三句承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传道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，谈择师的标准，即以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为师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本段运用了下定义、作结论的方法来说理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文章一开头就断言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古之学者必有师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，并下定义说：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师者，所以传道受业解惑也。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接着从这个定义出发，由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说到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。经过一番推论，又得出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道之所存，师之所存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的结论。这其间层层衔接，环环相扣，一气贯通，具有很强的说服力。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9" y="260648"/>
            <a:ext cx="11412000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找出第二段中议论或抒情的句子，想想其中蕴含了作者怎样的情感。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嗟乎！师道之不传也久矣！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情感：感叹从前，表遗憾之意。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其皆出于此乎？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情感：质疑、否定。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惑矣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吾未见其明也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。情感：责备、叹息。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呜呼！师道之不复，可知矣。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情感：悲叹现在，抒发一种无可奈何的情感。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其可怪也欤！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情感：猛烈的讽刺、强烈的不满。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9" y="260648"/>
            <a:ext cx="11412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第三段主要使用了什么论证方法？有什么作用？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引用论证。引用孔子的名言，增加权威性，能增强说服力。照应前文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古之学者必有师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，也为后文的观点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是故弟子不必不如师，师不必贤于弟子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做了事例铺垫。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2912" y="539901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深度研读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81639" y="372"/>
            <a:ext cx="2428257" cy="1200329"/>
            <a:chOff x="8756059" y="5243102"/>
            <a:chExt cx="3007912" cy="1640186"/>
          </a:xfrm>
        </p:grpSpPr>
        <p:sp>
          <p:nvSpPr>
            <p:cNvPr id="9" name="TextBox 8"/>
            <p:cNvSpPr txBox="1"/>
            <p:nvPr/>
          </p:nvSpPr>
          <p:spPr>
            <a:xfrm>
              <a:off x="8756059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820790" y="6620634"/>
              <a:ext cx="2943181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377999" y="1196752"/>
            <a:ext cx="11412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对于教师的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传道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这三项任务，韩愈认为哪一项是主要的？第一段中对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一项未作阐述，这是为什么？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9" y="260648"/>
            <a:ext cx="11412000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韩愈以儒家道统的继承者自居，他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收召后学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抗颜而为师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，目的就是要恢复自孟子后已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失其传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的儒家道统。正因为如此，他把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传道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视为教师最重要也是最基本的任务。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受业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，都与此有关：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即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道之文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，指以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六艺经传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为代表的儒家经典；而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受业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是教师的起码工作，即下文说的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授之书而习其句读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也是为了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。由此可见，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是贯穿全文的主线，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道之所存，师之所存也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，这个判断就是上述内容的高度概括。开头全面概括教师的任务时不可不三者皆说，但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受业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不是论述的主要对象，所以对此不作阐述。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343678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9" y="260648"/>
            <a:ext cx="1141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《师说》以其雄辩的力量和不容置疑的气势享誉文坛，被人们广为传诵。本文讲了许多从师的道理，哪些对我们有借鉴意义？哪些反映了作者的封建意识？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作者第一次提出了老师的职责，既概括又全面。作者强调的学而知之，必须从师学习，能者为师、不耻下问、尊重老师、奖掖后学等思想在今天仍有借鉴意义。但作者所说的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是维护封建统治的儒家之道，所说的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六艺经传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，与我们所讲的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的内涵是根本不同的。他把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士大夫之族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在从师问题上的见识不如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巫医乐师百工之人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看成反常，暴露了轻视劳动人民的封建统治阶级的偏见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119930" y="1551215"/>
            <a:ext cx="4573314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自知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自疑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自学在前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118639" y="2658513"/>
            <a:ext cx="457410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交流深化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119930" y="3765811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点击主题　积累素材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989206" y="218817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89206" y="3297859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89206" y="4407545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4119930" y="4873108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文苑氧吧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生成素养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989206" y="5517232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点击主题　积累素材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542" y="1447036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一、文本素材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1030" y="822230"/>
            <a:ext cx="1980029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en-US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主题：尊师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566" y="2052074"/>
            <a:ext cx="11376000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尊师求学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韩愈在《师说》一文中，强调了从师学习的重要性，他说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人非生而知之者，孰能无惑？惑而不从师，其为惑也，终不解矣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，因而必须从师学习。韩愈还指出古代的圣人，他们的学问超过一般人很多了，但仍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从师而问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。韩愈批评了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耻学于师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的风气，对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巫医乐师百工之人，不耻相师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，互相学习，给予了充分肯定。积极从师，勤奋好学，是为学者取得进步的重要法宝。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7736" y="764704"/>
            <a:ext cx="11376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尊师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之名言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凡学之道，严师为难。师严然后道尊，道尊然后民知敬学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《礼记》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尊师则不论其贵贱贫富矣。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《吕氏春秋》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务学不如务求师。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扬雄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经师易遇，人师难遭。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司马光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古之圣王，未有不尊师者也。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吕不韦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举世不师，故道益离。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柳宗元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学者必求师，从师不可不谨也。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程颐</a:t>
            </a:r>
            <a:endParaRPr lang="en-US" altLang="zh-CN" sz="2800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42" y="260648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二、名言积累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827938"/>
            <a:ext cx="11376000" cy="6052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先师百人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齐国名臣晏婴勤奋好学，不管什么地方，只要有才能出众的人，他都去拜之为师，虚心求教，博采众长，相传他有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先师百人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，因此他学识精深，能言善辩，成了齐国名臣。他多次代表齐国出使，不辱使命，捍卫了国家尊严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程门立雪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宋学者杨时尊师好学。一次他和同学游酢去洛阳见老师程颐。当时正值三九严寒，天空飘着雪花，来到老师门前，只见老师在打瞌睡，他们不愿打扰，就静静地肃立在门前的雪地里等待老师醒来。程颐醒来看到他们，连忙让他们进厅堂，这时门外的积雪已有一尺多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42" y="260648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三、相关链接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259608"/>
            <a:ext cx="11376000" cy="3241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卖衣求师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南北朝时贾思伯、贾思同两人求学于老师阴凤门下，由于家贫，他们只好把身上穿的衣服典卖出去，筹集学费。人们为他们好学的精神所感动，便凑了不少丝绸之类的物品让他们去送给老师。阴凤知道实情后，坚决不肯收礼。这则卖衣求师的故事便成了千古流传的佳话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1363" y="830317"/>
            <a:ext cx="11412000" cy="5181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读韩愈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梁　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韩愈为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唐宋八大家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首，其文章写得好是真的。所以，我读韩愈其人是从读韩愈其文开始的。就连他写奏折，比一般为官者也要讲究些。于理、于情都特别动人，文字铿锵有力。他的那篇《论佛骨表》，有一股不怕鬼、不信邪的凛然大气和献身精神。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但是，韩愈越是肝脑涂地陈利害表忠心，宪宗越觉得他是在抗龙颜，揭龙鳞，大逆不道。于是，大喝一声把他赶出京城，贬到几千里外的海边潮州去当地方小官。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文苑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氧吧　生成素养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开篇从韩愈的遭遇写起，通过其耿耿忠心与遭贬潮州做比，一个仕途悲剧形象伫立于世人面前，为下文赞其身处逆境仍爱民如子的高尚形象做铺垫。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999" y="260648"/>
            <a:ext cx="1141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韩愈这一贬，是他人生的一大挫折。因为这不同于一般的逆境，一般的不顺，比之李白的怀才不遇、柳永的屡试不第要严重得多。他们不过是登山无路，韩愈是已登山顶，又一下子被推到无底深渊，其心情之坏可想而知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他在过蓝关时写了那首著名的诗：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第二段中以登山比喻韩愈、李白、柳永的遭遇，生动形象地表现他们悲剧的不同程度，从而突出了韩愈挫折之严重，同时为下文赞其身处逆境仍爱民如子的高尚形象做铺垫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一封朝奏九重天，夕贬潮州路八千。欲为圣明除弊事，肯将衰朽惜残年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云横秦岭家何在？雪拥蓝关马不前。知汝远来应有意，好收吾骨瘴江边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给前来看他的侄儿写的，其心境之冷可见一斑。但是，当他到了潮州后，发现当地的情况比他的心境还要坏。就气候水土而言这里条件不坏，但由于地处偏僻，文化落后，弊政陋习极多极重。于是他到任之后，就如新官上任一般，连续干了四件事。一是驱除鳄鱼，大除其害。二是兴修水利，推广北方先进耕作技术。三是赎放奴婢。他下令奴婢可以工钱抵债，钱债相抵就给人自由，不抵者可用钱赎，以后不得蓄奴。四是兴办教育，请先生，建学校，甚至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以正音为潮人语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。当其获罪海隅，家破人亡之时，尚能心系百姓，真是难能可贵了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8" y="260648"/>
            <a:ext cx="11549855" cy="649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人为文不说空话，为官不说假话，为政务求实绩，这在封建时代难能可贵。他出身小户，考进士三次落第，第四次才中进士，在考官时又三次碰壁，乌纱帽得来不易，按说他该惜官如命，但是他两次犯上直言，被贬后又继续尽其所能为民办事。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这是中国知识分子的传统，以国为任，以民为本，不违心，不费时，不浪费生命。他又倡导古文运动，领导了一场文章革命，他要求</a:t>
            </a:r>
            <a:r>
              <a:rPr lang="en-US" altLang="zh-CN" sz="2800" u="wavy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陈言务去</a:t>
            </a:r>
            <a:r>
              <a:rPr lang="en-US" altLang="zh-CN" sz="2800" u="wavy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，开一代文章先河，砍掉了骈文这个重形式求华丽的节外之枝，而直承秦汉。他既立业又立言，全面实践了儒家道德。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第四段写韩愈立业又立言，由此联想到中国知识分子的历史责任感、使命感。这种联想，升华了韩愈的形象，拓展了文章的内容，深化了文章的主旨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生的逆境大约可分四种。一曰生活之苦，饥寒交迫；二曰心境之苦，怀才不遇；三曰事业受阻，功败垂成；四曰存亡之危，身处绝境。处逆境之心也分四种。一是心灰意冷，逆来顺受；二是怨天尤人，牢骚满腹；三是见心明志，直言疾呼；四是泰然处之，尽力有为。韩愈是处在第二、第三种逆境，而选择了后两种心态，既见心明志，著文倡道，又脚踏实地，尽力去为。只这一点他比屈原、李白就要多一层高明，没有只停留在江畔沉吟、蜀道叹难上。他不辞海隅之小，不求其功之显，只是奉献于民，求成于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5303118" y="2119496"/>
            <a:ext cx="41764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弘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  )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蟠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老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聃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1554982"/>
            <a:ext cx="32403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读准字音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阿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读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经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传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 )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子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知自疑　自学在前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6187" y="83671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语言积累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2718" y="232971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yú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30710" y="2977788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dòu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0710" y="3573016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zhuàn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1204" y="4262500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tán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71270" y="2290852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chánɡ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71270" y="2833772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pán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27254" y="3553852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dān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39730" y="420192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yí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430" y="260648"/>
            <a:ext cx="1118713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一个人是微不足道的，但是当他与百姓利益，与社会进步连在一起时就价值无穷，就为社会所承认。于是，我心中也渐渐泛起这样的四句诗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一封朝奏九重天，夕贬潮州路八千。八月为民兴四利，一片江山尽姓韩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12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有删改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4" descr="E:\赵丽君  2016\同步2016\创新设计\最后一批\看完\创新图片\83879a2f27b3934d2192fb36da1f48b2_01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6"/>
          <a:stretch>
            <a:fillRect/>
          </a:stretch>
        </p:blipFill>
        <p:spPr bwMode="auto">
          <a:xfrm>
            <a:off x="8327453" y="0"/>
            <a:ext cx="3862960" cy="270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6574" y="255994"/>
            <a:ext cx="11376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理解词义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通假字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师者，所以传道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业解惑也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或师焉，或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75126" y="168164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通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en-US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授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en-US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，传授</a:t>
            </a:r>
            <a:endParaRPr lang="en-US" altLang="zh-CN" sz="2800" u="sng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464073" y="2204864"/>
            <a:ext cx="2520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574926" y="227687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通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否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en-US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，表否定</a:t>
            </a:r>
            <a:endParaRPr lang="en-US" altLang="zh-CN" sz="2800" u="sng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718942" y="2827394"/>
            <a:ext cx="27363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342678" y="1542056"/>
            <a:ext cx="216024" cy="411513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574" y="32658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630710" y="1332632"/>
            <a:ext cx="964907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古之学者必有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巫医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乐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百工之人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吾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道也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道之不传也久矣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耻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者，所以传道受业解惑也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332656"/>
            <a:ext cx="204094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一词多义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9022" y="141277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名词，老师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2101" y="204168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名词，有某种专长的人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30910" y="2682759"/>
            <a:ext cx="3416320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名词用作动词，学习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99062" y="3330831"/>
            <a:ext cx="3416320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名词用作动词，从师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90950" y="3985900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名词的意动用法，以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为师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30910" y="4604911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动词，拜师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39222" y="5252983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名词，老师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42678" y="822712"/>
            <a:ext cx="216024" cy="108364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74" y="11247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惑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630710" y="614424"/>
            <a:ext cx="96490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师者，所以传道受业解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其身也，则耻师焉，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342678" y="2183314"/>
            <a:ext cx="216024" cy="174521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574" y="285467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道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630710" y="2056325"/>
            <a:ext cx="96490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师者，所以传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受业解惑也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之不传也久矣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相似也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342678" y="4343554"/>
            <a:ext cx="216024" cy="174521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6574" y="501491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30710" y="4216565"/>
            <a:ext cx="96490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道受业解惑也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道之不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也久矣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六艺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经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皆通习之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77351" y="716479"/>
            <a:ext cx="2698175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名词，疑难问题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11230" y="134076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形容词，糊涂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9222" y="2156639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名词，道理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43078" y="278092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名词，风尚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02918" y="340983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名词，道德学问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31110" y="429309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动词，传授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71070" y="49411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动词，流传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14036" y="5563079"/>
            <a:ext cx="4493538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名词，古代解释经书的著作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42678" y="657691"/>
            <a:ext cx="216024" cy="3469297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74" y="21136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630710" y="404664"/>
            <a:ext cx="96490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生乎吾前，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闻道也固先乎吾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而不从师，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为惑也，终不解矣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en-US" altLang="zh-CN" sz="2800" u="sng" kern="100" dirty="0" smtClean="0">
              <a:latin typeface="Symbol" panose="05050102010706020507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之圣人，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出人也远矣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庸知其年之先后生于吾乎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皆出于此乎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可怪也欤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342678" y="4636109"/>
            <a:ext cx="216024" cy="174521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6574" y="53074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乎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30710" y="4504597"/>
            <a:ext cx="96490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其皆出于此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乎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生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先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08432" y="502911"/>
            <a:ext cx="2339102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人称代词，他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1350" y="1124744"/>
            <a:ext cx="29386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指示代词，那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些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89319" y="175365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人称代词，他们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50327" y="240172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人称代词，他们的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8982" y="3042355"/>
            <a:ext cx="4134465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语气副词，表猜测，大概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90950" y="369786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语气副词，表感叹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22998" y="4607811"/>
            <a:ext cx="3775393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语气助词，表推测，吧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70007" y="521003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介词，表时间，在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70007" y="585810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介词，表比较，比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42678" y="476672"/>
            <a:ext cx="216024" cy="147132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74" y="9207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焉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630710" y="116632"/>
            <a:ext cx="96490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于其身也，则耻师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，或不焉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犹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且从师而问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342678" y="2338200"/>
            <a:ext cx="216024" cy="4115136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6574" y="41299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30710" y="2052712"/>
            <a:ext cx="964907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择师而教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子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徒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kern="100" dirty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古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句读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六艺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经传皆通习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道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从而师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31110" y="18864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句末语气词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19233" y="83671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助词，不译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83038" y="146562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兼词，于之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0120" y="212472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代词，指代人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95097" y="278092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代词，这些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30910" y="340983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结构助词，的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73095" y="405790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宾语前置的标志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43078" y="470598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代词，它们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90950" y="5354052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用在主谓之间，取消句子独立性，无义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90950" y="5975963"/>
            <a:ext cx="162095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代词，他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8" grpId="0"/>
      <p:bldP spid="8" grpId="1"/>
      <p:bldP spid="9" grpId="0"/>
      <p:bldP spid="9" grpId="1"/>
      <p:bldP spid="10" grpId="0"/>
      <p:bldP spid="10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6904</Words>
  <Application>WPS 演示</Application>
  <PresentationFormat>自定义</PresentationFormat>
  <Paragraphs>613</Paragraphs>
  <Slides>41</Slides>
  <Notes>5</Notes>
  <HiddenSlides>4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9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华文细黑</vt:lpstr>
      <vt:lpstr>黑体</vt:lpstr>
      <vt:lpstr>Symbol</vt:lpstr>
      <vt:lpstr>Arial Unicode MS</vt:lpstr>
      <vt:lpstr>Calibri</vt:lpstr>
      <vt:lpstr>Broadway</vt:lpstr>
      <vt:lpstr>DFPYeaSong-B5</vt:lpstr>
      <vt:lpstr>Segoe Print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207</cp:revision>
  <dcterms:created xsi:type="dcterms:W3CDTF">2016-03-28T08:27:00Z</dcterms:created>
  <dcterms:modified xsi:type="dcterms:W3CDTF">2018-02-13T12:49:43Z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