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9" r:id="rId3"/>
    <p:sldId id="278" r:id="rId4"/>
    <p:sldId id="257" r:id="rId5"/>
    <p:sldId id="258" r:id="rId6"/>
    <p:sldId id="329" r:id="rId7"/>
    <p:sldId id="272" r:id="rId8"/>
    <p:sldId id="305" r:id="rId10"/>
    <p:sldId id="353" r:id="rId11"/>
    <p:sldId id="354" r:id="rId12"/>
    <p:sldId id="355" r:id="rId13"/>
    <p:sldId id="357" r:id="rId14"/>
    <p:sldId id="358" r:id="rId15"/>
    <p:sldId id="359" r:id="rId16"/>
    <p:sldId id="259" r:id="rId17"/>
    <p:sldId id="309" r:id="rId18"/>
    <p:sldId id="261" r:id="rId19"/>
    <p:sldId id="290" r:id="rId20"/>
    <p:sldId id="315" r:id="rId21"/>
    <p:sldId id="346" r:id="rId22"/>
    <p:sldId id="347" r:id="rId23"/>
    <p:sldId id="348" r:id="rId24"/>
    <p:sldId id="349" r:id="rId25"/>
    <p:sldId id="318" r:id="rId26"/>
    <p:sldId id="336" r:id="rId27"/>
    <p:sldId id="337" r:id="rId28"/>
    <p:sldId id="360" r:id="rId29"/>
    <p:sldId id="361" r:id="rId30"/>
    <p:sldId id="340" r:id="rId31"/>
    <p:sldId id="362" r:id="rId32"/>
    <p:sldId id="320" r:id="rId33"/>
    <p:sldId id="324" r:id="rId34"/>
    <p:sldId id="341" r:id="rId35"/>
    <p:sldId id="363" r:id="rId36"/>
    <p:sldId id="364" r:id="rId37"/>
    <p:sldId id="365" r:id="rId38"/>
    <p:sldId id="366" r:id="rId39"/>
    <p:sldId id="352" r:id="rId40"/>
    <p:sldId id="300" r:id="rId41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50" autoAdjust="0"/>
    <p:restoredTop sz="94660"/>
  </p:normalViewPr>
  <p:slideViewPr>
    <p:cSldViewPr>
      <p:cViewPr varScale="1">
        <p:scale>
          <a:sx n="114" d="100"/>
          <a:sy n="114" d="100"/>
        </p:scale>
        <p:origin x="-52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3.xml"/><Relationship Id="rId1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30.xml"/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693193" y="2792939"/>
            <a:ext cx="94399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李商隐诗两首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93193" y="2359199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唐代的华丽诗章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E:\赵丽君  2016\同步2016\创新设计\最后一批\看完\创新图片\5f28773cc1c8d8fc0afac70b3b3016ca_7273466_112714418187_2.jpg"/>
          <p:cNvPicPr>
            <a:picLocks noChangeAspect="1" noChangeArrowheads="1"/>
          </p:cNvPicPr>
          <p:nvPr/>
        </p:nvPicPr>
        <p:blipFill rotWithShape="1"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54"/>
          <a:stretch>
            <a:fillRect/>
          </a:stretch>
        </p:blipFill>
        <p:spPr bwMode="auto">
          <a:xfrm>
            <a:off x="8354394" y="0"/>
            <a:ext cx="3836019" cy="287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414" y="252643"/>
            <a:ext cx="11376000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这首诗主要运用了什么表现手法？请分析说明。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主要运用了象征的手法来表达情感。象征与比喻有共同之处，都有以具象表示抽象的特点，但它们也有不同之处。比喻像人间的桥梁，一般有两个硬性的端点，可以找出本体和喻体；象征则像天上的彩虹，物质表象所联系的对象不那么分明，主要靠暗示，带有更多游移不定的成分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414" y="252643"/>
            <a:ext cx="11376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二、诵读《马嵬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》一诗，思考：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首联中用典，玄宗听术士说杨贵妃在仙山上还记着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世世为夫妇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的誓言，有何用意？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讽刺唐玄宗痴心妄想。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414" y="252643"/>
            <a:ext cx="11376000" cy="5181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颔联所指何事？用了什么手法？在诗歌中起到什么作用？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颔联暗指杨玉环被缢于马嵬一事。从对比的角度来写李、杨爱情悲剧，突出玄宗的昔安今危、昔乐今苦的生活境遇。用宫廷中的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鸡人报晓筹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和马嵬驿的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虎旅传宵柝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相对比，当时和现在不同的处境和心情已跃然纸上。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虎旅传宵柝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本意说的是巡逻的警卫，可是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空闻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二字就将此否定，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虎旅传宵柝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显然不是为了保护皇帝，而是要发动兵变了。正因为如此，才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无复鸡人报晓筹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，李、杨再也不可能享受安适的宫廷生活了，于是便有了颈联的六军不发的兵谏。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414" y="252643"/>
            <a:ext cx="1151443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颈联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都是指向时间的，前者指向眼前，后者指向以往。以往生活有什么特点？眼前又遇到了什么情况？前后又有什么关系？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玄宗以自己和杨贵妃的朝夕相处讥笑牛郎织女一年一次的七夕相会，实则写出了玄宗迷恋女色，荒废朝政，致使战祸发生。眼前是写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六军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同时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驻马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不前，未写不前原因，但原因不言自知：要求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死杨贵妃。杨贵妃是美女，美女自古便有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红颜祸水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一说，显然前后是因果关系。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830317"/>
            <a:ext cx="1137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作者简介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李商隐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约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813—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约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858)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晚唐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著名诗人，字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义山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州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河内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今河南沁阳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人。他年轻时受牛党令狐楚赏识而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中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进士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，后来又被李党王茂元招为女婿，因此牛党认为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他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恩负德。牛党掌权后，他一直在政治上受到压抑，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郁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不得志，成了牛、李两党相争的牺牲品。与杜牧并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称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小李杜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，与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温庭筠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并称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温李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。代表作有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《无题》《贾生》《夜雨寄北》《锦瑟》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736" y="307211"/>
            <a:ext cx="237510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1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670" y="1124744"/>
            <a:ext cx="2429874" cy="362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196" y="260648"/>
            <a:ext cx="11604658" cy="66611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背景剖析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《锦瑟》一诗作于唐宣宗大中十二年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(858)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。这年诗人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岁，罢盐铁推官后回郑州闲居，不久病故。诗人一生经历，有难言之痛，至苦之情，郁结中怀，发为诗句。一切忧时忧国之心，自伤身世之慨，都寓托于幽微隐晦的诗篇里，造成了朦胧难解的特点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《马嵬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》是一首政治讽喻诗。写于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马嵬之变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八十余载之后。唐天宝年间爆发安史之乱，唐玄宗仓皇出逃，行至马嵬坡，六军不进，逼玄宗赐死杨贵妃及其亲属，史称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马嵬之变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。当时的文人交口称颂，把唐明皇说成爱江山舍美人的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圣明天子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，把倾国之罪归于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女祸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杨贵妃。李商隐针对这一片荒谬鼓噪，据实评论，借古讽今，以马嵬事件的藩镇之乱，讽当时的宦官专权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566" y="260648"/>
            <a:ext cx="11376000" cy="64295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相关知识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咏史诗是指对历史人物、历史事件进行叙述、评价、凭吊或借国家兴亡寄托个人怀抱的诗歌。诗歌史上第一首真正意义上的咏史诗是东汉时班固的《咏史》。到了唐代，怀古咏史诗的创作蔚然成风，出现了刘禹锡、杜牧、李商隐等卓有成就的咏史大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怀古咏史诗首先是诗中有历史，或历史人物，或历史事件，或历史遗迹。因为是诗歌，是文学作品，所以诗中的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历史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不必如史书中的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历史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么确切。这当然不是说怀古咏史诗可以歪曲历史、篡改历史。作为一种艺术创作，诗人要在有限的篇幅中叙述历史，表情达意，就需要创造出更集中、更典型的环境、形象。李商隐的咏史诗之所以有很高的艺术价值，原因就在于此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互动互学　交流深化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5614" y="1088209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交流释疑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9125" y="548680"/>
            <a:ext cx="2376264" cy="1200329"/>
            <a:chOff x="8628686" y="5243102"/>
            <a:chExt cx="2943506" cy="1640186"/>
          </a:xfrm>
        </p:grpSpPr>
        <p:sp>
          <p:nvSpPr>
            <p:cNvPr id="11" name="TextBox 10"/>
            <p:cNvSpPr txBox="1"/>
            <p:nvPr/>
          </p:nvSpPr>
          <p:spPr>
            <a:xfrm>
              <a:off x="8628686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832590" y="6620634"/>
              <a:ext cx="2739602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377998" y="1628800"/>
            <a:ext cx="1154985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《锦瑟》一诗的语言有何特点？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6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600" kern="100" spc="-5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该诗语言婉曲含蓄，意蕴朦胧。在典故传说的运用中使用了象征的手法，使诗作更耐人寻味。诗以埋怨锦瑟起兴，提出</a:t>
            </a:r>
            <a:r>
              <a:rPr lang="en-US" altLang="zh-CN" sz="2600" kern="100" spc="-5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spc="-5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思华年</a:t>
            </a:r>
            <a:r>
              <a:rPr lang="en-US" altLang="zh-CN" sz="2600" kern="100" spc="-5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spc="-5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的主题，三、四句使用</a:t>
            </a:r>
            <a:r>
              <a:rPr lang="en-US" altLang="zh-CN" sz="2600" kern="100" spc="-5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spc="-5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庄生梦蝶</a:t>
            </a:r>
            <a:r>
              <a:rPr lang="en-US" altLang="zh-CN" sz="2600" kern="100" spc="-5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600" kern="100" spc="-5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杜宇啼春</a:t>
            </a:r>
            <a:r>
              <a:rPr lang="en-US" altLang="zh-CN" sz="2600" kern="100" spc="-5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spc="-5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的典故分别喻往事如梦和感伤不已。五、六句又将典故与传说糅合在一起，</a:t>
            </a:r>
            <a:r>
              <a:rPr lang="en-US" altLang="zh-CN" sz="2600" kern="100" spc="-5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spc="-5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沧海月明</a:t>
            </a:r>
            <a:r>
              <a:rPr lang="en-US" altLang="zh-CN" sz="2600" kern="100" spc="-5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600" kern="100" spc="-5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鲛人泣珠</a:t>
            </a:r>
            <a:r>
              <a:rPr lang="en-US" altLang="zh-CN" sz="2600" kern="100" spc="-5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spc="-5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烘托出诗人希望破灭之后凄凉、孤寂而又沉郁的心境。</a:t>
            </a:r>
            <a:r>
              <a:rPr lang="en-US" altLang="zh-CN" sz="2600" kern="100" spc="-5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spc="-5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蓝田日暖</a:t>
            </a:r>
            <a:r>
              <a:rPr lang="en-US" altLang="zh-CN" sz="2600" kern="100" spc="-5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600" kern="100" spc="-5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良玉生烟</a:t>
            </a:r>
            <a:r>
              <a:rPr lang="en-US" altLang="zh-CN" sz="2600" kern="100" spc="-5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spc="-5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，湿润迷蒙又邈远难觅，表现了理想的幻灭和诗人的彷徨与悲伤。用典故和传说构成了迷离不定的意境，象征地表现了一种具有典型意义的复杂而微妙的情感</a:t>
            </a:r>
            <a:r>
              <a:rPr lang="en-US" altLang="zh-CN" sz="2600" kern="100" spc="-5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600" kern="100" spc="-5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悲剧性的惘然</a:t>
            </a:r>
            <a:r>
              <a:rPr lang="zh-CN" altLang="zh-CN" sz="2600" kern="100" spc="-5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600" kern="100" spc="-5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2600" kern="100" spc="-5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9" y="260648"/>
            <a:ext cx="11412000" cy="5827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《马嵬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》一诗的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诗眼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是哪两句？运用了什么表现手法？有何作用？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诗眼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是尾联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如何四纪为天子，不及卢家有莫愁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运用了对比的手法。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诗歌前面三联对李、杨二人以前事迹的描述以本联作结，对比强烈，其批判的锋芒都是指向唐玄宗的。讽刺辛辣而深刻。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如何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二字开启了读者的心灵，引导读者深思李、杨悲剧的根源，使人联想到李隆基晚年的荒淫好色、怠于政事、任用奸臣、远离惠贤，以至于酿成自己的爱情悲剧。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9" y="260648"/>
            <a:ext cx="11412000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按时间的发展顺序应先有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马嵬之变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，而后才有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玄宗之悲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，最后才有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义山之叹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，但诗歌在谋篇布局上却不是这样的，说说《马嵬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》一诗在叙事结构上的特点。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倒叙，从整体上看倒叙使尺幅之间一波三折；从局部上看倒叙突出因果。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22015" y="545129"/>
            <a:ext cx="11160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  <a:spcBef>
                <a:spcPct val="0"/>
              </a:spcBef>
              <a:tabLst>
                <a:tab pos="2070735" algn="l"/>
              </a:tabLst>
            </a:pPr>
            <a:r>
              <a:rPr lang="zh-CN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目标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zh-CN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了解作者李商隐。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从宏观上把握这两首诗的意境、情感和表现方法。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体会李诗意境高远、语言华美、情深意浓的特点。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进一步训练读诗诵诗的能力，理解李商隐诗歌的多种解法。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2912" y="539901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深度研读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81639" y="372"/>
            <a:ext cx="2428257" cy="1200329"/>
            <a:chOff x="8756059" y="5243102"/>
            <a:chExt cx="3007912" cy="1640186"/>
          </a:xfrm>
        </p:grpSpPr>
        <p:sp>
          <p:nvSpPr>
            <p:cNvPr id="9" name="TextBox 8"/>
            <p:cNvSpPr txBox="1"/>
            <p:nvPr/>
          </p:nvSpPr>
          <p:spPr>
            <a:xfrm>
              <a:off x="8756059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8820790" y="6620634"/>
              <a:ext cx="2943181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377999" y="1196752"/>
            <a:ext cx="1141200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梁启超说：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义山的《锦瑟》，讲的什么事，我理会不着。拆开来一句一句叫我解释，我连文义也解不出来。但我觉得它美。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很多的人也都有这种感觉，那么，你认为《锦瑟》美在哪里？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7999" y="188640"/>
            <a:ext cx="11412000" cy="672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美在神秘性。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沧海月明珠有泪，蓝田日暖玉生烟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是一种什么样的景象？没人能描述得清，是可望而不可即的境界。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美在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言尽而意不尽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此情可待成追忆？只是当时已惘然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，种种往事，当时当地便已生惘然之情，如今被锦瑟勾起回忆，岂不是更加惘然么？诗人只点出了当时的惘然，而当惘然之事成为了追忆，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此情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谁还能说得清？这就是诗人的言外之意，高明之处。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美在整齐对仗。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庄生晓梦迷蝴蝶，望帝春心托杜鹃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已经是非常工整的对仗，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沧海月明珠有泪，蓝田日暖玉生烟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更加工整巧妙：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沧海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蓝田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，地名对地名，海水对高山，这还不够，而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沧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是暗绿色，恰恰和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蓝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相对，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海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又可以和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相对；两句之中，一山一水，一明一暗，一阴一阳，一珠一玉，处处都在对比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9" y="260648"/>
            <a:ext cx="11412000" cy="1949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唐玄宗与杨贵妃的故事至今已历千载，人们谈笑之，咏叹之，而立意因人而异，但绝大多数把罪责归于杨贵妃，而为唐玄宗辩护。那么，李商隐《马嵬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》一诗又是如何评价此事的呢？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0343678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77999" y="44624"/>
            <a:ext cx="11412000" cy="669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6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唐玄宗当时七夕与杨贵妃密相誓心，讥笑牵牛织女一年只能相见一次，而他们两人则要世世为夫妇，永远不分离。可在遇上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六军不发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的时候结果又如何呢？没有当时的荒淫，哪有此日的离散？而玄宗沉溺声色的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当时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，又何曾虑及赐死宠妃之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此日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！玄宗虚伪、自私的精神面貌被暴露无遗。当了四十多年皇帝的唐玄宗还不如普通百姓能保住自己的妻子，这是为什么？在冷峻精警的诘问与讽刺中，诗人批判的锋芒直指唐玄宗。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(2)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此诗也感慨了人生无常，富贵难安。所谓无常，一是无常态，二是难预料，三是难抗拒。这是永远困惑着人类的生命主题，也是文学的永恒话题。面对不期然的命运，即使贵为天子，也难避免。至于为什么会发生变故，那实在是历史学家和政治家更应关注的事情。全诗于有情人与无情世事的对比之中，凸显了人生的无常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26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点击主题　积累素材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542" y="1447036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一、文本素材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11030" y="822230"/>
            <a:ext cx="1980029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en-US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主题：挫折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566" y="2052074"/>
            <a:ext cx="11376000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历经坎坷的李商隐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李商隐，字义山，晚唐著名诗人，与杜牧并称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小李杜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。李商隐的诗歌构思新奇，风格独特。晚唐诗歌相比盛唐、中唐的辉煌大有山穷水尽之势，是李商隐诗艺上的锐意创新，将唐诗推向了又一高峰。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李商隐出身孤苦，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岁时父亲卒于幕府，孤儿寡母回到郑州，在故乡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四海无可归之地，九族无可倚之亲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。他自幼刻苦攻读，才华绝伦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7736" y="329875"/>
            <a:ext cx="11376000" cy="25950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志向远大。但入仕后，恰逢宦官专权，朋党相争。性格狷介的他屡遭排挤，辗转于藩镇幕府之间二十年，始终沉沦于各种冷闲卑职。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宣室求贤访逐臣，贾生才调更无伦。可怜夜半虚前席，不问苍生问鬼神。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一首《贾生》，道尽了他怀才不遇，抑郁难平的心声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7736" y="899946"/>
            <a:ext cx="11376000" cy="58274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挫折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之名言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我以为挫折、磨难是锻炼意志、增强能力的好机会。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邹韬奋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遇见深林，可以辟成平地的；遇见旷野，可以栽种树木的；遇见沙漠，可以开泉的。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种子不落在肥土而落在瓦砾中，有生命力的种子决不会悲观和叹气，因为有了阻力才有磨炼。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夏衍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即使跌倒一百次，也要一百零一次地站起来。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张海迪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一个人总是有些拂逆的遭遇才好，不然是会不知不觉地消沉下去的。人只怕自己倒，别人骂不倒。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郭沫若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542" y="260648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二、名言积累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7736" y="321037"/>
            <a:ext cx="11376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患难困苦，是磨炼人格之最高学校。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梁启超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上天完全是为了坚强我们的意志，才在我们的道路上设下重重的障碍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泰戈尔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挫折是通向成功的桥梁。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歌德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谁经历的忧患多，谁懂得的东西也多。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荷马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827938"/>
            <a:ext cx="11376000" cy="51811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收藏退稿信最多的作家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英国有个叫约翰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克里西的人，他一生曾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创造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过一项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世界纪录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，即世界上接到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退稿条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最多的作家，他一直将它们作为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珍品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进行收藏。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约翰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克里西出生在英国一个普通工人家庭里，他年轻时就酷爱文学，崇拜托尔斯泰、雨果、狄更斯这些文学巨匠，立志自己也要成为像他们那样的人。他从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岁时，曾向全英国几乎所有的出版社和文学报刊投过稿件，而得到的却是无情的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743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张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退稿条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542" y="260648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三、相关链接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260648"/>
            <a:ext cx="11376000" cy="3241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90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面对挫折和失败，克里西毫不在意人们的嘲讽，并把这些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退稿条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认真地保存下来，如醉如痴地埋头读书，勤奋写作。克里西的才华终于得到了编辑的承认。他一生共写了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564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本书，共计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4 000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多万字。他靠着坚定的信念和执着的追求，终于实现了自己的理想和夙愿，成为跻身世界文坛的著名作家。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>
            <a:hlinkClick r:id="rId1" action="ppaction://hlinksldjump"/>
          </p:cNvPr>
          <p:cNvSpPr txBox="1"/>
          <p:nvPr/>
        </p:nvSpPr>
        <p:spPr>
          <a:xfrm>
            <a:off x="4119930" y="1551215"/>
            <a:ext cx="4573314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自知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自疑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自学在前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4118639" y="2658513"/>
            <a:ext cx="457410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交流深化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4119930" y="3765811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点击主题　积累素材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989206" y="2188173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989206" y="3297859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989206" y="4407545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4119930" y="4873108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文苑氧吧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生成素养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989206" y="5517232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1363" y="830317"/>
            <a:ext cx="1141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解读李商隐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易　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目所能及的，仅是一池残荷。枯黄卷曲的荷叶在秋风中瑟瑟地颤抖。一切笼罩在苍茫的暮色中，只有一种难言的哀伤。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荷叶生时春恨生，荷叶枯时秋恨成。深知身在情长在，怅望江头江水声。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 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这是我读到的最沉痛的一首诗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文苑</a:t>
            </a: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氧吧　生成素养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7999" y="260648"/>
            <a:ext cx="11412000" cy="4846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我常常在想他的一生所经历的事情。生于乱世，科考落榜，沦为幕僚。结篱王氏，却从此陷入了朋党倾轧的漩涡中，从此辗转于各藩镇幕府间，漂泊零落，潦倒而终。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李商隐的诗难解，主要是因为李商隐这个人的神秘。在本文中，作者用其独特的视角，选取其经典诗句，来审视这位颇具争议的诗人，来追寻诗人丰富的精神世界：有忧伤、有孤愤、有苦难、有不幸，当然也有令人销魂的爱意，就是缺少欢笑、温暖、理解，甚至是亲情和友谊，不能不说是一种极大的遗憾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Picture 2" descr="1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493" y="4508203"/>
            <a:ext cx="2622302" cy="2089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69387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他的一生都不曾安稳过，我始终觉得他在这个混乱的世界中，看透了人情的冷暖，世态的炎凉，可他的血脉之中又生长着很蓬勃的欲望，像汩汩淌着的河水所散发出的水藻和淤泥的腥味，淡淡的，却又是固执的。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我总是能从他的无题诗中读到一种淋漓如江河流泻的生命体态。那些诗大都写得颇为隐晦且已经朦胧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凤尾香罗薄几重，碧文圆顶夜深缝。扇裁月魄羞难掩，车走雷声语未通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……” 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3892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华丽的罗帐，轻巧的团扇，艳丽的榴花，以及香炉里金色的灰烬。他用这些凄凉的意境，掩盖了他生命中所有的感伤、迷离。他将他的穷困与落魄寄托在这些耀眼的色彩中，两者强烈对比之下，我看清了他所有的失落与孤寂。他是那么的骄傲，他不肯直言他的挫败，所以他只能将明明暗暗的忧伤融入一片绚烂的繁华之中，让后人来捕捉那字里行间难言的情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猜想，他常常独自徘徊在夕阳下，望着风起云涌的晚霞。他的目光穿越如血的残阳，穿越黄昏时冗长的街道，穿越烈日下绿色的田野，穿越战场上的烽烟长河，穿越孤寂的月与幽冷的山，穿越日深月沉的无常，穿越隐隐约约的悲喜，呜咽成苍凉的笛声，撒落了一地的碎片。当最后一缕残光隐没在无边的黑暗时，他便低低地吟着那首《乐游原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向晚意不适，驱车登古原。夕阳无限好，只是近黄昏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的一生是极其痛苦的。我固执地认为，中国历史上的诗人没有一个有他那种深重的忧伤。他的痛不同于李煜，他没有李后主那么寥廓的层面去绝望；也不同于李清照的那些闲愁；更不同于柳三变的繁华落尽的悲凉。他一生漂泊，一生落魄，所感受到的只是一种空漠漠的哀愁，他的世界是空旷而孤独的，和谁也没有关联。而这种痛苦才是最致命的，因为他连惋惜的资本也没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寻芳不觉醉流霞，倚树沉眠日已斜。客散酒醒深夜后，更持红烛赏残花。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这大概是他创作的最后一首诗了。于是，一切定格，秋风扫落叶，残酒、残花、残阳、残烛，跟着这样的夜一起沉沦，沉沦在他的天地里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昨日的他，只是历史的匆匆过客；今天的我们，也不过是明天的沧海桑田。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时间，会冲淡一切。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正如哲人所说：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生存即是苦难，活着即是炼狱，我们无处可逃，于是寻找天堂。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7999" y="404664"/>
            <a:ext cx="1141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他的一生都在寻找属于他的天堂。可惜追求到的却是苦涩的情感。他踏遍了每一寸土地也找不到他梦中的繁花似锦与地老天荒。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此情可待成追忆？只是当时已惘然。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我想我终于理解了这首诗的意义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E:\赵丽君  2016\同步2016\创新设计\最后一批\看完\创新图片\5f28773cc1c8d8fc0afac70b3b3016ca_7273466_112714418187_2.jpg"/>
          <p:cNvPicPr>
            <a:picLocks noChangeAspect="1" noChangeArrowheads="1"/>
          </p:cNvPicPr>
          <p:nvPr/>
        </p:nvPicPr>
        <p:blipFill rotWithShape="1"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54"/>
          <a:stretch>
            <a:fillRect/>
          </a:stretch>
        </p:blipFill>
        <p:spPr bwMode="auto">
          <a:xfrm>
            <a:off x="8354394" y="0"/>
            <a:ext cx="3836019" cy="287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5303118" y="2201313"/>
            <a:ext cx="41764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宵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 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未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卜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     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晓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筹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1554982"/>
            <a:ext cx="32403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读准字音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锦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瑟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惘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然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	   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马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嵬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自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知自疑　自学在前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6187" y="83671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语言积累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02718" y="2276872"/>
            <a:ext cx="482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sè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30710" y="2924944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wǎnɡ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48354" y="3625860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wéi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76217" y="2329716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tuò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03595" y="299695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bǔ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99262" y="3625860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chóu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6574" y="255994"/>
            <a:ext cx="11376000" cy="4534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理解词义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春心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可待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惘然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宵柝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四纪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18742" y="980728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没有来由地，无缘无故地。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8742" y="1628800"/>
            <a:ext cx="7366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伤春之心，比喻对失去了的美好事物的怀念。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18742" y="227687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哪能等待。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18742" y="285293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迷惘，茫然。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87765" y="3524791"/>
            <a:ext cx="3775393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夜间巡逻时用的梆子。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64610" y="4149080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四十八年。古人以十二年为一纪。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34566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品读感悟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980728"/>
            <a:ext cx="1173730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一、诵读《锦瑟》一诗，思考：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首句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锦瑟无端五十弦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用了什么表现手法？其中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无端五十弦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又喻指什么？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运用了比兴手法。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无端五十弦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喻往事繁多，也可说是喻已逝的年华，慨叹自己年老体衰，追忆自己美好的青春年华。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414" y="252643"/>
            <a:ext cx="113760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诗的颔联和颈联都运用了典故，这些典故寓含着怎样的含义？渲染了什么样的情调？营造了怎样的意境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41414" y="252643"/>
            <a:ext cx="11586440" cy="625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6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庄周梦蝶。昔日的理想和情思是那样美好，在回忆中又是如此真切，的确使人迷恋，致使诗人觉得它才是真实的存在，而眼下的困顿状况只不过是一场梦。但又可以反过来理解：如果眼下的困顿状况是真，那么昔日美好的理想和情思岂不成了虚幻的梦？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望帝啼鹃。诗人似乎表明了对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华年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的一往情深，即无论是梦是真，他都不会让自己的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春心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美好理想和情思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自生自灭，即使他死去，也要像望帝那样借杜鹃的啼声唱出自己的悲哀。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鲛人泣泪。鲛人在痛苦中哭泣，其眼泪却化为人们喜爱的珍珠，其中有多少情味可供读者品尝！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暖玉生烟。美好愿望终如蓝田之烟云，可望而不可即。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四个典故的运用表达了诗人怅惘、悲伤的内心情感。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诗歌带给读者的是一种扑朔迷离的意境。这恰恰给了人们无穷无尽、异彩纷呈的想象空间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414" y="252643"/>
            <a:ext cx="11376000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尾联在全诗中有什么作用？请作简要分析。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尾联是对上文的总结。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此情可待成追忆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，是说上面说的那种情感已在心底沉淀了很久，现在再回来想，真是别有一番滋味在心头。后一句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只是当时已惘然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，是说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当时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的感受，可联系上文看，这种惘然之情现在更甚。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6183</Words>
  <Application>WPS 演示</Application>
  <PresentationFormat>自定义</PresentationFormat>
  <Paragraphs>259</Paragraphs>
  <Slides>38</Slides>
  <Notes>8</Notes>
  <HiddenSlides>3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5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华文细黑</vt:lpstr>
      <vt:lpstr>黑体</vt:lpstr>
      <vt:lpstr>Arial Unicode MS</vt:lpstr>
      <vt:lpstr>Calibri</vt:lpstr>
      <vt:lpstr>Broadway</vt:lpstr>
      <vt:lpstr>DFPYeaSong-B5</vt:lpstr>
      <vt:lpstr>Segoe Print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200</cp:revision>
  <dcterms:created xsi:type="dcterms:W3CDTF">2016-03-28T08:27:00Z</dcterms:created>
  <dcterms:modified xsi:type="dcterms:W3CDTF">2018-02-13T10:11:38Z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