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99" r:id="rId3"/>
    <p:sldId id="257" r:id="rId4"/>
    <p:sldId id="258" r:id="rId5"/>
    <p:sldId id="302" r:id="rId6"/>
    <p:sldId id="338" r:id="rId7"/>
    <p:sldId id="327" r:id="rId8"/>
    <p:sldId id="329" r:id="rId9"/>
    <p:sldId id="317" r:id="rId10"/>
    <p:sldId id="262" r:id="rId11"/>
    <p:sldId id="318" r:id="rId12"/>
    <p:sldId id="319" r:id="rId13"/>
    <p:sldId id="320" r:id="rId14"/>
    <p:sldId id="312" r:id="rId15"/>
    <p:sldId id="331" r:id="rId16"/>
    <p:sldId id="339" r:id="rId17"/>
    <p:sldId id="332" r:id="rId18"/>
    <p:sldId id="333" r:id="rId19"/>
    <p:sldId id="336" r:id="rId20"/>
    <p:sldId id="340" r:id="rId21"/>
    <p:sldId id="342" r:id="rId22"/>
    <p:sldId id="343" r:id="rId23"/>
    <p:sldId id="341" r:id="rId24"/>
    <p:sldId id="345" r:id="rId25"/>
    <p:sldId id="346" r:id="rId26"/>
    <p:sldId id="348" r:id="rId27"/>
    <p:sldId id="289" r:id="rId28"/>
    <p:sldId id="290" r:id="rId29"/>
    <p:sldId id="313" r:id="rId30"/>
    <p:sldId id="321" r:id="rId31"/>
    <p:sldId id="325" r:id="rId32"/>
    <p:sldId id="326" r:id="rId33"/>
    <p:sldId id="323" r:id="rId34"/>
    <p:sldId id="324" r:id="rId35"/>
    <p:sldId id="337" r:id="rId36"/>
    <p:sldId id="315" r:id="rId37"/>
    <p:sldId id="300" r:id="rId38"/>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90" autoAdjust="0"/>
    <p:restoredTop sz="94660"/>
  </p:normalViewPr>
  <p:slideViewPr>
    <p:cSldViewPr>
      <p:cViewPr>
        <p:scale>
          <a:sx n="100" d="100"/>
          <a:sy n="100" d="100"/>
        </p:scale>
        <p:origin x="-1044" y="-3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7.xml"/><Relationship Id="rId2" Type="http://schemas.openxmlformats.org/officeDocument/2006/relationships/slide" Target="slide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78582" y="2579419"/>
            <a:ext cx="11521280"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mj-ea"/>
                <a:ea typeface="+mj-ea"/>
                <a:cs typeface="Times New Roman" panose="02020603050405020304" pitchFamily="18" charset="0"/>
              </a:rPr>
              <a:t>“</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学习论证</a:t>
            </a:r>
            <a:r>
              <a:rPr lang="zh-CN" altLang="en-US" sz="6000" b="1" dirty="0" smtClean="0">
                <a:solidFill>
                  <a:schemeClr val="accent6">
                    <a:lumMod val="75000"/>
                  </a:schemeClr>
                </a:solidFill>
                <a:effectLst>
                  <a:reflection blurRad="6350" stA="55000" endA="300" endPos="45500" dir="5400000" sy="-100000" algn="bl" rotWithShape="0"/>
                </a:effectLst>
                <a:latin typeface="+mj-ea"/>
                <a:ea typeface="+mj-ea"/>
                <a:cs typeface="Times New Roman" panose="02020603050405020304" pitchFamily="18" charset="0"/>
              </a:rPr>
              <a:t>”</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定向练</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
          <p:cNvSpPr txBox="1"/>
          <p:nvPr/>
        </p:nvSpPr>
        <p:spPr>
          <a:xfrm>
            <a:off x="2116931" y="3811106"/>
            <a:ext cx="8802811" cy="553998"/>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000" dirty="0" smtClean="0">
                <a:solidFill>
                  <a:srgbClr val="00B0F0"/>
                </a:solidFill>
                <a:latin typeface="微软雅黑" panose="020B0503020204020204" pitchFamily="34" charset="-122"/>
                <a:ea typeface="微软雅黑" panose="020B0503020204020204" pitchFamily="34" charset="-122"/>
                <a:cs typeface="+mj-cs"/>
              </a:rPr>
              <a:t>目标</a:t>
            </a:r>
            <a:r>
              <a:rPr lang="en-US" altLang="zh-CN" sz="2000" dirty="0" smtClean="0">
                <a:solidFill>
                  <a:srgbClr val="00B0F0"/>
                </a:solidFill>
                <a:latin typeface="微软雅黑" panose="020B0503020204020204" pitchFamily="34" charset="-122"/>
                <a:ea typeface="微软雅黑" panose="020B0503020204020204" pitchFamily="34" charset="-122"/>
              </a:rPr>
              <a:t>·</a:t>
            </a:r>
            <a:r>
              <a:rPr lang="zh-CN" altLang="en-US" sz="2000" dirty="0" smtClean="0">
                <a:solidFill>
                  <a:srgbClr val="00B0F0"/>
                </a:solidFill>
                <a:latin typeface="微软雅黑" panose="020B0503020204020204" pitchFamily="34" charset="-122"/>
                <a:ea typeface="微软雅黑" panose="020B0503020204020204" pitchFamily="34" charset="-122"/>
              </a:rPr>
              <a:t>重点</a:t>
            </a:r>
            <a:r>
              <a:rPr lang="zh-CN" altLang="en-US" sz="2000" dirty="0">
                <a:solidFill>
                  <a:srgbClr val="00B0F0"/>
                </a:solidFill>
                <a:latin typeface="微软雅黑" panose="020B0503020204020204" pitchFamily="34" charset="-122"/>
                <a:ea typeface="微软雅黑" panose="020B0503020204020204" pitchFamily="34" charset="-122"/>
                <a:cs typeface="+mj-cs"/>
              </a:rPr>
              <a:t>　</a:t>
            </a:r>
            <a:r>
              <a:rPr lang="en-US" altLang="zh-CN" sz="2000" kern="100" dirty="0">
                <a:solidFill>
                  <a:srgbClr val="00B0F0"/>
                </a:solidFill>
                <a:latin typeface="Times New Roman" panose="02020603050405020304"/>
                <a:ea typeface="华文细黑"/>
                <a:cs typeface="Times New Roman" panose="02020603050405020304"/>
              </a:rPr>
              <a:t>1.</a:t>
            </a:r>
            <a:r>
              <a:rPr lang="zh-CN" altLang="en-US" sz="2000" kern="100" dirty="0">
                <a:solidFill>
                  <a:srgbClr val="00B0F0"/>
                </a:solidFill>
                <a:latin typeface="Times New Roman" panose="02020603050405020304"/>
                <a:ea typeface="华文细黑"/>
                <a:cs typeface="Times New Roman" panose="02020603050405020304"/>
              </a:rPr>
              <a:t>学习五种常见的论证方法。</a:t>
            </a:r>
            <a:r>
              <a:rPr lang="en-US" altLang="zh-CN" sz="2000" kern="100" dirty="0">
                <a:solidFill>
                  <a:srgbClr val="00B0F0"/>
                </a:solidFill>
                <a:latin typeface="Times New Roman" panose="02020603050405020304"/>
                <a:ea typeface="华文细黑"/>
                <a:cs typeface="Times New Roman" panose="02020603050405020304"/>
              </a:rPr>
              <a:t>2.</a:t>
            </a:r>
            <a:r>
              <a:rPr lang="zh-CN" altLang="en-US" sz="2000" kern="100" dirty="0">
                <a:solidFill>
                  <a:srgbClr val="00B0F0"/>
                </a:solidFill>
                <a:latin typeface="Times New Roman" panose="02020603050405020304"/>
                <a:ea typeface="华文细黑"/>
                <a:cs typeface="Times New Roman" panose="02020603050405020304"/>
              </a:rPr>
              <a:t>能综合运用几种论证方法论证论点。</a:t>
            </a:r>
            <a:endParaRPr lang="zh-CN" altLang="zh-CN" sz="2000" kern="100" dirty="0">
              <a:solidFill>
                <a:srgbClr val="00B0F0"/>
              </a:solidFill>
              <a:effectLst/>
              <a:latin typeface="宋体" panose="02010600030101010101" pitchFamily="2" charset="-122"/>
              <a:cs typeface="Courier New" panose="02070309020205020404"/>
            </a:endParaRPr>
          </a:p>
        </p:txBody>
      </p:sp>
      <p:sp>
        <p:nvSpPr>
          <p:cNvPr id="7" name="矩形 6"/>
          <p:cNvSpPr>
            <a:spLocks noChangeArrowheads="1"/>
          </p:cNvSpPr>
          <p:nvPr/>
        </p:nvSpPr>
        <p:spPr bwMode="auto">
          <a:xfrm>
            <a:off x="478582" y="213285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第三单元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古代议论性散文</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9" name="Picture 2" descr="E:\赵丽君  2016\同步2016\创新设计\最后一批\看完\创新图片\c2ce7757bf938b599583542900dbbc89_17.jpg"/>
          <p:cNvPicPr>
            <a:picLocks noChangeAspect="1" noChangeArrowheads="1"/>
          </p:cNvPicPr>
          <p:nvPr/>
        </p:nvPicPr>
        <p:blipFill rotWithShape="1">
          <a:blip r:embed="rId1">
            <a:extLst>
              <a:ext uri="{28A0092B-C50C-407E-A947-70E740481C1C}">
                <a14:useLocalDpi xmlns:a14="http://schemas.microsoft.com/office/drawing/2010/main" val="0"/>
              </a:ext>
            </a:extLst>
          </a:blip>
          <a:srcRect l="20331"/>
          <a:stretch>
            <a:fillRect/>
          </a:stretch>
        </p:blipFill>
        <p:spPr bwMode="auto">
          <a:xfrm>
            <a:off x="8658225" y="0"/>
            <a:ext cx="3532188" cy="26192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3407" y="257735"/>
            <a:ext cx="11604658" cy="6555641"/>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事例要准确、典型、新鲜。生活中事实众多，但用作论据的事物必须挑选具有代表性的，能够揭示事物的本质的，尤其要选择一些名人名事。但事例忌虚假、忌陈旧。高考作文评卷，老师们最怕遇到的就是生搬硬套古旧材料的文风。为了使文章不仅有说服力且有吸引力，事例还要求新鲜。要尽可能采用新鲜的、别人没有用过或很少用过的材料。如果非得用陈旧的材料，也要努力开掘出新的东西来</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事例的叙述要简明扼要，切忌拖泥带水，过于详细。举例是为了证明观点，不是为了弄清事实，切忌本末倒置。</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事例切忌单一狭隘，要丰富广阔、点面结合，古今中外相映成辉。同类事例掌握多时可考虑采用排比句式列举</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260648"/>
            <a:ext cx="11477352"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事例列举之后要简短分析，不能将例证法变成事例整理，忌有例无证。</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：下面一段文字是以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拥抱生命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为话题写的，其事例论证有何特点和不足？请简要评析</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人的一生不是一帆风顺的，布满了挫折与坎坷，而能够笑对挫折的人才是生命真正的强者。张海迪身体残疾，可她在轮椅上著书学习，谱写了充实而有意义的生命乐章；德国音乐家贝多芬在达到创造高峰的时候，突然失聪，这对于一个音乐家是一个多么残酷的打击，但他并没有在不幸面前消极沉沦，创作了《田园交响曲》等多部佳作；我国著名数学家华罗庚曾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科学上没有平坦的大道，真理的长河中有无数礁石险滩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，华罗庚一生中遇到过无数挫折，但他对生活坚韧的态度使他</a:t>
            </a:r>
            <a:r>
              <a:rPr lang="zh-CN" altLang="zh-CN" sz="2800" kern="100" dirty="0" smtClean="0">
                <a:latin typeface="Times New Roman" panose="02020603050405020304"/>
                <a:ea typeface="华文细黑"/>
                <a:cs typeface="Times New Roman" panose="02020603050405020304"/>
              </a:rPr>
              <a:t>求得</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321454"/>
            <a:ext cx="11592126" cy="1307346"/>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了科学上的一个又一个真理。正是因为他们有这种失意不丧志的进取精神，他们才能在有限的生命里展示了精彩丰富的人生，取得了辉煌的成绩</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kern="100" dirty="0">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260648"/>
            <a:ext cx="11477352" cy="194873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首先，选择的事例紧紧围绕话题，选例典型，叙述简洁，并能做到叙议结合；其次，所选事例中外结合，丰富广阔，有社会活动家、音乐家、科学家。不足之处在于选例不够新颖。</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260648"/>
            <a:ext cx="11593288"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引证法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引证法也叫道理论证，是通过引用名人名言、古诗文名句、反映科学规律的俗语谚语警句等来证明自己观点正确可信的一种论证方法。</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由于引证法运用的是世人公认的思考结晶，能够深刻地反映事物的本质，已为无数事实所证明，所以具有巨大的说服力。怎么用好引证法呢？</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所引用的名言警句等针对性要强。每句名言都产生于特定的背景，都应用于特定的交际目的，即使是谈同一个问题，也有不少名言可供选取。要仔细分析每个道理论据的特有功能，将它引用到最恰当的语言环境之中。</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pPr>
            <a:r>
              <a:rPr lang="zh-CN" altLang="zh-CN" sz="2800" kern="100" dirty="0">
                <a:latin typeface="Times New Roman" panose="02020603050405020304"/>
                <a:ea typeface="华文细黑"/>
                <a:cs typeface="Times New Roman" panose="02020603050405020304"/>
              </a:rPr>
              <a:t>例如：强调立志的重要性，要选用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三军可夺帅也，匹夫不可夺志也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；强调志向高洁远大，要选用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燕雀安知鸿鹄之志哉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；某同学沉湎于上网</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260648"/>
            <a:ext cx="11593288" cy="5909310"/>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要选用</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玩物丧志</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；某同学不能持之以恒、一曝十寒，要选用</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有为之人立长志，无为之人常立志</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 </a:t>
            </a:r>
            <a:endParaRPr lang="en-US" altLang="zh-CN" sz="2800" kern="100" dirty="0">
              <a:solidFill>
                <a:prstClr val="black"/>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要简洁，不宜过多。议论是在发表自己的见解，而不是在介绍他人的见解。引用他人的话，目的是让读者更加信服自己的话，自己的话应是议论的主体，应是全文最醒目的部分。过多的引文，很容易将自己的分析淹没。</a:t>
            </a:r>
            <a:r>
              <a:rPr lang="en-US" altLang="zh-CN" sz="2800" kern="100" dirty="0" smtClean="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3</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要注意直接引用和间接引用的区别。直接引用务求文字，甚至标点均准确无误；间接引用只须述其大意，但要注意人称的转换。</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总之，引证法的要点就在于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引文加分析，分析扣论点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，记住这一点，就能使你的论据发挥应有的作用</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21763" y="332656"/>
            <a:ext cx="11477352"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：在下面一段文字的横线处填写一句名言或诗句。</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生命是宝贵的，生命是美好的，是生命赐给我们生活的价值。</a:t>
            </a:r>
            <a:r>
              <a:rPr lang="en-US" altLang="zh-CN" sz="2800" kern="100" dirty="0">
                <a:latin typeface="Times New Roman" panose="02020603050405020304"/>
                <a:ea typeface="华文细黑"/>
                <a:cs typeface="Courier New" panose="02070309020205020404"/>
              </a:rPr>
              <a:t>____________</a:t>
            </a:r>
            <a:r>
              <a:rPr lang="zh-CN" altLang="zh-CN" sz="2800" kern="100" dirty="0">
                <a:latin typeface="Times New Roman" panose="02020603050405020304"/>
                <a:ea typeface="华文细黑"/>
                <a:cs typeface="Times New Roman" panose="02020603050405020304"/>
              </a:rPr>
              <a:t>所以，我们一定要忘掉那些灿烂的光辉和悲惨的事情，继续着我们以后的生活。要有一颗平常心面对生活才好。</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生命是一条艰险的狭谷，只有勇敢的人才能通过。</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rPr>
              <a:t>(</a:t>
            </a:r>
            <a:r>
              <a:rPr lang="zh-CN" altLang="zh-CN" sz="2800" kern="100" dirty="0">
                <a:solidFill>
                  <a:srgbClr val="3333FF"/>
                </a:solidFill>
                <a:latin typeface="Times New Roman" panose="02020603050405020304"/>
                <a:ea typeface="华文细黑"/>
                <a:cs typeface="Times New Roman" panose="02020603050405020304"/>
              </a:rPr>
              <a:t>米歇潘</a:t>
            </a:r>
            <a:r>
              <a:rPr lang="en-US" altLang="zh-CN" sz="2800" kern="100" dirty="0">
                <a:solidFill>
                  <a:srgbClr val="3333FF"/>
                </a:solidFill>
                <a:latin typeface="Times New Roman" panose="02020603050405020304"/>
                <a:ea typeface="华文细黑"/>
              </a:rPr>
              <a:t>)</a:t>
            </a:r>
            <a:endParaRPr lang="en-US" altLang="zh-CN" sz="2800" kern="100" dirty="0" smtClean="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2" end="2"/>
                                            </p:txEl>
                                          </p:spTgt>
                                        </p:tgtEl>
                                      </p:cBhvr>
                                    </p:animEffect>
                                    <p:set>
                                      <p:cBhvr>
                                        <p:cTn id="12"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32656"/>
            <a:ext cx="11477352" cy="4534062"/>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比较论证法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比较论证是一种由个别到个别的论证方法。通常将它分为两类：类比法和对比法。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类比论证。类比论证是根据两个对象在某些属性上的相同或相似，推论两者在其他属性上也应相同或相似。其逻辑形式为：</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具有</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的属性，</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具有</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的属性，所以，</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可能具有</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的属性。类比法富于启发性，它深入浅出，使读者易于领悟抽象的道理，可使文章简练生动。</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06574" y="328582"/>
            <a:ext cx="11650107" cy="6124754"/>
          </a:xfrm>
          <a:prstGeom prst="rect">
            <a:avLst/>
          </a:prstGeom>
        </p:spPr>
        <p:txBody>
          <a:bodyPr wrap="square">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：下面一段文字是如何论证的？</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暮寝而思之，曰：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吾妻之美我者，私我也；妾之美我者，畏我也；客之美我者，欲有求于我也。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于是入朝见威王，曰：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臣诚知不如徐公美。臣之妻私臣，臣之妾畏臣，臣之客欲有求于臣，皆以美于徐公。今齐地方千里，百二十城，宫妇左右莫不私王，朝廷之臣莫不畏王，四境之内莫不有求于王。由此观之，王之蔽甚矣！</a:t>
            </a:r>
            <a:r>
              <a:rPr lang="en-US" altLang="zh-CN" sz="2800" kern="100" dirty="0" smtClean="0">
                <a:latin typeface="宋体" panose="02010600030101010101" pitchFamily="2" charset="-122"/>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4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邹忌将自己受蔽于妻、妾、客这个事例与齐王受蔽于宫妇左右、朝臣、四境的事例进行类比，从而得出了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王之蔽甚矣</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这个具体的、特殊的论点。分析入情入理，道理清晰明了，齐王顿然明白，欣然接受。邹忌以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口舌之劳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比较分析，赢得了齐王的顿悟、国家的兴盛，国之万幸也。</a:t>
            </a:r>
            <a:endParaRPr lang="en-US" altLang="zh-CN" sz="2800" kern="100" dirty="0" smtClean="0">
              <a:solidFill>
                <a:srgbClr val="3333FF"/>
              </a:solidFill>
              <a:latin typeface="宋体" panose="02010600030101010101" pitchFamily="2" charset="-122"/>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2" end="2"/>
                                            </p:txEl>
                                          </p:spTgt>
                                        </p:tgtEl>
                                      </p:cBhvr>
                                    </p:animEffect>
                                    <p:set>
                                      <p:cBhvr>
                                        <p:cTn id="12"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93045"/>
            <a:ext cx="11477352" cy="5909310"/>
          </a:xfrm>
          <a:prstGeom prst="rect">
            <a:avLst/>
          </a:prstGeom>
        </p:spPr>
        <p:txBody>
          <a:bodyPr wrap="square">
            <a:spAutoFit/>
          </a:bodyPr>
          <a:lstStyle/>
          <a:p>
            <a:pPr algn="just">
              <a:lnSpc>
                <a:spcPct val="150000"/>
              </a:lnSpc>
              <a:spcAft>
                <a:spcPts val="0"/>
              </a:spcAft>
            </a:pPr>
            <a:r>
              <a:rPr lang="en-US" altLang="zh-CN" sz="2800" kern="100" smtClean="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对比</a:t>
            </a:r>
            <a:r>
              <a:rPr lang="zh-CN" altLang="zh-CN" sz="2800" kern="100" dirty="0">
                <a:latin typeface="Times New Roman" panose="02020603050405020304"/>
                <a:ea typeface="华文细黑"/>
                <a:cs typeface="Times New Roman" panose="02020603050405020304"/>
              </a:rPr>
              <a:t>论证。对比论证是一种求异的思维方式，它侧重于从事物的相反或相异的属性的比较中来揭示需要论证的论点的本质。对比论证方式的运用范围很广，因为可以进行比较的事物很多，中与外、古与今、大与小、强与弱等，都适合于进行比较；在比较中分析和阐明了两者的差异和对立之后，是非昭然，自然就能够确立论点了。对比可以是两个对象之间的比较，也可以是同一对象自身前后不同阶段之间的比较，前者称为横向比较，后者称为纵向比较。运用纵向对比的论证方式，不能停留在形式逻辑的静态判断的层面上，否则，有时会显得说服力不够。《劝学》《过秦论》《师说》中都运用了对比论证。</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596368" y="2056065"/>
            <a:ext cx="391949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一、典文</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赏析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595078" y="3174285"/>
            <a:ext cx="392017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二、技法</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点拨</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596368" y="4297838"/>
            <a:ext cx="392272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三、实战</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演练</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465644" y="269302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4467784" y="381749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4467784" y="4941962"/>
            <a:ext cx="3168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93045"/>
            <a:ext cx="11477352"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：下面一段文字是如何论证的？</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骐骥一跃，不能十步；驽马十驾，功在不舍。锲而舍之，朽木不折；锲而不舍，金石可镂。蚓无爪牙之利，筋骨之强，上食埃土，下饮黄泉，用心一也。蟹六跪而二螯，非蛇鳝之穴无可寄托者，用心躁也</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1200"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《劝学》</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这里把</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骐骥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驽马</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从自身条件优劣、奔跑寻食态度、最后努力结果等进行对比，自然得出结论：学习要持之以恒、专心致志。</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blinds(horizontal)">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3" end="3"/>
                                            </p:txEl>
                                          </p:spTgt>
                                        </p:tgtEl>
                                      </p:cBhvr>
                                    </p:animEffect>
                                    <p:set>
                                      <p:cBhvr>
                                        <p:cTn id="12"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93045"/>
            <a:ext cx="11477352" cy="388773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四</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比喻论证法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比喻论证是用比喻作论证，拿比喻者之理去论证被比喻者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论题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之理。在比喻论证中，比喻者是一组形象事例，其中包含着一定的关系和道理，被比喻者则是一种抽象的道理。比喻者和被比喻者虽然是两类不同的事物，但在它们之间存在着一个共同的一般性原理，因此它们之间具有推理关系。</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21763" y="393045"/>
            <a:ext cx="11477352" cy="6124754"/>
          </a:xfrm>
          <a:prstGeom prst="rect">
            <a:avLst/>
          </a:prstGeom>
        </p:spPr>
        <p:txBody>
          <a:bodyPr wrap="square">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：下面的文字是如何运用比喻论证的？我们还学过哪些运用比喻论证方法的课文？回顾一下这些文章，体会比喻论证的使用要点。</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生命如一泓清水，源头处没有一点污染。童年时的我们无忧无虑，笑容灿烂，生活就像水晶般透明，没有任何苦涩的内容</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spc="-100" dirty="0">
                <a:latin typeface="Times New Roman" panose="02020603050405020304"/>
                <a:ea typeface="华文细黑"/>
                <a:cs typeface="Times New Roman" panose="02020603050405020304"/>
              </a:rPr>
              <a:t>生命如一泓清水，青年时的我们如乘势的水流，不希望有堤岸的存在。我们渴望像水一样流动，流出父母的怀抱，流离家庭的羁绊，流入一片陌生的天地，去寻找生活，寻找值得终生追求的事业，寻找真正的爱情，和我们所爱的人合二为一，终身相守，就像两股清水，融合得了无痕迹</a:t>
            </a:r>
            <a:r>
              <a:rPr lang="zh-CN" altLang="zh-CN" sz="2800" kern="100" spc="-100" dirty="0" smtClean="0">
                <a:latin typeface="Times New Roman" panose="02020603050405020304"/>
                <a:ea typeface="华文细黑"/>
                <a:cs typeface="Times New Roman" panose="02020603050405020304"/>
              </a:rPr>
              <a:t>。</a:t>
            </a:r>
            <a:r>
              <a:rPr lang="en-US" altLang="zh-CN" sz="2800" kern="100" spc="-100" dirty="0" smtClean="0">
                <a:latin typeface="Times New Roman" panose="02020603050405020304"/>
                <a:ea typeface="华文细黑"/>
                <a:cs typeface="Times New Roman" panose="02020603050405020304"/>
              </a:rPr>
              <a:t> </a:t>
            </a:r>
            <a:endParaRPr lang="en-US" altLang="zh-CN" sz="1050" kern="100" spc="-100" dirty="0" smtClean="0">
              <a:latin typeface="宋体" panose="02010600030101010101" pitchFamily="2" charset="-122"/>
              <a:cs typeface="Courier New" panose="02070309020205020404"/>
            </a:endParaRPr>
          </a:p>
          <a:p>
            <a:pPr lvl="0" algn="just">
              <a:lnSpc>
                <a:spcPct val="140000"/>
              </a:lnSpc>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prstClr val="black"/>
                </a:solidFill>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作者把生命比作一泓清水，以此来说明人的生命在不同阶段的特征。学过的课文有《拿来主义》《寡人之于国也》《劝学》等</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blinds(horizontal)">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3" end="3"/>
                                            </p:txEl>
                                          </p:spTgt>
                                        </p:tgtEl>
                                      </p:cBhvr>
                                    </p:animEffect>
                                    <p:set>
                                      <p:cBhvr>
                                        <p:cTn id="12"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2" y="393045"/>
            <a:ext cx="11578099"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运用比喻论证必须注意以下两点：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以小见大，就近取譬。要精选生活中细小的、人们熟悉的事物作为设喻的喻体。喻体如果不是读者常见熟知的，就达不到喻证的目的。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喻体不求形似，只求神似。作为比喻论证的喻体与作为比喻修辞的喻体不同。比喻修辞的喻体是为了强调特征，描绘事物，侧重形似，以形比形；而比喻论证的喻体是为了阐发观点，以正视听，力求神似，以义取形</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93045"/>
            <a:ext cx="11477352" cy="6473054"/>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五</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因果论证法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通过揭示原因来论证结果，即因果论证。在因果论证中要重视以下因果分析：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分析主要原因和次要原因。有时某种结果是由多种原因引起的，这时就必须分析和抓住其中的主要原因，提示引起结果的最本质的最核心的因素来论证论点。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分析产生的原因。一般来说，越深层的原因，就越能说明问题的实质，就越有说服力。</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分析异因同果、同因异果和互为因果。这类分析也就是力图异中求同或同中求异，是辩证逻辑的要求。</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93045"/>
            <a:ext cx="11477352" cy="6424579"/>
          </a:xfrm>
          <a:prstGeom prst="rect">
            <a:avLst/>
          </a:prstGeom>
        </p:spPr>
        <p:txBody>
          <a:bodyPr wrap="square">
            <a:spAutoFit/>
          </a:bodyPr>
          <a:lstStyle/>
          <a:p>
            <a:pPr algn="just">
              <a:lnSpc>
                <a:spcPct val="135000"/>
              </a:lnSpc>
              <a:spcAft>
                <a:spcPts val="0"/>
              </a:spcAft>
            </a:pPr>
            <a:r>
              <a:rPr lang="zh-CN" altLang="zh-CN" sz="2800" kern="100" dirty="0">
                <a:latin typeface="Times New Roman" panose="02020603050405020304"/>
                <a:ea typeface="华文细黑"/>
                <a:cs typeface="Times New Roman" panose="02020603050405020304"/>
              </a:rPr>
              <a:t>例：</a:t>
            </a:r>
            <a:endParaRPr lang="zh-CN" altLang="zh-CN" sz="1050" kern="100" dirty="0">
              <a:latin typeface="宋体" panose="02010600030101010101" pitchFamily="2" charset="-122"/>
              <a:cs typeface="Courier New" panose="02070309020205020404"/>
            </a:endParaRPr>
          </a:p>
          <a:p>
            <a:pPr indent="711200" algn="just">
              <a:lnSpc>
                <a:spcPct val="135000"/>
              </a:lnSpc>
              <a:spcAft>
                <a:spcPts val="0"/>
              </a:spcAft>
            </a:pPr>
            <a:r>
              <a:rPr lang="zh-CN" altLang="zh-CN" sz="2800" kern="100" dirty="0">
                <a:latin typeface="Times New Roman" panose="02020603050405020304"/>
                <a:ea typeface="华文细黑"/>
                <a:cs typeface="Times New Roman" panose="02020603050405020304"/>
              </a:rPr>
              <a:t>瑞士虽富，可它缺乏包容，也相应地缺乏文化积累的机会。因此，数百年来，它并不被列入欧洲文化的长廊。它的首都伯尔尼不建机场，更是拒绝包容。我想，闭塞它的并不是历史，而是不包容。</a:t>
            </a:r>
            <a:endParaRPr lang="zh-CN" altLang="zh-CN" sz="1050" kern="100" dirty="0">
              <a:latin typeface="宋体" panose="02010600030101010101" pitchFamily="2" charset="-122"/>
              <a:cs typeface="Courier New" panose="02070309020205020404"/>
            </a:endParaRPr>
          </a:p>
          <a:p>
            <a:pPr indent="711200" algn="just">
              <a:lnSpc>
                <a:spcPct val="135000"/>
              </a:lnSpc>
              <a:spcAft>
                <a:spcPts val="0"/>
              </a:spcAft>
            </a:pPr>
            <a:r>
              <a:rPr lang="zh-CN" altLang="zh-CN" sz="2800" kern="100" dirty="0">
                <a:latin typeface="Times New Roman" panose="02020603050405020304"/>
                <a:ea typeface="华文细黑"/>
                <a:cs typeface="Times New Roman" panose="02020603050405020304"/>
              </a:rPr>
              <a:t>相反，巴塞罗那喜爱包容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流浪者大街说明一切。也正因如此，来自世界各处的文明相互切磋，摩擦间闪出了火花，而真正成熟的文化也由此一次次诞生。我想，也由是之故，巴塞罗那闻名于世</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35000"/>
              </a:lnSpc>
              <a:spcAft>
                <a:spcPts val="0"/>
              </a:spcAft>
            </a:pPr>
            <a:r>
              <a:rPr lang="zh-CN" altLang="zh-CN" sz="2800" kern="100" dirty="0">
                <a:latin typeface="Times New Roman" panose="02020603050405020304"/>
                <a:ea typeface="华文细黑"/>
                <a:cs typeface="Times New Roman" panose="02020603050405020304"/>
              </a:rPr>
              <a:t>包容，不仅是胸襟，更是一种品性，使人取长补短，心灵互补；使社会文化衍生，文明进步</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35000"/>
              </a:lnSpc>
            </a:pPr>
            <a:r>
              <a:rPr lang="zh-CN" altLang="zh-CN" sz="2800" kern="100" dirty="0">
                <a:latin typeface="Times New Roman" panose="02020603050405020304"/>
                <a:ea typeface="华文细黑"/>
                <a:cs typeface="Times New Roman" panose="02020603050405020304"/>
              </a:rPr>
              <a:t>总之，议论文中使用的论证方法是多种多样的。一篇优秀的议论文，其论证方法也不是单一的，要多种论证方法结合，才能使议论更加有力</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296465" y="711746"/>
            <a:ext cx="11587955" cy="1311193"/>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议论文中常用的论证方法主要有：</a:t>
            </a: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例证法，</a:t>
            </a: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引证法，</a:t>
            </a: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比较论证法</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含类比论证和对比论证</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比喻论证法，</a:t>
            </a: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因果论证法。</a:t>
            </a:r>
            <a:r>
              <a:rPr lang="zh-CN" altLang="zh-CN" sz="2800" kern="100" dirty="0">
                <a:ea typeface="Times New Roman" panose="02020603050405020304"/>
              </a:rPr>
              <a:t> </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296466"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技法</a:t>
            </a:r>
            <a:r>
              <a:rPr lang="zh-CN" altLang="en-US" sz="2400" b="1" dirty="0">
                <a:solidFill>
                  <a:srgbClr val="FF6600"/>
                </a:solidFill>
                <a:latin typeface="微软雅黑" panose="020B0503020204020204" pitchFamily="34" charset="-122"/>
                <a:ea typeface="微软雅黑" panose="020B0503020204020204" pitchFamily="34" charset="-122"/>
              </a:rPr>
              <a:t>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975436"/>
            <a:ext cx="11412000" cy="388850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片段练习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依据提示，运用恰当的论证方法补充完整下面语段。</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我们要善待生命，珍爱生命。正如</a:t>
            </a:r>
            <a:r>
              <a:rPr lang="en-US" altLang="zh-CN" sz="2800" kern="100" dirty="0" smtClean="0">
                <a:latin typeface="Times New Roman" panose="02020603050405020304"/>
                <a:ea typeface="华文细黑"/>
                <a:cs typeface="Courier New" panose="02070309020205020404"/>
              </a:rPr>
              <a:t>__________________________(</a:t>
            </a:r>
            <a:r>
              <a:rPr lang="zh-CN" altLang="zh-CN" sz="2800" kern="100" dirty="0">
                <a:latin typeface="Times New Roman" panose="02020603050405020304"/>
                <a:ea typeface="华文细黑"/>
                <a:cs typeface="Times New Roman" panose="02020603050405020304"/>
              </a:rPr>
              <a:t>举例</a:t>
            </a:r>
            <a:r>
              <a:rPr lang="en-US" altLang="zh-CN" sz="2800" kern="100" dirty="0" smtClean="0">
                <a:latin typeface="Times New Roman" panose="02020603050405020304"/>
                <a:ea typeface="华文细黑"/>
                <a:cs typeface="Courier New" panose="02070309020205020404"/>
              </a:rPr>
              <a:t>)_________________</a:t>
            </a:r>
            <a:r>
              <a:rPr lang="zh-CN" altLang="zh-CN" sz="2800" kern="100" dirty="0">
                <a:latin typeface="Times New Roman" panose="02020603050405020304"/>
                <a:ea typeface="华文细黑"/>
                <a:cs typeface="Times New Roman" panose="02020603050405020304"/>
              </a:rPr>
              <a:t>曾经说过：</a:t>
            </a:r>
            <a:r>
              <a:rPr lang="en-US" altLang="zh-CN" sz="2800" kern="100" dirty="0">
                <a:latin typeface="Times New Roman" panose="02020603050405020304"/>
                <a:ea typeface="华文细黑"/>
                <a:cs typeface="Courier New" panose="02070309020205020404"/>
              </a:rPr>
              <a:t>__________________________(</a:t>
            </a:r>
            <a:r>
              <a:rPr lang="zh-CN" altLang="zh-CN" sz="2800" kern="100" dirty="0">
                <a:latin typeface="Times New Roman" panose="02020603050405020304"/>
                <a:ea typeface="华文细黑"/>
                <a:cs typeface="Times New Roman" panose="02020603050405020304"/>
              </a:rPr>
              <a:t>引用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我希望我的生命像</a:t>
            </a:r>
            <a:r>
              <a:rPr lang="en-US" altLang="zh-CN" sz="2800" kern="100" dirty="0">
                <a:latin typeface="Times New Roman" panose="02020603050405020304"/>
                <a:ea typeface="华文细黑"/>
                <a:cs typeface="Courier New" panose="02070309020205020404"/>
              </a:rPr>
              <a:t>______________________________</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比喻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至少我的生命不应该</a:t>
            </a:r>
            <a:r>
              <a:rPr lang="en-US" altLang="zh-CN" sz="2800" kern="100" dirty="0">
                <a:latin typeface="Times New Roman" panose="02020603050405020304"/>
                <a:ea typeface="华文细黑"/>
                <a:cs typeface="Courier New" panose="02070309020205020404"/>
              </a:rPr>
              <a:t>______________________________(</a:t>
            </a:r>
            <a:r>
              <a:rPr lang="zh-CN" altLang="zh-CN" sz="2800" kern="100" dirty="0">
                <a:latin typeface="Times New Roman" panose="02020603050405020304"/>
                <a:ea typeface="华文细黑"/>
                <a:cs typeface="Times New Roman" panose="02020603050405020304"/>
              </a:rPr>
              <a:t>对比</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三</a:t>
            </a:r>
            <a:r>
              <a:rPr lang="zh-CN" altLang="en-US" sz="2400" b="1" kern="0" dirty="0">
                <a:solidFill>
                  <a:prstClr val="white"/>
                </a:solidFill>
                <a:latin typeface="微软雅黑" panose="020B0503020204020204" pitchFamily="34" charset="-122"/>
                <a:ea typeface="微软雅黑" panose="020B0503020204020204" pitchFamily="34" charset="-122"/>
              </a:rPr>
              <a:t>、实战</a:t>
            </a:r>
            <a:r>
              <a:rPr lang="en-US" altLang="zh-CN" sz="2400" b="1" kern="0" dirty="0">
                <a:solidFill>
                  <a:prstClr val="white"/>
                </a:solidFill>
                <a:latin typeface="微软雅黑" panose="020B0503020204020204" pitchFamily="34" charset="-122"/>
                <a:ea typeface="微软雅黑" panose="020B0503020204020204" pitchFamily="34" charset="-122"/>
              </a:rPr>
              <a:t>•</a:t>
            </a:r>
            <a:r>
              <a:rPr lang="zh-CN" altLang="en-US" sz="2400" b="1" kern="0" dirty="0">
                <a:solidFill>
                  <a:prstClr val="white"/>
                </a:solidFill>
                <a:latin typeface="微软雅黑" panose="020B0503020204020204" pitchFamily="34" charset="-122"/>
                <a:ea typeface="微软雅黑" panose="020B0503020204020204" pitchFamily="34" charset="-122"/>
              </a:rPr>
              <a:t>演练</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44091" y="332656"/>
            <a:ext cx="11484000" cy="259506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聋哑女作家海伦</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凯勒，</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尽管耳聋眼盲，</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依然乐观地执着于心不盲，</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让生命最终绽放出绚丽的光彩！　奥斯特洛夫斯基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人，最宝贵的是生命。生命对于每个人只有一次。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　交响乐一样铿锵有力　像二胡一样低迷不振。</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107107"/>
            <a:ext cx="11434414" cy="656846"/>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整篇作文</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73807" y="1412310"/>
            <a:ext cx="11434414" cy="5180393"/>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阅读下面的材料，根据自己的感悟和联想，写一篇不少于</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字的文章。</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有人在飞机上发现这样一个现象：同样是</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岁到</a:t>
            </a:r>
            <a:r>
              <a:rPr lang="en-US" altLang="zh-CN" sz="2800" kern="100" dirty="0">
                <a:latin typeface="Times New Roman" panose="02020603050405020304"/>
                <a:ea typeface="华文细黑"/>
                <a:cs typeface="Courier New" panose="02070309020205020404"/>
              </a:rPr>
              <a:t>45</a:t>
            </a:r>
            <a:r>
              <a:rPr lang="zh-CN" altLang="zh-CN" sz="2800" kern="100" dirty="0">
                <a:latin typeface="Times New Roman" panose="02020603050405020304"/>
                <a:ea typeface="华文细黑"/>
                <a:cs typeface="Times New Roman" panose="02020603050405020304"/>
              </a:rPr>
              <a:t>岁年纪的旅客，头等舱的旅客往往是在看书，公务舱的旅客大多看杂志或用笔记本电脑办公，经济舱的旅客则看报纸、看电影、玩游戏和聊天的比较多。在机场，贵宾厅里面的人们大多在阅读，而普通舱候机区的人全在玩手机。他想，到底是人的位置影响了行为，还是行为影响了位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要求：</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选准角度，自定立意；</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自拟题目；</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除诗歌外，文体不限；</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文体特征鲜明。</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73807" y="881199"/>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命题</a:t>
            </a:r>
            <a:r>
              <a:rPr lang="zh-CN" altLang="en-US" sz="2400" b="1" dirty="0">
                <a:solidFill>
                  <a:srgbClr val="FF6600"/>
                </a:solidFill>
                <a:latin typeface="微软雅黑" panose="020B0503020204020204" pitchFamily="34" charset="-122"/>
                <a:ea typeface="微软雅黑" panose="020B0503020204020204" pitchFamily="34" charset="-122"/>
              </a:rPr>
              <a:t>呈现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91133" y="620688"/>
            <a:ext cx="11593288" cy="6057877"/>
          </a:xfrm>
          <a:prstGeom prst="rect">
            <a:avLst/>
          </a:prstGeom>
        </p:spPr>
        <p:txBody>
          <a:bodyPr wrap="square">
            <a:spAutoFit/>
          </a:bodyPr>
          <a:lstStyle/>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机遇与创造交响曲</a:t>
            </a:r>
            <a:endParaRPr lang="zh-CN" altLang="zh-CN" sz="1050" kern="100" dirty="0">
              <a:latin typeface="宋体" panose="02010600030101010101" pitchFamily="2" charset="-122"/>
              <a:cs typeface="Courier New" panose="02070309020205020404"/>
            </a:endParaRPr>
          </a:p>
          <a:p>
            <a:pPr indent="711200">
              <a:lnSpc>
                <a:spcPct val="14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机遇是拿着碗、捧着书的左手，托着一份希望；创造是操着筷子、握着笔的右手，画出一道亮丽的弧线。若说抓不住机遇，那么创造的筷、笔到哪里去展现风采呢？机遇和创造，左手和右手，它们都离不开对方，只有紧紧握住了，拥有的那方天空才会更广阔，更湛蓝。</a:t>
            </a:r>
            <a:endParaRPr lang="zh-CN" altLang="zh-CN" sz="1050" kern="100" dirty="0">
              <a:latin typeface="宋体" panose="02010600030101010101" pitchFamily="2" charset="-122"/>
              <a:cs typeface="Courier New" panose="02070309020205020404"/>
            </a:endParaRPr>
          </a:p>
          <a:p>
            <a:pPr indent="711200">
              <a:lnSpc>
                <a:spcPct val="14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你若问我要机遇还是要创造，这仿佛是在问我要砍左手还是砍右手，哪都不行，我要两手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右手抓住左手，让机遇不会溜走，才能让创造成为可能</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nSpc>
                <a:spcPct val="14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宋体" panose="02010600030101010101" pitchFamily="2" charset="-122"/>
                <a:ea typeface="华文细黑"/>
                <a:cs typeface="Times New Roman" panose="02020603050405020304"/>
              </a:rPr>
              <a:t>①②</a:t>
            </a:r>
            <a:r>
              <a:rPr lang="zh-CN" altLang="zh-CN" sz="2800" kern="100" dirty="0">
                <a:solidFill>
                  <a:srgbClr val="3333FF"/>
                </a:solidFill>
                <a:latin typeface="Times New Roman" panose="02020603050405020304"/>
                <a:ea typeface="华文细黑"/>
                <a:cs typeface="Times New Roman" panose="02020603050405020304"/>
              </a:rPr>
              <a:t>两段运用比喻论证法阐明了机遇与创造的辩证关系，从而提出文章的中心论点。</a:t>
            </a:r>
            <a:r>
              <a:rPr lang="en-US" altLang="zh-CN" sz="2800" kern="100" dirty="0">
                <a:solidFill>
                  <a:srgbClr val="3333FF"/>
                </a:solidFill>
                <a:latin typeface="Times New Roman" panose="02020603050405020304"/>
                <a:ea typeface="华文细黑"/>
                <a:cs typeface="Times New Roman" panose="02020603050405020304"/>
              </a:rPr>
              <a:t> </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一</a:t>
            </a:r>
            <a:r>
              <a:rPr lang="zh-CN" altLang="en-US" sz="2400" b="1" kern="0" dirty="0">
                <a:solidFill>
                  <a:schemeClr val="bg1"/>
                </a:solidFill>
                <a:latin typeface="微软雅黑" panose="020B0503020204020204" pitchFamily="34" charset="-122"/>
                <a:ea typeface="微软雅黑" panose="020B0503020204020204" pitchFamily="34" charset="-122"/>
              </a:rPr>
              <a:t>、典文</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赏析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3" end="3"/>
                                            </p:txEl>
                                          </p:spTgt>
                                        </p:tgtEl>
                                        <p:attrNameLst>
                                          <p:attrName>style.visibility</p:attrName>
                                        </p:attrNameLst>
                                      </p:cBhvr>
                                      <p:to>
                                        <p:strVal val="visible"/>
                                      </p:to>
                                    </p:set>
                                    <p:animEffect transition="in" filter="blinds(horizontal)">
                                      <p:cBhvr>
                                        <p:cTn id="7" dur="500"/>
                                        <p:tgtEl>
                                          <p:spTgt spid="1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5">
                                            <p:txEl>
                                              <p:pRg st="3" end="3"/>
                                            </p:txEl>
                                          </p:spTgt>
                                        </p:tgtEl>
                                      </p:cBhvr>
                                    </p:animEffect>
                                    <p:set>
                                      <p:cBhvr>
                                        <p:cTn id="12" dur="1" fill="hold">
                                          <p:stCondLst>
                                            <p:cond delay="499"/>
                                          </p:stCondLst>
                                        </p:cTn>
                                        <p:tgtEl>
                                          <p:spTgt spid="15">
                                            <p:txEl>
                                              <p:pRg st="3" end="3"/>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3807" y="691176"/>
            <a:ext cx="11434414" cy="6053709"/>
          </a:xfrm>
          <a:prstGeom prst="rect">
            <a:avLst/>
          </a:prstGeom>
        </p:spPr>
        <p:txBody>
          <a:bodyPr wrap="square">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就这道作文题的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立意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看，主要有三种情况：</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行为影响了位置：意思是一个人的行为可以影响、改变甚至决定他的位置、成就、社会评价等等。</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位置影响了行为：意思是当一个人身处其位、身处其境时，会影响他做事的方式及行为，正如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居高声自远，非是藉秋风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从辩证的角度考虑，位置与行为具有相互影响。</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立意属于以上三种情况之一的都是切合题意的较佳立意；如果所写内容只涉及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位置</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的一个方面，却没有涉及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位置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的关系的，属于基本合题；如果所写内容与材料毫无关系另起炉灶的，则属于跑题。</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审题</a:t>
            </a:r>
            <a:r>
              <a:rPr lang="zh-CN" altLang="en-US" sz="2400" b="1" dirty="0">
                <a:solidFill>
                  <a:srgbClr val="FF6600"/>
                </a:solidFill>
                <a:latin typeface="微软雅黑" panose="020B0503020204020204" pitchFamily="34" charset="-122"/>
                <a:ea typeface="微软雅黑" panose="020B0503020204020204" pitchFamily="34" charset="-122"/>
              </a:rPr>
              <a:t>导引</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佳作</a:t>
            </a:r>
            <a:r>
              <a:rPr lang="zh-CN" altLang="en-US" sz="2400" b="1" dirty="0">
                <a:solidFill>
                  <a:srgbClr val="FF6600"/>
                </a:solidFill>
                <a:latin typeface="微软雅黑" panose="020B0503020204020204" pitchFamily="34" charset="-122"/>
                <a:ea typeface="微软雅黑" panose="020B0503020204020204" pitchFamily="34" charset="-122"/>
              </a:rPr>
              <a:t>展台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73806" y="758309"/>
            <a:ext cx="11626055" cy="5909310"/>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行</a:t>
            </a:r>
            <a:r>
              <a:rPr lang="zh-CN" altLang="zh-CN" sz="2800" b="1" kern="100" dirty="0">
                <a:solidFill>
                  <a:srgbClr val="C00000"/>
                </a:solidFill>
                <a:latin typeface="宋体" panose="02010600030101010101" pitchFamily="2" charset="-122"/>
                <a:ea typeface="华文细黑"/>
                <a:cs typeface="宋体" panose="02010600030101010101" pitchFamily="2" charset="-122"/>
              </a:rPr>
              <a:t>为</a:t>
            </a:r>
            <a:r>
              <a:rPr lang="zh-CN" altLang="zh-CN" sz="2800" b="1" kern="100" dirty="0">
                <a:solidFill>
                  <a:srgbClr val="C00000"/>
                </a:solidFill>
                <a:latin typeface="MS Gothic" panose="020B0609070205080204" charset="-128"/>
                <a:ea typeface="华文细黑"/>
                <a:cs typeface="MS Gothic" panose="020B0609070205080204" charset="-128"/>
              </a:rPr>
              <a:t>与位置</a:t>
            </a:r>
            <a:r>
              <a:rPr lang="zh-CN" altLang="zh-CN" sz="2800" b="1" kern="100" dirty="0">
                <a:solidFill>
                  <a:srgbClr val="C00000"/>
                </a:solidFill>
                <a:latin typeface="Times New Roman" panose="02020603050405020304"/>
                <a:ea typeface="华文细黑"/>
                <a:cs typeface="Times New Roman" panose="02020603050405020304"/>
              </a:rPr>
              <a:t>，相互影响</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现实生活中，有这样一种现象，在机场贵宾厅里面的人大多都在阅读，而在普通舱候机区的人全在玩手机。这种现象不免引起人们的思考：人的行为与位置是怎样的一种关系？</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首先，位置影响了行为。在安静的图书馆里没有一个人说话，就连翻书声都很轻，大家都在阅读，图书馆里鸦雀无声。我相信在这种环境下刚刚进入图书馆的人也会闭上嘴巴，轻声慢步地走进来找他想看的书。在这种比较好的环境下，很少有人愿意让自己成为异类与他人不同。所以，哪怕不习惯也会让自己融入眼前的环境，这说明位置影响人们的行为。</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014" y="338581"/>
            <a:ext cx="11598840" cy="582672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后说，行为也会影响位置。社会分为不同阶层，而这阶层的划分正是由我们的行为所决定的。爱学习肯吃苦的人考上了好大学，以后就有了一份好的工作，这就意味着有了高收入。他所处的阶层肯定与高考落榜没有工作的人不一样。当初大家都是一样的，但有的人有毅力肯学习，有的人贪玩游戏人生。因此，不同的人生态度、不同的行为便影响了人的不同位置，也就会有不同的人生。</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统而言之，行为与位置是互相影响的。不同行为的人有不同的位置，不同位置的人有不同的行为。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物以类聚，人以群分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这八个字便直白地说明了这种关系。</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66573"/>
            <a:ext cx="11370297" cy="582672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再说，位置行为互相转化。行为与位置的关系并非是一成不变的，它们之间的关系是在一定的条件下，互相影响，互相转化的。毛泽东年轻时有意在闹市中读书，他并没有因外界的喧嚣而改变自己专注的行为，所以当我们所处这种不良位置时，一定要坚定自己的行为，不要为其所变，要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出淤泥而不染，濯清涟而不妖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品性。相反，国外有一知名大学的一位教授，其人学识渊博，在学术上取得较好的成就，但他经常辱骂学生，上课时常迟到或者接听电话，最终被该校辞退。这说明在良好位置上的人并不一定就会拥有好的行为。我们不要因为位置的优越而忘了自己的身份，因而得意忘形</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943" y="260648"/>
            <a:ext cx="11370297" cy="4616648"/>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所以，我们要规范自身的行为，严格要求自己，不甘沉沦，心中有信念有信仰，并为实现目标努力拼搏，增加正能量，积极向上，让自己变得更加优秀</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朋友，如果你现在身处一个好的位置，请你更加严格地规范自己的行为，让你变得更加优秀吧。即使有缺点和毛病，也不可怕，从现在就开始改变自己，把自己提升到一个优秀的位置，那里有更多的更优秀的人才，用正能量感染着你，带你一同进步</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0" name="矩形 9"/>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73807" y="691176"/>
            <a:ext cx="11434414" cy="4534062"/>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本文题目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行为与位置，相互影响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能够深入地挖掘材料，准确地立意，拟题精准。文章分三个小论点，围绕中心论点展开论述，抓住二者之间的相互关系，运用事例，正反对比，深刻地阐述了行为与位置的辩证关系。特别是二者在一定条件下相互转化，给那些具有缺点的人改正错误带来希望，给那些正在优秀位置的人以极大的鼓舞鞭策。论述过程中也有特点。每段论述，正反对比之后，都有一段专门的论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统而言之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使上文的论述更加深刻，结构更加严谨。</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E:\赵丽君  2016\同步2016\创新设计\最后一批\看完\创新图片\c2ce7757bf938b599583542900dbbc89_17.jpg"/>
          <p:cNvPicPr>
            <a:picLocks noChangeAspect="1" noChangeArrowheads="1"/>
          </p:cNvPicPr>
          <p:nvPr/>
        </p:nvPicPr>
        <p:blipFill rotWithShape="1">
          <a:blip r:embed="rId1">
            <a:extLst>
              <a:ext uri="{28A0092B-C50C-407E-A947-70E740481C1C}">
                <a14:useLocalDpi xmlns:a14="http://schemas.microsoft.com/office/drawing/2010/main" val="0"/>
              </a:ext>
            </a:extLst>
          </a:blip>
          <a:srcRect l="20331"/>
          <a:stretch>
            <a:fillRect/>
          </a:stretch>
        </p:blipFill>
        <p:spPr bwMode="auto">
          <a:xfrm>
            <a:off x="8658225" y="0"/>
            <a:ext cx="3532188" cy="26192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62558" y="188640"/>
            <a:ext cx="11593288" cy="6555641"/>
          </a:xfrm>
          <a:prstGeom prst="rect">
            <a:avLst/>
          </a:prstGeom>
        </p:spPr>
        <p:txBody>
          <a:bodyPr wrap="square">
            <a:spAutoFit/>
          </a:bodyPr>
          <a:lstStyle/>
          <a:p>
            <a:pPr indent="711200">
              <a:lnSpc>
                <a:spcPct val="150000"/>
              </a:lnSpc>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机遇是定时定量的车票，那列车才会带着人们去追逐梦想。我们勇毅地赶着，长途跋涉、艰难困苦也在所不惜，只为买到那张可能不会发第二次的机遇车票。而创造就是机遇列车经过的旅途，一路明朗，一路芬芳，只看到窗边的鸟儿对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创造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的洒脱叽喳地手舞足蹈。创造，乐哉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nSpc>
                <a:spcPct val="150000"/>
              </a:lnSpc>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段比喻论证，语言形象生动，新颖活泼</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indent="711200">
              <a:lnSpc>
                <a:spcPct val="150000"/>
              </a:lnSpc>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创造，得密切关注机遇。</a:t>
            </a:r>
            <a:endParaRPr lang="zh-CN" altLang="zh-CN" sz="1050" kern="100" dirty="0">
              <a:latin typeface="宋体" panose="02010600030101010101" pitchFamily="2" charset="-122"/>
              <a:cs typeface="Courier New" panose="02070309020205020404"/>
            </a:endParaRPr>
          </a:p>
          <a:p>
            <a:pPr indent="711200">
              <a:lnSpc>
                <a:spcPct val="150000"/>
              </a:lnSpc>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机遇是别涅迪克不小心掉在地上的烧瓶，静静地躺着，等待细心人的关注。别涅迪克执着地追求答案，握着烧瓶，仿佛握着机遇的翅膀，终于有一天腾飞，便收获了辉煌。创造理所当然是那块让人深感安全的不碎的玻璃。给予人们更多的安乐！创造，快哉</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324520"/>
            <a:ext cx="11593288" cy="5909310"/>
          </a:xfrm>
          <a:prstGeom prst="rect">
            <a:avLst/>
          </a:prstGeom>
        </p:spPr>
        <p:txBody>
          <a:bodyPr wrap="square">
            <a:spAutoFit/>
          </a:bodyPr>
          <a:lstStyle/>
          <a:p>
            <a:pPr>
              <a:lnSpc>
                <a:spcPct val="150000"/>
              </a:lnSpc>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宋体" panose="02010600030101010101" pitchFamily="2" charset="-122"/>
                <a:ea typeface="华文细黑"/>
                <a:cs typeface="Times New Roman" panose="02020603050405020304"/>
              </a:rPr>
              <a:t>⑤</a:t>
            </a:r>
            <a:r>
              <a:rPr lang="zh-CN" altLang="zh-CN" sz="2800" kern="100" dirty="0">
                <a:solidFill>
                  <a:srgbClr val="3333FF"/>
                </a:solidFill>
                <a:latin typeface="Times New Roman" panose="02020603050405020304"/>
                <a:ea typeface="华文细黑"/>
                <a:cs typeface="Times New Roman" panose="02020603050405020304"/>
              </a:rPr>
              <a:t>段运用例证法：举别涅迪克事例论证第</a:t>
            </a:r>
            <a:r>
              <a:rPr lang="en-US" altLang="zh-CN" sz="2800" kern="100" dirty="0">
                <a:solidFill>
                  <a:srgbClr val="3333FF"/>
                </a:solidFill>
                <a:latin typeface="宋体" panose="02010600030101010101" pitchFamily="2" charset="-122"/>
                <a:ea typeface="华文细黑"/>
                <a:cs typeface="Times New Roman" panose="02020603050405020304"/>
              </a:rPr>
              <a:t>④</a:t>
            </a:r>
            <a:r>
              <a:rPr lang="zh-CN" altLang="zh-CN" sz="2800" kern="100" dirty="0">
                <a:solidFill>
                  <a:srgbClr val="3333FF"/>
                </a:solidFill>
                <a:latin typeface="Times New Roman" panose="02020603050405020304"/>
                <a:ea typeface="华文细黑"/>
                <a:cs typeface="Times New Roman" panose="02020603050405020304"/>
              </a:rPr>
              <a:t>段的分论点。事例虽简洁，但综合运用比喻论证法，语言有味</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en-US" altLang="zh-CN" sz="1050" kern="100" dirty="0" smtClean="0">
              <a:solidFill>
                <a:srgbClr val="3333FF"/>
              </a:solidFill>
              <a:latin typeface="宋体" panose="02010600030101010101" pitchFamily="2" charset="-122"/>
              <a:cs typeface="Courier New" panose="02070309020205020404"/>
            </a:endParaRPr>
          </a:p>
          <a:p>
            <a:pPr indent="720090">
              <a:lnSpc>
                <a:spcPct val="150000"/>
              </a:lnSpc>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创造，得及时抓住机遇。</a:t>
            </a:r>
            <a:endParaRPr lang="zh-CN" altLang="zh-CN" sz="1050" kern="100" dirty="0">
              <a:latin typeface="宋体" panose="02010600030101010101" pitchFamily="2" charset="-122"/>
              <a:cs typeface="Courier New" panose="02070309020205020404"/>
            </a:endParaRPr>
          </a:p>
          <a:p>
            <a:pPr indent="720090">
              <a:lnSpc>
                <a:spcPct val="150000"/>
              </a:lnSpc>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机遇是康桥河畔婀娜多姿的细柳，摇曳着，姿容妖娆。徐志摩抓住了娇柳的轻声呢喃，挥笔而就朗朗上口、飘逸隽永的《再别康桥》，创造了二三十年代典型的诗歌风格。创造熠熠发光，只缘机遇的造访，蓬荜生辉。创造，美哉</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kern="100" dirty="0">
              <a:solidFill>
                <a:srgbClr val="3333FF"/>
              </a:solidFill>
              <a:latin typeface="Times New Roman" panose="02020603050405020304"/>
              <a:ea typeface="华文细黑"/>
              <a:cs typeface="Times New Roman" panose="02020603050405020304"/>
            </a:endParaRPr>
          </a:p>
          <a:p>
            <a:pPr>
              <a:lnSpc>
                <a:spcPct val="150000"/>
              </a:lnSpc>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宋体" panose="02010600030101010101" pitchFamily="2" charset="-122"/>
                <a:ea typeface="华文细黑"/>
                <a:cs typeface="Times New Roman" panose="02020603050405020304"/>
              </a:rPr>
              <a:t>⑦</a:t>
            </a:r>
            <a:r>
              <a:rPr lang="zh-CN" altLang="zh-CN" sz="2800" kern="100" dirty="0">
                <a:solidFill>
                  <a:srgbClr val="3333FF"/>
                </a:solidFill>
                <a:latin typeface="Times New Roman" panose="02020603050405020304"/>
                <a:ea typeface="华文细黑"/>
                <a:cs typeface="Times New Roman" panose="02020603050405020304"/>
              </a:rPr>
              <a:t>段，事例论据二，举徐志摩事例，兼用比喻，充分地论证了分论点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创造，得及时抓住机遇。</a:t>
            </a:r>
            <a:r>
              <a:rPr lang="en-US" altLang="zh-CN" sz="2800" kern="100" dirty="0" smtClean="0">
                <a:solidFill>
                  <a:srgbClr val="3333FF"/>
                </a:solidFill>
                <a:latin typeface="宋体" panose="02010600030101010101" pitchFamily="2" charset="-122"/>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0" end="0"/>
                                            </p:txEl>
                                          </p:spTgt>
                                        </p:tgtEl>
                                      </p:cBhvr>
                                    </p:animEffect>
                                    <p:set>
                                      <p:cBhvr>
                                        <p:cTn id="17" dur="1" fill="hold">
                                          <p:stCondLst>
                                            <p:cond delay="499"/>
                                          </p:stCondLst>
                                        </p:cTn>
                                        <p:tgtEl>
                                          <p:spTgt spid="20">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3" end="3"/>
                                            </p:txEl>
                                          </p:spTgt>
                                        </p:tgtEl>
                                      </p:cBhvr>
                                    </p:animEffect>
                                    <p:set>
                                      <p:cBhvr>
                                        <p:cTn id="20"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91390" y="332656"/>
            <a:ext cx="11364854" cy="5909310"/>
          </a:xfrm>
          <a:prstGeom prst="rect">
            <a:avLst/>
          </a:prstGeom>
        </p:spPr>
        <p:txBody>
          <a:bodyPr wrap="square">
            <a:spAutoFit/>
          </a:bodyPr>
          <a:lstStyle/>
          <a:p>
            <a:pPr indent="720090">
              <a:lnSpc>
                <a:spcPct val="150000"/>
              </a:lnSpc>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smtClean="0">
                <a:latin typeface="Times New Roman" panose="02020603050405020304"/>
                <a:ea typeface="华文细黑"/>
                <a:cs typeface="Times New Roman" panose="02020603050405020304"/>
              </a:rPr>
              <a:t>创造，得善于开发机遇。</a:t>
            </a:r>
            <a:endParaRPr lang="zh-CN" altLang="zh-CN" sz="1050" kern="100" dirty="0" smtClean="0">
              <a:latin typeface="宋体" panose="02010600030101010101" pitchFamily="2" charset="-122"/>
              <a:cs typeface="Courier New" panose="02070309020205020404"/>
            </a:endParaRPr>
          </a:p>
          <a:p>
            <a:pPr indent="720090">
              <a:lnSpc>
                <a:spcPct val="150000"/>
              </a:lnSpc>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smtClean="0">
                <a:latin typeface="Times New Roman" panose="02020603050405020304"/>
                <a:ea typeface="华文细黑"/>
                <a:cs typeface="Times New Roman" panose="02020603050405020304"/>
              </a:rPr>
              <a:t>机遇是破旧仓库里的那只东突西窜的老鼠，搅坏了仓库里那个可怜鬼的梦和正常生活。而创造往往只会留给那个时刻期待机遇、勇于开发机遇的人。要不你看，迪斯尼乐园的那些可爱的米老鼠哪会凭空而生？其实设计者就是被老鼠打扰的那个可怜鬼。颠沛流离、穷困潦倒的可怜鬼由活蹦乱跳的小老鼠突发奇想，便拥有了今天令人艳羡的成就。创造，易哉！</a:t>
            </a:r>
            <a:r>
              <a:rPr lang="en-US" altLang="zh-CN" sz="2800" kern="100" dirty="0" smtClean="0">
                <a:latin typeface="Times New Roman" panose="02020603050405020304"/>
                <a:ea typeface="华文细黑"/>
                <a:cs typeface="Times New Roman" panose="02020603050405020304"/>
              </a:rPr>
              <a:t> </a:t>
            </a:r>
            <a:endParaRPr lang="en-US" altLang="zh-CN" sz="2800" kern="100" dirty="0">
              <a:solidFill>
                <a:srgbClr val="3333FF"/>
              </a:solidFill>
              <a:latin typeface="Times New Roman" panose="02020603050405020304"/>
              <a:ea typeface="华文细黑"/>
              <a:cs typeface="Times New Roman" panose="02020603050405020304"/>
            </a:endParaRPr>
          </a:p>
          <a:p>
            <a:pPr>
              <a:lnSpc>
                <a:spcPct val="150000"/>
              </a:lnSpc>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第</a:t>
            </a:r>
            <a:r>
              <a:rPr lang="en-US" altLang="zh-CN" sz="2800" kern="100" dirty="0">
                <a:solidFill>
                  <a:srgbClr val="3333FF"/>
                </a:solidFill>
                <a:latin typeface="宋体" panose="02010600030101010101" pitchFamily="2" charset="-122"/>
                <a:ea typeface="华文细黑"/>
                <a:cs typeface="Times New Roman" panose="02020603050405020304"/>
              </a:rPr>
              <a:t>⑨</a:t>
            </a:r>
            <a:r>
              <a:rPr lang="zh-CN" altLang="zh-CN" sz="2800" kern="100" dirty="0">
                <a:solidFill>
                  <a:srgbClr val="3333FF"/>
                </a:solidFill>
                <a:latin typeface="Times New Roman" panose="02020603050405020304"/>
                <a:ea typeface="华文细黑"/>
                <a:cs typeface="Times New Roman" panose="02020603050405020304"/>
              </a:rPr>
              <a:t>段，把机遇比喻成老鼠，进而使用迪斯尼乐园米老鼠的事例。语言风趣生动</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2" end="2"/>
                                            </p:txEl>
                                          </p:spTgt>
                                        </p:tgtEl>
                                      </p:cBhvr>
                                    </p:animEffect>
                                    <p:set>
                                      <p:cBhvr>
                                        <p:cTn id="12"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332656"/>
            <a:ext cx="11478503" cy="4616648"/>
          </a:xfrm>
          <a:prstGeom prst="rect">
            <a:avLst/>
          </a:prstGeom>
        </p:spPr>
        <p:txBody>
          <a:bodyPr wrap="square">
            <a:spAutoFit/>
          </a:bodyPr>
          <a:lstStyle/>
          <a:p>
            <a:pPr indent="720090">
              <a:lnSpc>
                <a:spcPct val="150000"/>
              </a:lnSpc>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其实，机遇就潜伏在我们身边，创造也就潜伏在我们身边。它们离我们并不遥远，只要我们善于关注机遇，善于抓住机遇，善于开发机遇，创造根本就没有那么困难！</a:t>
            </a:r>
            <a:endParaRPr lang="zh-CN" altLang="zh-CN" sz="1050" kern="100" dirty="0">
              <a:latin typeface="宋体" panose="02010600030101010101" pitchFamily="2" charset="-122"/>
              <a:cs typeface="Courier New" panose="02070309020205020404"/>
            </a:endParaRPr>
          </a:p>
          <a:p>
            <a:pPr indent="720090">
              <a:lnSpc>
                <a:spcPct val="150000"/>
              </a:lnSpc>
            </a:pPr>
            <a:r>
              <a:rPr lang="en-US" altLang="zh-CN" sz="2800" kern="100" dirty="0">
                <a:latin typeface="Cambria Math" panose="02040503050406030204"/>
                <a:ea typeface="华文细黑"/>
                <a:cs typeface="Cambria Math" panose="02040503050406030204"/>
              </a:rPr>
              <a:t>⑪</a:t>
            </a:r>
            <a:r>
              <a:rPr lang="zh-CN" altLang="zh-CN" sz="2800" kern="100" dirty="0">
                <a:latin typeface="Times New Roman" panose="02020603050405020304"/>
                <a:ea typeface="华文细黑"/>
                <a:cs typeface="Times New Roman" panose="02020603050405020304"/>
              </a:rPr>
              <a:t>生活，从来不冷落有志向的人。它就是一部由机遇和创造结合而成的交响曲。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自信人生二百年，会当水击三千里。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我们原本就应该吟唱成功，吟唱快乐</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1050" kern="100" dirty="0">
              <a:solidFill>
                <a:srgbClr val="3333FF"/>
              </a:solidFill>
              <a:latin typeface="宋体" panose="02010600030101010101" pitchFamily="2" charset="-122"/>
              <a:cs typeface="Courier New" panose="02070309020205020404"/>
            </a:endParaRPr>
          </a:p>
          <a:p>
            <a:pPr>
              <a:lnSpc>
                <a:spcPct val="15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结尾引用古诗文名句，呼吁人们把握机遇，勇于创造。</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2" end="2"/>
                                            </p:txEl>
                                          </p:spTgt>
                                        </p:tgtEl>
                                      </p:cBhvr>
                                    </p:animEffect>
                                    <p:set>
                                      <p:cBhvr>
                                        <p:cTn id="12"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296465" y="927770"/>
            <a:ext cx="11587955" cy="194873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这篇文章巧用比喻论证法、例证法、引证法等来立论述理，短短千字，却妙语连珠，说理充分，语言生动，形象具体地阐述了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机遇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创造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的关系，颇具表现力和感染力。</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296466" y="404664"/>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二</a:t>
            </a:r>
            <a:r>
              <a:rPr lang="zh-CN" altLang="en-US" sz="2400" b="1" kern="0" dirty="0">
                <a:solidFill>
                  <a:schemeClr val="bg1"/>
                </a:solidFill>
                <a:latin typeface="微软雅黑" panose="020B0503020204020204" pitchFamily="34" charset="-122"/>
                <a:ea typeface="微软雅黑" panose="020B0503020204020204" pitchFamily="34" charset="-122"/>
              </a:rPr>
              <a:t>、技法</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点拨</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5041" y="763664"/>
            <a:ext cx="11520118" cy="388850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论证，就是运用论据证明论点的逻辑过程和方法。它担负着回答</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怎样证明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的任务。议论文中常用的论证方法有以下几种：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例证法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例证法也叫事例论证，是用令人信服的典型事例来证明自己论点正确的一种方法。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事实胜于雄辩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，在典型的事例面前，道理不言而喻。用好例证法，须注意以下几个方面：</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6907</Words>
  <Application>WPS 演示</Application>
  <PresentationFormat>自定义</PresentationFormat>
  <Paragraphs>191</Paragraphs>
  <Slides>36</Slides>
  <Notes>0</Notes>
  <HiddenSlides>2</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Wingdings</vt:lpstr>
      <vt:lpstr>Times New Roman</vt:lpstr>
      <vt:lpstr>微软雅黑</vt:lpstr>
      <vt:lpstr>Times New Roman</vt:lpstr>
      <vt:lpstr>华文细黑</vt:lpstr>
      <vt:lpstr>Courier New</vt:lpstr>
      <vt:lpstr>MS Mincho</vt:lpstr>
      <vt:lpstr>华文细黑</vt:lpstr>
      <vt:lpstr>黑体</vt:lpstr>
      <vt:lpstr>Cambria Math</vt:lpstr>
      <vt:lpstr>Arial Unicode MS</vt:lpstr>
      <vt:lpstr>Calibri</vt:lpstr>
      <vt:lpstr>MS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306</cp:revision>
  <dcterms:created xsi:type="dcterms:W3CDTF">2016-03-28T08:27:00Z</dcterms:created>
  <dcterms:modified xsi:type="dcterms:W3CDTF">2018-02-13T12:48:50Z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