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99" r:id="rId3"/>
    <p:sldId id="257" r:id="rId4"/>
    <p:sldId id="258" r:id="rId5"/>
    <p:sldId id="302" r:id="rId6"/>
    <p:sldId id="338" r:id="rId7"/>
    <p:sldId id="316" r:id="rId8"/>
    <p:sldId id="327" r:id="rId9"/>
    <p:sldId id="317" r:id="rId10"/>
    <p:sldId id="262" r:id="rId11"/>
    <p:sldId id="318" r:id="rId12"/>
    <p:sldId id="319" r:id="rId13"/>
    <p:sldId id="339" r:id="rId14"/>
    <p:sldId id="342" r:id="rId15"/>
    <p:sldId id="343" r:id="rId16"/>
    <p:sldId id="340" r:id="rId17"/>
    <p:sldId id="344" r:id="rId18"/>
    <p:sldId id="289" r:id="rId19"/>
    <p:sldId id="290" r:id="rId20"/>
    <p:sldId id="313" r:id="rId21"/>
    <p:sldId id="345" r:id="rId22"/>
    <p:sldId id="321" r:id="rId23"/>
    <p:sldId id="346" r:id="rId24"/>
    <p:sldId id="325" r:id="rId25"/>
    <p:sldId id="347" r:id="rId26"/>
    <p:sldId id="326" r:id="rId27"/>
    <p:sldId id="323" r:id="rId28"/>
    <p:sldId id="324" r:id="rId29"/>
    <p:sldId id="337" r:id="rId30"/>
    <p:sldId id="315" r:id="rId31"/>
    <p:sldId id="300" r:id="rId32"/>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90" autoAdjust="0"/>
    <p:restoredTop sz="94660"/>
  </p:normalViewPr>
  <p:slideViewPr>
    <p:cSldViewPr>
      <p:cViewPr varScale="1">
        <p:scale>
          <a:sx n="106" d="100"/>
          <a:sy n="106" d="100"/>
        </p:scale>
        <p:origin x="-720"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0.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78582" y="2579419"/>
            <a:ext cx="11521280"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mj-ea"/>
                <a:ea typeface="+mj-ea"/>
                <a:cs typeface="Times New Roman" panose="02020603050405020304" pitchFamily="18" charset="0"/>
              </a:rPr>
              <a:t>“</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学习选取立论的角度</a:t>
            </a:r>
            <a:r>
              <a:rPr lang="zh-CN" altLang="en-US" sz="6000" b="1" dirty="0" smtClean="0">
                <a:solidFill>
                  <a:schemeClr val="accent6">
                    <a:lumMod val="75000"/>
                  </a:schemeClr>
                </a:solidFill>
                <a:effectLst>
                  <a:reflection blurRad="6350" stA="55000" endA="300" endPos="45500" dir="5400000" sy="-100000" algn="bl" rotWithShape="0"/>
                </a:effectLst>
                <a:latin typeface="+mj-ea"/>
                <a:ea typeface="+mj-ea"/>
                <a:cs typeface="Times New Roman" panose="02020603050405020304" pitchFamily="18" charset="0"/>
              </a:rPr>
              <a:t>”</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定向练</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TextBox 4"/>
          <p:cNvSpPr txBox="1"/>
          <p:nvPr/>
        </p:nvSpPr>
        <p:spPr>
          <a:xfrm>
            <a:off x="2116931" y="3811106"/>
            <a:ext cx="8802811" cy="553998"/>
          </a:xfrm>
          <a:prstGeom prst="rect">
            <a:avLst/>
          </a:prstGeom>
          <a:noFill/>
        </p:spPr>
        <p:txBody>
          <a:bodyPr wrap="square" rtlCol="0">
            <a:spAutoFit/>
          </a:bodyPr>
          <a:lstStyle/>
          <a:p>
            <a:pPr defTabSz="1218565">
              <a:lnSpc>
                <a:spcPct val="150000"/>
              </a:lnSpc>
              <a:spcBef>
                <a:spcPct val="0"/>
              </a:spcBef>
              <a:tabLst>
                <a:tab pos="2070735" algn="l"/>
              </a:tabLst>
            </a:pPr>
            <a:r>
              <a:rPr lang="zh-CN" altLang="zh-CN" sz="2000" dirty="0" smtClean="0">
                <a:solidFill>
                  <a:srgbClr val="00B0F0"/>
                </a:solidFill>
                <a:latin typeface="微软雅黑" panose="020B0503020204020204" pitchFamily="34" charset="-122"/>
                <a:ea typeface="微软雅黑" panose="020B0503020204020204" pitchFamily="34" charset="-122"/>
                <a:cs typeface="+mj-cs"/>
              </a:rPr>
              <a:t>目标</a:t>
            </a:r>
            <a:r>
              <a:rPr lang="en-US" altLang="zh-CN" sz="2000" dirty="0" smtClean="0">
                <a:solidFill>
                  <a:srgbClr val="00B0F0"/>
                </a:solidFill>
                <a:latin typeface="微软雅黑" panose="020B0503020204020204" pitchFamily="34" charset="-122"/>
                <a:ea typeface="微软雅黑" panose="020B0503020204020204" pitchFamily="34" charset="-122"/>
              </a:rPr>
              <a:t>·</a:t>
            </a:r>
            <a:r>
              <a:rPr lang="zh-CN" altLang="en-US" sz="2000" dirty="0" smtClean="0">
                <a:solidFill>
                  <a:srgbClr val="00B0F0"/>
                </a:solidFill>
                <a:latin typeface="微软雅黑" panose="020B0503020204020204" pitchFamily="34" charset="-122"/>
                <a:ea typeface="微软雅黑" panose="020B0503020204020204" pitchFamily="34" charset="-122"/>
              </a:rPr>
              <a:t>重点</a:t>
            </a:r>
            <a:r>
              <a:rPr lang="zh-CN" altLang="en-US" sz="2000" dirty="0">
                <a:solidFill>
                  <a:srgbClr val="00B0F0"/>
                </a:solidFill>
                <a:latin typeface="微软雅黑" panose="020B0503020204020204" pitchFamily="34" charset="-122"/>
                <a:ea typeface="微软雅黑" panose="020B0503020204020204" pitchFamily="34" charset="-122"/>
                <a:cs typeface="+mj-cs"/>
              </a:rPr>
              <a:t>　</a:t>
            </a:r>
            <a:r>
              <a:rPr lang="zh-CN" altLang="en-US" sz="2000" kern="100" dirty="0">
                <a:solidFill>
                  <a:srgbClr val="00B0F0"/>
                </a:solidFill>
                <a:latin typeface="Times New Roman" panose="02020603050405020304"/>
                <a:ea typeface="华文细黑"/>
                <a:cs typeface="Times New Roman" panose="02020603050405020304"/>
              </a:rPr>
              <a:t>学会发散思维，多角度立论。</a:t>
            </a:r>
            <a:endParaRPr lang="zh-CN" altLang="zh-CN" sz="2000" kern="100" dirty="0">
              <a:solidFill>
                <a:srgbClr val="00B0F0"/>
              </a:solidFill>
              <a:effectLst/>
              <a:latin typeface="宋体" panose="02010600030101010101" pitchFamily="2" charset="-122"/>
              <a:cs typeface="Courier New" panose="02070309020205020404"/>
            </a:endParaRPr>
          </a:p>
        </p:txBody>
      </p:sp>
      <p:pic>
        <p:nvPicPr>
          <p:cNvPr id="1026" name="Picture 2" descr="F:\下图\创新人教1 幻灯片\写作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39610" y="-4192"/>
            <a:ext cx="4051893" cy="2583611"/>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a:spLocks noChangeArrowheads="1"/>
          </p:cNvSpPr>
          <p:nvPr/>
        </p:nvSpPr>
        <p:spPr bwMode="auto">
          <a:xfrm>
            <a:off x="478582" y="2060848"/>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第一单元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人类的百科全书</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93407" y="44624"/>
            <a:ext cx="11604658" cy="3323987"/>
          </a:xfrm>
          <a:prstGeom prst="rect">
            <a:avLst/>
          </a:prstGeom>
        </p:spPr>
        <p:txBody>
          <a:bodyPr>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如何开阔思路多角度立论？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变换角度，多向思维</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多向思维要求思维能针对问题，从不同角度，用多种方法去思考问题。对于作文而言，就是要使学生学会对同一问题、同一素材、同一题目、同一体裁进行不同的区分。</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4566" y="321037"/>
            <a:ext cx="11477352" cy="5262979"/>
          </a:xfrm>
          <a:prstGeom prst="rect">
            <a:avLst/>
          </a:prstGeom>
        </p:spPr>
        <p:txBody>
          <a:bodyPr wrap="square">
            <a:spAutoFit/>
          </a:bodyPr>
          <a:lstStyle/>
          <a:p>
            <a:pPr lvl="0" algn="just">
              <a:lnSpc>
                <a:spcPct val="150000"/>
              </a:lnSpc>
              <a:tabLst>
                <a:tab pos="2250440" algn="l"/>
              </a:tabLst>
            </a:pPr>
            <a:r>
              <a:rPr lang="en-US" altLang="zh-CN" sz="2800" kern="100" dirty="0">
                <a:solidFill>
                  <a:prstClr val="black"/>
                </a:solidFill>
                <a:latin typeface="Times New Roman" panose="02020603050405020304"/>
                <a:ea typeface="华文细黑"/>
                <a:cs typeface="Courier New" panose="02070309020205020404"/>
              </a:rPr>
              <a:t>A.</a:t>
            </a:r>
            <a:r>
              <a:rPr lang="zh-CN" altLang="zh-CN" sz="2800" kern="100" dirty="0">
                <a:solidFill>
                  <a:prstClr val="black"/>
                </a:solidFill>
                <a:latin typeface="Times New Roman" panose="02020603050405020304"/>
                <a:ea typeface="华文细黑"/>
                <a:cs typeface="Times New Roman" panose="02020603050405020304"/>
              </a:rPr>
              <a:t>一个事物或材料，至少可以从</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正面</a:t>
            </a:r>
            <a:r>
              <a:rPr lang="en-US" altLang="zh-CN" sz="2800" kern="100" dirty="0">
                <a:solidFill>
                  <a:prstClr val="black"/>
                </a:solidFill>
                <a:latin typeface="宋体" panose="02010600030101010101" pitchFamily="2" charset="-122"/>
                <a:ea typeface="华文细黑"/>
                <a:cs typeface="Times New Roman" panose="02020603050405020304"/>
              </a:rPr>
              <a:t>”</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肯定</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和</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反面</a:t>
            </a:r>
            <a:r>
              <a:rPr lang="en-US" altLang="zh-CN" sz="2800" kern="100" dirty="0">
                <a:solidFill>
                  <a:prstClr val="black"/>
                </a:solidFill>
                <a:latin typeface="宋体" panose="02010600030101010101" pitchFamily="2" charset="-122"/>
                <a:ea typeface="华文细黑"/>
                <a:cs typeface="Times New Roman" panose="02020603050405020304"/>
              </a:rPr>
              <a:t>”</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否定</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两个角度去审视。</a:t>
            </a:r>
            <a:endParaRPr lang="zh-CN" altLang="zh-CN" sz="1050" kern="100" dirty="0">
              <a:solidFill>
                <a:prstClr val="black"/>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smtClean="0">
                <a:latin typeface="Times New Roman" panose="02020603050405020304"/>
                <a:ea typeface="华文细黑"/>
                <a:cs typeface="Times New Roman" panose="02020603050405020304"/>
              </a:rPr>
              <a:t>问题</a:t>
            </a:r>
            <a:r>
              <a:rPr lang="en-US" altLang="zh-CN" sz="2800" kern="100" dirty="0" smtClean="0">
                <a:latin typeface="Times New Roman" panose="02020603050405020304"/>
                <a:ea typeface="华文细黑"/>
                <a:cs typeface="Courier New" panose="02070309020205020404"/>
              </a:rPr>
              <a:t>(1)</a:t>
            </a:r>
            <a:r>
              <a:rPr lang="zh-CN" altLang="zh-CN" sz="2800" kern="100" dirty="0" smtClean="0">
                <a:latin typeface="Times New Roman" panose="02020603050405020304"/>
                <a:ea typeface="华文细黑"/>
                <a:cs typeface="Times New Roman" panose="02020603050405020304"/>
              </a:rPr>
              <a:t>：《滥竽充数》这则寓言，从正面、侧面和反面角度思考，可以有哪些结论？</a:t>
            </a:r>
            <a:endParaRPr lang="zh-CN" altLang="zh-CN" sz="1050" kern="100" dirty="0" smtClean="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b="1" kern="100" dirty="0" smtClean="0">
                <a:solidFill>
                  <a:srgbClr val="C00000"/>
                </a:solidFill>
                <a:latin typeface="Times New Roman" panose="02020603050405020304"/>
                <a:ea typeface="黑体" panose="02010609060101010101" pitchFamily="49" charset="-122"/>
                <a:cs typeface="Times New Roman" panose="02020603050405020304"/>
              </a:rPr>
              <a:t>提示</a:t>
            </a:r>
            <a:r>
              <a:rPr lang="zh-CN" altLang="zh-CN" sz="2800" kern="100" dirty="0">
                <a:solidFill>
                  <a:srgbClr val="3333FF"/>
                </a:solidFill>
                <a:latin typeface="Times New Roman" panose="02020603050405020304"/>
                <a:ea typeface="华文细黑"/>
                <a:cs typeface="Times New Roman" panose="02020603050405020304"/>
              </a:rPr>
              <a:t>　从正面思考，可以认为是批评南郭先生不懂装懂。从侧面思考，可以批评齐宣王的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大锅饭</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制度，让滥竽充数者有机可乘；表扬齐</a:t>
            </a:r>
            <a:r>
              <a:rPr lang="zh-CN" altLang="zh-CN" sz="2800" kern="100" dirty="0">
                <a:solidFill>
                  <a:srgbClr val="3333FF"/>
                </a:solidFill>
                <a:latin typeface="宋体" panose="02010600030101010101" pitchFamily="2" charset="-122"/>
                <a:ea typeface="华文细黑"/>
                <a:cs typeface="宋体" panose="02010600030101010101" pitchFamily="2" charset="-122"/>
              </a:rPr>
              <a:t>湣</a:t>
            </a:r>
            <a:r>
              <a:rPr lang="zh-CN" altLang="zh-CN" sz="2800" kern="100" dirty="0">
                <a:solidFill>
                  <a:srgbClr val="3333FF"/>
                </a:solidFill>
                <a:latin typeface="仿宋_GB2312"/>
                <a:ea typeface="华文细黑"/>
                <a:cs typeface="仿宋_GB2312"/>
              </a:rPr>
              <a:t>王</a:t>
            </a:r>
            <a:r>
              <a:rPr lang="zh-CN" altLang="zh-CN" sz="2800" kern="100" dirty="0">
                <a:solidFill>
                  <a:srgbClr val="3333FF"/>
                </a:solidFill>
                <a:latin typeface="Times New Roman" panose="02020603050405020304"/>
                <a:ea typeface="华文细黑"/>
                <a:cs typeface="Times New Roman" panose="02020603050405020304"/>
              </a:rPr>
              <a:t>不墨守先王之法，厉行改革，使无能者无藏身之地。从反面思考，可以认为南郭先生最后逃走，没有继续硬占位子，还算有点自知之明。</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2" end="2"/>
                                            </p:txEl>
                                          </p:spTgt>
                                        </p:tgtEl>
                                        <p:attrNameLst>
                                          <p:attrName>style.visibility</p:attrName>
                                        </p:attrNameLst>
                                      </p:cBhvr>
                                      <p:to>
                                        <p:strVal val="visible"/>
                                      </p:to>
                                    </p:set>
                                    <p:animEffect transition="in" filter="blinds(horizontal)">
                                      <p:cBhvr>
                                        <p:cTn id="7" dur="500"/>
                                        <p:tgtEl>
                                          <p:spTgt spid="2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0">
                                            <p:txEl>
                                              <p:pRg st="2" end="2"/>
                                            </p:txEl>
                                          </p:spTgt>
                                        </p:tgtEl>
                                      </p:cBhvr>
                                    </p:animEffect>
                                    <p:set>
                                      <p:cBhvr>
                                        <p:cTn id="12"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4566" y="321037"/>
            <a:ext cx="11477352" cy="5180393"/>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多人或多物的材料，有几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或几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，就有几个审视角度。</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：《滥竽充数》这则寓言，从不同人的表现的角度思考，可以有哪些结论？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南郭先生：不求上进，弄虚作假。</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Times New Roman" panose="02020603050405020304"/>
              </a:rPr>
              <a:t>齐宣王：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大锅饭</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制度，在上面听，不联系群众。</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Times New Roman" panose="02020603050405020304"/>
              </a:rPr>
              <a:t>齐</a:t>
            </a:r>
            <a:r>
              <a:rPr lang="zh-CN" altLang="zh-CN" sz="2800" kern="100" dirty="0">
                <a:solidFill>
                  <a:srgbClr val="3333FF"/>
                </a:solidFill>
                <a:latin typeface="宋体" panose="02010600030101010101" pitchFamily="2" charset="-122"/>
                <a:ea typeface="华文细黑"/>
                <a:cs typeface="宋体" panose="02010600030101010101" pitchFamily="2" charset="-122"/>
              </a:rPr>
              <a:t>湣</a:t>
            </a:r>
            <a:r>
              <a:rPr lang="zh-CN" altLang="zh-CN" sz="2800" kern="100" dirty="0">
                <a:solidFill>
                  <a:srgbClr val="3333FF"/>
                </a:solidFill>
                <a:latin typeface="仿宋_GB2312"/>
                <a:ea typeface="华文细黑"/>
                <a:cs typeface="仿宋_GB2312"/>
              </a:rPr>
              <a:t>王</a:t>
            </a:r>
            <a:r>
              <a:rPr lang="zh-CN" altLang="zh-CN" sz="2800" kern="100" dirty="0">
                <a:solidFill>
                  <a:srgbClr val="3333FF"/>
                </a:solidFill>
                <a:latin typeface="Times New Roman" panose="02020603050405020304"/>
                <a:ea typeface="华文细黑"/>
                <a:cs typeface="Times New Roman" panose="02020603050405020304"/>
              </a:rPr>
              <a:t>：不墨守成规，锐意改革，能够深入群众。</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Times New Roman" panose="02020603050405020304"/>
              </a:rPr>
              <a:t>队长：失职，不注重管理，用人不当。</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solidFill>
                  <a:srgbClr val="3333FF"/>
                </a:solidFill>
                <a:latin typeface="Times New Roman" panose="02020603050405020304"/>
                <a:ea typeface="华文细黑"/>
                <a:cs typeface="Times New Roman" panose="02020603050405020304"/>
              </a:rPr>
              <a:t>队友：应帮助南郭先生，发挥集体主义、团队精神。</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2" end="2"/>
                                            </p:txEl>
                                          </p:spTgt>
                                        </p:tgtEl>
                                        <p:attrNameLst>
                                          <p:attrName>style.visibility</p:attrName>
                                        </p:attrNameLst>
                                      </p:cBhvr>
                                      <p:to>
                                        <p:strVal val="visible"/>
                                      </p:to>
                                    </p:set>
                                    <p:animEffect transition="in" filter="blinds(horizontal)">
                                      <p:cBhvr>
                                        <p:cTn id="7" dur="500"/>
                                        <p:tgtEl>
                                          <p:spTgt spid="2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3" end="3"/>
                                            </p:txEl>
                                          </p:spTgt>
                                        </p:tgtEl>
                                        <p:attrNameLst>
                                          <p:attrName>style.visibility</p:attrName>
                                        </p:attrNameLst>
                                      </p:cBhvr>
                                      <p:to>
                                        <p:strVal val="visible"/>
                                      </p:to>
                                    </p:set>
                                    <p:animEffect transition="in" filter="blinds(horizontal)">
                                      <p:cBhvr>
                                        <p:cTn id="12" dur="500"/>
                                        <p:tgtEl>
                                          <p:spTgt spid="2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xEl>
                                              <p:pRg st="4" end="4"/>
                                            </p:txEl>
                                          </p:spTgt>
                                        </p:tgtEl>
                                        <p:attrNameLst>
                                          <p:attrName>style.visibility</p:attrName>
                                        </p:attrNameLst>
                                      </p:cBhvr>
                                      <p:to>
                                        <p:strVal val="visible"/>
                                      </p:to>
                                    </p:set>
                                    <p:animEffect transition="in" filter="blinds(horizontal)">
                                      <p:cBhvr>
                                        <p:cTn id="17" dur="500"/>
                                        <p:tgtEl>
                                          <p:spTgt spid="2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
                                            <p:txEl>
                                              <p:pRg st="5" end="5"/>
                                            </p:txEl>
                                          </p:spTgt>
                                        </p:tgtEl>
                                        <p:attrNameLst>
                                          <p:attrName>style.visibility</p:attrName>
                                        </p:attrNameLst>
                                      </p:cBhvr>
                                      <p:to>
                                        <p:strVal val="visible"/>
                                      </p:to>
                                    </p:set>
                                    <p:animEffect transition="in" filter="blinds(horizontal)">
                                      <p:cBhvr>
                                        <p:cTn id="22" dur="500"/>
                                        <p:tgtEl>
                                          <p:spTgt spid="20">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
                                            <p:txEl>
                                              <p:pRg st="6" end="6"/>
                                            </p:txEl>
                                          </p:spTgt>
                                        </p:tgtEl>
                                        <p:attrNameLst>
                                          <p:attrName>style.visibility</p:attrName>
                                        </p:attrNameLst>
                                      </p:cBhvr>
                                      <p:to>
                                        <p:strVal val="visible"/>
                                      </p:to>
                                    </p:set>
                                    <p:animEffect transition="in" filter="blinds(horizontal)">
                                      <p:cBhvr>
                                        <p:cTn id="27" dur="500"/>
                                        <p:tgtEl>
                                          <p:spTgt spid="20">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20">
                                            <p:txEl>
                                              <p:pRg st="2" end="2"/>
                                            </p:txEl>
                                          </p:spTgt>
                                        </p:tgtEl>
                                      </p:cBhvr>
                                    </p:animEffect>
                                    <p:set>
                                      <p:cBhvr>
                                        <p:cTn id="32" dur="1" fill="hold">
                                          <p:stCondLst>
                                            <p:cond delay="499"/>
                                          </p:stCondLst>
                                        </p:cTn>
                                        <p:tgtEl>
                                          <p:spTgt spid="20">
                                            <p:txEl>
                                              <p:pRg st="2" end="2"/>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20">
                                            <p:txEl>
                                              <p:pRg st="3" end="3"/>
                                            </p:txEl>
                                          </p:spTgt>
                                        </p:tgtEl>
                                      </p:cBhvr>
                                    </p:animEffect>
                                    <p:set>
                                      <p:cBhvr>
                                        <p:cTn id="35" dur="1" fill="hold">
                                          <p:stCondLst>
                                            <p:cond delay="499"/>
                                          </p:stCondLst>
                                        </p:cTn>
                                        <p:tgtEl>
                                          <p:spTgt spid="20">
                                            <p:txEl>
                                              <p:pRg st="3" end="3"/>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20">
                                            <p:txEl>
                                              <p:pRg st="4" end="4"/>
                                            </p:txEl>
                                          </p:spTgt>
                                        </p:tgtEl>
                                      </p:cBhvr>
                                    </p:animEffect>
                                    <p:set>
                                      <p:cBhvr>
                                        <p:cTn id="38" dur="1" fill="hold">
                                          <p:stCondLst>
                                            <p:cond delay="499"/>
                                          </p:stCondLst>
                                        </p:cTn>
                                        <p:tgtEl>
                                          <p:spTgt spid="20">
                                            <p:txEl>
                                              <p:pRg st="4" end="4"/>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20">
                                            <p:txEl>
                                              <p:pRg st="5" end="5"/>
                                            </p:txEl>
                                          </p:spTgt>
                                        </p:tgtEl>
                                      </p:cBhvr>
                                    </p:animEffect>
                                    <p:set>
                                      <p:cBhvr>
                                        <p:cTn id="41" dur="1" fill="hold">
                                          <p:stCondLst>
                                            <p:cond delay="499"/>
                                          </p:stCondLst>
                                        </p:cTn>
                                        <p:tgtEl>
                                          <p:spTgt spid="20">
                                            <p:txEl>
                                              <p:pRg st="5" end="5"/>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20">
                                            <p:txEl>
                                              <p:pRg st="6" end="6"/>
                                            </p:txEl>
                                          </p:spTgt>
                                        </p:tgtEl>
                                      </p:cBhvr>
                                    </p:animEffect>
                                    <p:set>
                                      <p:cBhvr>
                                        <p:cTn id="44" dur="1" fill="hold">
                                          <p:stCondLst>
                                            <p:cond delay="499"/>
                                          </p:stCondLst>
                                        </p:cTn>
                                        <p:tgtEl>
                                          <p:spTgt spid="20">
                                            <p:txEl>
                                              <p:pRg st="6" end="6"/>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4566" y="260648"/>
            <a:ext cx="11477352" cy="6473054"/>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一事多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的材料，有几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，就有几个审视角度。</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：阅读下面一则材料，思考：这则材料中的陈述对象在事件中产生了怎样的结果？为什么会产生这样的结果？由此可得出哪些观点？</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动物园里来了一位哲学教授，向动物们传授哲学。哲学教授讲了好多空洞的理论，接着说：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任何事情都必须从基础做起，就如任何建筑都必须从底层做起。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有一只青蛙听得不耐烦了，就向教授发问：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请问教授，真的所有建筑都必须从底层做起吗？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哲学教授瞄了青蛙一眼：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当然，井底之蛙！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青蛙反击说：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正因为是井底之蛙，我才问你</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难道打井也从底层做起吗？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哲学教授哑口无言。动物们纷纷说：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是啊，即使是井底之蛙，它也有自己独特的见解，何况不是呢？</a:t>
            </a:r>
            <a:r>
              <a:rPr lang="en-US" altLang="zh-CN" sz="2800" kern="100" dirty="0">
                <a:latin typeface="宋体" panose="02010600030101010101" pitchFamily="2" charset="-122"/>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334566" y="188640"/>
            <a:ext cx="11477352" cy="6656951"/>
          </a:xfrm>
          <a:prstGeom prst="rect">
            <a:avLst/>
          </a:prstGeom>
        </p:spPr>
        <p:txBody>
          <a:bodyPr wrap="square">
            <a:spAutoFit/>
          </a:bodyPr>
          <a:lstStyle/>
          <a:p>
            <a:pPr algn="just">
              <a:lnSpc>
                <a:spcPct val="14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a:t>
            </a:r>
            <a:r>
              <a:rPr lang="zh-CN" altLang="zh-CN" sz="2800" kern="100" dirty="0">
                <a:solidFill>
                  <a:srgbClr val="3333FF"/>
                </a:solidFill>
                <a:latin typeface="Times New Roman" panose="02020603050405020304"/>
                <a:ea typeface="华文细黑"/>
                <a:cs typeface="Times New Roman" panose="02020603050405020304"/>
              </a:rPr>
              <a:t>　这则材料的陈述对象有：教授、青蛙和动物们。它们在事件中所产生的结果：</a:t>
            </a:r>
            <a:r>
              <a:rPr lang="en-US" altLang="zh-CN" sz="2800" kern="100" dirty="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教授最后被青蛙反驳得哑口无言，</a:t>
            </a:r>
            <a:r>
              <a:rPr lang="en-US" altLang="zh-CN" sz="2800" kern="100" dirty="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青蛙把教授驳倒了，</a:t>
            </a:r>
            <a:r>
              <a:rPr lang="en-US" altLang="zh-CN" sz="2800" kern="100" dirty="0">
                <a:solidFill>
                  <a:srgbClr val="3333FF"/>
                </a:solidFill>
                <a:latin typeface="宋体" panose="02010600030101010101" pitchFamily="2" charset="-122"/>
                <a:ea typeface="华文细黑"/>
                <a:cs typeface="Times New Roman" panose="02020603050405020304"/>
              </a:rPr>
              <a:t>③</a:t>
            </a:r>
            <a:r>
              <a:rPr lang="zh-CN" altLang="zh-CN" sz="2800" kern="100" dirty="0">
                <a:solidFill>
                  <a:srgbClr val="3333FF"/>
                </a:solidFill>
                <a:latin typeface="Times New Roman" panose="02020603050405020304"/>
                <a:ea typeface="华文细黑"/>
                <a:cs typeface="Times New Roman" panose="02020603050405020304"/>
              </a:rPr>
              <a:t>动物们反驳教授。</a:t>
            </a:r>
            <a:endParaRPr lang="zh-CN" altLang="zh-CN" sz="1050" kern="100" dirty="0">
              <a:solidFill>
                <a:srgbClr val="3333FF"/>
              </a:solidFill>
              <a:latin typeface="宋体" panose="02010600030101010101" pitchFamily="2" charset="-122"/>
              <a:cs typeface="Courier New" panose="02070309020205020404"/>
            </a:endParaRPr>
          </a:p>
          <a:p>
            <a:pPr algn="just">
              <a:lnSpc>
                <a:spcPct val="140000"/>
              </a:lnSpc>
              <a:spcAft>
                <a:spcPts val="0"/>
              </a:spcAft>
              <a:tabLst>
                <a:tab pos="2250440" algn="l"/>
              </a:tabLst>
            </a:pPr>
            <a:r>
              <a:rPr lang="zh-CN" altLang="zh-CN" sz="2800" kern="100" dirty="0">
                <a:solidFill>
                  <a:srgbClr val="3333FF"/>
                </a:solidFill>
                <a:latin typeface="Times New Roman" panose="02020603050405020304"/>
                <a:ea typeface="华文细黑"/>
                <a:cs typeface="Times New Roman" panose="02020603050405020304"/>
              </a:rPr>
              <a:t>教授被驳得哑口无言是因为：</a:t>
            </a:r>
            <a:r>
              <a:rPr lang="en-US" altLang="zh-CN" sz="2800" kern="100" dirty="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理论与实践脱离。由此得出：理论要与实践相结合。</a:t>
            </a:r>
            <a:endParaRPr lang="zh-CN" altLang="zh-CN" sz="1050" kern="100" dirty="0">
              <a:solidFill>
                <a:srgbClr val="3333FF"/>
              </a:solidFill>
              <a:latin typeface="宋体" panose="02010600030101010101" pitchFamily="2" charset="-122"/>
              <a:cs typeface="Courier New" panose="02070309020205020404"/>
            </a:endParaRPr>
          </a:p>
          <a:p>
            <a:pPr algn="just">
              <a:lnSpc>
                <a:spcPct val="140000"/>
              </a:lnSpc>
              <a:spcAft>
                <a:spcPts val="0"/>
              </a:spcAft>
              <a:tabLst>
                <a:tab pos="2250440" algn="l"/>
              </a:tabLst>
            </a:pPr>
            <a:r>
              <a:rPr lang="en-US" altLang="zh-CN" sz="2800" kern="100" dirty="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不能具体问题具体分析。由此得出：学会具体问题具体分析。</a:t>
            </a:r>
            <a:endParaRPr lang="zh-CN" altLang="zh-CN" sz="1050" kern="100" dirty="0">
              <a:solidFill>
                <a:srgbClr val="3333FF"/>
              </a:solidFill>
              <a:latin typeface="宋体" panose="02010600030101010101" pitchFamily="2" charset="-122"/>
              <a:cs typeface="Courier New" panose="02070309020205020404"/>
            </a:endParaRPr>
          </a:p>
          <a:p>
            <a:pPr algn="just">
              <a:lnSpc>
                <a:spcPct val="140000"/>
              </a:lnSpc>
              <a:spcAft>
                <a:spcPts val="0"/>
              </a:spcAft>
              <a:tabLst>
                <a:tab pos="2250440" algn="l"/>
              </a:tabLst>
            </a:pPr>
            <a:r>
              <a:rPr lang="en-US" altLang="zh-CN" sz="2800" kern="100" dirty="0">
                <a:solidFill>
                  <a:srgbClr val="3333FF"/>
                </a:solidFill>
                <a:latin typeface="宋体" panose="02010600030101010101" pitchFamily="2" charset="-122"/>
                <a:ea typeface="华文细黑"/>
                <a:cs typeface="Times New Roman" panose="02020603050405020304"/>
              </a:rPr>
              <a:t>③</a:t>
            </a:r>
            <a:r>
              <a:rPr lang="zh-CN" altLang="zh-CN" sz="2800" kern="100" dirty="0">
                <a:solidFill>
                  <a:srgbClr val="3333FF"/>
                </a:solidFill>
                <a:latin typeface="Times New Roman" panose="02020603050405020304"/>
                <a:ea typeface="华文细黑"/>
                <a:cs typeface="Times New Roman" panose="02020603050405020304"/>
              </a:rPr>
              <a:t>说话过于绝对。由此得出：学会全面分析问题或说话不能过于绝对。</a:t>
            </a:r>
            <a:endParaRPr lang="zh-CN" altLang="zh-CN" sz="1050" kern="100" dirty="0">
              <a:solidFill>
                <a:srgbClr val="3333FF"/>
              </a:solidFill>
              <a:latin typeface="宋体" panose="02010600030101010101" pitchFamily="2" charset="-122"/>
              <a:cs typeface="Courier New" panose="02070309020205020404"/>
            </a:endParaRPr>
          </a:p>
          <a:p>
            <a:pPr algn="just">
              <a:lnSpc>
                <a:spcPct val="140000"/>
              </a:lnSpc>
              <a:spcAft>
                <a:spcPts val="0"/>
              </a:spcAft>
              <a:tabLst>
                <a:tab pos="2250440" algn="l"/>
              </a:tabLst>
            </a:pPr>
            <a:r>
              <a:rPr lang="zh-CN" altLang="zh-CN" sz="2800" kern="100" dirty="0">
                <a:solidFill>
                  <a:srgbClr val="3333FF"/>
                </a:solidFill>
                <a:latin typeface="Times New Roman" panose="02020603050405020304"/>
                <a:ea typeface="华文细黑"/>
                <a:cs typeface="Times New Roman" panose="02020603050405020304"/>
              </a:rPr>
              <a:t>青蛙把教授驳倒了是因为：</a:t>
            </a:r>
            <a:r>
              <a:rPr lang="en-US" altLang="zh-CN" sz="2800" kern="100" dirty="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勇于质疑，</a:t>
            </a:r>
            <a:r>
              <a:rPr lang="en-US" altLang="zh-CN" sz="2800" kern="100" dirty="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敢于挑战权威。由此得出：要勇于质疑，敢于挑战权威。</a:t>
            </a:r>
            <a:endParaRPr lang="zh-CN" altLang="zh-CN" sz="1050" kern="100" dirty="0">
              <a:solidFill>
                <a:srgbClr val="3333FF"/>
              </a:solidFill>
              <a:latin typeface="宋体" panose="02010600030101010101" pitchFamily="2" charset="-122"/>
              <a:cs typeface="Courier New" panose="02070309020205020404"/>
            </a:endParaRPr>
          </a:p>
          <a:p>
            <a:pPr algn="just">
              <a:lnSpc>
                <a:spcPct val="140000"/>
              </a:lnSpc>
              <a:spcAft>
                <a:spcPts val="0"/>
              </a:spcAft>
              <a:tabLst>
                <a:tab pos="2250440" algn="l"/>
              </a:tabLst>
            </a:pPr>
            <a:r>
              <a:rPr lang="zh-CN" altLang="zh-CN" sz="2800" kern="100" dirty="0">
                <a:solidFill>
                  <a:srgbClr val="3333FF"/>
                </a:solidFill>
                <a:latin typeface="Times New Roman" panose="02020603050405020304"/>
                <a:ea typeface="华文细黑"/>
                <a:cs typeface="Times New Roman" panose="02020603050405020304"/>
              </a:rPr>
              <a:t>动物们反驳教授是因为：教授只信自己，小看他人。由此得出：要看到别人的长处</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blinds(horizontal)">
                                      <p:cBhvr>
                                        <p:cTn id="11" dur="750"/>
                                        <p:tgtEl>
                                          <p:spTgt spid="20">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blinds(horizontal)">
                                      <p:cBhvr>
                                        <p:cTn id="15" dur="750"/>
                                        <p:tgtEl>
                                          <p:spTgt spid="20">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animEffect transition="in" filter="blinds(horizontal)">
                                      <p:cBhvr>
                                        <p:cTn id="19" dur="750"/>
                                        <p:tgtEl>
                                          <p:spTgt spid="20">
                                            <p:txEl>
                                              <p:pRg st="3" end="3"/>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20">
                                            <p:txEl>
                                              <p:pRg st="4" end="4"/>
                                            </p:txEl>
                                          </p:spTgt>
                                        </p:tgtEl>
                                        <p:attrNameLst>
                                          <p:attrName>style.visibility</p:attrName>
                                        </p:attrNameLst>
                                      </p:cBhvr>
                                      <p:to>
                                        <p:strVal val="visible"/>
                                      </p:to>
                                    </p:set>
                                    <p:animEffect transition="in" filter="blinds(horizontal)">
                                      <p:cBhvr>
                                        <p:cTn id="23" dur="750"/>
                                        <p:tgtEl>
                                          <p:spTgt spid="20">
                                            <p:txEl>
                                              <p:pRg st="4" end="4"/>
                                            </p:txEl>
                                          </p:spTgt>
                                        </p:tgtEl>
                                      </p:cBhvr>
                                    </p:animEffect>
                                  </p:childTnLst>
                                </p:cTn>
                              </p:par>
                            </p:childTnLst>
                          </p:cTn>
                        </p:par>
                        <p:par>
                          <p:cTn id="24" fill="hold">
                            <p:stCondLst>
                              <p:cond delay="5000"/>
                            </p:stCondLst>
                            <p:childTnLst>
                              <p:par>
                                <p:cTn id="25" presetID="3" presetClass="entr" presetSubtype="10" fill="hold" nodeType="afterEffect">
                                  <p:stCondLst>
                                    <p:cond delay="0"/>
                                  </p:stCondLst>
                                  <p:childTnLst>
                                    <p:set>
                                      <p:cBhvr>
                                        <p:cTn id="26" dur="1" fill="hold">
                                          <p:stCondLst>
                                            <p:cond delay="0"/>
                                          </p:stCondLst>
                                        </p:cTn>
                                        <p:tgtEl>
                                          <p:spTgt spid="20">
                                            <p:txEl>
                                              <p:pRg st="5" end="5"/>
                                            </p:txEl>
                                          </p:spTgt>
                                        </p:tgtEl>
                                        <p:attrNameLst>
                                          <p:attrName>style.visibility</p:attrName>
                                        </p:attrNameLst>
                                      </p:cBhvr>
                                      <p:to>
                                        <p:strVal val="visible"/>
                                      </p:to>
                                    </p:set>
                                    <p:animEffect transition="in" filter="blinds(horizontal)">
                                      <p:cBhvr>
                                        <p:cTn id="27" dur="750"/>
                                        <p:tgtEl>
                                          <p:spTgt spid="2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4566" y="321037"/>
            <a:ext cx="11477352" cy="5181162"/>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反弹琵琶，逆向思维</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逆向思维又叫求异思维，指与人们惯常的思维方式相反的一种思维方式。打破常规的思维方式，想人所未想，发人所未发，让思想沿着原先思路相反的方向推进，从相反的角度和方向观察事物、思考事物，这种思维方式就叫逆向思维。比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良药苦口利于病，忠言逆耳利于行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，我们可以反思到良药裹糖衣，人们更爱吃，同样利于病，进而想到做思想工作关键在以理服人、以情动人，不一定要逆耳，推心置腹，促膝相谈，犹如春风化雨，更能使人茅塞顿开，心悦诚服。</a:t>
            </a:r>
            <a:r>
              <a:rPr lang="en-US" altLang="zh-CN" sz="2800" kern="100" dirty="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4566" y="321037"/>
            <a:ext cx="11593288" cy="4616648"/>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问题</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：请就下面的名言、成语提出新的观点。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孟子说：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生于忧患，死于安乐。</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开卷有益</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a:t>
            </a:r>
            <a:r>
              <a:rPr lang="zh-CN" altLang="zh-CN" sz="2800" kern="100" dirty="0">
                <a:solidFill>
                  <a:srgbClr val="3333FF"/>
                </a:solidFill>
                <a:latin typeface="Times New Roman" panose="02020603050405020304"/>
                <a:ea typeface="华文细黑"/>
                <a:cs typeface="Times New Roman" panose="02020603050405020304"/>
              </a:rPr>
              <a:t>　</a:t>
            </a:r>
            <a:r>
              <a:rPr lang="en-US" altLang="zh-CN" sz="2800" kern="100" dirty="0">
                <a:solidFill>
                  <a:srgbClr val="3333FF"/>
                </a:solidFill>
                <a:latin typeface="宋体" panose="02010600030101010101" pitchFamily="2" charset="-122"/>
                <a:ea typeface="华文细黑"/>
                <a:cs typeface="Times New Roman" panose="02020603050405020304"/>
              </a:rPr>
              <a:t>①</a:t>
            </a:r>
            <a:r>
              <a:rPr lang="zh-CN" altLang="zh-CN" sz="2800" kern="100" dirty="0">
                <a:solidFill>
                  <a:srgbClr val="3333FF"/>
                </a:solidFill>
                <a:latin typeface="Times New Roman" panose="02020603050405020304"/>
                <a:ea typeface="华文细黑"/>
                <a:cs typeface="Times New Roman" panose="02020603050405020304"/>
              </a:rPr>
              <a:t>忧患中未必每个人都能生，安乐中未必每个人都必死。只要心中有坚定的方向、顽强的毅力以及为志向、理想而奋斗的精神，无论你身处逆境或是顺境，都可以走向人生的辉煌。</a:t>
            </a:r>
            <a:r>
              <a:rPr lang="en-US" altLang="zh-CN" sz="2800" kern="100" dirty="0">
                <a:solidFill>
                  <a:srgbClr val="3333FF"/>
                </a:solidFill>
                <a:latin typeface="Times New Roman" panose="02020603050405020304"/>
                <a:ea typeface="华文细黑"/>
                <a:cs typeface="Courier New" panose="02070309020205020404"/>
              </a:rPr>
              <a:t> </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宋体" panose="02010600030101010101" pitchFamily="2" charset="-122"/>
                <a:ea typeface="华文细黑"/>
                <a:cs typeface="Times New Roman" panose="02020603050405020304"/>
              </a:rPr>
              <a:t>②</a:t>
            </a:r>
            <a:r>
              <a:rPr lang="zh-CN" altLang="zh-CN" sz="2800" kern="100" dirty="0">
                <a:solidFill>
                  <a:srgbClr val="3333FF"/>
                </a:solidFill>
                <a:latin typeface="Times New Roman" panose="02020603050405020304"/>
                <a:ea typeface="华文细黑"/>
                <a:cs typeface="Times New Roman" panose="02020603050405020304"/>
              </a:rPr>
              <a:t>只顾开卷读书而不进行思考，不加选择就会带来害处，这也是有道理的。</a:t>
            </a:r>
            <a:r>
              <a:rPr lang="en-US" altLang="zh-CN" sz="2800" kern="100" dirty="0">
                <a:solidFill>
                  <a:srgbClr val="3333FF"/>
                </a:solidFill>
                <a:latin typeface="Times New Roman" panose="02020603050405020304"/>
                <a:ea typeface="华文细黑"/>
                <a:cs typeface="Courier New" panose="02070309020205020404"/>
              </a:rPr>
              <a:t> </a:t>
            </a:r>
            <a:endParaRPr lang="zh-CN" altLang="zh-CN" sz="1050" kern="100" dirty="0">
              <a:solidFill>
                <a:srgbClr val="3333FF"/>
              </a:solidFill>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3" end="3"/>
                                            </p:txEl>
                                          </p:spTgt>
                                        </p:tgtEl>
                                        <p:attrNameLst>
                                          <p:attrName>style.visibility</p:attrName>
                                        </p:attrNameLst>
                                      </p:cBhvr>
                                      <p:to>
                                        <p:strVal val="visible"/>
                                      </p:to>
                                    </p:set>
                                    <p:animEffect transition="in" filter="blinds(horizontal)">
                                      <p:cBhvr>
                                        <p:cTn id="7" dur="500"/>
                                        <p:tgtEl>
                                          <p:spTgt spid="2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4" end="4"/>
                                            </p:txEl>
                                          </p:spTgt>
                                        </p:tgtEl>
                                        <p:attrNameLst>
                                          <p:attrName>style.visibility</p:attrName>
                                        </p:attrNameLst>
                                      </p:cBhvr>
                                      <p:to>
                                        <p:strVal val="visible"/>
                                      </p:to>
                                    </p:set>
                                    <p:animEffect transition="in" filter="blinds(horizontal)">
                                      <p:cBhvr>
                                        <p:cTn id="12" dur="500"/>
                                        <p:tgtEl>
                                          <p:spTgt spid="20">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0">
                                            <p:txEl>
                                              <p:pRg st="3" end="3"/>
                                            </p:txEl>
                                          </p:spTgt>
                                        </p:tgtEl>
                                      </p:cBhvr>
                                    </p:animEffect>
                                    <p:set>
                                      <p:cBhvr>
                                        <p:cTn id="17" dur="1" fill="hold">
                                          <p:stCondLst>
                                            <p:cond delay="499"/>
                                          </p:stCondLst>
                                        </p:cTn>
                                        <p:tgtEl>
                                          <p:spTgt spid="20">
                                            <p:txEl>
                                              <p:pRg st="3" end="3"/>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20">
                                            <p:txEl>
                                              <p:pRg st="4" end="4"/>
                                            </p:txEl>
                                          </p:spTgt>
                                        </p:tgtEl>
                                      </p:cBhvr>
                                    </p:animEffect>
                                    <p:set>
                                      <p:cBhvr>
                                        <p:cTn id="20" dur="1" fill="hold">
                                          <p:stCondLst>
                                            <p:cond delay="499"/>
                                          </p:stCondLst>
                                        </p:cTn>
                                        <p:tgtEl>
                                          <p:spTgt spid="20">
                                            <p:txEl>
                                              <p:pRg st="4" end="4"/>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6" name="矩形 5"/>
          <p:cNvSpPr/>
          <p:nvPr/>
        </p:nvSpPr>
        <p:spPr>
          <a:xfrm>
            <a:off x="296465" y="711746"/>
            <a:ext cx="11587955" cy="1303177"/>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选取立论的角度要做到：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多角度立论：</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变换角度，多向思维；</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反弹琵琶，逆向思维。</a:t>
            </a:r>
            <a:r>
              <a:rPr lang="en-US" altLang="zh-CN" sz="2800" kern="100" dirty="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296466" y="188640"/>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技法</a:t>
            </a:r>
            <a:r>
              <a:rPr lang="zh-CN" altLang="en-US" sz="2400" b="1" dirty="0">
                <a:solidFill>
                  <a:srgbClr val="FF6600"/>
                </a:solidFill>
                <a:latin typeface="微软雅黑" panose="020B0503020204020204" pitchFamily="34" charset="-122"/>
                <a:ea typeface="微软雅黑" panose="020B0503020204020204" pitchFamily="34" charset="-122"/>
              </a:rPr>
              <a:t>总结</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1363" y="975436"/>
            <a:ext cx="11412000" cy="4534062"/>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一</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片段练习</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根据下面的材料，联系实际，运用辩证思维，看能提炼出几个观点，并选出最佳角度。</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在古希腊神话中有这样一个故事：地神盖娅的儿子安泰在和敌人赫拉克勒斯格斗时，只要脚不离大地，便可源源不断地从母亲那里汲取力量，击败任何强大的敌手。但不幸的是，这个奥秘被对手发现，安泰被诱骗到空中，离开大地的安泰因得不到能量而被扼死。</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sz="2400" b="1" kern="0" dirty="0" smtClean="0">
                <a:solidFill>
                  <a:prstClr val="white"/>
                </a:solidFill>
                <a:latin typeface="微软雅黑" panose="020B0503020204020204" pitchFamily="34" charset="-122"/>
                <a:ea typeface="微软雅黑" panose="020B0503020204020204" pitchFamily="34" charset="-122"/>
              </a:rPr>
              <a:t>  三</a:t>
            </a:r>
            <a:r>
              <a:rPr lang="zh-CN" altLang="en-US" sz="2400" b="1" kern="0" dirty="0">
                <a:solidFill>
                  <a:prstClr val="white"/>
                </a:solidFill>
                <a:latin typeface="微软雅黑" panose="020B0503020204020204" pitchFamily="34" charset="-122"/>
                <a:ea typeface="微软雅黑" panose="020B0503020204020204" pitchFamily="34" charset="-122"/>
              </a:rPr>
              <a:t>、实战</a:t>
            </a:r>
            <a:r>
              <a:rPr lang="en-US" altLang="zh-CN" sz="2400" b="1" kern="0" dirty="0">
                <a:solidFill>
                  <a:prstClr val="white"/>
                </a:solidFill>
                <a:latin typeface="微软雅黑" panose="020B0503020204020204" pitchFamily="34" charset="-122"/>
                <a:ea typeface="微软雅黑" panose="020B0503020204020204" pitchFamily="34" charset="-122"/>
              </a:rPr>
              <a:t>•</a:t>
            </a:r>
            <a:r>
              <a:rPr lang="zh-CN" altLang="en-US" sz="2400" b="1" kern="0" dirty="0">
                <a:solidFill>
                  <a:prstClr val="white"/>
                </a:solidFill>
                <a:latin typeface="微软雅黑" panose="020B0503020204020204" pitchFamily="34" charset="-122"/>
                <a:ea typeface="微软雅黑" panose="020B0503020204020204" pitchFamily="34" charset="-122"/>
              </a:rPr>
              <a:t>演练</a:t>
            </a:r>
            <a:endParaRPr lang="zh-CN" altLang="en-US" sz="2400" b="1" kern="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44091" y="260648"/>
            <a:ext cx="11484000" cy="6555641"/>
          </a:xfrm>
          <a:prstGeom prst="rect">
            <a:avLst/>
          </a:prstGeom>
        </p:spPr>
        <p:txBody>
          <a:bodyPr wrap="square">
            <a:spAutoFit/>
          </a:bodyPr>
          <a:lstStyle/>
          <a:p>
            <a:pPr algn="just">
              <a:lnSpc>
                <a:spcPct val="150000"/>
              </a:lnSpc>
              <a:spcAft>
                <a:spcPts val="0"/>
              </a:spcAft>
              <a:tabLst>
                <a:tab pos="225044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从安泰的角度分析，失败是因为离开了大地母亲，失去了力量的来源。据此可以提炼出这样的观点：</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个人只有紧紧依靠集体，才能有所作为；</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党只有紧密依靠群众，才能立于不败之地；</a:t>
            </a: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决定问题不能盲目行动，必须从实际出发，有的放矢；</a:t>
            </a: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Times New Roman" panose="02020603050405020304"/>
              </a:rPr>
              <a:t>时刻不忘母亲的栽培。</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从母亲的角度分析，可以提炼出：</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适当给予是必要的，但重要的是培养孩子的自立能力；</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让</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安泰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们早些独立；</a:t>
            </a: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看起来是爱，其实是害</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en-US" altLang="zh-CN" sz="1050" kern="100" dirty="0" smtClean="0">
              <a:solidFill>
                <a:srgbClr val="3333FF"/>
              </a:solidFill>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从敌人赫拉克勒斯的角度分析，可以提炼出：</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知己知彼，百战不殆；</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出奇才能制胜；</a:t>
            </a: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要讲究方法</a:t>
            </a:r>
            <a:r>
              <a:rPr lang="zh-CN" altLang="zh-CN" sz="2800" kern="100" dirty="0" smtClean="0">
                <a:solidFill>
                  <a:srgbClr val="3333FF"/>
                </a:solidFill>
                <a:latin typeface="Times New Roman" panose="02020603050405020304"/>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blinds(horizontal)">
                                      <p:cBhvr>
                                        <p:cTn id="19" dur="75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TextBox 15">
            <a:hlinkClick r:id="rId1" action="ppaction://hlinksldjump"/>
          </p:cNvPr>
          <p:cNvSpPr txBox="1"/>
          <p:nvPr/>
        </p:nvSpPr>
        <p:spPr>
          <a:xfrm>
            <a:off x="4596368" y="2056065"/>
            <a:ext cx="3919492"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一、典文</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赏析</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TextBox 16">
            <a:hlinkClick r:id="rId2" action="ppaction://hlinksldjump"/>
          </p:cNvPr>
          <p:cNvSpPr txBox="1"/>
          <p:nvPr/>
        </p:nvSpPr>
        <p:spPr>
          <a:xfrm>
            <a:off x="4595078" y="3174285"/>
            <a:ext cx="3920172"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二、技法</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点拨</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8" name="TextBox 17">
            <a:hlinkClick r:id="rId3" action="ppaction://hlinksldjump"/>
          </p:cNvPr>
          <p:cNvSpPr txBox="1"/>
          <p:nvPr/>
        </p:nvSpPr>
        <p:spPr>
          <a:xfrm>
            <a:off x="4596368" y="4297838"/>
            <a:ext cx="3922727"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三、实战</a:t>
            </a:r>
            <a:r>
              <a:rPr lang="en-US" altLang="zh-CN" sz="32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演练</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465644" y="2693023"/>
            <a:ext cx="316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直接连接符 19"/>
          <p:cNvCxnSpPr/>
          <p:nvPr/>
        </p:nvCxnSpPr>
        <p:spPr>
          <a:xfrm>
            <a:off x="4467784" y="3817493"/>
            <a:ext cx="3168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1" name="直接连接符 20"/>
          <p:cNvCxnSpPr/>
          <p:nvPr/>
        </p:nvCxnSpPr>
        <p:spPr>
          <a:xfrm>
            <a:off x="4467784" y="4941962"/>
            <a:ext cx="3168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44091" y="260648"/>
            <a:ext cx="11484000" cy="6656951"/>
          </a:xfrm>
          <a:prstGeom prst="rect">
            <a:avLst/>
          </a:prstGeom>
        </p:spPr>
        <p:txBody>
          <a:bodyPr wrap="square">
            <a:spAutoFit/>
          </a:bodyPr>
          <a:lstStyle/>
          <a:p>
            <a:pPr algn="just">
              <a:lnSpc>
                <a:spcPct val="135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4.</a:t>
            </a:r>
            <a:r>
              <a:rPr lang="zh-CN" altLang="zh-CN" sz="2800" kern="100" dirty="0">
                <a:solidFill>
                  <a:srgbClr val="3333FF"/>
                </a:solidFill>
                <a:latin typeface="Times New Roman" panose="02020603050405020304"/>
                <a:ea typeface="华文细黑"/>
                <a:cs typeface="Times New Roman" panose="02020603050405020304"/>
              </a:rPr>
              <a:t>如果运用求异思维，进行假设推理，假如安泰知道自己离开母亲便失去力量，他就不会被对手骗到空中，由此可以提炼出：</a:t>
            </a: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要有自知之明，才能无往不胜；</a:t>
            </a: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做事要扬长避短，方能百战百胜；</a:t>
            </a: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要不断完善自我。</a:t>
            </a:r>
            <a:endParaRPr lang="zh-CN" altLang="zh-CN" sz="1050" kern="100" dirty="0">
              <a:solidFill>
                <a:srgbClr val="3333FF"/>
              </a:solidFill>
              <a:latin typeface="宋体" panose="02010600030101010101" pitchFamily="2" charset="-122"/>
              <a:cs typeface="Courier New" panose="02070309020205020404"/>
            </a:endParaRPr>
          </a:p>
          <a:p>
            <a:pPr algn="just">
              <a:lnSpc>
                <a:spcPct val="135000"/>
              </a:lnSpc>
              <a:spcAft>
                <a:spcPts val="0"/>
              </a:spcAft>
              <a:tabLst>
                <a:tab pos="2250440" algn="l"/>
              </a:tabLst>
            </a:pPr>
            <a:r>
              <a:rPr lang="zh-CN" altLang="zh-CN" sz="2800" kern="100" dirty="0">
                <a:solidFill>
                  <a:srgbClr val="3333FF"/>
                </a:solidFill>
                <a:latin typeface="Times New Roman" panose="02020603050405020304"/>
                <a:ea typeface="华文细黑"/>
                <a:cs typeface="Times New Roman" panose="02020603050405020304"/>
              </a:rPr>
              <a:t>最佳角度：</a:t>
            </a:r>
            <a:endParaRPr lang="zh-CN" altLang="zh-CN" sz="1050" kern="100" dirty="0">
              <a:solidFill>
                <a:srgbClr val="3333FF"/>
              </a:solidFill>
              <a:latin typeface="宋体" panose="02010600030101010101" pitchFamily="2" charset="-122"/>
              <a:cs typeface="Courier New" panose="02070309020205020404"/>
            </a:endParaRPr>
          </a:p>
          <a:p>
            <a:pPr algn="just">
              <a:lnSpc>
                <a:spcPct val="135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1.</a:t>
            </a:r>
            <a:r>
              <a:rPr lang="zh-CN" altLang="zh-CN" sz="2800" kern="100" dirty="0">
                <a:solidFill>
                  <a:srgbClr val="3333FF"/>
                </a:solidFill>
                <a:latin typeface="Times New Roman" panose="02020603050405020304"/>
                <a:ea typeface="华文细黑"/>
                <a:cs typeface="Times New Roman" panose="02020603050405020304"/>
              </a:rPr>
              <a:t>从安泰的角度来看，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要有自知之明，才能无往不胜</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要不断完善自我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，这两个角度立意较新，可以写出有个性的文章来。</a:t>
            </a:r>
            <a:endParaRPr lang="zh-CN" altLang="zh-CN" sz="1050" kern="100" dirty="0">
              <a:solidFill>
                <a:srgbClr val="3333FF"/>
              </a:solidFill>
              <a:latin typeface="宋体" panose="02010600030101010101" pitchFamily="2" charset="-122"/>
              <a:cs typeface="Courier New" panose="02070309020205020404"/>
            </a:endParaRPr>
          </a:p>
          <a:p>
            <a:pPr algn="just">
              <a:lnSpc>
                <a:spcPct val="135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2.</a:t>
            </a:r>
            <a:r>
              <a:rPr lang="zh-CN" altLang="zh-CN" sz="2800" kern="100" dirty="0">
                <a:solidFill>
                  <a:srgbClr val="3333FF"/>
                </a:solidFill>
                <a:latin typeface="Times New Roman" panose="02020603050405020304"/>
                <a:ea typeface="华文细黑"/>
                <a:cs typeface="Times New Roman" panose="02020603050405020304"/>
              </a:rPr>
              <a:t>从母亲的角度来看，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适当给予是必要的，但重要的是培养孩子的自立能力</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让</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安泰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们早些独立</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看起来是爱，其实是害</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，三个角度的内容一致，可以合并：要培养孩子的独立能力，不能溺爱</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1050" kern="100" dirty="0" smtClean="0">
              <a:solidFill>
                <a:srgbClr val="3333FF"/>
              </a:solidFill>
              <a:latin typeface="宋体" panose="02010600030101010101" pitchFamily="2" charset="-122"/>
              <a:cs typeface="Courier New" panose="02070309020205020404"/>
            </a:endParaRPr>
          </a:p>
          <a:p>
            <a:pPr algn="just">
              <a:lnSpc>
                <a:spcPct val="135000"/>
              </a:lnSpc>
              <a:spcAft>
                <a:spcPts val="0"/>
              </a:spcAft>
              <a:tabLst>
                <a:tab pos="2250440" algn="l"/>
              </a:tabLst>
            </a:pPr>
            <a:r>
              <a:rPr lang="en-US" altLang="zh-CN" sz="2800" kern="100" dirty="0">
                <a:solidFill>
                  <a:srgbClr val="3333FF"/>
                </a:solidFill>
                <a:latin typeface="Times New Roman" panose="02020603050405020304"/>
                <a:ea typeface="华文细黑"/>
                <a:cs typeface="Courier New" panose="02070309020205020404"/>
              </a:rPr>
              <a:t>3.</a:t>
            </a:r>
            <a:r>
              <a:rPr lang="zh-CN" altLang="zh-CN" sz="2800" kern="100" dirty="0">
                <a:solidFill>
                  <a:srgbClr val="3333FF"/>
                </a:solidFill>
                <a:latin typeface="Times New Roman" panose="02020603050405020304"/>
                <a:ea typeface="华文细黑"/>
                <a:cs typeface="Times New Roman" panose="02020603050405020304"/>
              </a:rPr>
              <a:t>从赫拉克勒斯的角度来看，三个观点都强调方法，角度不同而已，</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出奇才能制胜</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有一定的新颖性和时代感</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blinds(horizontal)">
                                      <p:cBhvr>
                                        <p:cTn id="19" dur="750"/>
                                        <p:tgtEl>
                                          <p:spTgt spid="4">
                                            <p:txEl>
                                              <p:pRg st="3" end="3"/>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blinds(horizontal)">
                                      <p:cBhvr>
                                        <p:cTn id="23" dur="75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3806" y="107107"/>
            <a:ext cx="11434414" cy="656846"/>
          </a:xfrm>
          <a:prstGeom prst="rect">
            <a:avLst/>
          </a:prstGeom>
        </p:spPr>
        <p:txBody>
          <a:bodyPr wrap="square">
            <a:spAutoFit/>
          </a:bodyPr>
          <a:lstStyle/>
          <a:p>
            <a:pPr algn="just">
              <a:lnSpc>
                <a:spcPct val="150000"/>
              </a:lnSpc>
              <a:spcAft>
                <a:spcPts val="0"/>
              </a:spcAft>
              <a:tabLst>
                <a:tab pos="2340610" algn="l"/>
              </a:tabLs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二</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整篇作文</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373807" y="1412310"/>
            <a:ext cx="11434414" cy="5180393"/>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阅读下面的材料，根据要求作文。</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在非洲的戈壁滩上，有一种叫依米的小花。花呈四瓣，每瓣自成一色：红、白、黄、蓝。它的独特并不止于此，在那里，根系庞大的植物才能很好地生长，而它的根，却只有一条，蜿蜒盘曲着插入地底深处。通常，它要花费五年的时间来完成根茎的穿插工作，然后，一点一点地积蓄养分，在第六年春，才在地面吐绿绽翠，开出一朵小小的四色鲜花。这种极难长成的依米小花，花期并不长，仅仅两天，它便随母株一起香消玉殒</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 name="矩形 4"/>
          <p:cNvSpPr/>
          <p:nvPr/>
        </p:nvSpPr>
        <p:spPr>
          <a:xfrm>
            <a:off x="373807" y="881199"/>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命题</a:t>
            </a:r>
            <a:r>
              <a:rPr lang="zh-CN" altLang="en-US" sz="2400" b="1" dirty="0">
                <a:solidFill>
                  <a:srgbClr val="FF6600"/>
                </a:solidFill>
                <a:latin typeface="微软雅黑" panose="020B0503020204020204" pitchFamily="34" charset="-122"/>
                <a:ea typeface="微软雅黑" panose="020B0503020204020204" pitchFamily="34" charset="-122"/>
              </a:rPr>
              <a:t>呈现</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3806" y="107107"/>
            <a:ext cx="11434414" cy="1949508"/>
          </a:xfrm>
          <a:prstGeom prst="rect">
            <a:avLst/>
          </a:prstGeom>
        </p:spPr>
        <p:txBody>
          <a:bodyPr wrap="square">
            <a:spAutoFit/>
          </a:bodyPr>
          <a:lstStyle/>
          <a:p>
            <a:pPr lvl="0" algn="just">
              <a:lnSpc>
                <a:spcPct val="150000"/>
              </a:lnSpc>
              <a:tabLst>
                <a:tab pos="2250440" algn="l"/>
              </a:tabLst>
            </a:pPr>
            <a:r>
              <a:rPr lang="zh-CN" altLang="zh-CN" sz="2800" kern="100" dirty="0">
                <a:solidFill>
                  <a:prstClr val="black"/>
                </a:solidFill>
                <a:latin typeface="Times New Roman" panose="02020603050405020304"/>
                <a:ea typeface="华文细黑"/>
                <a:cs typeface="Times New Roman" panose="02020603050405020304"/>
              </a:rPr>
              <a:t>读了以上材料，你有何感受或联想？请选择一个角度构思作文，自主确定立意，确定文体，确定标题；不要脱离材料内容及含意范围作文，不要套作，不得抄袭，不少于</a:t>
            </a:r>
            <a:r>
              <a:rPr lang="en-US" altLang="zh-CN" sz="2800" kern="100" dirty="0">
                <a:solidFill>
                  <a:prstClr val="black"/>
                </a:solidFill>
                <a:latin typeface="Times New Roman" panose="02020603050405020304"/>
                <a:ea typeface="华文细黑"/>
                <a:cs typeface="Courier New" panose="02070309020205020404"/>
              </a:rPr>
              <a:t>800</a:t>
            </a:r>
            <a:r>
              <a:rPr lang="zh-CN" altLang="zh-CN" sz="2800" kern="100" dirty="0">
                <a:solidFill>
                  <a:prstClr val="black"/>
                </a:solidFill>
                <a:latin typeface="Times New Roman" panose="02020603050405020304"/>
                <a:ea typeface="华文细黑"/>
                <a:cs typeface="Times New Roman" panose="02020603050405020304"/>
              </a:rPr>
              <a:t>字。</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3807" y="691176"/>
            <a:ext cx="11434414" cy="5909310"/>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根据材料我们可以看出，这种叫依米的小花有三大特点，这正是立意的基本角度，由此联系人生，我们可以得出相应立意：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关键句</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它的根，却只有一条，蜿蜒盘曲着插入地底深处。</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spc="-100" dirty="0">
                <a:latin typeface="Times New Roman" panose="02020603050405020304"/>
                <a:ea typeface="华文细黑"/>
                <a:cs typeface="Times New Roman" panose="02020603050405020304"/>
              </a:rPr>
              <a:t>扎根深处可成正果。</a:t>
            </a:r>
            <a:r>
              <a:rPr lang="en-US" altLang="zh-CN" sz="2800" kern="100" spc="-100" dirty="0">
                <a:latin typeface="Times New Roman" panose="02020603050405020304"/>
                <a:ea typeface="华文细黑"/>
                <a:cs typeface="Courier New" panose="02070309020205020404"/>
              </a:rPr>
              <a:t>(</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可成</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如写成</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方成</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便过于绝对，不切合题意</a:t>
            </a:r>
            <a:r>
              <a:rPr lang="en-US" altLang="zh-CN" sz="2800" kern="100" spc="-100" dirty="0">
                <a:latin typeface="Times New Roman" panose="02020603050405020304"/>
                <a:ea typeface="华文细黑"/>
                <a:cs typeface="Courier New" panose="02070309020205020404"/>
              </a:rPr>
              <a:t>)</a:t>
            </a:r>
            <a:endParaRPr lang="zh-CN" altLang="zh-CN" sz="1050" kern="100" spc="-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专一也是一种成功的品质</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与其广博不如精深。</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关键句</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它要花费五年的时间来完成根茎的穿插工作，然后，一点一点地积蓄养分，在第六年春，才在地面吐绿绽翠，开出一朵小小的四色鲜花。</a:t>
            </a:r>
            <a:r>
              <a:rPr lang="en-US" altLang="zh-CN" sz="2800" kern="100" dirty="0" smtClean="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 name="矩形 4"/>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审题</a:t>
            </a:r>
            <a:r>
              <a:rPr lang="zh-CN" altLang="en-US" sz="2400" b="1" dirty="0">
                <a:solidFill>
                  <a:srgbClr val="FF6600"/>
                </a:solidFill>
                <a:latin typeface="微软雅黑" panose="020B0503020204020204" pitchFamily="34" charset="-122"/>
                <a:ea typeface="微软雅黑" panose="020B0503020204020204" pitchFamily="34" charset="-122"/>
              </a:rPr>
              <a:t>导引</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3807" y="260648"/>
            <a:ext cx="11434414" cy="5909310"/>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耐得住寂寞，才能享受生命的辉煌。</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积累力量，突破自我。</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坚韧</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毅力、坚持不懈地努力</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、执着。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关键句</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花期并不长，仅仅两天，它便随母株一起香消玉殒。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花呈四瓣，每瓣自成一色：红、白、黄、蓝。</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生命的价值不在于长短而在于活出特色。</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活得精彩</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从整体上看，也可得出以下结论：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人生的意义重在奋斗的过程。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人生的意义重在永不放弃地追求。</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佳作</a:t>
            </a:r>
            <a:r>
              <a:rPr lang="zh-CN" altLang="en-US" sz="2400" b="1" dirty="0">
                <a:solidFill>
                  <a:srgbClr val="FF6600"/>
                </a:solidFill>
                <a:latin typeface="微软雅黑" panose="020B0503020204020204" pitchFamily="34" charset="-122"/>
                <a:ea typeface="微软雅黑" panose="020B0503020204020204" pitchFamily="34" charset="-122"/>
              </a:rPr>
              <a:t>展台</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373807" y="332656"/>
            <a:ext cx="11434414" cy="6473054"/>
          </a:xfrm>
          <a:prstGeom prst="rect">
            <a:avLst/>
          </a:prstGeom>
        </p:spPr>
        <p:txBody>
          <a:bodyPr wrap="square">
            <a:spAutoFit/>
          </a:bodyPr>
          <a:lstStyle/>
          <a:p>
            <a:pPr algn="ctr">
              <a:lnSpc>
                <a:spcPct val="150000"/>
              </a:lnSpc>
              <a:spcAft>
                <a:spcPts val="0"/>
              </a:spcAft>
              <a:tabLst>
                <a:tab pos="2250440" algn="l"/>
              </a:tabLst>
            </a:pPr>
            <a:r>
              <a:rPr lang="zh-CN" altLang="zh-CN" sz="2800" b="1" kern="100" dirty="0">
                <a:solidFill>
                  <a:srgbClr val="C00000"/>
                </a:solidFill>
                <a:latin typeface="隶书"/>
                <a:ea typeface="华文细黑"/>
                <a:cs typeface="Times New Roman" panose="02020603050405020304"/>
              </a:rPr>
              <a:t>做一</a:t>
            </a:r>
            <a:r>
              <a:rPr lang="zh-CN" altLang="zh-CN" sz="2800" b="1" kern="100" dirty="0">
                <a:solidFill>
                  <a:srgbClr val="C00000"/>
                </a:solidFill>
                <a:latin typeface="隶书"/>
                <a:ea typeface="华文细黑"/>
                <a:cs typeface="宋体" panose="02010600030101010101" pitchFamily="2" charset="-122"/>
              </a:rPr>
              <a:t>朵坚韧</a:t>
            </a:r>
            <a:r>
              <a:rPr lang="zh-CN" altLang="zh-CN" sz="2800" b="1" kern="100" dirty="0">
                <a:solidFill>
                  <a:srgbClr val="C00000"/>
                </a:solidFill>
                <a:latin typeface="隶书"/>
                <a:ea typeface="华文细黑"/>
                <a:cs typeface="MS Gothic" panose="020B0609070205080204" charset="-128"/>
              </a:rPr>
              <a:t>的依米花</a:t>
            </a:r>
            <a:endParaRPr lang="zh-CN" altLang="zh-CN" sz="1050" kern="100" dirty="0">
              <a:latin typeface="宋体" panose="02010600030101010101" pitchFamily="2" charset="-122"/>
              <a:cs typeface="Courier New" panose="02070309020205020404"/>
            </a:endParaRPr>
          </a:p>
          <a:p>
            <a:pPr algn="ctr">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杨　凡</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非洲戈壁滩上的依米花，没有庞杂的根系和硕大的躯体，但它有一颗坚韧、执着的心。它用五年的时间深扎地底，第六年才能完成梦想的绽放。艰苦的环境没能压制住依米花追求绽放的梦想。它用坚韧的态度和一颗不轻易屈服的心对梦想照进现实作了最美的诠释。</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谈迁苦心</a:t>
            </a:r>
            <a:r>
              <a:rPr lang="en-US" altLang="zh-CN" sz="2800" kern="100" dirty="0">
                <a:latin typeface="Times New Roman" panose="02020603050405020304"/>
                <a:ea typeface="华文细黑"/>
                <a:cs typeface="Courier New" panose="02070309020205020404"/>
              </a:rPr>
              <a:t>20</a:t>
            </a:r>
            <a:r>
              <a:rPr lang="zh-CN" altLang="zh-CN" sz="2800" kern="100" dirty="0">
                <a:latin typeface="Times New Roman" panose="02020603050405020304"/>
                <a:ea typeface="华文细黑"/>
                <a:cs typeface="Times New Roman" panose="02020603050405020304"/>
              </a:rPr>
              <a:t>多年编写的《国榷》，却意外地被小偷盗去，他痛心不已，仰天长啸。但他却并不就此放弃。他一切从头开始，千里奔波搜寻史料，考证研究，夜以继日，笔耕不辍，奋斗了</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年后，谈迁终于完成了《国榷》这部巨著，此时的他已是一位花甲老人。</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9014" y="332656"/>
            <a:ext cx="11598840" cy="5826723"/>
          </a:xfrm>
          <a:prstGeom prst="rect">
            <a:avLst/>
          </a:prstGeom>
        </p:spPr>
        <p:txBody>
          <a:bodyPr wrap="square">
            <a:spAutoFit/>
          </a:bodyPr>
          <a:lstStyle/>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正是因为有了这种深深根植于骨子里的坚忍不拔和对梦想的执着追求，谈迁直面挫折，不屈服于逆境，最终成就了《国榷》的不朽和谈迁人格的厚重。</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霍金，身患</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肌肉萎缩性侧索硬化病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全身只有三根指头能动。苦难没有压倒这位巨人，没有阻碍他勤奋学习、孜孜求知的热情，深处逆境的他，用坚韧的意志力和卓越超群的智慧完成了《时间简史》等多部科学巨著，为人类留下了无尽的知识财富。</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正是霍金拥有一颗不甘平庸、不屈服命运的心和为梦想坚忍不拔、执着奋斗的意志力，霍金实现了自己的梦想和人生价值。</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257735"/>
            <a:ext cx="11665296" cy="5262979"/>
          </a:xfrm>
          <a:prstGeom prst="rect">
            <a:avLst/>
          </a:prstGeom>
        </p:spPr>
        <p:txBody>
          <a:bodyPr wrap="square">
            <a:spAutoFit/>
          </a:bodyPr>
          <a:lstStyle/>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刘伟，第一届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中国达人秀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的年度总冠军。儿童时的一场意外使他失去双臂，但这并没有成为他自甘平庸堕落的理由。</a:t>
            </a:r>
            <a:r>
              <a:rPr lang="en-US" altLang="zh-CN" sz="2800" kern="100" dirty="0">
                <a:latin typeface="Times New Roman" panose="02020603050405020304"/>
                <a:ea typeface="华文细黑"/>
                <a:cs typeface="Courier New" panose="02070309020205020404"/>
              </a:rPr>
              <a:t>19</a:t>
            </a:r>
            <a:r>
              <a:rPr lang="zh-CN" altLang="zh-CN" sz="2800" kern="100" dirty="0">
                <a:latin typeface="Times New Roman" panose="02020603050405020304"/>
                <a:ea typeface="华文细黑"/>
                <a:cs typeface="Times New Roman" panose="02020603050405020304"/>
              </a:rPr>
              <a:t>岁学习钢琴，他凭着顽强的毅力和不屈的斗志，仅用一年就达到了钢琴</a:t>
            </a: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级水平，当然他是用脚练习的。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达人秀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中，他用坚韧的精神和淡定的举止、亲和的笑容感动了无数观众。用音乐诠释了身体残缺的人也能用心灵飞翔的感人理念，最终成为众望所归的总冠军。而他那句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我觉得在我的生命中只有两条路，要么赶紧死，要么就精彩地活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，更是激励了许多身在逆境中的人。</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正是刘伟拥有一颗顽强奋斗、坚韧向上的心，让他用心灵带梦想飞翔</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0943" y="260648"/>
            <a:ext cx="11370297" cy="2677656"/>
          </a:xfrm>
          <a:prstGeom prst="rect">
            <a:avLst/>
          </a:prstGeom>
        </p:spPr>
        <p:txBody>
          <a:bodyPr wrap="square">
            <a:spAutoFit/>
          </a:bodyPr>
          <a:lstStyle/>
          <a:p>
            <a:pPr lvl="0" indent="711200" algn="just">
              <a:lnSpc>
                <a:spcPct val="150000"/>
              </a:lnSpc>
              <a:tabLst>
                <a:tab pos="2250440" algn="l"/>
              </a:tabLst>
            </a:pPr>
            <a:r>
              <a:rPr lang="zh-CN" altLang="zh-CN" sz="2800" kern="100" dirty="0">
                <a:solidFill>
                  <a:prstClr val="black"/>
                </a:solidFill>
                <a:latin typeface="Times New Roman" panose="02020603050405020304"/>
                <a:ea typeface="华文细黑"/>
                <a:cs typeface="Times New Roman" panose="02020603050405020304"/>
              </a:rPr>
              <a:t>梦想不论出身，或许你卑微，没有背景，也没有优越的条件，但是，只要拥有一颗不屈服于命运、坚韧执着的心，梦想前面的一切挫折磨难都会成为你脚下的石头。</a:t>
            </a:r>
            <a:r>
              <a:rPr lang="en-US" altLang="zh-CN" sz="2800" kern="100" dirty="0">
                <a:solidFill>
                  <a:prstClr val="black"/>
                </a:solidFill>
                <a:latin typeface="Times New Roman" panose="02020603050405020304"/>
                <a:ea typeface="华文细黑"/>
                <a:cs typeface="Times New Roman" panose="02020603050405020304"/>
              </a:rPr>
              <a:t>  </a:t>
            </a:r>
            <a:endParaRPr lang="en-US" altLang="zh-CN" sz="2800" kern="100" dirty="0">
              <a:solidFill>
                <a:prstClr val="black"/>
              </a:solidFill>
              <a:latin typeface="Times New Roman" panose="02020603050405020304"/>
              <a:ea typeface="华文细黑"/>
              <a:cs typeface="Times New Roman" panose="02020603050405020304"/>
            </a:endParaRPr>
          </a:p>
          <a:p>
            <a:pPr indent="711200" algn="just">
              <a:lnSpc>
                <a:spcPct val="150000"/>
              </a:lnSpc>
              <a:spcAft>
                <a:spcPts val="0"/>
              </a:spcAft>
              <a:tabLst>
                <a:tab pos="2250440" algn="l"/>
              </a:tabLst>
            </a:pPr>
            <a:r>
              <a:rPr lang="zh-CN" altLang="zh-CN" sz="2800" kern="100" dirty="0" smtClean="0">
                <a:latin typeface="Times New Roman" panose="02020603050405020304"/>
                <a:ea typeface="华文细黑"/>
                <a:cs typeface="Times New Roman" panose="02020603050405020304"/>
              </a:rPr>
              <a:t>想想非洲戈壁滩上的依米花，花尚且如此，更何况我们人呢？</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0" name="矩形 9"/>
          <p:cNvSpPr/>
          <p:nvPr/>
        </p:nvSpPr>
        <p:spPr>
          <a:xfrm>
            <a:off x="373807" y="160065"/>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373807" y="691176"/>
            <a:ext cx="11434414" cy="3241400"/>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rPr>
              <a:t>本文准确把握材料，披沙拣金，筛选出了关键词</a:t>
            </a:r>
            <a:r>
              <a:rPr lang="en-US" altLang="zh-CN" sz="2800" kern="100" dirty="0">
                <a:latin typeface="宋体" panose="02010600030101010101" pitchFamily="2" charset="-122"/>
                <a:ea typeface="华文细黑"/>
              </a:rPr>
              <a:t>“</a:t>
            </a:r>
            <a:r>
              <a:rPr lang="zh-CN" altLang="zh-CN" sz="2800" kern="100" dirty="0">
                <a:latin typeface="Times New Roman" panose="02020603050405020304"/>
                <a:ea typeface="华文细黑"/>
              </a:rPr>
              <a:t>坚韧</a:t>
            </a:r>
            <a:r>
              <a:rPr lang="en-US" altLang="zh-CN" sz="2800" kern="100" dirty="0">
                <a:latin typeface="宋体" panose="02010600030101010101" pitchFamily="2" charset="-122"/>
                <a:ea typeface="华文细黑"/>
              </a:rPr>
              <a:t>”</a:t>
            </a:r>
            <a:r>
              <a:rPr lang="zh-CN" altLang="zh-CN" sz="2800" kern="100" dirty="0">
                <a:latin typeface="Times New Roman" panose="02020603050405020304"/>
                <a:ea typeface="华文细黑"/>
              </a:rPr>
              <a:t>，从而确定了中心论点：它用坚韧的态度和一颗不轻易屈服的心对梦想照进现实作了最美的诠释。在论证的过程中，作者列举了谈迁、霍金、刘伟三个事例，从不同的角度有力地论证了中心论点。文章采用了一事一议式的议论文结构，层次清晰，说理透彻，语言简练而不拖沓。</a:t>
            </a:r>
            <a:endParaRPr lang="zh-CN" altLang="zh-CN" sz="1050" kern="100" dirty="0">
              <a:latin typeface="Times New Roman" panose="02020603050405020304"/>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91133" y="832058"/>
            <a:ext cx="11593288" cy="5909310"/>
          </a:xfrm>
          <a:prstGeom prst="rect">
            <a:avLst/>
          </a:prstGeom>
        </p:spPr>
        <p:txBody>
          <a:bodyPr wrap="square">
            <a:spAutoFit/>
          </a:bodyPr>
          <a:lstStyle/>
          <a:p>
            <a:pPr algn="ctr">
              <a:lnSpc>
                <a:spcPct val="150000"/>
              </a:lnSpc>
              <a:spcAft>
                <a:spcPts val="0"/>
              </a:spcAft>
              <a:tabLst>
                <a:tab pos="2250440" algn="l"/>
              </a:tabLst>
            </a:pPr>
            <a:r>
              <a:rPr lang="zh-CN" altLang="zh-CN" sz="2800" b="1" kern="100" dirty="0">
                <a:solidFill>
                  <a:srgbClr val="C00000"/>
                </a:solidFill>
                <a:latin typeface="Times New Roman" panose="02020603050405020304"/>
                <a:ea typeface="华文细黑"/>
                <a:cs typeface="Times New Roman" panose="02020603050405020304"/>
              </a:rPr>
              <a:t>沉潜与成功</a:t>
            </a:r>
            <a:endParaRPr lang="zh-CN" altLang="zh-CN" sz="1050" kern="100" dirty="0">
              <a:latin typeface="宋体" panose="02010600030101010101" pitchFamily="2" charset="-122"/>
              <a:cs typeface="Courier New" panose="02070309020205020404"/>
            </a:endParaRPr>
          </a:p>
          <a:p>
            <a:pPr indent="711200">
              <a:lnSpc>
                <a:spcPct val="150000"/>
              </a:lnSpc>
              <a:tabLst>
                <a:tab pos="2250440" algn="l"/>
              </a:tabLst>
            </a:pPr>
            <a:r>
              <a:rPr lang="zh-CN" altLang="zh-CN" sz="2800" u="wavyHeavy" kern="100" dirty="0">
                <a:latin typeface="Times New Roman" panose="02020603050405020304"/>
                <a:ea typeface="华文细黑"/>
                <a:cs typeface="Times New Roman" panose="02020603050405020304"/>
              </a:rPr>
              <a:t>昙花用一年的默默酝酿，才换来一夜的风姿绰约；蝉虫用四年的地下修炼，才换来四周的放声高歌；企鹅用竭尽全力的沉潜，才换来迅猛的腾空而起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自然现象向我们透示着一个哲理：</a:t>
            </a:r>
            <a:r>
              <a:rPr lang="zh-CN" altLang="zh-CN" sz="2800" u="wavy" kern="100" dirty="0">
                <a:latin typeface="Times New Roman" panose="02020603050405020304"/>
                <a:ea typeface="华文细黑"/>
                <a:cs typeface="Times New Roman" panose="02020603050405020304"/>
              </a:rPr>
              <a:t>沉潜是绚烂前的孕育，沉潜是高亢前的酝酿，沉潜是腾飞前的蓄势</a:t>
            </a:r>
            <a:r>
              <a:rPr lang="zh-CN" altLang="zh-CN" sz="2800" u="wavy" kern="100" dirty="0" smtClean="0">
                <a:latin typeface="Times New Roman" panose="02020603050405020304"/>
                <a:ea typeface="华文细黑"/>
                <a:cs typeface="Times New Roman" panose="02020603050405020304"/>
              </a:rPr>
              <a:t>。</a:t>
            </a:r>
            <a:r>
              <a:rPr lang="en-US" altLang="zh-CN" sz="2800" u="wavy" kern="100" dirty="0" smtClean="0">
                <a:latin typeface="Times New Roman" panose="02020603050405020304"/>
                <a:ea typeface="华文细黑"/>
                <a:cs typeface="Times New Roman" panose="02020603050405020304"/>
              </a:rPr>
              <a:t> </a:t>
            </a:r>
            <a:endParaRPr lang="en-US" altLang="zh-CN" sz="1050" kern="100" dirty="0" smtClean="0">
              <a:latin typeface="宋体" panose="02010600030101010101" pitchFamily="2" charset="-122"/>
              <a:cs typeface="Courier New" panose="02070309020205020404"/>
            </a:endParaRPr>
          </a:p>
          <a:p>
            <a:pPr>
              <a:lnSpc>
                <a:spcPct val="150000"/>
              </a:lnSpc>
              <a:tabLst>
                <a:tab pos="2250440" algn="l"/>
              </a:tabLst>
            </a:pPr>
            <a:r>
              <a:rPr lang="zh-CN" altLang="zh-CN" sz="2800" kern="100" dirty="0">
                <a:solidFill>
                  <a:srgbClr val="3333FF"/>
                </a:solidFill>
                <a:latin typeface="宋体" panose="02010600030101010101" pitchFamily="2" charset="-122"/>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开头运用排比起兴，既引出中心论点，又增添了文采</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1050" kern="100" dirty="0" smtClean="0">
              <a:solidFill>
                <a:srgbClr val="3333FF"/>
              </a:solidFill>
              <a:latin typeface="宋体" panose="02010600030101010101" pitchFamily="2" charset="-122"/>
              <a:cs typeface="Courier New" panose="02070309020205020404"/>
            </a:endParaRPr>
          </a:p>
          <a:p>
            <a:pPr indent="457200">
              <a:lnSpc>
                <a:spcPct val="150000"/>
              </a:lnSpc>
              <a:tabLst>
                <a:tab pos="2250440" algn="l"/>
              </a:tabLst>
            </a:pPr>
            <a:r>
              <a:rPr lang="zh-CN" altLang="zh-CN" sz="2800" kern="100" dirty="0">
                <a:latin typeface="Times New Roman" panose="02020603050405020304"/>
                <a:ea typeface="华文细黑"/>
                <a:cs typeface="Times New Roman" panose="02020603050405020304"/>
              </a:rPr>
              <a:t>在被动不利的形势下，采用沉潜的策略，往往能化被动为主动，变不利为有利，从而获取成功。从古至今，小到个人，大到国家，无数的事实都为这条哲理作出了令人信服的诠释。</a:t>
            </a:r>
            <a:endParaRPr lang="en-US" altLang="zh-CN" sz="2800" kern="100" dirty="0" smtClean="0">
              <a:solidFill>
                <a:srgbClr val="3333FF"/>
              </a:solidFill>
              <a:latin typeface="Times New Roman" panose="02020603050405020304"/>
              <a:ea typeface="华文细黑"/>
              <a:cs typeface="Times New Roman" panose="02020603050405020304"/>
            </a:endParaRPr>
          </a:p>
        </p:txBody>
      </p:sp>
      <p:sp>
        <p:nvSpPr>
          <p:cNvPr id="8" name="矩形 7"/>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一</a:t>
            </a:r>
            <a:r>
              <a:rPr lang="zh-CN" altLang="en-US" sz="2400" b="1" kern="0" dirty="0">
                <a:solidFill>
                  <a:schemeClr val="bg1"/>
                </a:solidFill>
                <a:latin typeface="微软雅黑" panose="020B0503020204020204" pitchFamily="34" charset="-122"/>
                <a:ea typeface="微软雅黑" panose="020B0503020204020204" pitchFamily="34" charset="-122"/>
              </a:rPr>
              <a:t>、典文</a:t>
            </a:r>
            <a:r>
              <a:rPr lang="en-US" altLang="zh-CN" sz="2400" b="1" kern="0" dirty="0">
                <a:solidFill>
                  <a:schemeClr val="bg1"/>
                </a:solidFill>
                <a:latin typeface="微软雅黑" panose="020B0503020204020204" pitchFamily="34" charset="-122"/>
                <a:ea typeface="微软雅黑" panose="020B0503020204020204" pitchFamily="34" charset="-122"/>
              </a:rPr>
              <a:t>•</a:t>
            </a:r>
            <a:r>
              <a:rPr lang="zh-CN" altLang="en-US" sz="2400" b="1" kern="0" dirty="0">
                <a:solidFill>
                  <a:schemeClr val="bg1"/>
                </a:solidFill>
                <a:latin typeface="微软雅黑" panose="020B0503020204020204" pitchFamily="34" charset="-122"/>
                <a:ea typeface="微软雅黑" panose="020B0503020204020204" pitchFamily="34" charset="-122"/>
              </a:rPr>
              <a:t>赏析</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2" end="2"/>
                                            </p:txEl>
                                          </p:spTgt>
                                        </p:tgtEl>
                                        <p:attrNameLst>
                                          <p:attrName>style.visibility</p:attrName>
                                        </p:attrNameLst>
                                      </p:cBhvr>
                                      <p:to>
                                        <p:strVal val="visible"/>
                                      </p:to>
                                    </p:set>
                                    <p:animEffect transition="in" filter="blinds(horizontal)">
                                      <p:cBhvr>
                                        <p:cTn id="7" dur="500"/>
                                        <p:tgtEl>
                                          <p:spTgt spid="1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5">
                                            <p:txEl>
                                              <p:pRg st="2" end="2"/>
                                            </p:txEl>
                                          </p:spTgt>
                                        </p:tgtEl>
                                      </p:cBhvr>
                                    </p:animEffect>
                                    <p:set>
                                      <p:cBhvr>
                                        <p:cTn id="12" dur="1" fill="hold">
                                          <p:stCondLst>
                                            <p:cond delay="499"/>
                                          </p:stCondLst>
                                        </p:cTn>
                                        <p:tgtEl>
                                          <p:spTgt spid="15">
                                            <p:txEl>
                                              <p:pRg st="2" end="2"/>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6" name="Picture 2" descr="F:\下图\创新人教1 幻灯片\写作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39610" y="-4192"/>
            <a:ext cx="4051893" cy="25836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62558" y="264187"/>
            <a:ext cx="11593288" cy="6621197"/>
          </a:xfrm>
          <a:prstGeom prst="rect">
            <a:avLst/>
          </a:prstGeom>
        </p:spPr>
        <p:txBody>
          <a:bodyPr wrap="square">
            <a:spAutoFit/>
          </a:bodyPr>
          <a:lstStyle/>
          <a:p>
            <a:pPr>
              <a:lnSpc>
                <a:spcPct val="150000"/>
              </a:lnSpc>
              <a:tabLst>
                <a:tab pos="2340610" algn="l"/>
              </a:tabLst>
            </a:pPr>
            <a:r>
              <a:rPr lang="zh-CN" altLang="zh-CN" sz="2800" kern="100" dirty="0">
                <a:solidFill>
                  <a:srgbClr val="3333FF"/>
                </a:solidFill>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旗帜鲜明地提出文章的中心论点</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1050" kern="100" dirty="0">
              <a:solidFill>
                <a:srgbClr val="3333FF"/>
              </a:solidFill>
              <a:latin typeface="宋体" panose="02010600030101010101" pitchFamily="2" charset="-122"/>
              <a:cs typeface="Courier New" panose="02070309020205020404"/>
            </a:endParaRPr>
          </a:p>
          <a:p>
            <a:pPr indent="711200">
              <a:lnSpc>
                <a:spcPct val="150000"/>
              </a:lnSpc>
              <a:tabLst>
                <a:tab pos="2250440" algn="l"/>
              </a:tabLst>
            </a:pPr>
            <a:r>
              <a:rPr lang="zh-CN" altLang="zh-CN" sz="2800" u="wavy" kern="100" dirty="0">
                <a:latin typeface="Times New Roman" panose="02020603050405020304"/>
                <a:ea typeface="华文细黑"/>
                <a:cs typeface="Times New Roman" panose="02020603050405020304"/>
              </a:rPr>
              <a:t>沉潜能使人反败为胜。</a:t>
            </a:r>
            <a:r>
              <a:rPr lang="zh-CN" altLang="zh-CN" sz="2800" kern="100" dirty="0">
                <a:latin typeface="Times New Roman" panose="02020603050405020304"/>
                <a:ea typeface="华文细黑"/>
                <a:cs typeface="Times New Roman" panose="02020603050405020304"/>
              </a:rPr>
              <a:t>公元前</a:t>
            </a:r>
            <a:r>
              <a:rPr lang="en-US" altLang="zh-CN" sz="2800" kern="100" dirty="0">
                <a:latin typeface="Times New Roman" panose="02020603050405020304"/>
                <a:ea typeface="华文细黑"/>
                <a:cs typeface="Courier New" panose="02070309020205020404"/>
              </a:rPr>
              <a:t>494</a:t>
            </a:r>
            <a:r>
              <a:rPr lang="zh-CN" altLang="zh-CN" sz="2800" kern="100" dirty="0">
                <a:latin typeface="Times New Roman" panose="02020603050405020304"/>
                <a:ea typeface="华文细黑"/>
                <a:cs typeface="Times New Roman" panose="02020603050405020304"/>
              </a:rPr>
              <a:t>年的吴越之战，越国败北，勾践请降。吴王夫差以越王质吴为条件，许降撤兵。勾践一如夫差手下忠实的臣子，听凭夫差呼于车前马后。甚至在夫差犯病时，勾践竟愿亲尝夫差粪便，以配合太医用药。三年，夫差为勾践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忠诚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所动，如勾践所愿，他终于再次回到了越国。于是，他卧薪尝胆，整顿国政，励精图治；招贤礼士，重用能人；发展生产，安富救贫，使越国逐渐走向强盛，十年后，终于像企鹅一样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潜到适当的深度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，公元前</a:t>
            </a:r>
            <a:r>
              <a:rPr lang="en-US" altLang="zh-CN" sz="2800" kern="100" dirty="0">
                <a:latin typeface="Times New Roman" panose="02020603050405020304"/>
                <a:ea typeface="华文细黑"/>
                <a:cs typeface="Courier New" panose="02070309020205020404"/>
              </a:rPr>
              <a:t>475</a:t>
            </a:r>
            <a:r>
              <a:rPr lang="zh-CN" altLang="zh-CN" sz="2800" kern="100" dirty="0">
                <a:latin typeface="Times New Roman" panose="02020603050405020304"/>
                <a:ea typeface="华文细黑"/>
                <a:cs typeface="Times New Roman" panose="02020603050405020304"/>
              </a:rPr>
              <a:t>年，越国攻吴，吴国败北，夫差自刎</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nSpc>
                <a:spcPct val="150000"/>
              </a:lnSpc>
              <a:tabLst>
                <a:tab pos="2250440" algn="l"/>
              </a:tabLst>
            </a:pPr>
            <a:r>
              <a:rPr lang="zh-CN" altLang="zh-CN" sz="2800" kern="100" dirty="0">
                <a:solidFill>
                  <a:srgbClr val="3333FF"/>
                </a:solidFill>
                <a:latin typeface="宋体" panose="02010600030101010101" pitchFamily="2" charset="-122"/>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分论点</a:t>
            </a:r>
            <a:r>
              <a:rPr lang="zh-CN" altLang="zh-CN" sz="2800" kern="100" dirty="0" smtClean="0">
                <a:solidFill>
                  <a:srgbClr val="3333FF"/>
                </a:solidFill>
                <a:latin typeface="Times New Roman" panose="02020603050405020304"/>
                <a:ea typeface="华文细黑"/>
                <a:cs typeface="Times New Roman" panose="02020603050405020304"/>
              </a:rPr>
              <a:t>一</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latin typeface="宋体" panose="02010600030101010101" pitchFamily="2" charset="-122"/>
              <a:cs typeface="Courier New" panose="02070309020205020404"/>
            </a:endParaRPr>
          </a:p>
        </p:txBody>
      </p:sp>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0">
                                            <p:txEl>
                                              <p:pRg st="0" end="0"/>
                                            </p:txEl>
                                          </p:spTgt>
                                        </p:tgtEl>
                                      </p:cBhvr>
                                    </p:animEffect>
                                    <p:set>
                                      <p:cBhvr>
                                        <p:cTn id="17" dur="1" fill="hold">
                                          <p:stCondLst>
                                            <p:cond delay="499"/>
                                          </p:stCondLst>
                                        </p:cTn>
                                        <p:tgtEl>
                                          <p:spTgt spid="20">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20">
                                            <p:txEl>
                                              <p:pRg st="2" end="2"/>
                                            </p:txEl>
                                          </p:spTgt>
                                        </p:tgtEl>
                                      </p:cBhvr>
                                    </p:animEffect>
                                    <p:set>
                                      <p:cBhvr>
                                        <p:cTn id="20"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4566" y="260648"/>
            <a:ext cx="11593288" cy="6555641"/>
          </a:xfrm>
          <a:prstGeom prst="rect">
            <a:avLst/>
          </a:prstGeom>
        </p:spPr>
        <p:txBody>
          <a:bodyPr wrap="square">
            <a:spAutoFit/>
          </a:bodyPr>
          <a:lstStyle/>
          <a:p>
            <a:pPr>
              <a:lnSpc>
                <a:spcPct val="150000"/>
              </a:lnSpc>
              <a:tabLst>
                <a:tab pos="2250440" algn="l"/>
              </a:tabLst>
            </a:pPr>
            <a:r>
              <a:rPr lang="zh-CN" altLang="zh-CN" sz="2800" kern="100" dirty="0">
                <a:solidFill>
                  <a:srgbClr val="3333FF"/>
                </a:solidFill>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事例论据一：越王勾践</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indent="711200">
              <a:lnSpc>
                <a:spcPct val="150000"/>
              </a:lnSpc>
              <a:tabLst>
                <a:tab pos="2250440" algn="l"/>
              </a:tabLst>
            </a:pPr>
            <a:r>
              <a:rPr lang="zh-CN" altLang="zh-CN" sz="2800" u="wavy" kern="100" dirty="0" smtClean="0">
                <a:latin typeface="Times New Roman" panose="02020603050405020304"/>
                <a:ea typeface="华文细黑"/>
                <a:cs typeface="Times New Roman" panose="02020603050405020304"/>
              </a:rPr>
              <a:t>沉潜</a:t>
            </a:r>
            <a:r>
              <a:rPr lang="zh-CN" altLang="zh-CN" sz="2800" u="wavy" kern="100" dirty="0">
                <a:latin typeface="Times New Roman" panose="02020603050405020304"/>
                <a:ea typeface="华文细黑"/>
                <a:cs typeface="Times New Roman" panose="02020603050405020304"/>
              </a:rPr>
              <a:t>能使人优秀卓越。</a:t>
            </a:r>
            <a:r>
              <a:rPr lang="zh-CN" altLang="zh-CN" sz="2800" kern="100" dirty="0">
                <a:latin typeface="Times New Roman" panose="02020603050405020304"/>
                <a:ea typeface="华文细黑"/>
                <a:cs typeface="Times New Roman" panose="02020603050405020304"/>
              </a:rPr>
              <a:t>康多莉扎</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赖斯，这个名字让无数人艳羡而又嫉妒。是的，一个黑皮肤的女人凭什么登上美利坚合众国国务卿的宝座？她出生在种族歧视最严重的阿拉巴马州伯明翰，但她没有选择屈服，也没有选择武力抗争，而是选择了像企鹅一样沉潜。严酷的种族歧视让她相信这样一条严峻的真理：黑人的孩子只有做得比白人的孩子优秀两倍，他们才能平等；优秀三倍，才能超过对方。于是多年之后，她凭借全面优秀的素质、丰富的知识和卓越的能力青云直上，画出一道完美的人生弧线</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nSpc>
                <a:spcPct val="150000"/>
              </a:lnSpc>
              <a:tabLst>
                <a:tab pos="2250440" algn="l"/>
              </a:tabLst>
            </a:pPr>
            <a:r>
              <a:rPr lang="zh-CN" altLang="zh-CN" sz="2800" kern="100" dirty="0">
                <a:solidFill>
                  <a:srgbClr val="3333FF"/>
                </a:solidFill>
                <a:latin typeface="宋体" panose="02010600030101010101" pitchFamily="2" charset="-122"/>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分论点二</a:t>
            </a:r>
            <a:endParaRPr lang="zh-CN" altLang="zh-CN" sz="1050" kern="100" dirty="0">
              <a:solidFill>
                <a:srgbClr val="3333FF"/>
              </a:solidFill>
              <a:latin typeface="宋体" panose="02010600030101010101" pitchFamily="2" charset="-122"/>
              <a:cs typeface="Courier New" panose="02070309020205020404"/>
            </a:endParaRPr>
          </a:p>
          <a:p>
            <a:pPr>
              <a:lnSpc>
                <a:spcPct val="150000"/>
              </a:lnSpc>
              <a:tabLst>
                <a:tab pos="2250440" algn="l"/>
              </a:tabLst>
            </a:pPr>
            <a:r>
              <a:rPr lang="zh-CN" altLang="zh-CN" sz="2800" kern="100" dirty="0">
                <a:solidFill>
                  <a:srgbClr val="3333FF"/>
                </a:solidFill>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事例论据二：</a:t>
            </a:r>
            <a:r>
              <a:rPr lang="zh-CN" altLang="zh-CN" sz="2800" kern="100" dirty="0" smtClean="0">
                <a:solidFill>
                  <a:srgbClr val="3333FF"/>
                </a:solidFill>
                <a:latin typeface="Times New Roman" panose="02020603050405020304"/>
                <a:ea typeface="华文细黑"/>
                <a:cs typeface="Times New Roman" panose="02020603050405020304"/>
              </a:rPr>
              <a:t>康</a:t>
            </a:r>
            <a:r>
              <a:rPr lang="zh-CN" altLang="zh-CN" sz="2800" kern="100" dirty="0">
                <a:solidFill>
                  <a:srgbClr val="3333FF"/>
                </a:solidFill>
                <a:latin typeface="Times New Roman" panose="02020603050405020304"/>
                <a:ea typeface="华文细黑"/>
                <a:cs typeface="Times New Roman" panose="02020603050405020304"/>
              </a:rPr>
              <a:t>多莉扎</a:t>
            </a:r>
            <a:r>
              <a:rPr lang="en-US" altLang="zh-CN" sz="2800" kern="100" dirty="0">
                <a:solidFill>
                  <a:srgbClr val="3333FF"/>
                </a:solidFill>
                <a:latin typeface="Times New Roman" panose="02020603050405020304"/>
                <a:ea typeface="华文细黑"/>
              </a:rPr>
              <a:t>·</a:t>
            </a:r>
            <a:r>
              <a:rPr lang="zh-CN" altLang="zh-CN" sz="2800" kern="100" dirty="0">
                <a:solidFill>
                  <a:srgbClr val="3333FF"/>
                </a:solidFill>
                <a:latin typeface="Times New Roman" panose="02020603050405020304"/>
                <a:ea typeface="华文细黑"/>
                <a:cs typeface="Times New Roman" panose="02020603050405020304"/>
              </a:rPr>
              <a:t>赖斯。</a:t>
            </a:r>
            <a:endParaRPr lang="en-US" altLang="zh-CN" sz="2800" kern="100" dirty="0" smtClean="0">
              <a:solidFill>
                <a:srgbClr val="3333FF"/>
              </a:solidFill>
              <a:latin typeface="Times New Roman" panose="02020603050405020304"/>
              <a:ea typeface="华文细黑"/>
              <a:cs typeface="Times New Roman" panose="02020603050405020304"/>
            </a:endParaRPr>
          </a:p>
        </p:txBody>
      </p:sp>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xEl>
                                              <p:pRg st="3" end="3"/>
                                            </p:txEl>
                                          </p:spTgt>
                                        </p:tgtEl>
                                        <p:attrNameLst>
                                          <p:attrName>style.visibility</p:attrName>
                                        </p:attrNameLst>
                                      </p:cBhvr>
                                      <p:to>
                                        <p:strVal val="visible"/>
                                      </p:to>
                                    </p:set>
                                    <p:animEffect transition="in" filter="blinds(horizontal)">
                                      <p:cBhvr>
                                        <p:cTn id="17" dur="500"/>
                                        <p:tgtEl>
                                          <p:spTgt spid="2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0">
                                            <p:txEl>
                                              <p:pRg st="0" end="0"/>
                                            </p:txEl>
                                          </p:spTgt>
                                        </p:tgtEl>
                                      </p:cBhvr>
                                    </p:animEffect>
                                    <p:set>
                                      <p:cBhvr>
                                        <p:cTn id="22" dur="1" fill="hold">
                                          <p:stCondLst>
                                            <p:cond delay="499"/>
                                          </p:stCondLst>
                                        </p:cTn>
                                        <p:tgtEl>
                                          <p:spTgt spid="20">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0">
                                            <p:txEl>
                                              <p:pRg st="2" end="2"/>
                                            </p:txEl>
                                          </p:spTgt>
                                        </p:tgtEl>
                                      </p:cBhvr>
                                    </p:animEffect>
                                    <p:set>
                                      <p:cBhvr>
                                        <p:cTn id="25" dur="1" fill="hold">
                                          <p:stCondLst>
                                            <p:cond delay="499"/>
                                          </p:stCondLst>
                                        </p:cTn>
                                        <p:tgtEl>
                                          <p:spTgt spid="20">
                                            <p:txEl>
                                              <p:pRg st="2" end="2"/>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20">
                                            <p:txEl>
                                              <p:pRg st="3" end="3"/>
                                            </p:txEl>
                                          </p:spTgt>
                                        </p:tgtEl>
                                      </p:cBhvr>
                                    </p:animEffect>
                                    <p:set>
                                      <p:cBhvr>
                                        <p:cTn id="28"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4566" y="185727"/>
            <a:ext cx="11478503" cy="6555641"/>
          </a:xfrm>
          <a:prstGeom prst="rect">
            <a:avLst/>
          </a:prstGeom>
        </p:spPr>
        <p:txBody>
          <a:bodyPr wrap="square">
            <a:spAutoFit/>
          </a:bodyPr>
          <a:lstStyle/>
          <a:p>
            <a:pPr indent="711200">
              <a:lnSpc>
                <a:spcPct val="150000"/>
              </a:lnSpc>
              <a:tabLst>
                <a:tab pos="2250440" algn="l"/>
              </a:tabLst>
            </a:pPr>
            <a:r>
              <a:rPr lang="zh-CN" altLang="zh-CN" sz="2800" u="wavy" kern="100" dirty="0">
                <a:latin typeface="Times New Roman" panose="02020603050405020304"/>
                <a:ea typeface="华文细黑"/>
                <a:cs typeface="Times New Roman" panose="02020603050405020304"/>
              </a:rPr>
              <a:t>沉潜能使国家走向复兴。</a:t>
            </a:r>
            <a:r>
              <a:rPr lang="zh-CN" altLang="zh-CN" sz="2800" kern="100" dirty="0">
                <a:latin typeface="Times New Roman" panose="02020603050405020304"/>
                <a:ea typeface="华文细黑"/>
                <a:cs typeface="Times New Roman" panose="02020603050405020304"/>
              </a:rPr>
              <a:t>当年，邓小平同志根据复杂的国际形势，根据中国处于社会主义初级阶段这一现实和面临的任务，高瞻远瞩，提出了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韬光养晦，有所作为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的国家发展战略，使中国经济走向了高速发展的快车道。作为一个发展中国家，我们不可事事都锋芒毕露，甚至以一种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大国主义心态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处理国际问题，热衷于在国际事务中起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带动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领导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作用，事事想冲在前面，那样就可能引起本可避免的、不必要的对抗。倘若我们当初不是像企鹅一样奋力沉潜，韬光养晦，能取得今天如此辉煌的成就吗</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nSpc>
                <a:spcPct val="150000"/>
              </a:lnSpc>
              <a:tabLst>
                <a:tab pos="2250440" algn="l"/>
              </a:tabLst>
            </a:pPr>
            <a:r>
              <a:rPr lang="zh-CN" altLang="zh-CN" sz="2800" kern="100" dirty="0">
                <a:solidFill>
                  <a:srgbClr val="3333FF"/>
                </a:solidFill>
                <a:latin typeface="宋体" panose="02010600030101010101" pitchFamily="2" charset="-122"/>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分论点三</a:t>
            </a:r>
            <a:endParaRPr lang="zh-CN" altLang="zh-CN" sz="1050" kern="100" dirty="0">
              <a:solidFill>
                <a:srgbClr val="3333FF"/>
              </a:solidFill>
              <a:latin typeface="宋体" panose="02010600030101010101" pitchFamily="2" charset="-122"/>
              <a:cs typeface="Courier New" panose="02070309020205020404"/>
            </a:endParaRPr>
          </a:p>
          <a:p>
            <a:pPr>
              <a:lnSpc>
                <a:spcPct val="150000"/>
              </a:lnSpc>
            </a:pPr>
            <a:r>
              <a:rPr lang="zh-CN" altLang="zh-CN" sz="2800" kern="100" dirty="0">
                <a:solidFill>
                  <a:srgbClr val="3333FF"/>
                </a:solidFill>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事例论据三：邓小平同志</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en-US" altLang="zh-CN" sz="2800" kern="100" dirty="0" smtClean="0">
              <a:solidFill>
                <a:srgbClr val="3333FF"/>
              </a:solidFill>
              <a:latin typeface="Times New Roman" panose="02020603050405020304"/>
              <a:ea typeface="华文细黑"/>
              <a:cs typeface="Times New Roman" panose="020206030504050203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0">
                                            <p:txEl>
                                              <p:pRg st="1" end="1"/>
                                            </p:txEl>
                                          </p:spTgt>
                                        </p:tgtEl>
                                      </p:cBhvr>
                                    </p:animEffect>
                                    <p:set>
                                      <p:cBhvr>
                                        <p:cTn id="17" dur="1" fill="hold">
                                          <p:stCondLst>
                                            <p:cond delay="499"/>
                                          </p:stCondLst>
                                        </p:cTn>
                                        <p:tgtEl>
                                          <p:spTgt spid="20">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20">
                                            <p:txEl>
                                              <p:pRg st="2" end="2"/>
                                            </p:txEl>
                                          </p:spTgt>
                                        </p:tgtEl>
                                      </p:cBhvr>
                                    </p:animEffect>
                                    <p:set>
                                      <p:cBhvr>
                                        <p:cTn id="20" dur="1" fill="hold">
                                          <p:stCondLst>
                                            <p:cond delay="499"/>
                                          </p:stCondLst>
                                        </p:cTn>
                                        <p:tgtEl>
                                          <p:spTgt spid="20">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91390" y="260648"/>
            <a:ext cx="11364854" cy="5909310"/>
          </a:xfrm>
          <a:prstGeom prst="rect">
            <a:avLst/>
          </a:prstGeom>
        </p:spPr>
        <p:txBody>
          <a:bodyPr wrap="square">
            <a:spAutoFit/>
          </a:bodyPr>
          <a:lstStyle/>
          <a:p>
            <a:pPr indent="711200">
              <a:lnSpc>
                <a:spcPct val="150000"/>
              </a:lnSpc>
              <a:tabLst>
                <a:tab pos="2250440" algn="l"/>
              </a:tabLst>
            </a:pPr>
            <a:r>
              <a:rPr lang="zh-CN" altLang="zh-CN" sz="2800" u="wavy" kern="100" dirty="0">
                <a:latin typeface="Times New Roman" panose="02020603050405020304"/>
                <a:ea typeface="华文细黑"/>
                <a:cs typeface="Times New Roman" panose="02020603050405020304"/>
              </a:rPr>
              <a:t>沉潜不是消极等待，而是像昙花一样不懈地蓄积养分；沉潜不是贪图安逸，而是像蝉虫一样默默地磨砺自强；沉潜不是忍气吞声，而是像企鹅一样奋力地下潜蓄势。它虽然充满寂寞与痛苦，却能让养分变得充足，力量变得强大，结果变得精彩</a:t>
            </a:r>
            <a:r>
              <a:rPr lang="zh-CN" altLang="zh-CN" sz="2800" u="wavy" kern="100" dirty="0" smtClean="0">
                <a:latin typeface="Times New Roman" panose="02020603050405020304"/>
                <a:ea typeface="华文细黑"/>
                <a:cs typeface="Times New Roman" panose="02020603050405020304"/>
              </a:rPr>
              <a:t>。</a:t>
            </a:r>
            <a:r>
              <a:rPr lang="en-US" altLang="zh-CN" sz="2800" u="wavy" kern="100" dirty="0" smtClean="0">
                <a:latin typeface="Times New Roman" panose="02020603050405020304"/>
                <a:ea typeface="华文细黑"/>
                <a:cs typeface="Times New Roman" panose="02020603050405020304"/>
              </a:rPr>
              <a:t> </a:t>
            </a:r>
            <a:endParaRPr lang="en-US" altLang="zh-CN" sz="1050" kern="100" dirty="0" smtClean="0">
              <a:latin typeface="宋体" panose="02010600030101010101" pitchFamily="2" charset="-122"/>
              <a:cs typeface="Courier New" panose="02070309020205020404"/>
            </a:endParaRPr>
          </a:p>
          <a:p>
            <a:pPr>
              <a:lnSpc>
                <a:spcPct val="150000"/>
              </a:lnSpc>
              <a:tabLst>
                <a:tab pos="2250440" algn="l"/>
              </a:tabLst>
            </a:pPr>
            <a:r>
              <a:rPr lang="zh-CN" altLang="zh-CN" sz="2800" kern="100" dirty="0">
                <a:solidFill>
                  <a:srgbClr val="3333FF"/>
                </a:solidFill>
                <a:latin typeface="宋体" panose="02010600030101010101" pitchFamily="2" charset="-122"/>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否定句式并结合排比，气势宏大，文采斐然</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1050" kern="100" dirty="0" smtClean="0">
              <a:solidFill>
                <a:srgbClr val="3333FF"/>
              </a:solidFill>
              <a:latin typeface="宋体" panose="02010600030101010101" pitchFamily="2" charset="-122"/>
              <a:cs typeface="Courier New" panose="02070309020205020404"/>
            </a:endParaRPr>
          </a:p>
          <a:p>
            <a:pPr indent="457200">
              <a:lnSpc>
                <a:spcPct val="150000"/>
              </a:lnSpc>
              <a:tabLst>
                <a:tab pos="2250440" algn="l"/>
              </a:tabLst>
            </a:pPr>
            <a:r>
              <a:rPr lang="zh-CN" altLang="zh-CN" sz="2800" kern="100" dirty="0">
                <a:latin typeface="Times New Roman" panose="02020603050405020304"/>
                <a:ea typeface="华文细黑"/>
                <a:cs typeface="Times New Roman" panose="02020603050405020304"/>
              </a:rPr>
              <a:t>把沉潜作为我们人生的策略吧！</a:t>
            </a:r>
            <a:r>
              <a:rPr lang="zh-CN" altLang="zh-CN" sz="2800" u="wavy" kern="100" dirty="0">
                <a:latin typeface="Times New Roman" panose="02020603050405020304"/>
                <a:ea typeface="华文细黑"/>
                <a:cs typeface="Times New Roman" panose="02020603050405020304"/>
              </a:rPr>
              <a:t>不管目前我们的处境多么艰难，形势多么被动，条件多么恶劣，只要我们有了企鹅的智慧，就一定能</a:t>
            </a:r>
            <a:r>
              <a:rPr lang="en-US" altLang="zh-CN" sz="2800" u="wavy" kern="100" dirty="0">
                <a:latin typeface="宋体" panose="02010600030101010101" pitchFamily="2" charset="-122"/>
                <a:ea typeface="华文细黑"/>
                <a:cs typeface="Times New Roman" panose="02020603050405020304"/>
              </a:rPr>
              <a:t>“</a:t>
            </a:r>
            <a:r>
              <a:rPr lang="zh-CN" altLang="zh-CN" sz="2800" u="wavy" kern="100" dirty="0">
                <a:latin typeface="Times New Roman" panose="02020603050405020304"/>
                <a:ea typeface="华文细黑"/>
                <a:cs typeface="Times New Roman" panose="02020603050405020304"/>
              </a:rPr>
              <a:t>腾空而起</a:t>
            </a:r>
            <a:r>
              <a:rPr lang="en-US" altLang="zh-CN" sz="2800" u="wavy" kern="100" dirty="0">
                <a:latin typeface="宋体" panose="02010600030101010101" pitchFamily="2" charset="-122"/>
                <a:ea typeface="华文细黑"/>
                <a:cs typeface="Times New Roman" panose="02020603050405020304"/>
              </a:rPr>
              <a:t>”</a:t>
            </a:r>
            <a:r>
              <a:rPr lang="zh-CN" altLang="zh-CN" sz="2800" u="wavy" kern="100" dirty="0">
                <a:latin typeface="Times New Roman" panose="02020603050405020304"/>
                <a:ea typeface="华文细黑"/>
                <a:cs typeface="Times New Roman" panose="02020603050405020304"/>
              </a:rPr>
              <a:t>，抵达看似陡不可攀的彼岸</a:t>
            </a:r>
            <a:r>
              <a:rPr lang="zh-CN" altLang="zh-CN" sz="2800" u="wavy" kern="100" dirty="0" smtClean="0">
                <a:latin typeface="Times New Roman" panose="02020603050405020304"/>
                <a:ea typeface="华文细黑"/>
                <a:cs typeface="Times New Roman" panose="02020603050405020304"/>
              </a:rPr>
              <a:t>。</a:t>
            </a:r>
            <a:endParaRPr lang="en-US" altLang="zh-CN" sz="2800" kern="100" dirty="0">
              <a:solidFill>
                <a:srgbClr val="3333FF"/>
              </a:solidFill>
              <a:latin typeface="Times New Roman" panose="02020603050405020304"/>
              <a:ea typeface="华文细黑"/>
              <a:cs typeface="Times New Roman" panose="02020603050405020304"/>
            </a:endParaRPr>
          </a:p>
          <a:p>
            <a:pPr>
              <a:lnSpc>
                <a:spcPct val="150000"/>
              </a:lnSpc>
              <a:tabLst>
                <a:tab pos="2250440" algn="l"/>
              </a:tabLst>
            </a:pPr>
            <a:r>
              <a:rPr lang="zh-CN" altLang="zh-CN" sz="2800" kern="100" dirty="0">
                <a:solidFill>
                  <a:srgbClr val="3333FF"/>
                </a:solidFill>
                <a:ea typeface="MS Mincho" panose="02020609040205080304" charset="-128"/>
                <a:cs typeface="MS Mincho" panose="02020609040205080304" charset="-128"/>
              </a:rPr>
              <a:t>⇨</a:t>
            </a:r>
            <a:r>
              <a:rPr lang="zh-CN" altLang="zh-CN" sz="2800" kern="100" dirty="0">
                <a:solidFill>
                  <a:srgbClr val="3333FF"/>
                </a:solidFill>
                <a:latin typeface="Times New Roman" panose="02020603050405020304"/>
                <a:ea typeface="华文细黑"/>
                <a:cs typeface="Times New Roman" panose="02020603050405020304"/>
              </a:rPr>
              <a:t>联系实际。</a:t>
            </a:r>
            <a:endParaRPr lang="en-US" altLang="zh-CN" sz="2800" u="wavy" kern="100" dirty="0" smtClean="0">
              <a:solidFill>
                <a:srgbClr val="3333FF"/>
              </a:solidFill>
              <a:latin typeface="Times New Roman" panose="02020603050405020304"/>
              <a:ea typeface="华文细黑"/>
              <a:cs typeface="Times New Roman" panose="020206030504050203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anose="02010609060101010101" pitchFamily="49" charset="-122"/>
                <a:ea typeface="黑体" panose="02010609060101010101" pitchFamily="49" charset="-122"/>
              </a:rPr>
              <a:t>提示</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3" end="3"/>
                                            </p:txEl>
                                          </p:spTgt>
                                        </p:tgtEl>
                                        <p:attrNameLst>
                                          <p:attrName>style.visibility</p:attrName>
                                        </p:attrNameLst>
                                      </p:cBhvr>
                                      <p:to>
                                        <p:strVal val="visible"/>
                                      </p:to>
                                    </p:set>
                                    <p:animEffect transition="in" filter="blinds(horizontal)">
                                      <p:cBhvr>
                                        <p:cTn id="12" dur="500"/>
                                        <p:tgtEl>
                                          <p:spTgt spid="2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0">
                                            <p:txEl>
                                              <p:pRg st="1" end="1"/>
                                            </p:txEl>
                                          </p:spTgt>
                                        </p:tgtEl>
                                      </p:cBhvr>
                                    </p:animEffect>
                                    <p:set>
                                      <p:cBhvr>
                                        <p:cTn id="17" dur="1" fill="hold">
                                          <p:stCondLst>
                                            <p:cond delay="499"/>
                                          </p:stCondLst>
                                        </p:cTn>
                                        <p:tgtEl>
                                          <p:spTgt spid="20">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20">
                                            <p:txEl>
                                              <p:pRg st="3" end="3"/>
                                            </p:txEl>
                                          </p:spTgt>
                                        </p:tgtEl>
                                      </p:cBhvr>
                                    </p:animEffect>
                                    <p:set>
                                      <p:cBhvr>
                                        <p:cTn id="20"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矩形 4"/>
          <p:cNvSpPr/>
          <p:nvPr/>
        </p:nvSpPr>
        <p:spPr>
          <a:xfrm>
            <a:off x="296465" y="927770"/>
            <a:ext cx="11587955" cy="2595069"/>
          </a:xfrm>
          <a:prstGeom prst="rect">
            <a:avLst/>
          </a:prstGeom>
        </p:spPr>
        <p:txBody>
          <a:bodyPr wrap="square">
            <a:spAutoFit/>
          </a:bodyPr>
          <a:lstStyle/>
          <a:p>
            <a:pPr indent="457200" algn="just">
              <a:lnSpc>
                <a:spcPct val="150000"/>
              </a:lnSpc>
              <a:spcAft>
                <a:spcPts val="0"/>
              </a:spcAft>
              <a:tabLst>
                <a:tab pos="2340610" algn="l"/>
              </a:tabLst>
            </a:pPr>
            <a:r>
              <a:rPr lang="zh-CN" altLang="zh-CN" sz="2800" kern="100" dirty="0">
                <a:latin typeface="Times New Roman" panose="02020603050405020304"/>
                <a:ea typeface="华文细黑"/>
                <a:cs typeface="Times New Roman" panose="02020603050405020304"/>
              </a:rPr>
              <a:t>本文抓住关键词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沉潜</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进行人生思考。文章在开头即提出总的中心论点：沉潜是绚烂前的孕育，沉潜是高亢前的酝酿，沉潜是腾飞前的蓄势。然后从三个方面分别论证三个分论点。结构严谨，语言大气，是一篇中规中矩的议论文。</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296466" y="404664"/>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赏析</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圆角矩形 7">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二</a:t>
            </a:r>
            <a:r>
              <a:rPr lang="zh-CN" altLang="en-US" sz="2400" b="1" kern="0" dirty="0">
                <a:solidFill>
                  <a:schemeClr val="bg1"/>
                </a:solidFill>
                <a:latin typeface="微软雅黑" panose="020B0503020204020204" pitchFamily="34" charset="-122"/>
                <a:ea typeface="微软雅黑" panose="020B0503020204020204" pitchFamily="34" charset="-122"/>
              </a:rPr>
              <a:t>、技法</a:t>
            </a:r>
            <a:r>
              <a:rPr lang="en-US" altLang="zh-CN" sz="2400" b="1" kern="0" dirty="0">
                <a:solidFill>
                  <a:schemeClr val="bg1"/>
                </a:solidFill>
                <a:latin typeface="微软雅黑" panose="020B0503020204020204" pitchFamily="34" charset="-122"/>
                <a:ea typeface="微软雅黑" panose="020B0503020204020204" pitchFamily="34" charset="-122"/>
              </a:rPr>
              <a:t>•</a:t>
            </a:r>
            <a:r>
              <a:rPr lang="zh-CN" altLang="en-US" sz="2400" b="1" kern="0" dirty="0">
                <a:solidFill>
                  <a:schemeClr val="bg1"/>
                </a:solidFill>
                <a:latin typeface="微软雅黑" panose="020B0503020204020204" pitchFamily="34" charset="-122"/>
                <a:ea typeface="微软雅黑" panose="020B0503020204020204" pitchFamily="34" charset="-122"/>
              </a:rPr>
              <a:t>点拨</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325041" y="763664"/>
            <a:ext cx="11520118" cy="5262979"/>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立论就是针对客观事物或问题，直接提出自己的见解或主张，阐明理由，表明自己的态度。换一个角度来说，立论就是运用充分有力的证据从正面直接证明自己论点正确的论证形式。立论有时是在破的基础上进行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先破后立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边破边立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即此意。立论是议论重心，无论写什么样的议论文，都必须立论，驳斥别人的论点也是为了确立自己的论点</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tabLst>
                <a:tab pos="2250440" algn="l"/>
              </a:tabLst>
            </a:pPr>
            <a:r>
              <a:rPr lang="zh-CN" altLang="zh-CN" sz="2800" kern="100" dirty="0">
                <a:latin typeface="Times New Roman" panose="02020603050405020304"/>
                <a:ea typeface="华文细黑"/>
                <a:cs typeface="Times New Roman" panose="02020603050405020304"/>
              </a:rPr>
              <a:t>对同一事物、同一问题我们其实会产生不同的看法和认识，我们都应突破自己以往的思维局限，对问题或材料展开多角度的发散思考，做到多思善想</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5497</Words>
  <Application>WPS 演示</Application>
  <PresentationFormat>自定义</PresentationFormat>
  <Paragraphs>184</Paragraphs>
  <Slides>30</Slides>
  <Notes>0</Notes>
  <HiddenSlides>3</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30</vt:i4>
      </vt:variant>
    </vt:vector>
  </HeadingPairs>
  <TitlesOfParts>
    <vt:vector size="48" baseType="lpstr">
      <vt:lpstr>Arial</vt:lpstr>
      <vt:lpstr>宋体</vt:lpstr>
      <vt:lpstr>Wingdings</vt:lpstr>
      <vt:lpstr>Times New Roman</vt:lpstr>
      <vt:lpstr>微软雅黑</vt:lpstr>
      <vt:lpstr>Times New Roman</vt:lpstr>
      <vt:lpstr>华文细黑</vt:lpstr>
      <vt:lpstr>Courier New</vt:lpstr>
      <vt:lpstr>MS Mincho</vt:lpstr>
      <vt:lpstr>华文细黑</vt:lpstr>
      <vt:lpstr>黑体</vt:lpstr>
      <vt:lpstr>Arial Unicode MS</vt:lpstr>
      <vt:lpstr>Calibri</vt:lpstr>
      <vt:lpstr>仿宋_GB2312</vt:lpstr>
      <vt:lpstr>隶书</vt:lpstr>
      <vt:lpstr>MS Gothic</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303</cp:revision>
  <dcterms:created xsi:type="dcterms:W3CDTF">2016-03-28T08:27:00Z</dcterms:created>
  <dcterms:modified xsi:type="dcterms:W3CDTF">2018-02-13T09:19:50Z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