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sldIdLst>
    <p:sldId id="299" r:id="rId3"/>
    <p:sldId id="257" r:id="rId4"/>
    <p:sldId id="258" r:id="rId5"/>
    <p:sldId id="302" r:id="rId6"/>
    <p:sldId id="338" r:id="rId7"/>
    <p:sldId id="327" r:id="rId8"/>
    <p:sldId id="328" r:id="rId9"/>
    <p:sldId id="330" r:id="rId10"/>
    <p:sldId id="317" r:id="rId11"/>
    <p:sldId id="262" r:id="rId12"/>
    <p:sldId id="319" r:id="rId13"/>
    <p:sldId id="320" r:id="rId14"/>
    <p:sldId id="339" r:id="rId15"/>
    <p:sldId id="332" r:id="rId16"/>
    <p:sldId id="333" r:id="rId17"/>
    <p:sldId id="334" r:id="rId18"/>
    <p:sldId id="336" r:id="rId19"/>
    <p:sldId id="340" r:id="rId20"/>
    <p:sldId id="341" r:id="rId21"/>
    <p:sldId id="342" r:id="rId22"/>
    <p:sldId id="343" r:id="rId23"/>
    <p:sldId id="344" r:id="rId24"/>
    <p:sldId id="347" r:id="rId25"/>
    <p:sldId id="348" r:id="rId26"/>
    <p:sldId id="349" r:id="rId27"/>
    <p:sldId id="289" r:id="rId28"/>
    <p:sldId id="290" r:id="rId29"/>
    <p:sldId id="313" r:id="rId30"/>
    <p:sldId id="350" r:id="rId31"/>
    <p:sldId id="321" r:id="rId32"/>
    <p:sldId id="325" r:id="rId33"/>
    <p:sldId id="326" r:id="rId34"/>
    <p:sldId id="323" r:id="rId35"/>
    <p:sldId id="324" r:id="rId36"/>
    <p:sldId id="337" r:id="rId37"/>
    <p:sldId id="315" r:id="rId38"/>
    <p:sldId id="351" r:id="rId39"/>
    <p:sldId id="358" r:id="rId40"/>
    <p:sldId id="359" r:id="rId41"/>
    <p:sldId id="356" r:id="rId42"/>
    <p:sldId id="357" r:id="rId43"/>
    <p:sldId id="361" r:id="rId44"/>
    <p:sldId id="362" r:id="rId45"/>
    <p:sldId id="363" r:id="rId46"/>
    <p:sldId id="354" r:id="rId47"/>
    <p:sldId id="300" r:id="rId48"/>
  </p:sldIdLst>
  <p:sldSz cx="1219009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90" autoAdjust="0"/>
    <p:restoredTop sz="94660"/>
  </p:normalViewPr>
  <p:slideViewPr>
    <p:cSldViewPr>
      <p:cViewPr>
        <p:scale>
          <a:sx n="100" d="100"/>
          <a:sy n="100" d="100"/>
        </p:scale>
        <p:origin x="-1044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notesMaster" Target="notesMasters/notesMaster1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27.xml"/><Relationship Id="rId2" Type="http://schemas.openxmlformats.org/officeDocument/2006/relationships/slide" Target="slide10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78582" y="2579419"/>
            <a:ext cx="11521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+mj-ea"/>
                <a:ea typeface="+mj-ea"/>
                <a:cs typeface="Times New Roman" panose="02020603050405020304" pitchFamily="18" charset="0"/>
              </a:rPr>
              <a:t>“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学习选择和使用论据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+mj-ea"/>
                <a:ea typeface="+mj-ea"/>
                <a:cs typeface="Times New Roman" panose="02020603050405020304" pitchFamily="18" charset="0"/>
              </a:rPr>
              <a:t>”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定向练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16931" y="3811106"/>
            <a:ext cx="88028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  <a:spcBef>
                <a:spcPct val="0"/>
              </a:spcBef>
              <a:tabLst>
                <a:tab pos="2070735" algn="l"/>
              </a:tabLst>
            </a:pPr>
            <a:r>
              <a:rPr lang="zh-CN" altLang="zh-CN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目标</a:t>
            </a:r>
            <a:r>
              <a:rPr lang="en-US" altLang="zh-CN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　</a:t>
            </a:r>
            <a:r>
              <a:rPr lang="en-US" altLang="zh-CN" sz="2000" kern="100" dirty="0">
                <a:solidFill>
                  <a:srgbClr val="00B0F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1.</a:t>
            </a:r>
            <a:r>
              <a:rPr lang="zh-CN" altLang="en-US" sz="2000" kern="100" dirty="0">
                <a:solidFill>
                  <a:srgbClr val="00B0F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恰当取舍论据。</a:t>
            </a:r>
            <a:r>
              <a:rPr lang="en-US" altLang="zh-CN" sz="2000" kern="100" dirty="0" smtClean="0">
                <a:solidFill>
                  <a:srgbClr val="00B0F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2.</a:t>
            </a:r>
            <a:r>
              <a:rPr lang="zh-CN" altLang="en-US" sz="2000" kern="100" dirty="0">
                <a:solidFill>
                  <a:srgbClr val="00B0F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分析使用论据。</a:t>
            </a:r>
            <a:endParaRPr lang="zh-CN" altLang="zh-CN" sz="2000" kern="100" dirty="0">
              <a:solidFill>
                <a:srgbClr val="00B0F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78582" y="2060848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唐代的华丽诗章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 descr="E:\赵丽君  2016\同步2016\创新设计\最后一批\看完\创新图片\6b88f58733d9067104bf3806e98280ca_1-130RPZ251.jpg"/>
          <p:cNvPicPr>
            <a:picLocks noChangeAspect="1" noChangeArrowheads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433" y="0"/>
            <a:ext cx="3331980" cy="249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二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、技法</a:t>
            </a:r>
            <a:r>
              <a:rPr lang="en-US" altLang="zh-CN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点拨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5041" y="763664"/>
            <a:ext cx="11520118" cy="4534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论据，是议论文中用来证明中心论点的材料，分为道理论据和事实论据两类。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论据的选择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论据要与论点一致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论据的选取要紧扣中心论点，为论点服务，做到观点和材料的统一。论据要选得精，选得充分。特别是那些内涵丰富的材料，一定要仔细斟酌。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：下列哪些材料适合论述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勤能补拙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？哪些不适合？为什么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34566" y="260648"/>
            <a:ext cx="11477352" cy="6277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11200" algn="just">
              <a:lnSpc>
                <a:spcPct val="130000"/>
              </a:lnSpc>
            </a:pPr>
            <a:r>
              <a:rPr lang="en-US" altLang="zh-CN" sz="26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姚明作为世界体坛冉冉升起的巨星，已是全世界年轻人的偶像。与其他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NBA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球员相比，姚明身体条件偏差，在弹跳、肌肉方面根本没法和黑人比。但姚明相信勤能补拙。每次训练前，他都要自己先练上两个小时的体能。负责给他们洗衣服的师傅说：姚明训练可真辛苦。大冬天，也出那么多汗，鞋子里倒得出水来。</a:t>
            </a:r>
            <a:endParaRPr lang="en-US" altLang="zh-CN" sz="26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indent="711200" algn="just">
              <a:lnSpc>
                <a:spcPct val="130000"/>
              </a:lnSpc>
            </a:pPr>
            <a:r>
              <a:rPr lang="en-US" altLang="zh-CN" sz="26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我国第一个电子学女博士韦钰在西德进修期间，没有空暇到繁华的街头漫步，没有精力去剧场、影院欣赏艺术，她一心扑在专业学习上，就连生病也拒绝休息。正是这种刻苦的精神，才使她为祖国赢得了荣誉。</a:t>
            </a:r>
            <a:endParaRPr lang="en-US" altLang="zh-CN" sz="26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indent="711200" algn="just">
              <a:lnSpc>
                <a:spcPct val="130000"/>
              </a:lnSpc>
            </a:pPr>
            <a:r>
              <a:rPr lang="en-US" altLang="zh-CN" sz="26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6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王羲之经常用手在自己的衣服上写字，时间一长就将衣服划破了，终于成为有名的书法家。</a:t>
            </a:r>
            <a:r>
              <a:rPr lang="en-US" altLang="zh-CN" sz="26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en-US" altLang="zh-CN" sz="2600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12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6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梅兰芳小时候口吃，为了弥补这一缺陷，他坚持每天早上含沙练唱，最终改掉了口吃的毛病，成为一位闻名中外的艺术大师。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00658" y="259608"/>
            <a:ext cx="11592126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论据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①④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合适，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②③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不合适。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并没有表明韦钰是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拙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王羲之确实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勤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，也取得了成功，但王羲之并不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拙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补拙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毫不沾边。而姚明每天自己先练两个小时是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勤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，身体条件偏差，在弹跳、肌肉方面根本没法和黑人比，是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拙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；梅兰芳每天含沙练唱这是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勤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，有口吃的毛病这是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拙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。他们经过刻苦努力最终取得了事业的成功。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00658" y="44624"/>
            <a:ext cx="11592126" cy="4846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：下面两则论据的选择是否恰当？为什么？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论点：骄傲使人落后。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论据：马克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吐温曾说：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每一个人都是一个月亮，他的一个阴暗面，从来不让任何人看见。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这不正是说明了人不能骄傲的道理吗？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论点：学贵有恒。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论据：居里夫人在法国读书时每天早晨总是第一个来到教室，每天晚上几乎都在图书馆度过。图书馆到十点就关门，她便回到自己的小屋子里，在煤油灯下读书，常到深夜两点钟。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0658" y="4797152"/>
            <a:ext cx="11477352" cy="1830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这两则论据的选择都是不恰当的。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中马克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吐温的话，意思是人都有两面性，这与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骄傲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并不是一回事。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中论点是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学贵有恒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，论据的中心却是说居里夫人非常刻苦。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1763" y="260648"/>
            <a:ext cx="1147735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论据要确切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议论文中所用的论据，若是事实，应确凿无误；若是道理，应该是被实践证明了的真理，引用时要注意正确理解原文的精神实质。如：罗素说过，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累累的创伤就是生命给你的最好的东西。人生应当做点错事，做错事就是长见识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。这个理论论据的选择就犯了张冠李戴的毛病，这句话是法国作家罗曼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罗兰说的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论据要典型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议论文中的论据要有一定的代表性，具有普遍意义，能涵盖论点的范围，起到以一当十的作用，这样才能更有说服力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1763" y="332656"/>
            <a:ext cx="114773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挫折铸造成功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为中心，选了下面的论据，合适吗？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挫折铸造成功。我们学校一个女孩在学校踢足球，因表现很不理想而遭到老师的训斥。大家都说她并不适合这项运动，但她并没被挫折吓倒，而是更加发奋努力，终于考进了专业球队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不合适。首先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我们学校一个女孩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这种说法不典型，还有体育是需要天资的，而女孩在被认为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并不适合这项运动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时，仍考进了专业球队，只能说明要么大家对她的认识不对，要么她开始只是没有发挥好，她实际是适合这项运动的。因此，用它做论据不典型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34985"/>
            <a:ext cx="1166529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论据要新颖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新鲜的、别人尚未用过的论据是金子，别人已用而你能变换角度去用的论据是银子，别人经常用而你又照搬照用的论据是石子。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：下面是论证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失败是成功之母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的论据，能吸引人吗？为什么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满清末年，政府腐败，西方列强入侵中国，中华民族处在水深火热之中。多少仁人志士寻求救国救民的道路，如洪秀全领导农民起义，建立太平天国政权；孙中山推翻封建帝制，建立了中华民国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但都没有推翻压在中国人民头上的三座大山。是中国共产党领导中国人民进行斗争，在斗争中不断总结失败的教训，终于取得了胜利。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不能吸引人。这些事例都是老生常谈，缺乏时代感。论据选择不新颖</a:t>
            </a:r>
            <a:r>
              <a:rPr lang="zh-CN" altLang="zh-CN" sz="2800" kern="100" spc="-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spc="-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1050" kern="100" spc="-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1763" y="393045"/>
            <a:ext cx="1147735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多角度、多方面地选择论据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行文中，若能从不同层次、不同角度去选例，会收到以一当十的效果，会使论证全面，更有说服力。常用的选例角度有：不同的领域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政治、经济、军事、思想、文化等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，不同的性质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正面、反面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，不同的国别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中国、外国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，不同的时间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古代、近代、现当代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：下面一段议论文是从哪些角度选择论据的？有什么好处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古今中外，多少英雄豪杰、风流人物丧失理智，拜倒在感觉之中，铸成千古遗恨！秦王嬴政，开创了大秦帝国，何其壮哉！然而，令人痛心的是他利令智昏，认为基业已固，企望恩蒙万世，自号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始皇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对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1763" y="398686"/>
            <a:ext cx="114773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人民实行野蛮残酷的政治压迫和经济剥削，丧心病狂地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焚书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坑儒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以愚其黔首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，及至传至二世，终致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一夫作难而七庙隳，身死人手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，多么可叹！被誉为世界物理界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伟人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、发现万有引力定律的杰出科学家牛顿，晚年为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感觉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所左右，一味信奉神学，走上了与科学背道而驰的道路，令人扼腕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这段文字从古今中外的角度，从政治家、科学家的角度，从反面的角度来选取典型事例，说明了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跟着感觉走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的危害性，从而论证了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要跟着理智走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的观点，具有很强的说服力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1763" y="332656"/>
            <a:ext cx="1147735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论据的使用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叙述材料要简明扼要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般而言，议论文叙例应是针对构成论点的要素作概括的叙述，不使用描写，删去与论点关系不大的内容，不宜面面俱到，全盘照抄。我们选用的材料往往是多义的，这样的材料可以论证不同的论点，那么我们用它论证论点时就必须对材料进行分析，要使用概述的方法，将笔墨集中在能够证明论点的主要情节上。可采用以下方法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摘取。根据论点需要摘取原事实材料的要点。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替换词语。为了文通字顺，更重要的是为了中心论点的需要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压缩。去掉不能证明中心论点的内容。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>
            <a:hlinkClick r:id="rId1" action="ppaction://hlinksldjump"/>
          </p:cNvPr>
          <p:cNvSpPr txBox="1"/>
          <p:nvPr/>
        </p:nvSpPr>
        <p:spPr>
          <a:xfrm>
            <a:off x="4596368" y="2056065"/>
            <a:ext cx="391949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一、典文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4595078" y="3174285"/>
            <a:ext cx="392017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二、技法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点拨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4596368" y="4297838"/>
            <a:ext cx="392272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三、实战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演练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465644" y="2693023"/>
            <a:ext cx="316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467784" y="3817493"/>
            <a:ext cx="316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467784" y="4941962"/>
            <a:ext cx="3168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1763" y="398686"/>
            <a:ext cx="11477352" cy="6187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：如果我们用下面的例子来论证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要认真学好语文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，该怎样叙述呢？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于生活所迫，英国著名科学家法拉第十四岁便进了小书店当学徒，接触到一些科学读物，由此激发了他对科学的兴趣，开始热爱科学并决心献身于科学事业。由于刻苦，他第一个发现电磁感应和光电感应，为科学做出了贡献。遗憾的是这个对近现代物理学的研究与应用具有伟大意义的发现，就因为法拉第语文水平低，写出的学术论文晦涩难懂，又缺少数学的证明，人们看不明白，在当时一直未引起大的反响。直到麦克斯韦用通俗流畅的语言和数学方法阐明后，这两项伟大的发现，才为世界所公认。后来，法拉第要把自己的研究成果写成《电学的实际研究》等理论性书籍，总感到诸多不便。为此，他深深感到，科学研究缺少语文知识是不行的。他很后悔自己没有多读一点书，特别是没有学好语文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1763" y="398686"/>
            <a:ext cx="11477352" cy="38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事例真实、典型、确切，能够证明论点。但叙述不够概括，不符合议论文的叙述要求。可概括叙述为：第一个发现电磁感应和光电感应的英国著名科学家法拉第，因为语文水平低，写出的学术论文晦涩难懂，人们看不明白而在当时一直未引起大的反响。直到麦克斯韦用通俗流畅的语言和数学方法阐明后，这两项伟大的发现，才为世界所公认。为此，法拉第很后悔自己没有学好语文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1763" y="398686"/>
            <a:ext cx="1147735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要紧扣论点来分析论据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析是联系论点和论据的桥梁，是丰富文章内容的关键。只有通过理性的分析，揭示出事例与论点之间的关系，才能使文章产生令人信服的逻辑力量。因此，围绕论点摆出论据之后，一定要围绕论点对论据从理论上加以分析，分析一下它与论点之间有什么关系，讲清它们为什么能证明论点，千万不能摆事实而不讲道理，只是单纯地罗列事例。运用事例论证分析的一般思路：领例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论点句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引例句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由论点到例子的过渡句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叙例句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议例句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1763" y="398686"/>
            <a:ext cx="1147735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(7)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：下面两则材料哪个运用得比较好？为什么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材料一　司马迁从小就随任太史令的父亲读《春秋》《尚书》，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岁开始漫长而艰苦的游历、考察，足迹几乎遍及全国各地的名人旧址。接着继承父业，立下志向，要写一部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成一家之言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的史书，大量阅读国家藏书、历史资料。受宫刑后，他想到了死，但他又想到著述还没有完成，不应轻易一死，决心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隐忍苟活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以完成自己的夙愿。最终他写成了被誉为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史家之绝唱，无韵之《离骚》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的《史记》。司马迁的成才道路告诉我们，逆境是成才的主要因素。只有身处逆境才能有所成就，有所作为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1763" y="398686"/>
            <a:ext cx="11477352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材料二　西汉司马迁遭受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宫刑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后，身体受到摧残，精神受到折磨，曾经痛不欲生。但为了实现自己的理想，他忍辱负重，经过前后十多年含辛茹苦，终于用生命写成巨著《史记》。司马迁无故蒙冤，身受极刑，可谓不顺到了极点，但他靠着坚强的毅力，不懈的精神，撰写巨著，终成一代大家，成为逆境中开出的一朵绚丽的花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1763" y="398686"/>
            <a:ext cx="11477352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材料二用得比较好，因为材料二始终抓住论点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逆境出人才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，叙述司马迁如何身处逆境，如何成才。材料一只是叙述了其成才的整个过程，突出其成才主要来自主观努力。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6465" y="711746"/>
            <a:ext cx="11587955" cy="1949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论据的选择：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要围绕中心论点，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要确切，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要典型，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要新颖，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要多角度、多层次地选择论据。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论据的使用：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叙述材料要简明扼要，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要紧扣论点来分析论据。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6466" y="188640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</a:t>
            </a: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1363" y="975436"/>
            <a:ext cx="11412000" cy="453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片段练习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人的活力往往来自压力和挑战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为论点，以下面两则材料为论据，写一段话。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材料一　世界拳王阿里每逢比赛时，总是要先出钱雇一些人，作为自己的反对者，在比赛时给他起哄，骂他，羞辱他，这样，阿里的搏斗欲望才会被刺激起来，全身力量充满，肌肉膨胀，精神达到最佳的竞技状态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三</a:t>
            </a: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、实战</a:t>
            </a:r>
            <a:r>
              <a:rPr lang="en-US" altLang="zh-CN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演练</a:t>
            </a:r>
            <a:endParaRPr lang="zh-CN" altLang="en-US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4091" y="260648"/>
            <a:ext cx="11484000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1120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材料二　在挪威的一个海港，出海渔船返回时，渔民们捕获的大部分沙丁鱼，总是等不及卖掉就已奄奄一息，只好低价处理，但一个叫汉斯的渔民捕的鱼却个个活蹦乱跳，人们竞相高价买走。原因何在？原来，汉斯捕到鱼后，就故意把一条蹿来蹿去的鲇鱼放进鱼槽，其他鱼感到惶恐不安，四处游动，因而保全了生命。某老板看到这个故事后，深受启发，他给自己管理松弛的公司请来几条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鲇鱼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以管理严格著称的人，担任新主管。于是，公司的人立刻产生紧张感，纷纷活跃起来，每个人的工作达到了最佳状态，公司经营面貌焕然一新。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4091" y="260648"/>
            <a:ext cx="11484000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人的活力往往来自压力和挑战。如果没有压力和挑战，人们就会缺乏紧张感和忧患意识，进而丧失了斗志，在不竞争的环境中死气沉沉，坐以待毙。世界拳王阿里为了使每场比赛皆立于不败之地，经常在比赛中为自己找一些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压力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，甚至用钱雇人充当自己的反对者，激起自己最大的斗志来击败对手；挪威某公司老板为了使本来死气沉沉的公司变得生气勃勃，焕然一新，运用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鲇鱼效应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，请来以管理严格著称的人担任新主管。于是公司人员立刻产生紧张感，纷纷活跃起来。所以说，只有不断地给自己压力和挑战，使自己产生紧张感和危机感，才能产生无穷无尽的动力，从而在竞争中成为优胜者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一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、典文</a:t>
            </a:r>
            <a:r>
              <a:rPr lang="en-US" altLang="zh-CN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1133" y="836712"/>
            <a:ext cx="1159328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融</a:t>
            </a:r>
            <a:endParaRPr lang="zh-CN" altLang="zh-CN" sz="2800" b="1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1200"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人类文明的历史如银河般浩瀚璀璨，不同民族间的交流、融合大大促进了人类文明的发展、创新。随着现代信息技术的飞速发展，这种互动与融合达到了空前的规模。因此，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我们不仅要传承优秀的民族文化，还要积极推动世界文明的融合、发展，让文明之光照亮全人类，让我们的世界更加和谐、美好</a:t>
            </a:r>
            <a:r>
              <a:rPr lang="zh-CN" altLang="zh-CN" sz="2800" u="wavy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u="wavy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en-US" altLang="zh-CN" sz="28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⇨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起：提出本文的中心论点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3806" y="107107"/>
            <a:ext cx="11434414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整篇作文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3807" y="1412310"/>
            <a:ext cx="1126601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阅读下面的文字，根据要求作文。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一个人可以走得很快，但不可能走得很远，只有一群人才能走得更远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		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非洲谚语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在这人世间有些路是非要单独一个人去面对，单独一个人去跋涉，路再长、再远，夜再黑、再暗也得独自默默地走下去。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席慕容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要求：选好角度，确定立意，明确文体，自拟标题，写一篇不少于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字的文章，不要写成诗歌，不要脱离材料内容及含意的范围作文。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3807" y="881199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</a:t>
            </a: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呈现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3807" y="691176"/>
            <a:ext cx="11434414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非洲谚语强调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后面的内容，即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一个人不可能走得很远，一群人才能走得更远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它告诉人们：做事要有合作、团队意识；众人智慧胜于个体力量；成功来自集体的团结、协作努力。席慕容的话强调个体走自己的路的重要性和必要性，人生之路有些地方可以依靠别人，但有些路必须自己单独去走、体验，即使路上有坎坷、挫折，也要坚持走下去，因为这是人生必走之路，不可缺少、无法替代的成长之路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两则材料说法各有侧重，可以把两则材料综合起来思考，也可以立足一则，兼顾另一则思考，但不能完全把两则材料对立起来看待、理解。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3807" y="160065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审题</a:t>
            </a: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导引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3807" y="160065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</a:t>
            </a: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展台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3806" y="758309"/>
            <a:ext cx="1162605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行路人生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我在天光初透的草舍醒来，只有我一个人。我踌躇着，不知是在这里等待抑或独自上路。我面对着苍茫荒野，大声道：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如果你想走得快，一个人走；如果你想走得远，一群人走。那么你告诉我，该孤独上路还是结伴而行？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荒原里一片岑寂。猎猎风声似要撕魂裂魄。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你的心意我无从知晓。但我势必选择孤独上路。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你的声音冉起，震得我惊喜交加。我溯着你的声音之源，忆起你笔下祥林嫂的凄惨与抗争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9014" y="336070"/>
            <a:ext cx="1159884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说，凡是一人有了新主张，得了赞同，是促其前进的；得了反对，是促其奋斗的。若呐喊于生人前，而生人不语，既非赞同，也无反对，这是怎样的悲哀啊。你于是以之为寂寞。我了解你的抗争。在那样一个黑暗年代，你以笔为戟，独自上路，竟生生地把黑暗撕出一片光明来。国人在光亮中惊醒。你走得比世人都快了些，你路上的寂寞亦如夜夜搓揉灵魂的猛兽。你的孤独只被你在拈笔一笑中了然。你用笔，用鲜血，用担当一切的勇气，为世人引路。你身后的一群人，也因此走得更快，更快。我对着荒野，微笑着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先生，你是勇者。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当众人齐集河畔高声歌唱生活，我必定返回空无一人的山峦。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我坐在地上，听着海子微微的吟诵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558" y="113719"/>
            <a:ext cx="1166529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你说，我不愿与他人在熙攘中前行，我宁愿独自踏上心灵之路。无关快慢，无关远近，只愿收割路的幽深，面朝大海，春暖花开。我了解你这种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只可自怡悦，不堪持赠君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的心境。你在一曲排箫中走上自己的路途。一如那篱落菊花、梅妻鹤子。你以身奏的梵音，是诱人入梦的，只有执着于心灵之路的人才梦得进去。清茶布衣，麝香酴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醾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，乐得出世客的逍遥。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荒野里回声渐起，从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考盘在涧，硕人之宽。独寤寐言，永矢弗谖。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卫风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考盘》意为：敲盘取乐山溪旁，贤人宽宏而大量。独睡醒来自言语，此中乐趣永不忘。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从听世人权似火，不能烧得卧云心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众人之途，当为远行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我与世界一同上路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。我在一片响声中释然。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0943" y="331616"/>
            <a:ext cx="11370297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行路人生，总须有些甘愿领受寂寞独自开路的个人，他们走得快，经受的磨难也更多，但他们不仅觅得本心，也为后来的结伴行人开辟出小道。一群人相互扶持，势必走得更慢更远。正是这样一群人，垒起了人类文明的金字塔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我拾起背包，决定孤独上路。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73807" y="160065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3807" y="691176"/>
            <a:ext cx="11434414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这是一篇议论性的散文，文章脉络清晰，开头写了自己的踌躇：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不知是在这里等待抑或独自上路。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中间用第二人称写了鲁迅和海子的启示，结尾再写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我拾起背包，决定孤独上路。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文章紧紧扣住题目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一个人走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一群人走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的关系来写。文章既展现了作者广阔的阅读面，作者对鲁迅、对海子都有深入的了解，对他们的作品、对《诗经》等经典也有独到的体会；文章还展现了作者深厚的语言功底，比如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在那样一个黑暗年代，你以笔为戟，独自上路，竟生生地把黑暗撕出一片光明来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你走得比世人都快了些，你路上的寂寞亦如夜夜搓揉灵魂的猛兽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等语句就非常形象生动，非常有感染力。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9014" y="336070"/>
            <a:ext cx="1159884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孤独者，自远方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孤独，是人生而具有的本性。孤独是一条黑暗的铁轨，你永远不知道前面会有什么，毁灭抑或光明。有人说：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如果你想走得快，一个人走。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时代的先驱与社会的推进者是走得快的人。他们都是孤独者。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为何？因为没有世俗繁琐的牵绊，没有与同伴内讧的机会，他们孤独向前，仅凭孤勇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高孤独，身为一个艺术家，他的孤独感尤其明显，人们无法理解他的作品。贫困、饥饿将他压迫得发疯，用手术刀为自己刻下最后一笔。但是拍卖价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3 950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万美元的《向日葵》却证明他的水平比同期作者前进几许，他不是疯子。他只是一个孤独行前于其他画家的人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9014" y="336070"/>
            <a:ext cx="115988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孤独者往往不能得到当时世人的理解，因为他们的思维方式高于现世，不能为固定的先入为主的民众所理解与支持。孤独的先行者便会从内心感到一种难以驱散的阴霾，只能埋首于他们孤独的事业之中。爱因斯坦性格孤僻，小时曾被老师责骂不可理喻，却提出了相对论这个伟大的观点；司马迁蒙受奇耻大辱，在众人不齿之下，含泪挥就一部坎坷壮阔的史诗；哥白尼坚持真理的火炬不会熄灭，提出的日心说不被世人理解，便用生命去推动真理的前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所以，疯子是孤独的，天才也是孤独的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9014" y="188640"/>
            <a:ext cx="11598840" cy="6661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真正孤独者是坚贞于自己的内心，抵得住诱惑，淡泊以明志，宁静以致远。居里夫人将奖牌当成给孩子的玩具，钱钟书谢绝记者采访，他们需要的是专心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坐冷凳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的孤独与安静。哪怕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发明大王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爱迪生一生发明数不胜数，但他在晚年浮躁，喜爱名利，也就算不上是一个真正的孤独者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孤独者在引领技术走向，推动社会发展的同时，也要注意民众的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同化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。人的性格中隐约有群体意识，会理所当然地少数服从多数，孤独者要没有舌战群儒的本领，就要有充耳不闻的本事。很多人本是一个人走，被呼喊几声，便成了芸芸众生的一员。所以孤独者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高处不胜寒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，少而珍贵，受到世人的敬仰或是不解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如果你想走得快，请一个人走吧。成就大业的人总得忍受常人不能忍受的孤独，苦心孤诣，不迷失于众。孤独者，自远方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62558" y="188640"/>
            <a:ext cx="11593288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>
              <a:lnSpc>
                <a:spcPct val="130000"/>
              </a:lnSpc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掀开历史的篇章，我们随处可见民族文化交融的印迹。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汉代张骞出使西域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开辟了陆上丝绸之路，直接促进了中西方物质文化交流，中国精美的手工艺品如丝绸、漆器、玉器、铜器传到西方，西域的葡萄、黄瓜、大蒜、胡萝卜、毛皮、良马、骆驼、雕塑、杂技等传入中国，对中国古代的经济、文化产生了积极的影响，今天的很多人都不知道这些都是文化交融的结果。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明代郑和七下西洋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，打通了海上丝绸之路，对发展中国与亚洲各国家政治、经济和文化上的友好关系做出了巨大贡献。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玄奘西游天竺，鉴真东渡日本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，都推动了不同国度、不同民族的交流发展。可见，民族的就是世界的。发展本民族优秀的文明并将其推广给其他民族，人类的文明才得以生生不息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endParaRPr lang="en-US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>
              <a:lnSpc>
                <a:spcPct val="150000"/>
              </a:lnSpc>
            </a:pPr>
            <a:r>
              <a:rPr lang="zh-CN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⇨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正：运用张骞、郑和、玄奘、鉴真四个正面事例论证观点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9014" y="756699"/>
            <a:ext cx="11598840" cy="38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文章很好地诠释了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孤独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远方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以及它们的关系，通过时代先驱梵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高、爱因斯坦、司马迁、哥白尼等不被人理解的孤独以及他们取得的成就，得出了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疯子是孤独的，天才也是孤独的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的观点。又用居里夫人、钱钟书的事例说明孤独者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抵得住诱惑，淡泊以明志，宁静以致远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。并且用爱迪生来说明什么是真正的孤独者，全文观点新颖深刻，富有辩证性，材料丰富典型，有说服力，语言表达流畅。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3807" y="160065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9014" y="336070"/>
            <a:ext cx="1159884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上　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风继续肆虐，梨花飘落一地。一柄折扇，镌上寥寥数语，提上一把缭竹青灯，披起长袍，就这样，上路了。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世上纷扰，诸事冗余，我孤身地出发，只影地前进。我认为无牵无念，方能如那风一般疾速地前行。我以为我是骄傲不可一世的。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如果想走得快，就一个人走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陈鸥说，梦想是注定孤独的旅程。我们各有各的路途，我唯有孑然一个，握紧心中一支未灭的烛火。我的生活很清净，一个人在晨风里起床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，踩着一地的静谧，上课时安静地疾书，课间捧上一株青绿，于阳光下享受温暖的刺骨。我一个人奋斗，无所顾虑，跌倒了，自己爬起来，拍拍尘土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9014" y="336070"/>
            <a:ext cx="1159884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继续上路。一个人的时候，可以冷静地认知自己的脑与心，淡然地在路途的跌宕里学会自己光合作用，唱歌给自己听，脚步飞快只因无所羁绊。我不过是想要走得快一些，再快一些，离我期待的远方近一些，更近一些。所以我选择孤单上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而我终究发觉这是不必的。孤独的心太烈，快然却如长眠般清苦，而且始终其实是逆着风前行。因而我割裂了黑白的世界。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相比走得快，我更渴求能走得远。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路上是需要搀扶的。因而我终于愿意与你们并肩战斗。我接受着你们用你们的生命刻写在我生命里的华彩。当我跌倒了，你们为我停下自己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9014" y="336070"/>
            <a:ext cx="115988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脚步，伸出手来，只为了搀扶我一把；当我又重新站起来了，你们用厚实的手掌推我一把，让我继续前行；我心里的烛火灭了，你们替我拭去烛泪，又添上更亮的火光；我的孤独寂寥，我们一起干干杯，都给吃掉了；我开始觉得，你们带来的温暖像为我双肋插上羽翼，我从而得以飞得更高远。那么，亲爱的，你们教会了我成长也教会了我爱，你们与我一并上路，让我看见了从未瞧过的世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你们是我新的烛火。我的路因而更闪耀。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携手的并进，就能相互勉励着走得更远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9014" y="336070"/>
            <a:ext cx="11598840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前啊，我以为我是神，我挥舞我手中的巨刃，斩下无数的光荣。我以为我能越走越快，我以为孤独是往前走最大的力量。风继续肆虐，而梨花落满地，却仿佛两个契机都不需要，仿佛那就是本能，我摒弃了孤寂，和我爱的人们一起继续上路。我看见我的折扇就此添缀了不同的色彩，我的长袍飘扬得更为优雅。所以我还能走得更踏实更绵远更光鲜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我说，对着镜子里蓬头垢面的时间，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羁绊反而让我、让当下的我走得更远。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又或者，其实孤寂无罪，欢腾无罪，不同的只是我视野的尽头是否一直鞭长莫及。而我，当下，我宁可在我江郎才尽之前，在我与你们变得白头如新之前，为了能走得更快更远，而执子之手，悭然上路。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3807" y="160065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3807" y="691176"/>
            <a:ext cx="11434414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这是一篇融抒情和说理于一体的散文，文章用散文的笔调，写出自己的情感，抒发内心的感受，前半部分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一个人走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，后半部分写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携手的并进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，走得更远。全文中心明确，重点突出，第一人称的运用，使感受的表达更真切，更形象。本文语言精练生动，比如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可以冷静地认知自己的脑与心，淡然地在路途的跌宕里学会自己光合作用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我心里的烛火灭了，你们替我拭去烛泪，又添上更亮的火光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你们带来的温暖像为我双肋插上羽翼，我从而得以飞得更高远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等语句，都表现出作者深厚的语言功底，也加强了说理的形象性。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E:\赵丽君  2016\同步2016\创新设计\最后一批\看完\创新图片\6b88f58733d9067104bf3806e98280ca_1-130RPZ251.jpg"/>
          <p:cNvPicPr>
            <a:picLocks noChangeAspect="1" noChangeArrowheads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433" y="0"/>
            <a:ext cx="3331980" cy="249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34566" y="335098"/>
            <a:ext cx="1159328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>
              <a:lnSpc>
                <a:spcPct val="150000"/>
              </a:lnSpc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反之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，那些逆历史潮流，封闭，自大，甚至阻止、毁灭文明发展的，必定遭到历史的唾弃。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法西斯就是人类文明的敌人的反面典型。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希特勒在德国焚烧书籍，把马克思、海涅、左拉的著作等许多人类文化的宝贵财富付之一炬，对犹太民族采取惨绝人寰的屠杀、灭绝政策，犯下了反人类的滔天罪行，最终受到历史的审判。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人类的文明是烧不尽、灭不绝的，我们应该敬畏它，保护它，继承它，融合它，古为今用，洋为中用，百花齐放，百家争鸣，从而推动人类文明的发展进程</a:t>
            </a:r>
            <a:r>
              <a:rPr lang="zh-CN" altLang="zh-CN" sz="2800" u="wavy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u="wavy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⇨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反：运用希特勒的事例从反面论证中心论点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3333FF"/>
                </a:solidFill>
                <a:ea typeface="MS Mincho" panose="02020609040205080304" charset="-128"/>
                <a:cs typeface="MS Mincho" panose="02020609040205080304" charset="-128"/>
              </a:rPr>
              <a:t>⇨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强化渲染材料的结果。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91390" y="260648"/>
            <a:ext cx="11364854" cy="6473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有一个思想，你有一个思想，我们分享一下，我们都有了两个思想。我把两个思想融合起来，产生新思想；你也融合起来，产生新思想。我们再分享，我们就走在了思想的最前沿。交流，分享，融合，创新，多么美妙的事情啊！一个人要发展，尚需互动、交流，更何况一个国家、一个民族呢？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举世瞩目的上海世博会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让全世界跟随时代一起进步，享用最新科技成果，体验各种文化的交融，这是全人类的文明财富。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胡主席访美时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，《中国国家形象片》在美国纽约时报广场的大型电子显示屏上以每小时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次、每天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次的频率播出，以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智慧、美丽、勇敢、才能、财富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等概念向全世界展示立体的中国。这不正是文明交流、融合的大好事吗？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</a:t>
            </a:r>
            <a:r>
              <a:rPr lang="en-US" altLang="zh-CN" sz="2800" u="wavy" kern="100" dirty="0">
                <a:latin typeface="Times New Roman" panose="02020603050405020304"/>
                <a:ea typeface="华文细黑"/>
                <a:cs typeface="Courier New" panose="02070309020205020404"/>
              </a:rPr>
              <a:t>QQ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网络大战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，硝烟弥漫，逼迫用户做出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艰难的决定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77343" y="48676"/>
            <a:ext cx="1147850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垄断、竞争的嘴脸暴露无遗，还谈什么合作、创新呢？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美国梦工厂推出的《功夫熊猫》融进了许多的中国元素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美国人如此了解中国文化，做得如此精美，在令人称奇的同时，也让我们反思，更让中国电影汗颜。所以，交流、融合才能发展，封闭、自大必然落后。晚清政府闭关锁国，以老大自居，最终几乎被瓜分、覆灭，不是最好的证明吗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en-US" altLang="zh-CN" sz="2800" kern="100" dirty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3333FF"/>
                </a:solidFill>
                <a:ea typeface="MS Mincho" panose="02020609040205080304" charset="-128"/>
                <a:cs typeface="MS Mincho" panose="02020609040205080304" charset="-128"/>
              </a:rPr>
              <a:t>⇨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联：联系社会现象。胡主席、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QQ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网络大战、《功夫熊猫》很有时代的强音。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4566" y="41711"/>
            <a:ext cx="1147850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鲁迅先生不但要我们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送去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，更要我们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拿来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没有拿来的，人不能自成为新人，没有拿来的，文艺不能自成为新文艺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。不过，像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哈韩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哈日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那样疯狂，也过了头，有了文化入侵的意味了。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作为中学生，我们现在要努力学好文化知识，丰富自己的思想和文化积淀，既要做民族文化的传承者，又要做世界文明交流的使者，让人类文明的长河更加璀璨、辉煌</a:t>
            </a:r>
            <a:r>
              <a:rPr lang="zh-CN" altLang="zh-CN" sz="2800" u="wavy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u="wavyHeavy" kern="100" dirty="0">
              <a:solidFill>
                <a:srgbClr val="3333FF"/>
              </a:solidFill>
              <a:latin typeface="楷体_GB2312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ea typeface="MS Mincho" panose="02020609040205080304" charset="-128"/>
                <a:cs typeface="MS Mincho" panose="02020609040205080304" charset="-128"/>
              </a:rPr>
              <a:t>⇨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总：总结全文，指出弊病，发出号召，指出方法。</a:t>
            </a:r>
            <a:endParaRPr lang="en-US" altLang="zh-CN" sz="2800" u="wavy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6465" y="927770"/>
            <a:ext cx="11587955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采用议论文起、正、反、联、总的结构模式，层次清晰，观点鲜明。文章在材料运用的过程中，精心选取，强化渲染材料的表现与结果部分，使论证新颖，具有时代的新鲜气息，增强了文章的说服力与感染力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6466" y="404664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9685</Words>
  <Application>WPS 演示</Application>
  <PresentationFormat>自定义</PresentationFormat>
  <Paragraphs>228</Paragraphs>
  <Slides>46</Slides>
  <Notes>0</Notes>
  <HiddenSlides>4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62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Courier New</vt:lpstr>
      <vt:lpstr>华文细黑</vt:lpstr>
      <vt:lpstr>黑体</vt:lpstr>
      <vt:lpstr>MS Mincho</vt:lpstr>
      <vt:lpstr>楷体_GB2312</vt:lpstr>
      <vt:lpstr>Arial Unicode MS</vt:lpstr>
      <vt:lpstr>Calibri</vt:lpstr>
      <vt:lpstr>新宋体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307</cp:revision>
  <dcterms:created xsi:type="dcterms:W3CDTF">2016-03-28T08:27:00Z</dcterms:created>
  <dcterms:modified xsi:type="dcterms:W3CDTF">2018-02-13T10:10:56Z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