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512" r:id="rId6"/>
    <p:sldId id="532" r:id="rId7"/>
    <p:sldId id="278" r:id="rId8"/>
    <p:sldId id="541" r:id="rId9"/>
    <p:sldId id="309" r:id="rId10"/>
    <p:sldId id="457" r:id="rId11"/>
    <p:sldId id="542" r:id="rId12"/>
    <p:sldId id="544" r:id="rId13"/>
    <p:sldId id="461" r:id="rId14"/>
    <p:sldId id="462" r:id="rId15"/>
    <p:sldId id="504" r:id="rId16"/>
    <p:sldId id="537" r:id="rId17"/>
    <p:sldId id="538" r:id="rId18"/>
    <p:sldId id="545" r:id="rId19"/>
    <p:sldId id="539" r:id="rId20"/>
    <p:sldId id="361" r:id="rId21"/>
    <p:sldId id="424" r:id="rId22"/>
    <p:sldId id="447" r:id="rId23"/>
    <p:sldId id="448" r:id="rId24"/>
    <p:sldId id="423" r:id="rId25"/>
    <p:sldId id="475" r:id="rId26"/>
    <p:sldId id="546" r:id="rId27"/>
    <p:sldId id="451" r:id="rId28"/>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96" autoAdjust="0"/>
    <p:restoredTop sz="94861"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 Id="rId4"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emf"/><Relationship Id="rId1" Type="http://schemas.openxmlformats.org/officeDocument/2006/relationships/image" Target="../media/image6.emf"/><Relationship Id="rId4"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 Id="rId4" Type="http://schemas.openxmlformats.org/officeDocument/2006/relationships/image" Target="../media/image2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14.emf"/><Relationship Id="rId4" Type="http://schemas.openxmlformats.org/officeDocument/2006/relationships/package" Target="../embeddings/Microsoft_Word___13.docx"/></Relationships>
</file>

<file path=ppt/slides/_rels/slide11.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oleObject" Target="../embeddings/oleObject14.bin"/><Relationship Id="rId7" Type="http://schemas.openxmlformats.org/officeDocument/2006/relationships/package" Target="../embeddings/Microsoft_Word___15.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15.bin"/><Relationship Id="rId11" Type="http://schemas.openxmlformats.org/officeDocument/2006/relationships/image" Target="../media/image17.emf"/><Relationship Id="rId5" Type="http://schemas.openxmlformats.org/officeDocument/2006/relationships/image" Target="../media/image15.emf"/><Relationship Id="rId10" Type="http://schemas.openxmlformats.org/officeDocument/2006/relationships/package" Target="../embeddings/Microsoft_Word___16.docx"/><Relationship Id="rId4" Type="http://schemas.openxmlformats.org/officeDocument/2006/relationships/package" Target="../embeddings/Microsoft_Word___14.docx"/><Relationship Id="rId9" Type="http://schemas.openxmlformats.org/officeDocument/2006/relationships/oleObject" Target="../embeddings/oleObject16.bin"/></Relationships>
</file>

<file path=ppt/slides/_rels/slide12.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oleObject" Target="../embeddings/oleObject17.bin"/><Relationship Id="rId7" Type="http://schemas.openxmlformats.org/officeDocument/2006/relationships/package" Target="../embeddings/Microsoft_Word___18.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18.bin"/><Relationship Id="rId5" Type="http://schemas.openxmlformats.org/officeDocument/2006/relationships/image" Target="../media/image18.emf"/><Relationship Id="rId4" Type="http://schemas.openxmlformats.org/officeDocument/2006/relationships/package" Target="../embeddings/Microsoft_Word___17.docx"/><Relationship Id="rId9" Type="http://schemas.openxmlformats.org/officeDocument/2006/relationships/slide" Target="slide1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20.emf"/><Relationship Id="rId4" Type="http://schemas.openxmlformats.org/officeDocument/2006/relationships/package" Target="../embeddings/Microsoft_Word___19.docx"/></Relationships>
</file>

<file path=ppt/slides/_rels/slide15.xml.rels><?xml version="1.0" encoding="UTF-8" standalone="yes"?>
<Relationships xmlns="http://schemas.openxmlformats.org/package/2006/relationships"><Relationship Id="rId8" Type="http://schemas.openxmlformats.org/officeDocument/2006/relationships/image" Target="../media/image22.emf"/><Relationship Id="rId13" Type="http://schemas.openxmlformats.org/officeDocument/2006/relationships/package" Target="../embeddings/Microsoft_Word___23.docx"/><Relationship Id="rId3" Type="http://schemas.openxmlformats.org/officeDocument/2006/relationships/oleObject" Target="../embeddings/oleObject20.bin"/><Relationship Id="rId7" Type="http://schemas.openxmlformats.org/officeDocument/2006/relationships/package" Target="../embeddings/Microsoft_Word___21.docx"/><Relationship Id="rId12" Type="http://schemas.openxmlformats.org/officeDocument/2006/relationships/oleObject" Target="../embeddings/oleObject23.bin"/><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oleObject" Target="../embeddings/oleObject21.bin"/><Relationship Id="rId11" Type="http://schemas.openxmlformats.org/officeDocument/2006/relationships/image" Target="../media/image23.emf"/><Relationship Id="rId5" Type="http://schemas.openxmlformats.org/officeDocument/2006/relationships/image" Target="../media/image21.emf"/><Relationship Id="rId10" Type="http://schemas.openxmlformats.org/officeDocument/2006/relationships/package" Target="../embeddings/Microsoft_Word___22.docx"/><Relationship Id="rId4" Type="http://schemas.openxmlformats.org/officeDocument/2006/relationships/package" Target="../embeddings/Microsoft_Word___20.docx"/><Relationship Id="rId9" Type="http://schemas.openxmlformats.org/officeDocument/2006/relationships/oleObject" Target="../embeddings/oleObject22.bin"/><Relationship Id="rId14" Type="http://schemas.openxmlformats.org/officeDocument/2006/relationships/image" Target="../media/image24.emf"/></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17.xml.rels><?xml version="1.0" encoding="UTF-8" standalone="yes"?>
<Relationships xmlns="http://schemas.openxmlformats.org/package/2006/relationships"><Relationship Id="rId8" Type="http://schemas.openxmlformats.org/officeDocument/2006/relationships/image" Target="../media/image26.emf"/><Relationship Id="rId13" Type="http://schemas.openxmlformats.org/officeDocument/2006/relationships/image" Target="../media/image27.emf"/><Relationship Id="rId3" Type="http://schemas.openxmlformats.org/officeDocument/2006/relationships/oleObject" Target="../embeddings/oleObject24.bin"/><Relationship Id="rId7" Type="http://schemas.openxmlformats.org/officeDocument/2006/relationships/package" Target="../embeddings/Microsoft_Word___25.docx"/><Relationship Id="rId12" Type="http://schemas.openxmlformats.org/officeDocument/2006/relationships/package" Target="../embeddings/Microsoft_Word___26.docx"/><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25.bin"/><Relationship Id="rId11" Type="http://schemas.openxmlformats.org/officeDocument/2006/relationships/oleObject" Target="../embeddings/oleObject26.bin"/><Relationship Id="rId5" Type="http://schemas.openxmlformats.org/officeDocument/2006/relationships/image" Target="../media/image25.emf"/><Relationship Id="rId10" Type="http://schemas.openxmlformats.org/officeDocument/2006/relationships/slide" Target="slide19.xml"/><Relationship Id="rId4" Type="http://schemas.openxmlformats.org/officeDocument/2006/relationships/package" Target="../embeddings/Microsoft_Word___24.docx"/><Relationship Id="rId9"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28.docx"/><Relationship Id="rId3" Type="http://schemas.openxmlformats.org/officeDocument/2006/relationships/slide" Target="slide19.xml"/><Relationship Id="rId7" Type="http://schemas.openxmlformats.org/officeDocument/2006/relationships/oleObject" Target="../embeddings/oleObject28.bin"/><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28.emf"/><Relationship Id="rId5" Type="http://schemas.openxmlformats.org/officeDocument/2006/relationships/package" Target="../embeddings/Microsoft_Word___27.docx"/><Relationship Id="rId4" Type="http://schemas.openxmlformats.org/officeDocument/2006/relationships/oleObject" Target="../embeddings/oleObject27.bin"/><Relationship Id="rId9" Type="http://schemas.openxmlformats.org/officeDocument/2006/relationships/image" Target="../media/image29.emf"/></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1.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29.bin"/><Relationship Id="rId3" Type="http://schemas.openxmlformats.org/officeDocument/2006/relationships/slide" Target="slide20.xml"/><Relationship Id="rId7" Type="http://schemas.openxmlformats.org/officeDocument/2006/relationships/slide" Target="slide24.xml"/><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slide" Target="slide23.xml"/><Relationship Id="rId5" Type="http://schemas.openxmlformats.org/officeDocument/2006/relationships/slide" Target="slide22.xml"/><Relationship Id="rId10" Type="http://schemas.openxmlformats.org/officeDocument/2006/relationships/image" Target="../media/image30.emf"/><Relationship Id="rId4" Type="http://schemas.openxmlformats.org/officeDocument/2006/relationships/slide" Target="slide21.xml"/><Relationship Id="rId9" Type="http://schemas.openxmlformats.org/officeDocument/2006/relationships/package" Target="../embeddings/Microsoft_Word___29.docx"/></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30.bin"/><Relationship Id="rId3" Type="http://schemas.openxmlformats.org/officeDocument/2006/relationships/slide" Target="slide20.xml"/><Relationship Id="rId7" Type="http://schemas.openxmlformats.org/officeDocument/2006/relationships/slide" Target="slide24.xml"/><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slide" Target="slide23.xml"/><Relationship Id="rId5" Type="http://schemas.openxmlformats.org/officeDocument/2006/relationships/slide" Target="slide22.xml"/><Relationship Id="rId10" Type="http://schemas.openxmlformats.org/officeDocument/2006/relationships/image" Target="../media/image31.emf"/><Relationship Id="rId4" Type="http://schemas.openxmlformats.org/officeDocument/2006/relationships/slide" Target="slide21.xml"/><Relationship Id="rId9" Type="http://schemas.openxmlformats.org/officeDocument/2006/relationships/package" Target="../embeddings/Microsoft_Word___30.docx"/></Relationships>
</file>

<file path=ppt/slides/_rels/slide23.xml.rels><?xml version="1.0" encoding="UTF-8" standalone="yes"?>
<Relationships xmlns="http://schemas.openxmlformats.org/package/2006/relationships"><Relationship Id="rId8" Type="http://schemas.openxmlformats.org/officeDocument/2006/relationships/image" Target="../media/image33.emf"/><Relationship Id="rId13" Type="http://schemas.openxmlformats.org/officeDocument/2006/relationships/slide" Target="slide21.xml"/><Relationship Id="rId3" Type="http://schemas.openxmlformats.org/officeDocument/2006/relationships/oleObject" Target="../embeddings/oleObject31.bin"/><Relationship Id="rId7" Type="http://schemas.openxmlformats.org/officeDocument/2006/relationships/package" Target="../embeddings/Microsoft_Word___32.docx"/><Relationship Id="rId12" Type="http://schemas.openxmlformats.org/officeDocument/2006/relationships/slide" Target="slide20.xml"/><Relationship Id="rId2" Type="http://schemas.openxmlformats.org/officeDocument/2006/relationships/slideLayout" Target="../slideLayouts/slideLayout1.xml"/><Relationship Id="rId16" Type="http://schemas.openxmlformats.org/officeDocument/2006/relationships/slide" Target="slide24.xml"/><Relationship Id="rId1" Type="http://schemas.openxmlformats.org/officeDocument/2006/relationships/vmlDrawing" Target="../drawings/vmlDrawing14.vml"/><Relationship Id="rId6" Type="http://schemas.openxmlformats.org/officeDocument/2006/relationships/oleObject" Target="../embeddings/oleObject32.bin"/><Relationship Id="rId11" Type="http://schemas.openxmlformats.org/officeDocument/2006/relationships/image" Target="../media/image34.emf"/><Relationship Id="rId5" Type="http://schemas.openxmlformats.org/officeDocument/2006/relationships/image" Target="../media/image32.emf"/><Relationship Id="rId15" Type="http://schemas.openxmlformats.org/officeDocument/2006/relationships/slide" Target="slide23.xml"/><Relationship Id="rId10" Type="http://schemas.openxmlformats.org/officeDocument/2006/relationships/package" Target="../embeddings/Microsoft_Word___33.docx"/><Relationship Id="rId4" Type="http://schemas.openxmlformats.org/officeDocument/2006/relationships/package" Target="../embeddings/Microsoft_Word___31.docx"/><Relationship Id="rId9" Type="http://schemas.openxmlformats.org/officeDocument/2006/relationships/oleObject" Target="../embeddings/oleObject33.bin"/><Relationship Id="rId14" Type="http://schemas.openxmlformats.org/officeDocument/2006/relationships/slide" Target="slide22.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34.bin"/><Relationship Id="rId3" Type="http://schemas.openxmlformats.org/officeDocument/2006/relationships/slide" Target="slide20.xml"/><Relationship Id="rId7" Type="http://schemas.openxmlformats.org/officeDocument/2006/relationships/slide" Target="slide24.xml"/><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slide" Target="slide23.xml"/><Relationship Id="rId5" Type="http://schemas.openxmlformats.org/officeDocument/2006/relationships/slide" Target="slide22.xml"/><Relationship Id="rId10" Type="http://schemas.openxmlformats.org/officeDocument/2006/relationships/image" Target="../media/image35.emf"/><Relationship Id="rId4" Type="http://schemas.openxmlformats.org/officeDocument/2006/relationships/slide" Target="slide21.xml"/><Relationship Id="rId9" Type="http://schemas.openxmlformats.org/officeDocument/2006/relationships/package" Target="../embeddings/Microsoft_Word___34.docx"/></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0.xml"/></Relationships>
</file>

<file path=ppt/slides/_rels/slide4.xml.rels><?xml version="1.0" encoding="UTF-8" standalone="yes"?>
<Relationships xmlns="http://schemas.openxmlformats.org/package/2006/relationships"><Relationship Id="rId8" Type="http://schemas.openxmlformats.org/officeDocument/2006/relationships/image" Target="../media/image3.emf"/><Relationship Id="rId13" Type="http://schemas.openxmlformats.org/officeDocument/2006/relationships/package" Target="../embeddings/Microsoft_Word___4.docx"/><Relationship Id="rId3" Type="http://schemas.openxmlformats.org/officeDocument/2006/relationships/oleObject" Target="../embeddings/oleObject1.bin"/><Relationship Id="rId7" Type="http://schemas.openxmlformats.org/officeDocument/2006/relationships/package" Target="../embeddings/Microsoft_Word___2.docx"/><Relationship Id="rId12"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4.emf"/><Relationship Id="rId5" Type="http://schemas.openxmlformats.org/officeDocument/2006/relationships/image" Target="../media/image2.emf"/><Relationship Id="rId10" Type="http://schemas.openxmlformats.org/officeDocument/2006/relationships/package" Target="../embeddings/Microsoft_Word___3.docx"/><Relationship Id="rId4" Type="http://schemas.openxmlformats.org/officeDocument/2006/relationships/package" Target="../embeddings/Microsoft_Word___1.docx"/><Relationship Id="rId9" Type="http://schemas.openxmlformats.org/officeDocument/2006/relationships/oleObject" Target="../embeddings/oleObject3.bin"/><Relationship Id="rId14"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package" Target="../embeddings/Microsoft_Word___8.docx"/><Relationship Id="rId3" Type="http://schemas.openxmlformats.org/officeDocument/2006/relationships/oleObject" Target="../embeddings/oleObject5.bin"/><Relationship Id="rId7" Type="http://schemas.openxmlformats.org/officeDocument/2006/relationships/package" Target="../embeddings/Microsoft_Word___6.docx"/><Relationship Id="rId12" Type="http://schemas.openxmlformats.org/officeDocument/2006/relationships/oleObject" Target="../embeddings/oleObject8.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6.bin"/><Relationship Id="rId11" Type="http://schemas.openxmlformats.org/officeDocument/2006/relationships/image" Target="../media/image4.emf"/><Relationship Id="rId5" Type="http://schemas.openxmlformats.org/officeDocument/2006/relationships/image" Target="../media/image6.emf"/><Relationship Id="rId15" Type="http://schemas.openxmlformats.org/officeDocument/2006/relationships/slide" Target="slide3.xml"/><Relationship Id="rId10" Type="http://schemas.openxmlformats.org/officeDocument/2006/relationships/package" Target="../embeddings/Microsoft_Word___7.docx"/><Relationship Id="rId4" Type="http://schemas.openxmlformats.org/officeDocument/2006/relationships/package" Target="../embeddings/Microsoft_Word___5.docx"/><Relationship Id="rId9" Type="http://schemas.openxmlformats.org/officeDocument/2006/relationships/oleObject" Target="../embeddings/oleObject7.bin"/><Relationship Id="rId1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package" Target="../embeddings/Microsoft_Word___9.docx"/></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9.xml"/><Relationship Id="rId7" Type="http://schemas.openxmlformats.org/officeDocument/2006/relationships/oleObject" Target="../embeddings/oleObject11.bin"/><Relationship Id="rId12" Type="http://schemas.openxmlformats.org/officeDocument/2006/relationships/image" Target="../media/image12.e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0.emf"/><Relationship Id="rId11" Type="http://schemas.openxmlformats.org/officeDocument/2006/relationships/package" Target="../embeddings/Microsoft_Word___12.docx"/><Relationship Id="rId5" Type="http://schemas.openxmlformats.org/officeDocument/2006/relationships/package" Target="../embeddings/Microsoft_Word___10.docx"/><Relationship Id="rId10" Type="http://schemas.openxmlformats.org/officeDocument/2006/relationships/oleObject" Target="../embeddings/oleObject12.bin"/><Relationship Id="rId4" Type="http://schemas.openxmlformats.org/officeDocument/2006/relationships/oleObject" Target="../embeddings/oleObject10.bin"/><Relationship Id="rId9" Type="http://schemas.openxmlformats.org/officeDocument/2006/relationships/image" Target="../media/image11.emf"/></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1807494" y="2277666"/>
            <a:ext cx="52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第三章</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a:t>
            </a:r>
            <a:r>
              <a:rPr lang="en-US" altLang="zh-CN" sz="1600" i="1" dirty="0" smtClean="0">
                <a:solidFill>
                  <a:srgbClr val="F79646">
                    <a:lumMod val="75000"/>
                  </a:srgbClr>
                </a:solidFill>
                <a:latin typeface="Times New Roman" pitchFamily="18" charset="0"/>
                <a:ea typeface="微软雅黑" pitchFamily="34" charset="-122"/>
                <a:cs typeface="Times New Roman" pitchFamily="18" charset="0"/>
              </a:rPr>
              <a:t>§3.2</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直线</a:t>
            </a:r>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的方程</a:t>
            </a:r>
            <a:endParaRPr lang="zh-CN" altLang="en-US" sz="1600" i="1" dirty="0">
              <a:solidFill>
                <a:srgbClr val="F79646">
                  <a:lumMod val="75000"/>
                </a:srgbClr>
              </a:solidFill>
              <a:latin typeface="Times New Roman" pitchFamily="18" charset="0"/>
              <a:cs typeface="Times New Roman" pitchFamily="18" charset="0"/>
            </a:endParaRPr>
          </a:p>
        </p:txBody>
      </p:sp>
      <p:sp>
        <p:nvSpPr>
          <p:cNvPr id="7" name="TextBox 6"/>
          <p:cNvSpPr txBox="1"/>
          <p:nvPr/>
        </p:nvSpPr>
        <p:spPr>
          <a:xfrm>
            <a:off x="1807495" y="2711406"/>
            <a:ext cx="9620495" cy="1015663"/>
          </a:xfrm>
          <a:prstGeom prst="rect">
            <a:avLst/>
          </a:prstGeom>
          <a:noFill/>
        </p:spPr>
        <p:txBody>
          <a:bodyPr wrap="square" rtlCol="0">
            <a:spAutoFit/>
          </a:bodyPr>
          <a:lstStyle/>
          <a:p>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3.2.2</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直线的两点式方程</a:t>
            </a:r>
            <a:endParaRPr lang="zh-CN" altLang="en-US" sz="6000" b="1" spc="-130"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Picture 2" descr="C:\Users\Administrator\Desktop\创新图片\数学创新 2-1\2771897_52.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b="6762"/>
          <a:stretch/>
        </p:blipFill>
        <p:spPr bwMode="auto">
          <a:xfrm>
            <a:off x="9281069" y="4149874"/>
            <a:ext cx="2906242" cy="2709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45418"/>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已知直线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经过点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，求直线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a:t>
            </a:r>
            <a:endParaRPr lang="zh-CN" altLang="zh-CN" sz="2800" kern="100" dirty="0">
              <a:effectLst/>
              <a:latin typeface="宋体"/>
              <a:cs typeface="Courier New"/>
            </a:endParaRPr>
          </a:p>
        </p:txBody>
      </p:sp>
      <p:sp>
        <p:nvSpPr>
          <p:cNvPr id="7" name="矩形 6"/>
          <p:cNvSpPr/>
          <p:nvPr/>
        </p:nvSpPr>
        <p:spPr>
          <a:xfrm>
            <a:off x="377999" y="746448"/>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因为点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与点</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的横坐标相等，</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没有两点式方程</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故所求直线方程为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sp>
        <p:nvSpPr>
          <p:cNvPr id="8" name="矩形 7"/>
          <p:cNvSpPr/>
          <p:nvPr/>
        </p:nvSpPr>
        <p:spPr>
          <a:xfrm>
            <a:off x="377999" y="2690664"/>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已知点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在过点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的直线上，求</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的值；</a:t>
            </a:r>
            <a:endParaRPr lang="zh-CN" altLang="zh-CN" sz="2800" kern="100" dirty="0">
              <a:effectLst/>
              <a:latin typeface="宋体"/>
              <a:cs typeface="Courier New"/>
            </a:endParaRPr>
          </a:p>
        </p:txBody>
      </p:sp>
      <p:sp>
        <p:nvSpPr>
          <p:cNvPr id="10" name="矩形 9"/>
          <p:cNvSpPr/>
          <p:nvPr/>
        </p:nvSpPr>
        <p:spPr>
          <a:xfrm>
            <a:off x="377999" y="336343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由两点式方程，得过</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两点的直线方程为</a:t>
            </a:r>
            <a:endParaRPr lang="zh-CN" altLang="zh-CN" sz="280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1429633970"/>
              </p:ext>
            </p:extLst>
          </p:nvPr>
        </p:nvGraphicFramePr>
        <p:xfrm>
          <a:off x="504825" y="4147483"/>
          <a:ext cx="10945813" cy="1011238"/>
        </p:xfrm>
        <a:graphic>
          <a:graphicData uri="http://schemas.openxmlformats.org/presentationml/2006/ole">
            <mc:AlternateContent xmlns:mc="http://schemas.openxmlformats.org/markup-compatibility/2006">
              <mc:Choice xmlns:v="urn:schemas-microsoft-com:vml" Requires="v">
                <p:oleObj spid="_x0000_s124000" name="文档" r:id="rId4" imgW="10951189" imgH="1010610" progId="Word.Document.12">
                  <p:embed/>
                </p:oleObj>
              </mc:Choice>
              <mc:Fallback>
                <p:oleObj name="文档" r:id="rId4" imgW="10951189" imgH="1010610" progId="Word.Document.12">
                  <p:embed/>
                  <p:pic>
                    <p:nvPicPr>
                      <p:cNvPr id="0" name=""/>
                      <p:cNvPicPr/>
                      <p:nvPr/>
                    </p:nvPicPr>
                    <p:blipFill>
                      <a:blip r:embed="rId5"/>
                      <a:stretch>
                        <a:fillRect/>
                      </a:stretch>
                    </p:blipFill>
                    <p:spPr>
                      <a:xfrm>
                        <a:off x="504825" y="4147483"/>
                        <a:ext cx="10945813" cy="1011238"/>
                      </a:xfrm>
                      <a:prstGeom prst="rect">
                        <a:avLst/>
                      </a:prstGeom>
                    </p:spPr>
                  </p:pic>
                </p:oleObj>
              </mc:Fallback>
            </mc:AlternateContent>
          </a:graphicData>
        </a:graphic>
      </p:graphicFrame>
      <p:sp>
        <p:nvSpPr>
          <p:cNvPr id="12" name="矩形 11"/>
          <p:cNvSpPr/>
          <p:nvPr/>
        </p:nvSpPr>
        <p:spPr>
          <a:xfrm>
            <a:off x="377999" y="5110361"/>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又因为点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在直线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上，</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，得</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blinds(horizontal)">
                                      <p:cBhvr>
                                        <p:cTn id="30" dur="500"/>
                                        <p:tgtEl>
                                          <p:spTgt spid="12">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2">
                                            <p:txEl>
                                              <p:pRg st="1" end="1"/>
                                            </p:txEl>
                                          </p:spTgt>
                                        </p:tgtEl>
                                        <p:attrNameLst>
                                          <p:attrName>style.visibility</p:attrName>
                                        </p:attrNameLst>
                                      </p:cBhvr>
                                      <p:to>
                                        <p:strVal val="visible"/>
                                      </p:to>
                                    </p:set>
                                    <p:animEffect transition="in" filter="blinds(horizontal)">
                                      <p:cBhvr>
                                        <p:cTn id="35" dur="500"/>
                                        <p:tgtEl>
                                          <p:spTgt spid="12">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7">
                                            <p:txEl>
                                              <p:pRg st="0" end="0"/>
                                            </p:txEl>
                                          </p:spTgt>
                                        </p:tgtEl>
                                      </p:cBhvr>
                                    </p:animEffect>
                                    <p:set>
                                      <p:cBhvr>
                                        <p:cTn id="40" dur="1" fill="hold">
                                          <p:stCondLst>
                                            <p:cond delay="499"/>
                                          </p:stCondLst>
                                        </p:cTn>
                                        <p:tgtEl>
                                          <p:spTgt spid="7">
                                            <p:txEl>
                                              <p:pRg st="0" end="0"/>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7">
                                            <p:txEl>
                                              <p:pRg st="1" end="1"/>
                                            </p:txEl>
                                          </p:spTgt>
                                        </p:tgtEl>
                                      </p:cBhvr>
                                    </p:animEffect>
                                    <p:set>
                                      <p:cBhvr>
                                        <p:cTn id="43" dur="1" fill="hold">
                                          <p:stCondLst>
                                            <p:cond delay="499"/>
                                          </p:stCondLst>
                                        </p:cTn>
                                        <p:tgtEl>
                                          <p:spTgt spid="7">
                                            <p:txEl>
                                              <p:pRg st="1" end="1"/>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7">
                                            <p:txEl>
                                              <p:pRg st="2" end="2"/>
                                            </p:txEl>
                                          </p:spTgt>
                                        </p:tgtEl>
                                      </p:cBhvr>
                                    </p:animEffect>
                                    <p:set>
                                      <p:cBhvr>
                                        <p:cTn id="46" dur="1" fill="hold">
                                          <p:stCondLst>
                                            <p:cond delay="499"/>
                                          </p:stCondLst>
                                        </p:cTn>
                                        <p:tgtEl>
                                          <p:spTgt spid="7">
                                            <p:txEl>
                                              <p:pRg st="2" end="2"/>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0">
                                            <p:txEl>
                                              <p:pRg st="0" end="0"/>
                                            </p:txEl>
                                          </p:spTgt>
                                        </p:tgtEl>
                                      </p:cBhvr>
                                    </p:animEffect>
                                    <p:set>
                                      <p:cBhvr>
                                        <p:cTn id="49" dur="1" fill="hold">
                                          <p:stCondLst>
                                            <p:cond delay="499"/>
                                          </p:stCondLst>
                                        </p:cTn>
                                        <p:tgtEl>
                                          <p:spTgt spid="10">
                                            <p:txEl>
                                              <p:pRg st="0" end="0"/>
                                            </p:txEl>
                                          </p:spTgt>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12">
                                            <p:txEl>
                                              <p:pRg st="0" end="0"/>
                                            </p:txEl>
                                          </p:spTgt>
                                        </p:tgtEl>
                                      </p:cBhvr>
                                    </p:animEffect>
                                    <p:set>
                                      <p:cBhvr>
                                        <p:cTn id="55" dur="1" fill="hold">
                                          <p:stCondLst>
                                            <p:cond delay="499"/>
                                          </p:stCondLst>
                                        </p:cTn>
                                        <p:tgtEl>
                                          <p:spTgt spid="12">
                                            <p:txEl>
                                              <p:pRg st="0" end="0"/>
                                            </p:txEl>
                                          </p:spTgt>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12">
                                            <p:txEl>
                                              <p:pRg st="1" end="1"/>
                                            </p:txEl>
                                          </p:spTgt>
                                        </p:tgtEl>
                                      </p:cBhvr>
                                    </p:animEffect>
                                    <p:set>
                                      <p:cBhvr>
                                        <p:cTn id="58" dur="1" fill="hold">
                                          <p:stCondLst>
                                            <p:cond delay="499"/>
                                          </p:stCondLst>
                                        </p:cTn>
                                        <p:tgtEl>
                                          <p:spTgt spid="12">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build="allAtOnce"/>
      <p:bldP spid="10" grpId="0" build="allAtOnce"/>
      <p:bldP spid="1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377999"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三角形的三个顶点分别是</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，求三角形三边所在的直线的方程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890751"/>
              </p:ext>
            </p:extLst>
          </p:nvPr>
        </p:nvGraphicFramePr>
        <p:xfrm>
          <a:off x="504825" y="1598290"/>
          <a:ext cx="11487150" cy="1066800"/>
        </p:xfrm>
        <a:graphic>
          <a:graphicData uri="http://schemas.openxmlformats.org/presentationml/2006/ole">
            <mc:AlternateContent xmlns:mc="http://schemas.openxmlformats.org/markup-compatibility/2006">
              <mc:Choice xmlns:v="urn:schemas-microsoft-com:vml" Requires="v">
                <p:oleObj spid="_x0000_s111601" name="文档" r:id="rId4" imgW="11494157" imgH="1066770" progId="Word.Document.12">
                  <p:embed/>
                </p:oleObj>
              </mc:Choice>
              <mc:Fallback>
                <p:oleObj name="文档" r:id="rId4" imgW="11494157" imgH="1066770" progId="Word.Document.12">
                  <p:embed/>
                  <p:pic>
                    <p:nvPicPr>
                      <p:cNvPr id="0" name=""/>
                      <p:cNvPicPr/>
                      <p:nvPr/>
                    </p:nvPicPr>
                    <p:blipFill>
                      <a:blip r:embed="rId5"/>
                      <a:stretch>
                        <a:fillRect/>
                      </a:stretch>
                    </p:blipFill>
                    <p:spPr>
                      <a:xfrm>
                        <a:off x="504825" y="1598290"/>
                        <a:ext cx="11487150" cy="1066800"/>
                      </a:xfrm>
                      <a:prstGeom prst="rect">
                        <a:avLst/>
                      </a:prstGeom>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476040089"/>
              </p:ext>
            </p:extLst>
          </p:nvPr>
        </p:nvGraphicFramePr>
        <p:xfrm>
          <a:off x="504825" y="2789709"/>
          <a:ext cx="10944225" cy="1009650"/>
        </p:xfrm>
        <a:graphic>
          <a:graphicData uri="http://schemas.openxmlformats.org/presentationml/2006/ole">
            <mc:AlternateContent xmlns:mc="http://schemas.openxmlformats.org/markup-compatibility/2006">
              <mc:Choice xmlns:v="urn:schemas-microsoft-com:vml" Requires="v">
                <p:oleObj spid="_x0000_s111602" name="文档" r:id="rId7" imgW="10951189" imgH="1011150" progId="Word.Document.12">
                  <p:embed/>
                </p:oleObj>
              </mc:Choice>
              <mc:Fallback>
                <p:oleObj name="文档" r:id="rId7" imgW="10951189" imgH="1011150" progId="Word.Document.12">
                  <p:embed/>
                  <p:pic>
                    <p:nvPicPr>
                      <p:cNvPr id="0" name=""/>
                      <p:cNvPicPr/>
                      <p:nvPr/>
                    </p:nvPicPr>
                    <p:blipFill>
                      <a:blip r:embed="rId8"/>
                      <a:stretch>
                        <a:fillRect/>
                      </a:stretch>
                    </p:blipFill>
                    <p:spPr>
                      <a:xfrm>
                        <a:off x="504825" y="2789709"/>
                        <a:ext cx="10944225" cy="1009650"/>
                      </a:xfrm>
                      <a:prstGeom prst="rect">
                        <a:avLst/>
                      </a:prstGeom>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767557047"/>
              </p:ext>
            </p:extLst>
          </p:nvPr>
        </p:nvGraphicFramePr>
        <p:xfrm>
          <a:off x="504825" y="3932312"/>
          <a:ext cx="10944225" cy="1009650"/>
        </p:xfrm>
        <a:graphic>
          <a:graphicData uri="http://schemas.openxmlformats.org/presentationml/2006/ole">
            <mc:AlternateContent xmlns:mc="http://schemas.openxmlformats.org/markup-compatibility/2006">
              <mc:Choice xmlns:v="urn:schemas-microsoft-com:vml" Requires="v">
                <p:oleObj spid="_x0000_s111603" name="文档" r:id="rId10" imgW="10951189" imgH="1011150" progId="Word.Document.12">
                  <p:embed/>
                </p:oleObj>
              </mc:Choice>
              <mc:Fallback>
                <p:oleObj name="文档" r:id="rId10" imgW="10951189" imgH="1011150" progId="Word.Document.12">
                  <p:embed/>
                  <p:pic>
                    <p:nvPicPr>
                      <p:cNvPr id="0" name=""/>
                      <p:cNvPicPr/>
                      <p:nvPr/>
                    </p:nvPicPr>
                    <p:blipFill>
                      <a:blip r:embed="rId11"/>
                      <a:stretch>
                        <a:fillRect/>
                      </a:stretch>
                    </p:blipFill>
                    <p:spPr>
                      <a:xfrm>
                        <a:off x="504825" y="3932312"/>
                        <a:ext cx="10944225" cy="1009650"/>
                      </a:xfrm>
                      <a:prstGeom prst="rect">
                        <a:avLst/>
                      </a:prstGeom>
                    </p:spPr>
                  </p:pic>
                </p:oleObj>
              </mc:Fallback>
            </mc:AlternateContent>
          </a:graphicData>
        </a:graphic>
      </p:graphicFrame>
    </p:spTree>
    <p:extLst>
      <p:ext uri="{BB962C8B-B14F-4D97-AF65-F5344CB8AC3E}">
        <p14:creationId xmlns:p14="http://schemas.microsoft.com/office/powerpoint/2010/main" val="4217682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35893"/>
            <a:ext cx="11412000" cy="1236917"/>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题型二　直线的截距式方程</a:t>
            </a:r>
            <a:endParaRPr lang="zh-CN" altLang="zh-CN" sz="2800" kern="100" dirty="0">
              <a:latin typeface="宋体"/>
              <a:cs typeface="Courier New"/>
            </a:endParaRPr>
          </a:p>
          <a:p>
            <a:pPr algn="just">
              <a:lnSpc>
                <a:spcPct val="137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求过点</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且在两坐标轴上截距的绝对值相等的直线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矩形 6"/>
          <p:cNvSpPr/>
          <p:nvPr/>
        </p:nvSpPr>
        <p:spPr>
          <a:xfrm>
            <a:off x="377999" y="1183829"/>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设直线在</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轴上的截距分别为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178866529"/>
              </p:ext>
            </p:extLst>
          </p:nvPr>
        </p:nvGraphicFramePr>
        <p:xfrm>
          <a:off x="504825" y="1875334"/>
          <a:ext cx="10944225" cy="885825"/>
        </p:xfrm>
        <a:graphic>
          <a:graphicData uri="http://schemas.openxmlformats.org/presentationml/2006/ole">
            <mc:AlternateContent xmlns:mc="http://schemas.openxmlformats.org/markup-compatibility/2006">
              <mc:Choice xmlns:v="urn:schemas-microsoft-com:vml" Requires="v">
                <p:oleObj spid="_x0000_s112259" name="文档" r:id="rId4" imgW="10951189" imgH="885870" progId="Word.Document.12">
                  <p:embed/>
                </p:oleObj>
              </mc:Choice>
              <mc:Fallback>
                <p:oleObj name="文档" r:id="rId4" imgW="10951189" imgH="885870" progId="Word.Document.12">
                  <p:embed/>
                  <p:pic>
                    <p:nvPicPr>
                      <p:cNvPr id="0" name=""/>
                      <p:cNvPicPr/>
                      <p:nvPr/>
                    </p:nvPicPr>
                    <p:blipFill>
                      <a:blip r:embed="rId5"/>
                      <a:stretch>
                        <a:fillRect/>
                      </a:stretch>
                    </p:blipFill>
                    <p:spPr>
                      <a:xfrm>
                        <a:off x="504825" y="1875334"/>
                        <a:ext cx="10944225" cy="8858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966972753"/>
              </p:ext>
            </p:extLst>
          </p:nvPr>
        </p:nvGraphicFramePr>
        <p:xfrm>
          <a:off x="504825" y="2733675"/>
          <a:ext cx="10944225" cy="1066800"/>
        </p:xfrm>
        <a:graphic>
          <a:graphicData uri="http://schemas.openxmlformats.org/presentationml/2006/ole">
            <mc:AlternateContent xmlns:mc="http://schemas.openxmlformats.org/markup-compatibility/2006">
              <mc:Choice xmlns:v="urn:schemas-microsoft-com:vml" Requires="v">
                <p:oleObj spid="_x0000_s112260" name="文档" r:id="rId7" imgW="10946130" imgH="1068209" progId="Word.Document.12">
                  <p:embed/>
                </p:oleObj>
              </mc:Choice>
              <mc:Fallback>
                <p:oleObj name="文档" r:id="rId7" imgW="10946130" imgH="1068209" progId="Word.Document.12">
                  <p:embed/>
                  <p:pic>
                    <p:nvPicPr>
                      <p:cNvPr id="0" name=""/>
                      <p:cNvPicPr/>
                      <p:nvPr/>
                    </p:nvPicPr>
                    <p:blipFill>
                      <a:blip r:embed="rId8"/>
                      <a:stretch>
                        <a:fillRect/>
                      </a:stretch>
                    </p:blipFill>
                    <p:spPr>
                      <a:xfrm>
                        <a:off x="504825" y="2733675"/>
                        <a:ext cx="10944225" cy="1066800"/>
                      </a:xfrm>
                      <a:prstGeom prst="rect">
                        <a:avLst/>
                      </a:prstGeom>
                    </p:spPr>
                  </p:pic>
                </p:oleObj>
              </mc:Fallback>
            </mc:AlternateContent>
          </a:graphicData>
        </a:graphic>
      </p:graphicFrame>
      <p:sp>
        <p:nvSpPr>
          <p:cNvPr id="12" name="矩形 11"/>
          <p:cNvSpPr/>
          <p:nvPr/>
        </p:nvSpPr>
        <p:spPr>
          <a:xfrm>
            <a:off x="377999" y="3545235"/>
            <a:ext cx="11412000" cy="3006761"/>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，直线的方程为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37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时，直线过原点，且过点</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37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直线的方程为</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dirty="0">
                <a:latin typeface="Times New Roman"/>
                <a:ea typeface="华文细黑"/>
                <a:cs typeface="Times New Roman"/>
              </a:rPr>
              <a:t>综上知，所求直线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
        <p:nvSpPr>
          <p:cNvPr id="13" name="圆角矩形 12">
            <a:hlinkClick r:id="rId9"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796821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blinds(horizontal)">
                                      <p:cBhvr>
                                        <p:cTn id="22" dur="500"/>
                                        <p:tgtEl>
                                          <p:spTgt spid="1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xEl>
                                              <p:pRg st="1" end="1"/>
                                            </p:txEl>
                                          </p:spTgt>
                                        </p:tgtEl>
                                        <p:attrNameLst>
                                          <p:attrName>style.visibility</p:attrName>
                                        </p:attrNameLst>
                                      </p:cBhvr>
                                      <p:to>
                                        <p:strVal val="visible"/>
                                      </p:to>
                                    </p:set>
                                    <p:animEffect transition="in" filter="blinds(horizontal)">
                                      <p:cBhvr>
                                        <p:cTn id="27" dur="500"/>
                                        <p:tgtEl>
                                          <p:spTgt spid="1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
                                            <p:txEl>
                                              <p:pRg st="2" end="2"/>
                                            </p:txEl>
                                          </p:spTgt>
                                        </p:tgtEl>
                                        <p:attrNameLst>
                                          <p:attrName>style.visibility</p:attrName>
                                        </p:attrNameLst>
                                      </p:cBhvr>
                                      <p:to>
                                        <p:strVal val="visible"/>
                                      </p:to>
                                    </p:set>
                                    <p:animEffect transition="in" filter="blinds(horizontal)">
                                      <p:cBhvr>
                                        <p:cTn id="32" dur="500"/>
                                        <p:tgtEl>
                                          <p:spTgt spid="1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2">
                                            <p:txEl>
                                              <p:pRg st="3" end="3"/>
                                            </p:txEl>
                                          </p:spTgt>
                                        </p:tgtEl>
                                        <p:attrNameLst>
                                          <p:attrName>style.visibility</p:attrName>
                                        </p:attrNameLst>
                                      </p:cBhvr>
                                      <p:to>
                                        <p:strVal val="visible"/>
                                      </p:to>
                                    </p:set>
                                    <p:animEffect transition="in" filter="blinds(horizontal)">
                                      <p:cBhvr>
                                        <p:cTn id="37" dur="500"/>
                                        <p:tgtEl>
                                          <p:spTgt spid="12">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2">
                                            <p:txEl>
                                              <p:pRg st="4" end="4"/>
                                            </p:txEl>
                                          </p:spTgt>
                                        </p:tgtEl>
                                        <p:attrNameLst>
                                          <p:attrName>style.visibility</p:attrName>
                                        </p:attrNameLst>
                                      </p:cBhvr>
                                      <p:to>
                                        <p:strVal val="visible"/>
                                      </p:to>
                                    </p:set>
                                    <p:animEffect transition="in" filter="blinds(horizontal)">
                                      <p:cBhvr>
                                        <p:cTn id="42" dur="500"/>
                                        <p:tgtEl>
                                          <p:spTgt spid="12">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7">
                                            <p:txEl>
                                              <p:pRg st="0" end="0"/>
                                            </p:txEl>
                                          </p:spTgt>
                                        </p:tgtEl>
                                      </p:cBhvr>
                                    </p:animEffect>
                                    <p:set>
                                      <p:cBhvr>
                                        <p:cTn id="47" dur="1" fill="hold">
                                          <p:stCondLst>
                                            <p:cond delay="499"/>
                                          </p:stCondLst>
                                        </p:cTn>
                                        <p:tgtEl>
                                          <p:spTgt spid="7">
                                            <p:txEl>
                                              <p:pRg st="0" end="0"/>
                                            </p:txEl>
                                          </p:spTgt>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8"/>
                                        </p:tgtEl>
                                      </p:cBhvr>
                                    </p:animEffect>
                                    <p:set>
                                      <p:cBhvr>
                                        <p:cTn id="50" dur="1" fill="hold">
                                          <p:stCondLst>
                                            <p:cond delay="499"/>
                                          </p:stCondLst>
                                        </p:cTn>
                                        <p:tgtEl>
                                          <p:spTgt spid="8"/>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10"/>
                                        </p:tgtEl>
                                      </p:cBhvr>
                                    </p:animEffect>
                                    <p:set>
                                      <p:cBhvr>
                                        <p:cTn id="53" dur="1" fill="hold">
                                          <p:stCondLst>
                                            <p:cond delay="499"/>
                                          </p:stCondLst>
                                        </p:cTn>
                                        <p:tgtEl>
                                          <p:spTgt spid="10"/>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12">
                                            <p:txEl>
                                              <p:pRg st="0" end="0"/>
                                            </p:txEl>
                                          </p:spTgt>
                                        </p:tgtEl>
                                      </p:cBhvr>
                                    </p:animEffect>
                                    <p:set>
                                      <p:cBhvr>
                                        <p:cTn id="56" dur="1" fill="hold">
                                          <p:stCondLst>
                                            <p:cond delay="499"/>
                                          </p:stCondLst>
                                        </p:cTn>
                                        <p:tgtEl>
                                          <p:spTgt spid="12">
                                            <p:txEl>
                                              <p:pRg st="0" end="0"/>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12">
                                            <p:txEl>
                                              <p:pRg st="1" end="1"/>
                                            </p:txEl>
                                          </p:spTgt>
                                        </p:tgtEl>
                                      </p:cBhvr>
                                    </p:animEffect>
                                    <p:set>
                                      <p:cBhvr>
                                        <p:cTn id="59" dur="1" fill="hold">
                                          <p:stCondLst>
                                            <p:cond delay="499"/>
                                          </p:stCondLst>
                                        </p:cTn>
                                        <p:tgtEl>
                                          <p:spTgt spid="12">
                                            <p:txEl>
                                              <p:pRg st="1" end="1"/>
                                            </p:txEl>
                                          </p:spTgt>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12">
                                            <p:txEl>
                                              <p:pRg st="2" end="2"/>
                                            </p:txEl>
                                          </p:spTgt>
                                        </p:tgtEl>
                                      </p:cBhvr>
                                    </p:animEffect>
                                    <p:set>
                                      <p:cBhvr>
                                        <p:cTn id="62" dur="1" fill="hold">
                                          <p:stCondLst>
                                            <p:cond delay="499"/>
                                          </p:stCondLst>
                                        </p:cTn>
                                        <p:tgtEl>
                                          <p:spTgt spid="12">
                                            <p:txEl>
                                              <p:pRg st="2" end="2"/>
                                            </p:txEl>
                                          </p:spTgt>
                                        </p:tgtEl>
                                        <p:attrNameLst>
                                          <p:attrName>style.visibility</p:attrName>
                                        </p:attrNameLst>
                                      </p:cBhvr>
                                      <p:to>
                                        <p:strVal val="hidden"/>
                                      </p:to>
                                    </p:set>
                                  </p:childTnLst>
                                </p:cTn>
                              </p:par>
                              <p:par>
                                <p:cTn id="63" presetID="10" presetClass="exit" presetSubtype="0" fill="hold" grpId="0" nodeType="withEffect">
                                  <p:stCondLst>
                                    <p:cond delay="0"/>
                                  </p:stCondLst>
                                  <p:childTnLst>
                                    <p:animEffect transition="out" filter="fade">
                                      <p:cBhvr>
                                        <p:cTn id="64" dur="500"/>
                                        <p:tgtEl>
                                          <p:spTgt spid="12">
                                            <p:txEl>
                                              <p:pRg st="3" end="3"/>
                                            </p:txEl>
                                          </p:spTgt>
                                        </p:tgtEl>
                                      </p:cBhvr>
                                    </p:animEffect>
                                    <p:set>
                                      <p:cBhvr>
                                        <p:cTn id="65" dur="1" fill="hold">
                                          <p:stCondLst>
                                            <p:cond delay="499"/>
                                          </p:stCondLst>
                                        </p:cTn>
                                        <p:tgtEl>
                                          <p:spTgt spid="12">
                                            <p:txEl>
                                              <p:pRg st="3" end="3"/>
                                            </p:txEl>
                                          </p:spTgt>
                                        </p:tgtEl>
                                        <p:attrNameLst>
                                          <p:attrName>style.visibility</p:attrName>
                                        </p:attrNameLst>
                                      </p:cBhvr>
                                      <p:to>
                                        <p:strVal val="hidden"/>
                                      </p:to>
                                    </p:set>
                                  </p:childTnLst>
                                </p:cTn>
                              </p:par>
                              <p:par>
                                <p:cTn id="66" presetID="10" presetClass="exit" presetSubtype="0" fill="hold" grpId="0" nodeType="withEffect">
                                  <p:stCondLst>
                                    <p:cond delay="0"/>
                                  </p:stCondLst>
                                  <p:childTnLst>
                                    <p:animEffect transition="out" filter="fade">
                                      <p:cBhvr>
                                        <p:cTn id="67" dur="500"/>
                                        <p:tgtEl>
                                          <p:spTgt spid="12">
                                            <p:txEl>
                                              <p:pRg st="4" end="4"/>
                                            </p:txEl>
                                          </p:spTgt>
                                        </p:tgtEl>
                                      </p:cBhvr>
                                    </p:animEffect>
                                    <p:set>
                                      <p:cBhvr>
                                        <p:cTn id="68" dur="1" fill="hold">
                                          <p:stCondLst>
                                            <p:cond delay="499"/>
                                          </p:stCondLst>
                                        </p:cTn>
                                        <p:tgtEl>
                                          <p:spTgt spid="12">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P spid="12"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970888"/>
            <a:ext cx="12190413" cy="273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560115" y="2252644"/>
            <a:ext cx="11070182"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当直线与两坐标轴相交时，一般可考虑用截距式表示直线方程，用待定系数法求解</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选用截距式时一定要注意条件，直线不能过原点</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求在</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轴上的截距分别是－</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的直线方程；</a:t>
            </a:r>
            <a:endParaRPr lang="zh-CN" altLang="zh-CN" sz="280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00814572"/>
              </p:ext>
            </p:extLst>
          </p:nvPr>
        </p:nvGraphicFramePr>
        <p:xfrm>
          <a:off x="504825" y="931218"/>
          <a:ext cx="10944225" cy="914400"/>
        </p:xfrm>
        <a:graphic>
          <a:graphicData uri="http://schemas.openxmlformats.org/presentationml/2006/ole">
            <mc:AlternateContent xmlns:mc="http://schemas.openxmlformats.org/markup-compatibility/2006">
              <mc:Choice xmlns:v="urn:schemas-microsoft-com:vml" Requires="v">
                <p:oleObj spid="_x0000_s125007" name="文档" r:id="rId4" imgW="10951189" imgH="920430" progId="Word.Document.12">
                  <p:embed/>
                </p:oleObj>
              </mc:Choice>
              <mc:Fallback>
                <p:oleObj name="文档" r:id="rId4" imgW="10951189" imgH="920430" progId="Word.Document.12">
                  <p:embed/>
                  <p:pic>
                    <p:nvPicPr>
                      <p:cNvPr id="0" name=""/>
                      <p:cNvPicPr/>
                      <p:nvPr/>
                    </p:nvPicPr>
                    <p:blipFill>
                      <a:blip r:embed="rId5"/>
                      <a:stretch>
                        <a:fillRect/>
                      </a:stretch>
                    </p:blipFill>
                    <p:spPr>
                      <a:xfrm>
                        <a:off x="504825" y="931218"/>
                        <a:ext cx="10944225" cy="914400"/>
                      </a:xfrm>
                      <a:prstGeom prst="rect">
                        <a:avLst/>
                      </a:prstGeom>
                    </p:spPr>
                  </p:pic>
                </p:oleObj>
              </mc:Fallback>
            </mc:AlternateContent>
          </a:graphicData>
        </a:graphic>
      </p:graphicFrame>
      <p:sp>
        <p:nvSpPr>
          <p:cNvPr id="11" name="矩形 10"/>
          <p:cNvSpPr/>
          <p:nvPr/>
        </p:nvSpPr>
        <p:spPr>
          <a:xfrm>
            <a:off x="377999" y="1821235"/>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化简得</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1">
                                            <p:txEl>
                                              <p:pRg st="0" end="0"/>
                                            </p:txEl>
                                          </p:spTgt>
                                        </p:tgtEl>
                                      </p:cBhvr>
                                    </p:animEffect>
                                    <p:set>
                                      <p:cBhvr>
                                        <p:cTn id="20"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1"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35893"/>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求过点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，且在两坐标轴上的截距互为相反数的直线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93054810"/>
              </p:ext>
            </p:extLst>
          </p:nvPr>
        </p:nvGraphicFramePr>
        <p:xfrm>
          <a:off x="504825" y="792907"/>
          <a:ext cx="11144250" cy="1638300"/>
        </p:xfrm>
        <a:graphic>
          <a:graphicData uri="http://schemas.openxmlformats.org/presentationml/2006/ole">
            <mc:AlternateContent xmlns:mc="http://schemas.openxmlformats.org/markup-compatibility/2006">
              <mc:Choice xmlns:v="urn:schemas-microsoft-com:vml" Requires="v">
                <p:oleObj spid="_x0000_s116230" name="文档" r:id="rId4" imgW="11151358" imgH="1641600" progId="Word.Document.12">
                  <p:embed/>
                </p:oleObj>
              </mc:Choice>
              <mc:Fallback>
                <p:oleObj name="文档" r:id="rId4" imgW="11151358" imgH="1641600" progId="Word.Document.12">
                  <p:embed/>
                  <p:pic>
                    <p:nvPicPr>
                      <p:cNvPr id="0" name="对象 7"/>
                      <p:cNvPicPr>
                        <a:picLocks noChangeAspect="1" noChangeArrowheads="1"/>
                      </p:cNvPicPr>
                      <p:nvPr/>
                    </p:nvPicPr>
                    <p:blipFill>
                      <a:blip r:embed="rId5"/>
                      <a:srcRect/>
                      <a:stretch>
                        <a:fillRect/>
                      </a:stretch>
                    </p:blipFill>
                    <p:spPr bwMode="auto">
                      <a:xfrm>
                        <a:off x="504825" y="792907"/>
                        <a:ext cx="1114425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82191" y="5042545"/>
            <a:ext cx="11412000" cy="1118487"/>
          </a:xfrm>
          <a:prstGeom prst="rect">
            <a:avLst/>
          </a:prstGeom>
        </p:spPr>
        <p:txBody>
          <a:bodyPr wrap="square" lIns="121898" tIns="60948" rIns="121898" bIns="60948">
            <a:spAutoFit/>
          </a:bodyPr>
          <a:lstStyle/>
          <a:p>
            <a:pPr algn="just">
              <a:spcAft>
                <a:spcPts val="0"/>
              </a:spcAft>
              <a:tabLst>
                <a:tab pos="2070735" algn="l"/>
              </a:tabLst>
            </a:pPr>
            <a:r>
              <a:rPr lang="zh-CN" altLang="zh-CN" sz="2800" kern="100" dirty="0">
                <a:latin typeface="Times New Roman"/>
                <a:ea typeface="华文细黑"/>
                <a:cs typeface="Times New Roman"/>
              </a:rPr>
              <a:t>即</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综上，直线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128450550"/>
              </p:ext>
            </p:extLst>
          </p:nvPr>
        </p:nvGraphicFramePr>
        <p:xfrm>
          <a:off x="504825" y="2376711"/>
          <a:ext cx="11144250" cy="971550"/>
        </p:xfrm>
        <a:graphic>
          <a:graphicData uri="http://schemas.openxmlformats.org/presentationml/2006/ole">
            <mc:AlternateContent xmlns:mc="http://schemas.openxmlformats.org/markup-compatibility/2006">
              <mc:Choice xmlns:v="urn:schemas-microsoft-com:vml" Requires="v">
                <p:oleObj spid="_x0000_s116231" name="文档" r:id="rId7" imgW="11151358" imgH="971190" progId="Word.Document.12">
                  <p:embed/>
                </p:oleObj>
              </mc:Choice>
              <mc:Fallback>
                <p:oleObj name="文档" r:id="rId7" imgW="11151358" imgH="971190" progId="Word.Document.12">
                  <p:embed/>
                  <p:pic>
                    <p:nvPicPr>
                      <p:cNvPr id="0" name=""/>
                      <p:cNvPicPr>
                        <a:picLocks noChangeAspect="1" noChangeArrowheads="1"/>
                      </p:cNvPicPr>
                      <p:nvPr/>
                    </p:nvPicPr>
                    <p:blipFill>
                      <a:blip r:embed="rId8"/>
                      <a:srcRect/>
                      <a:stretch>
                        <a:fillRect/>
                      </a:stretch>
                    </p:blipFill>
                    <p:spPr bwMode="auto">
                      <a:xfrm>
                        <a:off x="504825" y="2376711"/>
                        <a:ext cx="1114425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197247730"/>
              </p:ext>
            </p:extLst>
          </p:nvPr>
        </p:nvGraphicFramePr>
        <p:xfrm>
          <a:off x="504825" y="3278907"/>
          <a:ext cx="11144250" cy="971550"/>
        </p:xfrm>
        <a:graphic>
          <a:graphicData uri="http://schemas.openxmlformats.org/presentationml/2006/ole">
            <mc:AlternateContent xmlns:mc="http://schemas.openxmlformats.org/markup-compatibility/2006">
              <mc:Choice xmlns:v="urn:schemas-microsoft-com:vml" Requires="v">
                <p:oleObj spid="_x0000_s116232" name="文档" r:id="rId10" imgW="11151358" imgH="971730" progId="Word.Document.12">
                  <p:embed/>
                </p:oleObj>
              </mc:Choice>
              <mc:Fallback>
                <p:oleObj name="文档" r:id="rId10" imgW="11151358" imgH="971730" progId="Word.Document.12">
                  <p:embed/>
                  <p:pic>
                    <p:nvPicPr>
                      <p:cNvPr id="0" name=""/>
                      <p:cNvPicPr>
                        <a:picLocks noChangeAspect="1" noChangeArrowheads="1"/>
                      </p:cNvPicPr>
                      <p:nvPr/>
                    </p:nvPicPr>
                    <p:blipFill>
                      <a:blip r:embed="rId11"/>
                      <a:srcRect/>
                      <a:stretch>
                        <a:fillRect/>
                      </a:stretch>
                    </p:blipFill>
                    <p:spPr bwMode="auto">
                      <a:xfrm>
                        <a:off x="504825" y="3278907"/>
                        <a:ext cx="1114425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08000336"/>
              </p:ext>
            </p:extLst>
          </p:nvPr>
        </p:nvGraphicFramePr>
        <p:xfrm>
          <a:off x="504825" y="4166245"/>
          <a:ext cx="11144250" cy="885825"/>
        </p:xfrm>
        <a:graphic>
          <a:graphicData uri="http://schemas.openxmlformats.org/presentationml/2006/ole">
            <mc:AlternateContent xmlns:mc="http://schemas.openxmlformats.org/markup-compatibility/2006">
              <mc:Choice xmlns:v="urn:schemas-microsoft-com:vml" Requires="v">
                <p:oleObj spid="_x0000_s116233" name="文档" r:id="rId13" imgW="11151358" imgH="885600" progId="Word.Document.12">
                  <p:embed/>
                </p:oleObj>
              </mc:Choice>
              <mc:Fallback>
                <p:oleObj name="文档" r:id="rId13" imgW="11151358" imgH="885600" progId="Word.Document.12">
                  <p:embed/>
                  <p:pic>
                    <p:nvPicPr>
                      <p:cNvPr id="0" name=""/>
                      <p:cNvPicPr>
                        <a:picLocks noChangeAspect="1" noChangeArrowheads="1"/>
                      </p:cNvPicPr>
                      <p:nvPr/>
                    </p:nvPicPr>
                    <p:blipFill>
                      <a:blip r:embed="rId14"/>
                      <a:srcRect/>
                      <a:stretch>
                        <a:fillRect/>
                      </a:stretch>
                    </p:blipFill>
                    <p:spPr bwMode="auto">
                      <a:xfrm>
                        <a:off x="504825" y="4166245"/>
                        <a:ext cx="111442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blinds(horizontal)">
                                      <p:cBhvr>
                                        <p:cTn id="27" dur="500"/>
                                        <p:tgtEl>
                                          <p:spTgt spid="1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3">
                                            <p:txEl>
                                              <p:pRg st="1" end="1"/>
                                            </p:txEl>
                                          </p:spTgt>
                                        </p:tgtEl>
                                        <p:attrNameLst>
                                          <p:attrName>style.visibility</p:attrName>
                                        </p:attrNameLst>
                                      </p:cBhvr>
                                      <p:to>
                                        <p:strVal val="visible"/>
                                      </p:to>
                                    </p:set>
                                    <p:animEffect transition="in" filter="blinds(horizontal)">
                                      <p:cBhvr>
                                        <p:cTn id="32" dur="500"/>
                                        <p:tgtEl>
                                          <p:spTgt spid="13">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3">
                                            <p:txEl>
                                              <p:pRg st="0" end="0"/>
                                            </p:txEl>
                                          </p:spTgt>
                                        </p:tgtEl>
                                      </p:cBhvr>
                                    </p:animEffect>
                                    <p:set>
                                      <p:cBhvr>
                                        <p:cTn id="49" dur="1" fill="hold">
                                          <p:stCondLst>
                                            <p:cond delay="499"/>
                                          </p:stCondLst>
                                        </p:cTn>
                                        <p:tgtEl>
                                          <p:spTgt spid="13">
                                            <p:txEl>
                                              <p:pRg st="0" end="0"/>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13">
                                            <p:txEl>
                                              <p:pRg st="1" end="1"/>
                                            </p:txEl>
                                          </p:spTgt>
                                        </p:tgtEl>
                                      </p:cBhvr>
                                    </p:animEffect>
                                    <p:set>
                                      <p:cBhvr>
                                        <p:cTn id="52" dur="1" fill="hold">
                                          <p:stCondLst>
                                            <p:cond delay="499"/>
                                          </p:stCondLst>
                                        </p:cTn>
                                        <p:tgtEl>
                                          <p:spTgt spid="13">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3"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870344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9" name="矩形 8"/>
          <p:cNvSpPr/>
          <p:nvPr/>
        </p:nvSpPr>
        <p:spPr>
          <a:xfrm>
            <a:off x="382191" y="909514"/>
            <a:ext cx="11412000"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a:t>
            </a:r>
            <a:r>
              <a:rPr lang="zh-CN" altLang="zh-CN" sz="2800" kern="100" spc="-100" dirty="0">
                <a:latin typeface="Times New Roman"/>
                <a:ea typeface="华文细黑"/>
                <a:cs typeface="Times New Roman"/>
              </a:rPr>
              <a:t>求过点</a:t>
            </a:r>
            <a:r>
              <a:rPr lang="en-US" altLang="zh-CN" sz="2800" i="1" kern="100" spc="-100" dirty="0">
                <a:latin typeface="Times New Roman"/>
                <a:ea typeface="华文细黑"/>
                <a:cs typeface="Courier New"/>
              </a:rPr>
              <a:t>A</a:t>
            </a:r>
            <a:r>
              <a:rPr lang="en-US" altLang="zh-CN" sz="2800" kern="100" spc="-100" dirty="0">
                <a:latin typeface="Times New Roman"/>
                <a:ea typeface="华文细黑"/>
                <a:cs typeface="Courier New"/>
              </a:rPr>
              <a:t>(4</a:t>
            </a:r>
            <a:r>
              <a:rPr lang="zh-CN" altLang="zh-CN" sz="2800" kern="100" spc="-600" dirty="0">
                <a:latin typeface="Times New Roman"/>
                <a:ea typeface="华文细黑"/>
                <a:cs typeface="Times New Roman"/>
              </a:rPr>
              <a:t>，</a:t>
            </a:r>
            <a:r>
              <a:rPr lang="en-US" altLang="zh-CN" sz="2800" kern="100" spc="-100" dirty="0">
                <a:latin typeface="Times New Roman"/>
                <a:ea typeface="华文细黑"/>
                <a:cs typeface="Courier New"/>
              </a:rPr>
              <a:t>2)</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且在两坐标轴上的截距的绝对值相等的直线</a:t>
            </a:r>
            <a:r>
              <a:rPr lang="en-US" altLang="zh-CN" sz="2800" i="1" kern="100" spc="-100" dirty="0">
                <a:latin typeface="Times New Roman"/>
                <a:ea typeface="华文细黑"/>
                <a:cs typeface="Courier New"/>
              </a:rPr>
              <a:t>l</a:t>
            </a:r>
            <a:r>
              <a:rPr lang="zh-CN" altLang="zh-CN" sz="2800" kern="100" spc="-100" dirty="0">
                <a:latin typeface="Times New Roman"/>
                <a:ea typeface="华文细黑"/>
                <a:cs typeface="Times New Roman"/>
              </a:rPr>
              <a:t>的方程</a:t>
            </a:r>
            <a:r>
              <a:rPr lang="en-US" altLang="zh-CN" sz="2800" kern="100" spc="-100" dirty="0">
                <a:latin typeface="Times New Roman"/>
                <a:ea typeface="华文细黑"/>
                <a:cs typeface="Courier New"/>
              </a:rPr>
              <a:t>.</a:t>
            </a:r>
            <a:endParaRPr lang="zh-CN" altLang="zh-CN" sz="2800" kern="100" spc="-100" dirty="0">
              <a:effectLst/>
              <a:latin typeface="宋体"/>
              <a:cs typeface="Courier New"/>
            </a:endParaRPr>
          </a:p>
        </p:txBody>
      </p:sp>
      <p:sp>
        <p:nvSpPr>
          <p:cNvPr id="21" name="圆角矩形 20">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6" name="矩形 15"/>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848637" y="157160"/>
            <a:ext cx="10079217"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分类讨论思想</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19" name="矩形 18"/>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数学思想</a:t>
            </a:r>
            <a:endParaRPr lang="zh-CN" altLang="en-US" sz="2400"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92004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矩形 10"/>
          <p:cNvSpPr/>
          <p:nvPr/>
        </p:nvSpPr>
        <p:spPr>
          <a:xfrm>
            <a:off x="382191" y="117426"/>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在两坐标轴上的截距的绝对值相等，应考虑直线过原点和不过原点两类，分别设出方程，再由直线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过点</a:t>
            </a:r>
            <a:r>
              <a:rPr lang="en-US" altLang="zh-CN" sz="2800" kern="100" dirty="0">
                <a:latin typeface="Times New Roman"/>
                <a:ea typeface="华文细黑"/>
                <a:cs typeface="Courier New"/>
              </a:rPr>
              <a:t>(</a:t>
            </a:r>
            <a:r>
              <a:rPr lang="en-US" altLang="zh-CN" sz="2800" kern="100" dirty="0" smtClean="0">
                <a:latin typeface="Times New Roman"/>
                <a:ea typeface="华文细黑"/>
                <a:cs typeface="Courier New"/>
              </a:rPr>
              <a:t>4</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求得直线方程</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当直线过原点时，它在</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轴上的截距都是</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，满足题意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461037111"/>
              </p:ext>
            </p:extLst>
          </p:nvPr>
        </p:nvGraphicFramePr>
        <p:xfrm>
          <a:off x="504825" y="2241475"/>
          <a:ext cx="11210925" cy="885825"/>
        </p:xfrm>
        <a:graphic>
          <a:graphicData uri="http://schemas.openxmlformats.org/presentationml/2006/ole">
            <mc:AlternateContent xmlns:mc="http://schemas.openxmlformats.org/markup-compatibility/2006">
              <mc:Choice xmlns:v="urn:schemas-microsoft-com:vml" Requires="v">
                <p:oleObj spid="_x0000_s115441" name="文档" r:id="rId4" imgW="11218081" imgH="885600" progId="Word.Document.12">
                  <p:embed/>
                </p:oleObj>
              </mc:Choice>
              <mc:Fallback>
                <p:oleObj name="文档" r:id="rId4" imgW="11218081" imgH="885600" progId="Word.Document.12">
                  <p:embed/>
                  <p:pic>
                    <p:nvPicPr>
                      <p:cNvPr id="0" name="对象 15"/>
                      <p:cNvPicPr>
                        <a:picLocks noChangeAspect="1" noChangeArrowheads="1"/>
                      </p:cNvPicPr>
                      <p:nvPr/>
                    </p:nvPicPr>
                    <p:blipFill>
                      <a:blip r:embed="rId5"/>
                      <a:srcRect/>
                      <a:stretch>
                        <a:fillRect/>
                      </a:stretch>
                    </p:blipFill>
                    <p:spPr bwMode="auto">
                      <a:xfrm>
                        <a:off x="504825" y="2241475"/>
                        <a:ext cx="11210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110375977"/>
              </p:ext>
            </p:extLst>
          </p:nvPr>
        </p:nvGraphicFramePr>
        <p:xfrm>
          <a:off x="504825" y="3189783"/>
          <a:ext cx="11210925" cy="885825"/>
        </p:xfrm>
        <a:graphic>
          <a:graphicData uri="http://schemas.openxmlformats.org/presentationml/2006/ole">
            <mc:AlternateContent xmlns:mc="http://schemas.openxmlformats.org/markup-compatibility/2006">
              <mc:Choice xmlns:v="urn:schemas-microsoft-com:vml" Requires="v">
                <p:oleObj spid="_x0000_s115442" name="文档" r:id="rId7" imgW="11218081" imgH="885600" progId="Word.Document.12">
                  <p:embed/>
                </p:oleObj>
              </mc:Choice>
              <mc:Fallback>
                <p:oleObj name="文档" r:id="rId7" imgW="11218081" imgH="885600" progId="Word.Document.12">
                  <p:embed/>
                  <p:pic>
                    <p:nvPicPr>
                      <p:cNvPr id="0" name=""/>
                      <p:cNvPicPr>
                        <a:picLocks noChangeAspect="1" noChangeArrowheads="1"/>
                      </p:cNvPicPr>
                      <p:nvPr/>
                    </p:nvPicPr>
                    <p:blipFill>
                      <a:blip r:embed="rId8"/>
                      <a:srcRect/>
                      <a:stretch>
                        <a:fillRect/>
                      </a:stretch>
                    </p:blipFill>
                    <p:spPr bwMode="auto">
                      <a:xfrm>
                        <a:off x="504825" y="3189783"/>
                        <a:ext cx="11210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圆角矩形 20">
            <a:hlinkClick r:id="rId9"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2" name="圆角矩形 21">
            <a:hlinkClick r:id="rId10"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graphicFrame>
        <p:nvGraphicFramePr>
          <p:cNvPr id="9" name="对象 8"/>
          <p:cNvGraphicFramePr>
            <a:graphicFrameLocks noChangeAspect="1"/>
          </p:cNvGraphicFramePr>
          <p:nvPr>
            <p:extLst>
              <p:ext uri="{D42A27DB-BD31-4B8C-83A1-F6EECF244321}">
                <p14:modId xmlns:p14="http://schemas.microsoft.com/office/powerpoint/2010/main" val="536588078"/>
              </p:ext>
            </p:extLst>
          </p:nvPr>
        </p:nvGraphicFramePr>
        <p:xfrm>
          <a:off x="504825" y="4194820"/>
          <a:ext cx="11210925" cy="885825"/>
        </p:xfrm>
        <a:graphic>
          <a:graphicData uri="http://schemas.openxmlformats.org/presentationml/2006/ole">
            <mc:AlternateContent xmlns:mc="http://schemas.openxmlformats.org/markup-compatibility/2006">
              <mc:Choice xmlns:v="urn:schemas-microsoft-com:vml" Requires="v">
                <p:oleObj spid="_x0000_s115443" name="文档" r:id="rId12" imgW="11215432" imgH="885760" progId="Word.Document.12">
                  <p:embed/>
                </p:oleObj>
              </mc:Choice>
              <mc:Fallback>
                <p:oleObj name="文档" r:id="rId12" imgW="11215432" imgH="885760" progId="Word.Document.12">
                  <p:embed/>
                  <p:pic>
                    <p:nvPicPr>
                      <p:cNvPr id="0" name=""/>
                      <p:cNvPicPr>
                        <a:picLocks noChangeAspect="1" noChangeArrowheads="1"/>
                      </p:cNvPicPr>
                      <p:nvPr/>
                    </p:nvPicPr>
                    <p:blipFill>
                      <a:blip r:embed="rId13"/>
                      <a:srcRect/>
                      <a:stretch>
                        <a:fillRect/>
                      </a:stretch>
                    </p:blipFill>
                    <p:spPr bwMode="auto">
                      <a:xfrm>
                        <a:off x="504825" y="4194820"/>
                        <a:ext cx="11210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5008637"/>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因为直线在两坐标轴上的截距的绝对值相等，</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smtClean="0">
                <a:latin typeface="宋体"/>
                <a:ea typeface="华文细黑"/>
                <a:cs typeface="Times New Roman"/>
              </a:rPr>
              <a:t>②</a:t>
            </a:r>
            <a:endParaRPr lang="zh-CN" altLang="zh-CN" sz="2800" kern="100" dirty="0">
              <a:latin typeface="宋体"/>
              <a:cs typeface="Courier New"/>
            </a:endParaRPr>
          </a:p>
        </p:txBody>
      </p:sp>
    </p:spTree>
    <p:extLst>
      <p:ext uri="{BB962C8B-B14F-4D97-AF65-F5344CB8AC3E}">
        <p14:creationId xmlns:p14="http://schemas.microsoft.com/office/powerpoint/2010/main" val="1079765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750"/>
                                        <p:tgtEl>
                                          <p:spTgt spid="5"/>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750"/>
                                        <p:tgtEl>
                                          <p:spTgt spid="13"/>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750"/>
                                        <p:tgtEl>
                                          <p:spTgt spid="9"/>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blinds(horizontal)">
                                      <p:cBhvr>
                                        <p:cTn id="27" dur="750"/>
                                        <p:tgtEl>
                                          <p:spTgt spid="10">
                                            <p:txEl>
                                              <p:pRg st="0" end="0"/>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0">
                                            <p:txEl>
                                              <p:pRg st="1" end="1"/>
                                            </p:txEl>
                                          </p:spTgt>
                                        </p:tgtEl>
                                        <p:attrNameLst>
                                          <p:attrName>style.visibility</p:attrName>
                                        </p:attrNameLst>
                                      </p:cBhvr>
                                      <p:to>
                                        <p:strVal val="visible"/>
                                      </p:to>
                                    </p:set>
                                    <p:animEffect transition="in" filter="blinds(horizontal)">
                                      <p:cBhvr>
                                        <p:cTn id="31" dur="75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11" name="矩形 10"/>
          <p:cNvSpPr/>
          <p:nvPr/>
        </p:nvSpPr>
        <p:spPr>
          <a:xfrm>
            <a:off x="382191" y="117426"/>
            <a:ext cx="11412000" cy="68683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由</a:t>
            </a:r>
            <a:r>
              <a:rPr lang="en-US" altLang="zh-CN" sz="2800" kern="100" dirty="0">
                <a:latin typeface="宋体"/>
                <a:ea typeface="华文细黑"/>
                <a:cs typeface="Times New Roman"/>
              </a:rPr>
              <a:t>①②</a:t>
            </a:r>
            <a:r>
              <a:rPr lang="zh-CN" altLang="zh-CN" sz="2800" kern="100" dirty="0">
                <a:latin typeface="Times New Roman"/>
                <a:ea typeface="华文细黑"/>
                <a:cs typeface="Times New Roman"/>
              </a:rPr>
              <a:t>联立方程组，</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70663550"/>
              </p:ext>
            </p:extLst>
          </p:nvPr>
        </p:nvGraphicFramePr>
        <p:xfrm>
          <a:off x="504825" y="1010097"/>
          <a:ext cx="11210925" cy="1152525"/>
        </p:xfrm>
        <a:graphic>
          <a:graphicData uri="http://schemas.openxmlformats.org/presentationml/2006/ole">
            <mc:AlternateContent xmlns:mc="http://schemas.openxmlformats.org/markup-compatibility/2006">
              <mc:Choice xmlns:v="urn:schemas-microsoft-com:vml" Requires="v">
                <p:oleObj spid="_x0000_s126069" name="文档" r:id="rId5" imgW="11218081" imgH="1160190" progId="Word.Document.12">
                  <p:embed/>
                </p:oleObj>
              </mc:Choice>
              <mc:Fallback>
                <p:oleObj name="文档" r:id="rId5" imgW="11218081" imgH="1160190" progId="Word.Document.12">
                  <p:embed/>
                  <p:pic>
                    <p:nvPicPr>
                      <p:cNvPr id="0" name="对象 4"/>
                      <p:cNvPicPr>
                        <a:picLocks noChangeAspect="1" noChangeArrowheads="1"/>
                      </p:cNvPicPr>
                      <p:nvPr/>
                    </p:nvPicPr>
                    <p:blipFill>
                      <a:blip r:embed="rId6"/>
                      <a:srcRect/>
                      <a:stretch>
                        <a:fillRect/>
                      </a:stretch>
                    </p:blipFill>
                    <p:spPr bwMode="auto">
                      <a:xfrm>
                        <a:off x="504825" y="1010097"/>
                        <a:ext cx="112109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325597194"/>
              </p:ext>
            </p:extLst>
          </p:nvPr>
        </p:nvGraphicFramePr>
        <p:xfrm>
          <a:off x="504825" y="2239566"/>
          <a:ext cx="11210925" cy="962025"/>
        </p:xfrm>
        <a:graphic>
          <a:graphicData uri="http://schemas.openxmlformats.org/presentationml/2006/ole">
            <mc:AlternateContent xmlns:mc="http://schemas.openxmlformats.org/markup-compatibility/2006">
              <mc:Choice xmlns:v="urn:schemas-microsoft-com:vml" Requires="v">
                <p:oleObj spid="_x0000_s126070" name="文档" r:id="rId8" imgW="11218081" imgH="962010" progId="Word.Document.12">
                  <p:embed/>
                </p:oleObj>
              </mc:Choice>
              <mc:Fallback>
                <p:oleObj name="文档" r:id="rId8" imgW="11218081" imgH="962010" progId="Word.Document.12">
                  <p:embed/>
                  <p:pic>
                    <p:nvPicPr>
                      <p:cNvPr id="0" name=""/>
                      <p:cNvPicPr>
                        <a:picLocks noChangeAspect="1" noChangeArrowheads="1"/>
                      </p:cNvPicPr>
                      <p:nvPr/>
                    </p:nvPicPr>
                    <p:blipFill>
                      <a:blip r:embed="rId9"/>
                      <a:srcRect/>
                      <a:stretch>
                        <a:fillRect/>
                      </a:stretch>
                    </p:blipFill>
                    <p:spPr bwMode="auto">
                      <a:xfrm>
                        <a:off x="504825" y="2239566"/>
                        <a:ext cx="112109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82191" y="3060229"/>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化简得直线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综上，直线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3587127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750"/>
                                        <p:tgtEl>
                                          <p:spTgt spid="7"/>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blinds(horizontal)">
                                      <p:cBhvr>
                                        <p:cTn id="19" dur="750"/>
                                        <p:tgtEl>
                                          <p:spTgt spid="8">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blinds(horizontal)">
                                      <p:cBhvr>
                                        <p:cTn id="23" dur="750"/>
                                        <p:tgtEl>
                                          <p:spTgt spid="8">
                                            <p:txEl>
                                              <p:pRg st="1" end="1"/>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blinds(horizontal)">
                                      <p:cBhvr>
                                        <p:cTn id="27" dur="750"/>
                                        <p:tgtEl>
                                          <p:spTgt spid="8">
                                            <p:txEl>
                                              <p:pRg st="2" end="2"/>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blinds(horizontal)">
                                      <p:cBhvr>
                                        <p:cTn id="31" dur="750"/>
                                        <p:tgtEl>
                                          <p:spTgt spid="8">
                                            <p:txEl>
                                              <p:pRg st="3" end="3"/>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blinds(horizontal)">
                                      <p:cBhvr>
                                        <p:cTn id="35" dur="75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9" name="矩形 8"/>
          <p:cNvSpPr/>
          <p:nvPr/>
        </p:nvSpPr>
        <p:spPr>
          <a:xfrm>
            <a:off x="2095" y="1891447"/>
            <a:ext cx="12190413" cy="270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2154700"/>
            <a:ext cx="11305256"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截距式方程不能表示过原点的直线，因而在未明确截距与</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的关系时，要分截距为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和不为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两大类来讨论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另外截距有正有负，求解问题时要注意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0389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1949508"/>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掌握直线方程的两点式的形式，了解其适用范围</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了解直线方程截距式的形式，特征及其适用范围</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会用中点坐标公式求两点的中点坐标</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660927"/>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已知</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4</a:t>
            </a:r>
            <a:r>
              <a:rPr lang="zh-CN" altLang="zh-CN" sz="2800" kern="100" dirty="0" smtClean="0">
                <a:latin typeface="Times New Roman"/>
                <a:ea typeface="华文细黑"/>
                <a:cs typeface="Times New Roman"/>
              </a:rPr>
              <a:t>，</a:t>
            </a:r>
            <a:r>
              <a:rPr lang="en-US" altLang="zh-CN" sz="2800" kern="100" dirty="0" err="1" smtClean="0">
                <a:latin typeface="Times New Roman"/>
                <a:ea typeface="华文细黑"/>
                <a:cs typeface="Courier New"/>
              </a:rPr>
              <a:t>2</a:t>
            </a:r>
            <a:r>
              <a:rPr lang="en-US" altLang="zh-CN" sz="2800" i="1" kern="100" dirty="0" err="1" smtClean="0">
                <a:latin typeface="Times New Roman"/>
                <a:ea typeface="华文细黑"/>
                <a:cs typeface="Courier New"/>
              </a:rPr>
              <a:t>x</a:t>
            </a:r>
            <a:r>
              <a:rPr lang="en-US" altLang="zh-CN" sz="2800" kern="100" baseline="-25000" dirty="0" err="1" smtClean="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，则过点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  	</a:t>
            </a:r>
            <a:r>
              <a:rPr lang="en-US" altLang="zh-CN" sz="2800" kern="100" dirty="0" err="1">
                <a:latin typeface="Times New Roman"/>
                <a:ea typeface="华文细黑"/>
                <a:cs typeface="Courier New"/>
              </a:rPr>
              <a:t>B.2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C.3</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D.3</a:t>
            </a:r>
            <a:r>
              <a:rPr lang="en-US" altLang="zh-CN" sz="2800" i="1" kern="100" dirty="0" err="1" smtClean="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
        <p:nvSpPr>
          <p:cNvPr id="15" name="矩形 14"/>
          <p:cNvSpPr/>
          <p:nvPr/>
        </p:nvSpPr>
        <p:spPr>
          <a:xfrm>
            <a:off x="382191" y="3292881"/>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满足方程</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在直线</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上</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同理</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也在直线</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上</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由</a:t>
            </a:r>
            <a:r>
              <a:rPr lang="zh-CN" altLang="zh-CN" sz="2800" kern="100" dirty="0">
                <a:latin typeface="Times New Roman"/>
                <a:ea typeface="华文细黑"/>
                <a:cs typeface="Times New Roman"/>
              </a:rPr>
              <a:t>两点确定一条直线</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故</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的方程是</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3</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endParaRPr lang="zh-CN" altLang="zh-CN" sz="2800" kern="100" dirty="0">
              <a:effectLst/>
              <a:latin typeface="宋体"/>
              <a:cs typeface="Courier New"/>
            </a:endParaRPr>
          </a:p>
        </p:txBody>
      </p:sp>
      <p:sp>
        <p:nvSpPr>
          <p:cNvPr id="2" name="矩形 1"/>
          <p:cNvSpPr/>
          <p:nvPr/>
        </p:nvSpPr>
        <p:spPr>
          <a:xfrm>
            <a:off x="1800522" y="1485464"/>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A</a:t>
            </a:r>
            <a:endParaRPr lang="zh-CN" altLang="en-US" b="1" dirty="0">
              <a:solidFill>
                <a:srgbClr val="C00000"/>
              </a:solidFill>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linds(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blinds(horizontal)">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xEl>
                                              <p:pRg st="3" end="3"/>
                                            </p:txEl>
                                          </p:spTgt>
                                        </p:tgtEl>
                                        <p:attrNameLst>
                                          <p:attrName>style.visibility</p:attrName>
                                        </p:attrNameLst>
                                      </p:cBhvr>
                                      <p:to>
                                        <p:strVal val="visible"/>
                                      </p:to>
                                    </p:set>
                                    <p:animEffect transition="in" filter="blinds(horizontal)">
                                      <p:cBhvr>
                                        <p:cTn id="22" dur="500"/>
                                        <p:tgtEl>
                                          <p:spTgt spid="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5">
                                            <p:txEl>
                                              <p:pRg st="0" end="0"/>
                                            </p:txEl>
                                          </p:spTgt>
                                        </p:tgtEl>
                                      </p:cBhvr>
                                    </p:animEffect>
                                    <p:set>
                                      <p:cBhvr>
                                        <p:cTn id="32" dur="1" fill="hold">
                                          <p:stCondLst>
                                            <p:cond delay="499"/>
                                          </p:stCondLst>
                                        </p:cTn>
                                        <p:tgtEl>
                                          <p:spTgt spid="15">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5">
                                            <p:txEl>
                                              <p:pRg st="1" end="1"/>
                                            </p:txEl>
                                          </p:spTgt>
                                        </p:tgtEl>
                                      </p:cBhvr>
                                    </p:animEffect>
                                    <p:set>
                                      <p:cBhvr>
                                        <p:cTn id="35" dur="1" fill="hold">
                                          <p:stCondLst>
                                            <p:cond delay="499"/>
                                          </p:stCondLst>
                                        </p:cTn>
                                        <p:tgtEl>
                                          <p:spTgt spid="15">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5">
                                            <p:txEl>
                                              <p:pRg st="2" end="2"/>
                                            </p:txEl>
                                          </p:spTgt>
                                        </p:tgtEl>
                                      </p:cBhvr>
                                    </p:animEffect>
                                    <p:set>
                                      <p:cBhvr>
                                        <p:cTn id="38" dur="1" fill="hold">
                                          <p:stCondLst>
                                            <p:cond delay="499"/>
                                          </p:stCondLst>
                                        </p:cTn>
                                        <p:tgtEl>
                                          <p:spTgt spid="15">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5">
                                            <p:txEl>
                                              <p:pRg st="3" end="3"/>
                                            </p:txEl>
                                          </p:spTgt>
                                        </p:tgtEl>
                                      </p:cBhvr>
                                    </p:animEffect>
                                    <p:set>
                                      <p:cBhvr>
                                        <p:cTn id="41" dur="1" fill="hold">
                                          <p:stCondLst>
                                            <p:cond delay="499"/>
                                          </p:stCondLst>
                                        </p:cTn>
                                        <p:tgtEl>
                                          <p:spTgt spid="15">
                                            <p:txEl>
                                              <p:pRg st="3" end="3"/>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5" grpId="0" uiExpand="1" build="allAtOnce"/>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94962"/>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的直线方程为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  	</a:t>
            </a:r>
            <a:r>
              <a:rPr lang="en-US" altLang="zh-CN" sz="2800" kern="100" dirty="0" err="1">
                <a:latin typeface="Times New Roman"/>
                <a:ea typeface="华文细黑"/>
                <a:cs typeface="Courier New"/>
              </a:rPr>
              <a:t>B.4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C.5</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  	</a:t>
            </a:r>
            <a:r>
              <a:rPr lang="en-US" altLang="zh-CN" sz="2800" kern="100" dirty="0" err="1">
                <a:latin typeface="Times New Roman"/>
                <a:ea typeface="华文细黑"/>
                <a:cs typeface="Courier New"/>
              </a:rPr>
              <a:t>D.5</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
        <p:nvSpPr>
          <p:cNvPr id="4" name="矩形 3"/>
          <p:cNvSpPr/>
          <p:nvPr/>
        </p:nvSpPr>
        <p:spPr>
          <a:xfrm>
            <a:off x="7237809" y="780242"/>
            <a:ext cx="423514"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B</a:t>
            </a:r>
            <a:endParaRPr lang="zh-CN" altLang="en-US" sz="2800" b="1" dirty="0">
              <a:solidFill>
                <a:srgbClr val="C00000"/>
              </a:solidFill>
            </a:endParaRPr>
          </a:p>
        </p:txBody>
      </p:sp>
      <p:sp>
        <p:nvSpPr>
          <p:cNvPr id="16" name="矩形 15"/>
          <p:cNvSpPr/>
          <p:nvPr/>
        </p:nvSpPr>
        <p:spPr>
          <a:xfrm>
            <a:off x="382191" y="2584748"/>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直线过点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2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7"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8"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9"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0"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graphicFrame>
        <p:nvGraphicFramePr>
          <p:cNvPr id="2" name="对象 1"/>
          <p:cNvGraphicFramePr>
            <a:graphicFrameLocks noChangeAspect="1"/>
          </p:cNvGraphicFramePr>
          <p:nvPr>
            <p:extLst>
              <p:ext uri="{D42A27DB-BD31-4B8C-83A1-F6EECF244321}">
                <p14:modId xmlns:p14="http://schemas.microsoft.com/office/powerpoint/2010/main" val="2994962525"/>
              </p:ext>
            </p:extLst>
          </p:nvPr>
        </p:nvGraphicFramePr>
        <p:xfrm>
          <a:off x="504825" y="3437781"/>
          <a:ext cx="9391650" cy="1009650"/>
        </p:xfrm>
        <a:graphic>
          <a:graphicData uri="http://schemas.openxmlformats.org/presentationml/2006/ole">
            <mc:AlternateContent xmlns:mc="http://schemas.openxmlformats.org/markup-compatibility/2006">
              <mc:Choice xmlns:v="urn:schemas-microsoft-com:vml" Requires="v">
                <p:oleObj spid="_x0000_s127027" name="文档" r:id="rId9" imgW="9398465" imgH="1010610" progId="Word.Document.12">
                  <p:embed/>
                </p:oleObj>
              </mc:Choice>
              <mc:Fallback>
                <p:oleObj name="文档" r:id="rId9" imgW="9398465" imgH="1010610" progId="Word.Document.12">
                  <p:embed/>
                  <p:pic>
                    <p:nvPicPr>
                      <p:cNvPr id="0" name="对象 11"/>
                      <p:cNvPicPr>
                        <a:picLocks noChangeAspect="1" noChangeArrowheads="1"/>
                      </p:cNvPicPr>
                      <p:nvPr/>
                    </p:nvPicPr>
                    <p:blipFill>
                      <a:blip r:embed="rId10"/>
                      <a:srcRect/>
                      <a:stretch>
                        <a:fillRect/>
                      </a:stretch>
                    </p:blipFill>
                    <p:spPr bwMode="auto">
                      <a:xfrm>
                        <a:off x="504825" y="3437781"/>
                        <a:ext cx="93916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82191" y="443790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化简得</a:t>
            </a:r>
            <a:r>
              <a:rPr lang="en-US" altLang="zh-CN" sz="2800" kern="100" dirty="0" err="1">
                <a:latin typeface="Times New Roman"/>
                <a:ea typeface="华文细黑"/>
                <a:cs typeface="Courier New"/>
              </a:rPr>
              <a:t>4</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linds(horizontal)">
                                      <p:cBhvr>
                                        <p:cTn id="17" dur="500"/>
                                        <p:tgtEl>
                                          <p:spTgt spid="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6">
                                            <p:txEl>
                                              <p:pRg st="0" end="0"/>
                                            </p:txEl>
                                          </p:spTgt>
                                        </p:tgtEl>
                                      </p:cBhvr>
                                    </p:animEffect>
                                    <p:set>
                                      <p:cBhvr>
                                        <p:cTn id="27" dur="1" fill="hold">
                                          <p:stCondLst>
                                            <p:cond delay="499"/>
                                          </p:stCondLst>
                                        </p:cTn>
                                        <p:tgtEl>
                                          <p:spTgt spid="16">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3">
                                            <p:txEl>
                                              <p:pRg st="0" end="0"/>
                                            </p:txEl>
                                          </p:spTgt>
                                        </p:tgtEl>
                                      </p:cBhvr>
                                    </p:animEffect>
                                    <p:set>
                                      <p:cBhvr>
                                        <p:cTn id="33" dur="1" fill="hold">
                                          <p:stCondLst>
                                            <p:cond delay="499"/>
                                          </p:stCondLst>
                                        </p:cTn>
                                        <p:tgtEl>
                                          <p:spTgt spid="13">
                                            <p:txEl>
                                              <p:pRg st="0" end="0"/>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P spid="16" grpId="0" uiExpand="1" build="allAtOnce"/>
      <p:bldP spid="13"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587574"/>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且在坐标轴上截距相等的直线有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A.1</a:t>
            </a:r>
            <a:r>
              <a:rPr lang="zh-CN" altLang="zh-CN" sz="2800" kern="100" dirty="0">
                <a:latin typeface="Times New Roman"/>
                <a:ea typeface="华文细黑"/>
                <a:cs typeface="Times New Roman"/>
              </a:rPr>
              <a:t>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B.2</a:t>
            </a:r>
            <a:r>
              <a:rPr lang="zh-CN" altLang="zh-CN" sz="2800" kern="100" dirty="0">
                <a:latin typeface="Times New Roman"/>
                <a:ea typeface="华文细黑"/>
                <a:cs typeface="Times New Roman"/>
              </a:rPr>
              <a:t>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C.3</a:t>
            </a:r>
            <a:r>
              <a:rPr lang="zh-CN" altLang="zh-CN" sz="2800" kern="100" dirty="0">
                <a:latin typeface="Times New Roman"/>
                <a:ea typeface="华文细黑"/>
                <a:cs typeface="Times New Roman"/>
              </a:rPr>
              <a:t>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D.4</a:t>
            </a:r>
            <a:r>
              <a:rPr lang="zh-CN" altLang="zh-CN" sz="2800" kern="100" dirty="0">
                <a:latin typeface="Times New Roman"/>
                <a:ea typeface="华文细黑"/>
                <a:cs typeface="Times New Roman"/>
              </a:rPr>
              <a:t>条</a:t>
            </a:r>
            <a:endParaRPr lang="zh-CN" altLang="zh-CN" sz="2800" kern="100" dirty="0">
              <a:effectLst/>
              <a:latin typeface="宋体"/>
              <a:cs typeface="Courier New"/>
            </a:endParaRPr>
          </a:p>
        </p:txBody>
      </p:sp>
      <p:sp>
        <p:nvSpPr>
          <p:cNvPr id="3" name="矩形 2"/>
          <p:cNvSpPr/>
          <p:nvPr/>
        </p:nvSpPr>
        <p:spPr>
          <a:xfrm>
            <a:off x="8212013" y="775023"/>
            <a:ext cx="423514"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B</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814138443"/>
              </p:ext>
            </p:extLst>
          </p:nvPr>
        </p:nvGraphicFramePr>
        <p:xfrm>
          <a:off x="504825" y="2757339"/>
          <a:ext cx="11210925" cy="885825"/>
        </p:xfrm>
        <a:graphic>
          <a:graphicData uri="http://schemas.openxmlformats.org/presentationml/2006/ole">
            <mc:AlternateContent xmlns:mc="http://schemas.openxmlformats.org/markup-compatibility/2006">
              <mc:Choice xmlns:v="urn:schemas-microsoft-com:vml" Requires="v">
                <p:oleObj spid="_x0000_s119212" name="文档" r:id="rId9" imgW="11218081" imgH="885870" progId="Word.Document.12">
                  <p:embed/>
                </p:oleObj>
              </mc:Choice>
              <mc:Fallback>
                <p:oleObj name="文档" r:id="rId9" imgW="11218081" imgH="885870" progId="Word.Document.12">
                  <p:embed/>
                  <p:pic>
                    <p:nvPicPr>
                      <p:cNvPr id="0" name="对象 1"/>
                      <p:cNvPicPr>
                        <a:picLocks noChangeAspect="1" noChangeArrowheads="1"/>
                      </p:cNvPicPr>
                      <p:nvPr/>
                    </p:nvPicPr>
                    <p:blipFill>
                      <a:blip r:embed="rId10"/>
                      <a:srcRect/>
                      <a:stretch>
                        <a:fillRect/>
                      </a:stretch>
                    </p:blipFill>
                    <p:spPr bwMode="auto">
                      <a:xfrm>
                        <a:off x="504825" y="2757339"/>
                        <a:ext cx="11210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382191" y="1930030"/>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当直线过原点时显然符合条件；</a:t>
            </a:r>
            <a:endParaRPr lang="zh-CN" altLang="zh-CN" sz="2800" kern="100" dirty="0">
              <a:effectLst/>
              <a:latin typeface="宋体"/>
              <a:cs typeface="Courier New"/>
            </a:endParaRPr>
          </a:p>
        </p:txBody>
      </p:sp>
      <p:sp>
        <p:nvSpPr>
          <p:cNvPr id="20" name="矩形 19"/>
          <p:cNvSpPr/>
          <p:nvPr/>
        </p:nvSpPr>
        <p:spPr>
          <a:xfrm>
            <a:off x="382191" y="3592860"/>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把点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代入方程得</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因而所求直线有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条</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0" end="0"/>
                                            </p:txEl>
                                          </p:spTgt>
                                        </p:tgtEl>
                                        <p:attrNameLst>
                                          <p:attrName>style.visibility</p:attrName>
                                        </p:attrNameLst>
                                      </p:cBhvr>
                                      <p:to>
                                        <p:strVal val="visible"/>
                                      </p:to>
                                    </p:set>
                                    <p:animEffect transition="in" filter="blinds(horizontal)">
                                      <p:cBhvr>
                                        <p:cTn id="17" dur="500"/>
                                        <p:tgtEl>
                                          <p:spTgt spid="2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1" end="1"/>
                                            </p:txEl>
                                          </p:spTgt>
                                        </p:tgtEl>
                                        <p:attrNameLst>
                                          <p:attrName>style.visibility</p:attrName>
                                        </p:attrNameLst>
                                      </p:cBhvr>
                                      <p:to>
                                        <p:strVal val="visible"/>
                                      </p:to>
                                    </p:set>
                                    <p:animEffect transition="in" filter="blinds(horizontal)">
                                      <p:cBhvr>
                                        <p:cTn id="22" dur="500"/>
                                        <p:tgtEl>
                                          <p:spTgt spid="2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20">
                                            <p:txEl>
                                              <p:pRg st="0" end="0"/>
                                            </p:txEl>
                                          </p:spTgt>
                                        </p:tgtEl>
                                      </p:cBhvr>
                                    </p:animEffect>
                                    <p:set>
                                      <p:cBhvr>
                                        <p:cTn id="38" dur="1" fill="hold">
                                          <p:stCondLst>
                                            <p:cond delay="499"/>
                                          </p:stCondLst>
                                        </p:cTn>
                                        <p:tgtEl>
                                          <p:spTgt spid="20">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20">
                                            <p:txEl>
                                              <p:pRg st="1" end="1"/>
                                            </p:txEl>
                                          </p:spTgt>
                                        </p:tgtEl>
                                      </p:cBhvr>
                                    </p:animEffect>
                                    <p:set>
                                      <p:cBhvr>
                                        <p:cTn id="41" dur="1" fill="hold">
                                          <p:stCondLst>
                                            <p:cond delay="499"/>
                                          </p:stCondLst>
                                        </p:cTn>
                                        <p:tgtEl>
                                          <p:spTgt spid="20">
                                            <p:txEl>
                                              <p:pRg st="1" end="1"/>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3" grpId="0"/>
      <p:bldP spid="3" grpId="1"/>
      <p:bldP spid="17" grpId="0"/>
      <p:bldP spid="17" grpId="1"/>
      <p:bldP spid="20"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82191" y="496516"/>
            <a:ext cx="11412000" cy="1873630"/>
          </a:xfrm>
          <a:prstGeom prst="rect">
            <a:avLst/>
          </a:prstGeom>
        </p:spPr>
        <p:txBody>
          <a:bodyPr wrap="square" lIns="121898" tIns="60948" rIns="121898" bIns="60948">
            <a:spAutoFit/>
          </a:bodyPr>
          <a:lstStyle/>
          <a:p>
            <a:pPr algn="just">
              <a:lnSpc>
                <a:spcPct val="141000"/>
              </a:lnSpc>
              <a:spcAft>
                <a:spcPts val="0"/>
              </a:spcAft>
              <a:tabLst>
                <a:tab pos="2070735" algn="l"/>
              </a:tabLst>
            </a:pPr>
            <a:r>
              <a:rPr lang="en-US" altLang="zh-CN" sz="2800" kern="100" dirty="0">
                <a:latin typeface="Times New Roman"/>
                <a:ea typeface="华文细黑"/>
                <a:cs typeface="Courier New"/>
              </a:rPr>
              <a:t>4.</a:t>
            </a:r>
            <a:r>
              <a:rPr lang="zh-CN" altLang="zh-CN" sz="2800" kern="100" spc="-100" dirty="0">
                <a:latin typeface="Times New Roman"/>
                <a:ea typeface="华文细黑"/>
                <a:cs typeface="Times New Roman"/>
              </a:rPr>
              <a:t>过点</a:t>
            </a:r>
            <a:r>
              <a:rPr lang="en-US" altLang="zh-CN" sz="2800" kern="100" spc="-100" dirty="0">
                <a:latin typeface="Times New Roman"/>
                <a:ea typeface="华文细黑"/>
                <a:cs typeface="Courier New"/>
              </a:rPr>
              <a:t>(5</a:t>
            </a:r>
            <a:r>
              <a:rPr lang="zh-CN" altLang="zh-CN" sz="2800" kern="100" spc="-500" dirty="0">
                <a:latin typeface="Times New Roman"/>
                <a:ea typeface="华文细黑"/>
                <a:cs typeface="Times New Roman"/>
              </a:rPr>
              <a:t>，</a:t>
            </a:r>
            <a:r>
              <a:rPr lang="en-US" altLang="zh-CN" sz="2800" kern="100" spc="-100" dirty="0">
                <a:latin typeface="Times New Roman"/>
                <a:ea typeface="华文细黑"/>
                <a:cs typeface="Courier New"/>
              </a:rPr>
              <a:t>2)</a:t>
            </a:r>
            <a:r>
              <a:rPr lang="zh-CN" altLang="zh-CN" sz="2800" kern="100" spc="-500" dirty="0">
                <a:latin typeface="Times New Roman"/>
                <a:ea typeface="华文细黑"/>
                <a:cs typeface="Times New Roman"/>
              </a:rPr>
              <a:t>，</a:t>
            </a:r>
            <a:r>
              <a:rPr lang="zh-CN" altLang="zh-CN" sz="2800" kern="100" spc="-100" dirty="0">
                <a:latin typeface="Times New Roman"/>
                <a:ea typeface="华文细黑"/>
                <a:cs typeface="Times New Roman"/>
              </a:rPr>
              <a:t>且在</a:t>
            </a:r>
            <a:r>
              <a:rPr lang="en-US" altLang="zh-CN" sz="2800" i="1" kern="100" spc="-100" dirty="0">
                <a:latin typeface="Times New Roman"/>
                <a:ea typeface="华文细黑"/>
                <a:cs typeface="Courier New"/>
              </a:rPr>
              <a:t>x</a:t>
            </a:r>
            <a:r>
              <a:rPr lang="zh-CN" altLang="zh-CN" sz="2800" kern="100" spc="-100" dirty="0">
                <a:latin typeface="Times New Roman"/>
                <a:ea typeface="华文细黑"/>
                <a:cs typeface="Times New Roman"/>
              </a:rPr>
              <a:t>轴上的截距是在</a:t>
            </a:r>
            <a:r>
              <a:rPr lang="en-US" altLang="zh-CN" sz="2800" i="1" kern="100" spc="-100" dirty="0">
                <a:latin typeface="Times New Roman"/>
                <a:ea typeface="华文细黑"/>
                <a:cs typeface="Courier New"/>
              </a:rPr>
              <a:t>y</a:t>
            </a:r>
            <a:r>
              <a:rPr lang="zh-CN" altLang="zh-CN" sz="2800" kern="100" spc="-100" dirty="0">
                <a:latin typeface="Times New Roman"/>
                <a:ea typeface="华文细黑"/>
                <a:cs typeface="Times New Roman"/>
              </a:rPr>
              <a:t>轴上的</a:t>
            </a:r>
            <a:r>
              <a:rPr lang="zh-CN" altLang="zh-CN" sz="2800" kern="100" spc="-100" dirty="0" smtClean="0">
                <a:latin typeface="Times New Roman"/>
                <a:ea typeface="华文细黑"/>
                <a:cs typeface="Times New Roman"/>
              </a:rPr>
              <a:t>截距</a:t>
            </a:r>
            <a:r>
              <a:rPr lang="zh-CN" altLang="zh-CN" sz="2800" kern="100" spc="-100" dirty="0">
                <a:latin typeface="Times New Roman"/>
                <a:ea typeface="华文细黑"/>
                <a:cs typeface="Times New Roman"/>
              </a:rPr>
              <a:t>的</a:t>
            </a: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倍的直线方程是</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　　</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41000"/>
              </a:lnSpc>
              <a:spcAft>
                <a:spcPts val="0"/>
              </a:spcAft>
              <a:tabLst>
                <a:tab pos="2070735" algn="l"/>
              </a:tabLst>
            </a:pPr>
            <a:r>
              <a:rPr lang="en-US" altLang="zh-CN" sz="2800" kern="100" dirty="0" err="1">
                <a:latin typeface="Times New Roman"/>
                <a:ea typeface="华文细黑"/>
                <a:cs typeface="Courier New"/>
              </a:rPr>
              <a:t>A.2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	</a:t>
            </a:r>
            <a:r>
              <a:rPr lang="en-US" altLang="zh-CN" sz="2800" kern="100" dirty="0" err="1">
                <a:latin typeface="Times New Roman"/>
                <a:ea typeface="华文细黑"/>
                <a:cs typeface="Courier New"/>
              </a:rPr>
              <a:t>B.2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41000"/>
              </a:lnSpc>
              <a:spcAft>
                <a:spcPts val="0"/>
              </a:spcAft>
              <a:tabLst>
                <a:tab pos="2070735" algn="l"/>
              </a:tabLs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	</a:t>
            </a:r>
            <a:r>
              <a:rPr lang="en-US" altLang="zh-CN" sz="2800" kern="100" dirty="0" err="1">
                <a:latin typeface="Times New Roman"/>
                <a:ea typeface="华文细黑"/>
                <a:cs typeface="Courier New"/>
              </a:rPr>
              <a:t>D.</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3826549625"/>
              </p:ext>
            </p:extLst>
          </p:nvPr>
        </p:nvGraphicFramePr>
        <p:xfrm>
          <a:off x="504825" y="3122712"/>
          <a:ext cx="9391650" cy="876300"/>
        </p:xfrm>
        <a:graphic>
          <a:graphicData uri="http://schemas.openxmlformats.org/presentationml/2006/ole">
            <mc:AlternateContent xmlns:mc="http://schemas.openxmlformats.org/markup-compatibility/2006">
              <mc:Choice xmlns:v="urn:schemas-microsoft-com:vml" Requires="v">
                <p:oleObj spid="_x0000_s130071" name="文档" r:id="rId4" imgW="9398465" imgH="876150" progId="Word.Document.12">
                  <p:embed/>
                </p:oleObj>
              </mc:Choice>
              <mc:Fallback>
                <p:oleObj name="文档" r:id="rId4" imgW="9398465" imgH="876150" progId="Word.Document.12">
                  <p:embed/>
                  <p:pic>
                    <p:nvPicPr>
                      <p:cNvPr id="0" name=""/>
                      <p:cNvPicPr>
                        <a:picLocks noChangeAspect="1" noChangeArrowheads="1"/>
                      </p:cNvPicPr>
                      <p:nvPr/>
                    </p:nvPicPr>
                    <p:blipFill>
                      <a:blip r:embed="rId5"/>
                      <a:srcRect/>
                      <a:stretch>
                        <a:fillRect/>
                      </a:stretch>
                    </p:blipFill>
                    <p:spPr bwMode="auto">
                      <a:xfrm>
                        <a:off x="504825" y="3122712"/>
                        <a:ext cx="939165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119410337"/>
              </p:ext>
            </p:extLst>
          </p:nvPr>
        </p:nvGraphicFramePr>
        <p:xfrm>
          <a:off x="504825" y="4961756"/>
          <a:ext cx="11115675" cy="1247775"/>
        </p:xfrm>
        <a:graphic>
          <a:graphicData uri="http://schemas.openxmlformats.org/presentationml/2006/ole">
            <mc:AlternateContent xmlns:mc="http://schemas.openxmlformats.org/markup-compatibility/2006">
              <mc:Choice xmlns:v="urn:schemas-microsoft-com:vml" Requires="v">
                <p:oleObj spid="_x0000_s130072" name="文档" r:id="rId7" imgW="11122454" imgH="1251990" progId="Word.Document.12">
                  <p:embed/>
                </p:oleObj>
              </mc:Choice>
              <mc:Fallback>
                <p:oleObj name="文档" r:id="rId7" imgW="11122454" imgH="1251990" progId="Word.Document.12">
                  <p:embed/>
                  <p:pic>
                    <p:nvPicPr>
                      <p:cNvPr id="0" name=""/>
                      <p:cNvPicPr>
                        <a:picLocks noChangeAspect="1" noChangeArrowheads="1"/>
                      </p:cNvPicPr>
                      <p:nvPr/>
                    </p:nvPicPr>
                    <p:blipFill>
                      <a:blip r:embed="rId8"/>
                      <a:srcRect/>
                      <a:stretch>
                        <a:fillRect/>
                      </a:stretch>
                    </p:blipFill>
                    <p:spPr bwMode="auto">
                      <a:xfrm>
                        <a:off x="504825" y="4961756"/>
                        <a:ext cx="111156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10809634" y="669107"/>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D</a:t>
            </a:r>
            <a:endParaRPr lang="zh-CN" altLang="en-US" dirty="0"/>
          </a:p>
        </p:txBody>
      </p:sp>
      <p:sp>
        <p:nvSpPr>
          <p:cNvPr id="19" name="矩形 18"/>
          <p:cNvSpPr/>
          <p:nvPr/>
        </p:nvSpPr>
        <p:spPr>
          <a:xfrm>
            <a:off x="382191" y="2330624"/>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轴上截距</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时，设直线方程为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kx</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0" name="对象 19"/>
          <p:cNvGraphicFramePr>
            <a:graphicFrameLocks noChangeAspect="1"/>
          </p:cNvGraphicFramePr>
          <p:nvPr>
            <p:extLst>
              <p:ext uri="{D42A27DB-BD31-4B8C-83A1-F6EECF244321}">
                <p14:modId xmlns:p14="http://schemas.microsoft.com/office/powerpoint/2010/main" val="1503906056"/>
              </p:ext>
            </p:extLst>
          </p:nvPr>
        </p:nvGraphicFramePr>
        <p:xfrm>
          <a:off x="504825" y="4003179"/>
          <a:ext cx="9391650" cy="866775"/>
        </p:xfrm>
        <a:graphic>
          <a:graphicData uri="http://schemas.openxmlformats.org/presentationml/2006/ole">
            <mc:AlternateContent xmlns:mc="http://schemas.openxmlformats.org/markup-compatibility/2006">
              <mc:Choice xmlns:v="urn:schemas-microsoft-com:vml" Requires="v">
                <p:oleObj spid="_x0000_s130073" name="文档" r:id="rId10" imgW="9398465" imgH="876150" progId="Word.Document.12">
                  <p:embed/>
                </p:oleObj>
              </mc:Choice>
              <mc:Fallback>
                <p:oleObj name="文档" r:id="rId10" imgW="9398465" imgH="876150" progId="Word.Document.12">
                  <p:embed/>
                  <p:pic>
                    <p:nvPicPr>
                      <p:cNvPr id="0" name=""/>
                      <p:cNvPicPr>
                        <a:picLocks noChangeAspect="1" noChangeArrowheads="1"/>
                      </p:cNvPicPr>
                      <p:nvPr/>
                    </p:nvPicPr>
                    <p:blipFill>
                      <a:blip r:embed="rId11"/>
                      <a:srcRect/>
                      <a:stretch>
                        <a:fillRect/>
                      </a:stretch>
                    </p:blipFill>
                    <p:spPr bwMode="auto">
                      <a:xfrm>
                        <a:off x="504825" y="4003179"/>
                        <a:ext cx="939165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矩形 20"/>
          <p:cNvSpPr/>
          <p:nvPr/>
        </p:nvSpPr>
        <p:spPr>
          <a:xfrm>
            <a:off x="382191" y="581948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整理，得</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故选</a:t>
            </a:r>
            <a:r>
              <a:rPr lang="en-US" altLang="zh-CN" sz="2800" kern="100" dirty="0">
                <a:latin typeface="Times New Roman"/>
                <a:ea typeface="华文细黑"/>
                <a:cs typeface="Courier New"/>
              </a:rPr>
              <a:t>D.</a:t>
            </a:r>
            <a:endParaRPr lang="zh-CN" altLang="zh-CN" sz="2800" kern="100" dirty="0">
              <a:effectLst/>
              <a:latin typeface="宋体"/>
              <a:cs typeface="Courier New"/>
            </a:endParaRPr>
          </a:p>
        </p:txBody>
      </p:sp>
      <p:sp>
        <p:nvSpPr>
          <p:cNvPr id="27" name="Rectangle 21">
            <a:hlinkClick r:id="rId1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8" name="Rectangle 21">
            <a:hlinkClick r:id="rId1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9" name="Rectangle 21">
            <a:hlinkClick r:id="rId1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0" name="Rectangle 21">
            <a:hlinkClick r:id="rId1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1" name="Rectangle 21">
            <a:hlinkClick r:id="rId1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20"/>
                                        </p:tgtEl>
                                      </p:cBhvr>
                                    </p:animEffect>
                                    <p:set>
                                      <p:cBhvr>
                                        <p:cTn id="43" dur="1" fill="hold">
                                          <p:stCondLst>
                                            <p:cond delay="499"/>
                                          </p:stCondLst>
                                        </p:cTn>
                                        <p:tgtEl>
                                          <p:spTgt spid="20"/>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1"/>
                                        </p:tgtEl>
                                      </p:cBhvr>
                                    </p:animEffect>
                                    <p:set>
                                      <p:cBhvr>
                                        <p:cTn id="49" dur="1" fill="hold">
                                          <p:stCondLst>
                                            <p:cond delay="499"/>
                                          </p:stCondLst>
                                        </p:cTn>
                                        <p:tgtEl>
                                          <p:spTgt spid="2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5" grpId="0"/>
      <p:bldP spid="15" grpId="1"/>
      <p:bldP spid="19" grpId="0"/>
      <p:bldP spid="19" grpId="1"/>
      <p:bldP spid="21" grpId="0"/>
      <p:bldP spid="2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382191" y="117426"/>
            <a:ext cx="8377311"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下列四个结论：</a:t>
            </a:r>
            <a:endParaRPr lang="zh-CN" altLang="zh-CN" sz="2800" kern="100" dirty="0">
              <a:effectLst/>
              <a:latin typeface="宋体"/>
              <a:cs typeface="Courier New"/>
            </a:endParaRPr>
          </a:p>
        </p:txBody>
      </p:sp>
      <p:sp>
        <p:nvSpPr>
          <p:cNvPr id="17" name="矩形 16"/>
          <p:cNvSpPr/>
          <p:nvPr/>
        </p:nvSpPr>
        <p:spPr>
          <a:xfrm>
            <a:off x="382191" y="4410869"/>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中两个方程的定义域不同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中倾斜角为</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的直线没有点斜式方程，也没有截距式方程，倾斜角为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的直线没有截距式方程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03828116"/>
              </p:ext>
            </p:extLst>
          </p:nvPr>
        </p:nvGraphicFramePr>
        <p:xfrm>
          <a:off x="504825" y="866081"/>
          <a:ext cx="8963025" cy="1009650"/>
        </p:xfrm>
        <a:graphic>
          <a:graphicData uri="http://schemas.openxmlformats.org/presentationml/2006/ole">
            <mc:AlternateContent xmlns:mc="http://schemas.openxmlformats.org/markup-compatibility/2006">
              <mc:Choice xmlns:v="urn:schemas-microsoft-com:vml" Requires="v">
                <p:oleObj spid="_x0000_s128029" name="文档" r:id="rId9" imgW="8970034" imgH="1010610" progId="Word.Document.12">
                  <p:embed/>
                </p:oleObj>
              </mc:Choice>
              <mc:Fallback>
                <p:oleObj name="文档" r:id="rId9" imgW="8970034" imgH="1010610" progId="Word.Document.12">
                  <p:embed/>
                  <p:pic>
                    <p:nvPicPr>
                      <p:cNvPr id="0" name="对象 11"/>
                      <p:cNvPicPr>
                        <a:picLocks noChangeAspect="1" noChangeArrowheads="1"/>
                      </p:cNvPicPr>
                      <p:nvPr/>
                    </p:nvPicPr>
                    <p:blipFill>
                      <a:blip r:embed="rId10"/>
                      <a:srcRect/>
                      <a:stretch>
                        <a:fillRect/>
                      </a:stretch>
                    </p:blipFill>
                    <p:spPr bwMode="auto">
                      <a:xfrm>
                        <a:off x="504825" y="866081"/>
                        <a:ext cx="89630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82191" y="1815479"/>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，倾斜角为</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，则其方程是</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，斜率为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，则其方程是</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所有的直线都有点斜式和截距式方程</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正确的为</a:t>
            </a:r>
            <a:r>
              <a:rPr lang="en-US" altLang="zh-CN" sz="2800" kern="100" dirty="0" smtClean="0">
                <a:latin typeface="Times New Roman"/>
                <a:ea typeface="华文细黑"/>
                <a:cs typeface="Courier New"/>
              </a:rPr>
              <a:t>______.(</a:t>
            </a:r>
            <a:r>
              <a:rPr lang="zh-CN" altLang="zh-CN" sz="2800" kern="100" dirty="0">
                <a:latin typeface="Times New Roman"/>
                <a:ea typeface="华文细黑"/>
                <a:cs typeface="Times New Roman"/>
              </a:rPr>
              <a:t>填序号</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4" name="矩形 3"/>
          <p:cNvSpPr/>
          <p:nvPr/>
        </p:nvSpPr>
        <p:spPr>
          <a:xfrm>
            <a:off x="1971700" y="3844330"/>
            <a:ext cx="902811" cy="523220"/>
          </a:xfrm>
          <a:prstGeom prst="rect">
            <a:avLst/>
          </a:prstGeom>
        </p:spPr>
        <p:txBody>
          <a:bodyPr wrap="none">
            <a:spAutoFit/>
          </a:bodyPr>
          <a:lstStyle/>
          <a:p>
            <a:r>
              <a:rPr lang="en-US" altLang="zh-CN" sz="2800" kern="100" dirty="0">
                <a:solidFill>
                  <a:srgbClr val="C00000"/>
                </a:solidFill>
                <a:latin typeface="宋体"/>
                <a:ea typeface="华文细黑"/>
                <a:cs typeface="Times New Roman"/>
              </a:rPr>
              <a:t>②③</a:t>
            </a:r>
            <a:endParaRPr lang="zh-CN" altLang="en-US" dirty="0">
              <a:solidFill>
                <a:srgbClr val="C00000"/>
              </a:solidFill>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blinds(horizontal)">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7">
                                            <p:txEl>
                                              <p:pRg st="0" end="0"/>
                                            </p:txEl>
                                          </p:spTgt>
                                        </p:tgtEl>
                                      </p:cBhvr>
                                    </p:animEffect>
                                    <p:set>
                                      <p:cBhvr>
                                        <p:cTn id="22" dur="1" fill="hold">
                                          <p:stCondLst>
                                            <p:cond delay="499"/>
                                          </p:stCondLst>
                                        </p:cTn>
                                        <p:tgtEl>
                                          <p:spTgt spid="17">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7">
                                            <p:txEl>
                                              <p:pRg st="1" end="1"/>
                                            </p:txEl>
                                          </p:spTgt>
                                        </p:tgtEl>
                                      </p:cBhvr>
                                    </p:animEffect>
                                    <p:set>
                                      <p:cBhvr>
                                        <p:cTn id="25" dur="1" fill="hold">
                                          <p:stCondLst>
                                            <p:cond delay="499"/>
                                          </p:stCondLst>
                                        </p:cTn>
                                        <p:tgtEl>
                                          <p:spTgt spid="17">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7" grpId="0" uiExpand="1" build="allAtOnce"/>
      <p:bldP spid="4" grpId="0"/>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77999" y="783049"/>
            <a:ext cx="11412000"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求直线的两点式方程的策略以及注意点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当已知两点坐标，求过这两点的直线方程时，首先要判断是否满足两点式方程的适用条件：两点的连线不垂直于坐标轴，若满足，则考虑用两点式求方程</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spc="-130" dirty="0">
                <a:latin typeface="Times New Roman"/>
                <a:ea typeface="华文细黑"/>
                <a:cs typeface="Times New Roman"/>
              </a:rPr>
              <a:t>由于减法的顺序性，一般用两点式求直线方程时常会将字母或数字的顺序错位而导致错误</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在记忆和使用两点式方程时，必须注意坐标的对应关系</a:t>
            </a:r>
            <a:r>
              <a:rPr lang="en-US" altLang="zh-CN" sz="2800" kern="100" spc="-130" dirty="0">
                <a:latin typeface="Times New Roman"/>
                <a:ea typeface="华文细黑"/>
                <a:cs typeface="Courier New"/>
              </a:rPr>
              <a:t>.</a:t>
            </a:r>
            <a:endParaRPr lang="zh-CN" altLang="zh-CN" sz="2800" kern="100" spc="-13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截距式方程应用的注意事项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如果问题中涉及直线与坐标轴相交，则可考虑选用截距式直线方程，用待定系数法确定其系数即可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3" name="矩形 12"/>
          <p:cNvSpPr/>
          <p:nvPr/>
        </p:nvSpPr>
        <p:spPr>
          <a:xfrm>
            <a:off x="377999" y="7318"/>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选用截距式直线方程时，必须首先考虑直线能否过原点以及能否与两坐标轴垂直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要注意截距式直线方程的逆向应用</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对称问题的解决</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点关于点对称，可用线段的中点坐标公式</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线关于点对称，可设线上任一点及其对称点化为点关于点对称，结合代入法解决</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点关于线对称，运用对称点的中点在对称轴直线上、对称点连线与对称轴垂直这两个条件，通过解方程组求解</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线关于线对称，转化为点关于线对称，结合代入法解决</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68611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C:\Users\Administrator\Desktop\创新图片\数学创新 2-1\2771897_52.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b="6762"/>
          <a:stretch/>
        </p:blipFill>
        <p:spPr bwMode="auto">
          <a:xfrm>
            <a:off x="9281069" y="4149874"/>
            <a:ext cx="2906242" cy="2709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583382"/>
            <a:ext cx="11412000" cy="322547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直线的两点式方程</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直线的两点式方程的</a:t>
            </a:r>
            <a:r>
              <a:rPr lang="zh-CN" altLang="zh-CN" sz="2800" kern="100" dirty="0" smtClean="0">
                <a:latin typeface="Times New Roman"/>
                <a:ea typeface="华文细黑"/>
                <a:cs typeface="Times New Roman"/>
              </a:rPr>
              <a:t>定义</a:t>
            </a:r>
            <a:endParaRPr lang="en-US" altLang="zh-CN" sz="2800" kern="100" dirty="0" smtClean="0">
              <a:latin typeface="Times New Roman"/>
              <a:ea typeface="华文细黑"/>
              <a:cs typeface="Times New Roman"/>
            </a:endParaRPr>
          </a:p>
          <a:p>
            <a:pPr algn="just">
              <a:lnSpc>
                <a:spcPct val="114000"/>
              </a:lnSpc>
              <a:spcAft>
                <a:spcPts val="0"/>
              </a:spcAft>
              <a:tabLst>
                <a:tab pos="2070735" algn="l"/>
              </a:tabLst>
            </a:pPr>
            <a:endParaRPr lang="zh-CN" altLang="zh-CN" sz="2800" kern="100" dirty="0">
              <a:latin typeface="宋体"/>
              <a:cs typeface="Courier New"/>
            </a:endParaRPr>
          </a:p>
          <a:p>
            <a:pPr algn="just">
              <a:lnSpc>
                <a:spcPct val="150000"/>
              </a:lnSpc>
              <a:spcAft>
                <a:spcPts val="0"/>
              </a:spcAft>
              <a:tabLst>
                <a:tab pos="2070735" algn="l"/>
              </a:tabLs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就是</a:t>
            </a:r>
            <a:r>
              <a:rPr lang="zh-CN" altLang="zh-CN" sz="2800" kern="100" dirty="0">
                <a:latin typeface="Times New Roman"/>
                <a:ea typeface="华文细黑"/>
                <a:cs typeface="Times New Roman"/>
              </a:rPr>
              <a:t>经过两点</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其中</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的直线方程，我们把它叫做直线的两点式方程，简称两点式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94131084"/>
              </p:ext>
            </p:extLst>
          </p:nvPr>
        </p:nvGraphicFramePr>
        <p:xfrm>
          <a:off x="437208" y="1862613"/>
          <a:ext cx="2605087" cy="1257300"/>
        </p:xfrm>
        <a:graphic>
          <a:graphicData uri="http://schemas.openxmlformats.org/presentationml/2006/ole">
            <mc:AlternateContent xmlns:mc="http://schemas.openxmlformats.org/markup-compatibility/2006">
              <mc:Choice xmlns:v="urn:schemas-microsoft-com:vml" Requires="v">
                <p:oleObj spid="_x0000_s121512" name="文档" r:id="rId4" imgW="2605397" imgH="1257197" progId="Word.Document.12">
                  <p:embed/>
                </p:oleObj>
              </mc:Choice>
              <mc:Fallback>
                <p:oleObj name="文档" r:id="rId4" imgW="2605397" imgH="1257197" progId="Word.Document.12">
                  <p:embed/>
                  <p:pic>
                    <p:nvPicPr>
                      <p:cNvPr id="0" name=""/>
                      <p:cNvPicPr/>
                      <p:nvPr/>
                    </p:nvPicPr>
                    <p:blipFill>
                      <a:blip r:embed="rId5"/>
                      <a:stretch>
                        <a:fillRect/>
                      </a:stretch>
                    </p:blipFill>
                    <p:spPr>
                      <a:xfrm>
                        <a:off x="437208" y="1862613"/>
                        <a:ext cx="2605087" cy="1257300"/>
                      </a:xfrm>
                      <a:prstGeom prst="rect">
                        <a:avLst/>
                      </a:prstGeom>
                    </p:spPr>
                  </p:pic>
                </p:oleObj>
              </mc:Fallback>
            </mc:AlternateContent>
          </a:graphicData>
        </a:graphic>
      </p:graphicFrame>
      <p:sp>
        <p:nvSpPr>
          <p:cNvPr id="7" name="矩形 6"/>
          <p:cNvSpPr/>
          <p:nvPr/>
        </p:nvSpPr>
        <p:spPr>
          <a:xfrm>
            <a:off x="382191" y="3617243"/>
            <a:ext cx="11412000" cy="232061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若点</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1</a:t>
            </a:r>
            <a:r>
              <a:rPr lang="zh-CN" altLang="zh-CN" sz="2800" kern="100" spc="-250" dirty="0">
                <a:latin typeface="Times New Roman"/>
                <a:ea typeface="华文细黑"/>
                <a:cs typeface="Times New Roman"/>
              </a:rPr>
              <a:t>，</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的坐标分别为</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spc="-25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spc="-25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spc="-25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spc="-250" dirty="0">
                <a:latin typeface="Times New Roman"/>
                <a:ea typeface="华文细黑"/>
                <a:cs typeface="Times New Roman"/>
              </a:rPr>
              <a:t>，</a:t>
            </a:r>
            <a:r>
              <a:rPr lang="zh-CN" altLang="zh-CN" sz="2800" kern="100" dirty="0">
                <a:latin typeface="Times New Roman"/>
                <a:ea typeface="华文细黑"/>
                <a:cs typeface="Times New Roman"/>
              </a:rPr>
              <a:t>且线段</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的</a:t>
            </a:r>
            <a:r>
              <a:rPr lang="zh-CN" altLang="zh-CN" sz="2800" kern="100" dirty="0" smtClean="0">
                <a:latin typeface="Times New Roman"/>
                <a:ea typeface="华文细黑"/>
                <a:cs typeface="Times New Roman"/>
              </a:rPr>
              <a:t>坐标</a:t>
            </a:r>
            <a:endParaRPr lang="en-US" altLang="zh-CN" sz="2800" kern="100" dirty="0" smtClean="0">
              <a:latin typeface="Times New Roman"/>
              <a:ea typeface="华文细黑"/>
              <a:cs typeface="Times New Roman"/>
            </a:endParaRPr>
          </a:p>
          <a:p>
            <a:pPr algn="just">
              <a:lnSpc>
                <a:spcPct val="210000"/>
              </a:lnSpc>
              <a:spcAft>
                <a:spcPts val="0"/>
              </a:spcAft>
              <a:tabLst>
                <a:tab pos="2070735" algn="l"/>
              </a:tabLst>
            </a:pP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为</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，则有中点坐标公式：</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04636762"/>
              </p:ext>
            </p:extLst>
          </p:nvPr>
        </p:nvGraphicFramePr>
        <p:xfrm>
          <a:off x="5212060" y="4702671"/>
          <a:ext cx="3181350" cy="1876425"/>
        </p:xfrm>
        <a:graphic>
          <a:graphicData uri="http://schemas.openxmlformats.org/presentationml/2006/ole">
            <mc:AlternateContent xmlns:mc="http://schemas.openxmlformats.org/markup-compatibility/2006">
              <mc:Choice xmlns:v="urn:schemas-microsoft-com:vml" Requires="v">
                <p:oleObj spid="_x0000_s121513" name="文档" r:id="rId7" imgW="3187846" imgH="1875897" progId="Word.Document.12">
                  <p:embed/>
                </p:oleObj>
              </mc:Choice>
              <mc:Fallback>
                <p:oleObj name="文档" r:id="rId7" imgW="3187846" imgH="1875897" progId="Word.Document.12">
                  <p:embed/>
                  <p:pic>
                    <p:nvPicPr>
                      <p:cNvPr id="0" name=""/>
                      <p:cNvPicPr/>
                      <p:nvPr/>
                    </p:nvPicPr>
                    <p:blipFill>
                      <a:blip r:embed="rId8"/>
                      <a:stretch>
                        <a:fillRect/>
                      </a:stretch>
                    </p:blipFill>
                    <p:spPr>
                      <a:xfrm>
                        <a:off x="5212060" y="4702671"/>
                        <a:ext cx="3181350" cy="18764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978313758"/>
              </p:ext>
            </p:extLst>
          </p:nvPr>
        </p:nvGraphicFramePr>
        <p:xfrm>
          <a:off x="6007943" y="4318273"/>
          <a:ext cx="1133475" cy="1038225"/>
        </p:xfrm>
        <a:graphic>
          <a:graphicData uri="http://schemas.openxmlformats.org/presentationml/2006/ole">
            <mc:AlternateContent xmlns:mc="http://schemas.openxmlformats.org/markup-compatibility/2006">
              <mc:Choice xmlns:v="urn:schemas-microsoft-com:vml" Requires="v">
                <p:oleObj spid="_x0000_s121514" name="文档" r:id="rId10" imgW="1140284" imgH="1037646" progId="Word.Document.12">
                  <p:embed/>
                </p:oleObj>
              </mc:Choice>
              <mc:Fallback>
                <p:oleObj name="文档" r:id="rId10" imgW="1140284" imgH="1037646" progId="Word.Document.12">
                  <p:embed/>
                  <p:pic>
                    <p:nvPicPr>
                      <p:cNvPr id="0" name=""/>
                      <p:cNvPicPr/>
                      <p:nvPr/>
                    </p:nvPicPr>
                    <p:blipFill>
                      <a:blip r:embed="rId11"/>
                      <a:stretch>
                        <a:fillRect/>
                      </a:stretch>
                    </p:blipFill>
                    <p:spPr>
                      <a:xfrm>
                        <a:off x="6007943" y="4318273"/>
                        <a:ext cx="1133475" cy="10382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693111939"/>
              </p:ext>
            </p:extLst>
          </p:nvPr>
        </p:nvGraphicFramePr>
        <p:xfrm>
          <a:off x="5918398" y="5325616"/>
          <a:ext cx="1219200" cy="1028700"/>
        </p:xfrm>
        <a:graphic>
          <a:graphicData uri="http://schemas.openxmlformats.org/presentationml/2006/ole">
            <mc:AlternateContent xmlns:mc="http://schemas.openxmlformats.org/markup-compatibility/2006">
              <mc:Choice xmlns:v="urn:schemas-microsoft-com:vml" Requires="v">
                <p:oleObj spid="_x0000_s121515" name="文档" r:id="rId13" imgW="1225949" imgH="1028288" progId="Word.Document.12">
                  <p:embed/>
                </p:oleObj>
              </mc:Choice>
              <mc:Fallback>
                <p:oleObj name="文档" r:id="rId13" imgW="1225949" imgH="1028288" progId="Word.Document.12">
                  <p:embed/>
                  <p:pic>
                    <p:nvPicPr>
                      <p:cNvPr id="0" name=""/>
                      <p:cNvPicPr/>
                      <p:nvPr/>
                    </p:nvPicPr>
                    <p:blipFill>
                      <a:blip r:embed="rId14"/>
                      <a:stretch>
                        <a:fillRect/>
                      </a:stretch>
                    </p:blipFill>
                    <p:spPr>
                      <a:xfrm>
                        <a:off x="5918398" y="5325616"/>
                        <a:ext cx="1219200" cy="1028700"/>
                      </a:xfrm>
                      <a:prstGeom prst="rect">
                        <a:avLst/>
                      </a:prstGeom>
                    </p:spPr>
                  </p:pic>
                </p:oleObj>
              </mc:Fallback>
            </mc:AlternateContent>
          </a:graphicData>
        </a:graphic>
      </p:graphicFrame>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若直线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上两点</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，满足</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或</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时，直线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的方程是什么？</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3" name="矩形 22"/>
          <p:cNvSpPr/>
          <p:nvPr/>
        </p:nvSpPr>
        <p:spPr>
          <a:xfrm>
            <a:off x="382191" y="1457003"/>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当</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时，直线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平行于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轴，此时的直线方程为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；当</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时，直线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平行于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轴，此时的直线方程为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843339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3">
                                            <p:txEl>
                                              <p:pRg st="0" end="0"/>
                                            </p:txEl>
                                          </p:spTgt>
                                        </p:tgtEl>
                                      </p:cBhvr>
                                    </p:animEffect>
                                    <p:set>
                                      <p:cBhvr>
                                        <p:cTn id="12" dur="1" fill="hold">
                                          <p:stCondLst>
                                            <p:cond delay="499"/>
                                          </p:stCondLst>
                                        </p:cTn>
                                        <p:tgtEl>
                                          <p:spTgt spid="23">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45418"/>
            <a:ext cx="11412000" cy="458276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直线的截距式方程</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轴交点</a:t>
            </a:r>
            <a:r>
              <a:rPr lang="en-US" altLang="zh-CN" sz="2800" i="1" kern="100" dirty="0" smtClean="0">
                <a:latin typeface="Times New Roman"/>
                <a:ea typeface="华文细黑"/>
                <a:cs typeface="Courier New"/>
              </a:rPr>
              <a:t>A</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a</a:t>
            </a:r>
            <a:r>
              <a:rPr lang="zh-CN" altLang="zh-CN" sz="2800" kern="100" spc="-350" dirty="0" smtClean="0">
                <a:latin typeface="Times New Roman"/>
                <a:ea typeface="华文细黑"/>
                <a:cs typeface="Times New Roman"/>
              </a:rPr>
              <a:t>，</a:t>
            </a:r>
            <a:r>
              <a:rPr lang="en-US" altLang="zh-CN" sz="2800" kern="100" dirty="0" smtClean="0">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spc="-350" dirty="0">
                <a:latin typeface="Times New Roman"/>
                <a:ea typeface="华文细黑"/>
                <a:cs typeface="Times New Roman"/>
              </a:rPr>
              <a:t>，</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轴交点</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(0</a:t>
            </a:r>
            <a:r>
              <a:rPr lang="zh-CN" altLang="zh-CN" sz="2800" kern="100" spc="-35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spc="-350" dirty="0">
                <a:latin typeface="Times New Roman"/>
                <a:ea typeface="华文细黑"/>
                <a:cs typeface="Times New Roman"/>
              </a:rPr>
              <a:t>，</a:t>
            </a:r>
            <a:r>
              <a:rPr lang="zh-CN" altLang="zh-CN" sz="2800" kern="100" dirty="0">
                <a:latin typeface="Times New Roman"/>
                <a:ea typeface="华文细黑"/>
                <a:cs typeface="Times New Roman"/>
              </a:rPr>
              <a:t>其中</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zh-CN" altLang="zh-CN" sz="2800" kern="100" spc="-35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zh-CN" altLang="zh-CN" sz="2800" kern="100" spc="-350" dirty="0">
                <a:latin typeface="Times New Roman"/>
                <a:ea typeface="华文细黑"/>
                <a:cs typeface="Times New Roman"/>
              </a:rPr>
              <a:t>，</a:t>
            </a:r>
            <a:r>
              <a:rPr lang="zh-CN" altLang="zh-CN" sz="2800" kern="100" dirty="0">
                <a:latin typeface="Times New Roman"/>
                <a:ea typeface="华文细黑"/>
                <a:cs typeface="Times New Roman"/>
              </a:rPr>
              <a:t>则</a:t>
            </a:r>
            <a:r>
              <a:rPr lang="zh-CN" altLang="zh-CN" sz="2800" kern="100" dirty="0" smtClean="0">
                <a:latin typeface="Times New Roman"/>
                <a:ea typeface="华文细黑"/>
                <a:cs typeface="Times New Roman"/>
              </a:rPr>
              <a:t>得直</a:t>
            </a:r>
            <a:endParaRPr lang="en-US" altLang="zh-CN" sz="2800" kern="100" dirty="0" smtClean="0">
              <a:latin typeface="Times New Roman"/>
              <a:ea typeface="华文细黑"/>
              <a:cs typeface="Times New Roman"/>
            </a:endParaRPr>
          </a:p>
          <a:p>
            <a:pPr algn="just">
              <a:lnSpc>
                <a:spcPct val="70000"/>
              </a:lnSpc>
              <a:spcAft>
                <a:spcPts val="0"/>
              </a:spcAft>
              <a:tabLst>
                <a:tab pos="2070735" algn="l"/>
              </a:tabLst>
            </a:pP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线方程</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叫做直线</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若点</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的坐标分别为</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spc="-3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且线段</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P</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的</a:t>
            </a:r>
            <a:r>
              <a:rPr lang="zh-CN" altLang="zh-CN" sz="2800" kern="100" dirty="0" smtClean="0">
                <a:latin typeface="Times New Roman"/>
                <a:ea typeface="华文细黑"/>
                <a:cs typeface="Times New Roman"/>
              </a:rPr>
              <a:t>坐标</a:t>
            </a:r>
            <a:endParaRPr lang="en-US" altLang="zh-CN" sz="2800" kern="100" dirty="0" smtClean="0">
              <a:latin typeface="Times New Roman"/>
              <a:ea typeface="华文细黑"/>
              <a:cs typeface="Times New Roman"/>
            </a:endParaRPr>
          </a:p>
          <a:p>
            <a:pPr algn="just">
              <a:lnSpc>
                <a:spcPct val="200000"/>
              </a:lnSpc>
              <a:spcAft>
                <a:spcPts val="0"/>
              </a:spcAft>
              <a:tabLst>
                <a:tab pos="2070735" algn="l"/>
              </a:tabLst>
            </a:pP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为</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则</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矩形 1"/>
          <p:cNvSpPr/>
          <p:nvPr/>
        </p:nvSpPr>
        <p:spPr>
          <a:xfrm>
            <a:off x="5214347" y="1706821"/>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截距式方程</a:t>
            </a:r>
            <a:endParaRPr lang="zh-CN" altLang="en-US" dirty="0">
              <a:solidFill>
                <a:srgbClr val="C00000"/>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3508176"/>
              </p:ext>
            </p:extLst>
          </p:nvPr>
        </p:nvGraphicFramePr>
        <p:xfrm>
          <a:off x="2505075" y="3318892"/>
          <a:ext cx="3105150" cy="1866900"/>
        </p:xfrm>
        <a:graphic>
          <a:graphicData uri="http://schemas.openxmlformats.org/presentationml/2006/ole">
            <mc:AlternateContent xmlns:mc="http://schemas.openxmlformats.org/markup-compatibility/2006">
              <mc:Choice xmlns:v="urn:schemas-microsoft-com:vml" Requires="v">
                <p:oleObj spid="_x0000_s122437" name="文档" r:id="rId4" imgW="3109295" imgH="1875897" progId="Word.Document.12">
                  <p:embed/>
                </p:oleObj>
              </mc:Choice>
              <mc:Fallback>
                <p:oleObj name="文档" r:id="rId4" imgW="3109295" imgH="1875897" progId="Word.Document.12">
                  <p:embed/>
                  <p:pic>
                    <p:nvPicPr>
                      <p:cNvPr id="0" name="对象 2"/>
                      <p:cNvPicPr>
                        <a:picLocks noChangeAspect="1" noChangeArrowheads="1"/>
                      </p:cNvPicPr>
                      <p:nvPr/>
                    </p:nvPicPr>
                    <p:blipFill>
                      <a:blip r:embed="rId5"/>
                      <a:srcRect/>
                      <a:stretch>
                        <a:fillRect/>
                      </a:stretch>
                    </p:blipFill>
                    <p:spPr bwMode="auto">
                      <a:xfrm>
                        <a:off x="2505075" y="3318892"/>
                        <a:ext cx="310515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398225335"/>
              </p:ext>
            </p:extLst>
          </p:nvPr>
        </p:nvGraphicFramePr>
        <p:xfrm>
          <a:off x="1701552" y="1316782"/>
          <a:ext cx="1657350" cy="1057275"/>
        </p:xfrm>
        <a:graphic>
          <a:graphicData uri="http://schemas.openxmlformats.org/presentationml/2006/ole">
            <mc:AlternateContent xmlns:mc="http://schemas.openxmlformats.org/markup-compatibility/2006">
              <mc:Choice xmlns:v="urn:schemas-microsoft-com:vml" Requires="v">
                <p:oleObj spid="_x0000_s122438" name="文档" r:id="rId7" imgW="1658499" imgH="1056722" progId="Word.Document.12">
                  <p:embed/>
                </p:oleObj>
              </mc:Choice>
              <mc:Fallback>
                <p:oleObj name="文档" r:id="rId7" imgW="1658499" imgH="1056722" progId="Word.Document.12">
                  <p:embed/>
                  <p:pic>
                    <p:nvPicPr>
                      <p:cNvPr id="0" name=""/>
                      <p:cNvPicPr>
                        <a:picLocks noChangeAspect="1" noChangeArrowheads="1"/>
                      </p:cNvPicPr>
                      <p:nvPr/>
                    </p:nvPicPr>
                    <p:blipFill>
                      <a:blip r:embed="rId8"/>
                      <a:srcRect/>
                      <a:stretch>
                        <a:fillRect/>
                      </a:stretch>
                    </p:blipFill>
                    <p:spPr bwMode="auto">
                      <a:xfrm>
                        <a:off x="1701552" y="1316782"/>
                        <a:ext cx="1657350"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007419367"/>
              </p:ext>
            </p:extLst>
          </p:nvPr>
        </p:nvGraphicFramePr>
        <p:xfrm>
          <a:off x="3269754" y="2929558"/>
          <a:ext cx="1133475" cy="1038225"/>
        </p:xfrm>
        <a:graphic>
          <a:graphicData uri="http://schemas.openxmlformats.org/presentationml/2006/ole">
            <mc:AlternateContent xmlns:mc="http://schemas.openxmlformats.org/markup-compatibility/2006">
              <mc:Choice xmlns:v="urn:schemas-microsoft-com:vml" Requires="v">
                <p:oleObj spid="_x0000_s122439" name="文档" r:id="rId10" imgW="1140284" imgH="1037646" progId="Word.Document.12">
                  <p:embed/>
                </p:oleObj>
              </mc:Choice>
              <mc:Fallback>
                <p:oleObj name="文档" r:id="rId10" imgW="1140284" imgH="1037646" progId="Word.Document.12">
                  <p:embed/>
                  <p:pic>
                    <p:nvPicPr>
                      <p:cNvPr id="0" name="对象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69754" y="2929558"/>
                        <a:ext cx="113347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424369689"/>
              </p:ext>
            </p:extLst>
          </p:nvPr>
        </p:nvGraphicFramePr>
        <p:xfrm>
          <a:off x="3179266" y="3928096"/>
          <a:ext cx="1219200" cy="1028700"/>
        </p:xfrm>
        <a:graphic>
          <a:graphicData uri="http://schemas.openxmlformats.org/presentationml/2006/ole">
            <mc:AlternateContent xmlns:mc="http://schemas.openxmlformats.org/markup-compatibility/2006">
              <mc:Choice xmlns:v="urn:schemas-microsoft-com:vml" Requires="v">
                <p:oleObj spid="_x0000_s122440" name="文档" r:id="rId13" imgW="1225949" imgH="1028648" progId="Word.Document.12">
                  <p:embed/>
                </p:oleObj>
              </mc:Choice>
              <mc:Fallback>
                <p:oleObj name="文档" r:id="rId13" imgW="1225949" imgH="1028648" progId="Word.Document.12">
                  <p:embed/>
                  <p:pic>
                    <p:nvPicPr>
                      <p:cNvPr id="0" name="对象 9"/>
                      <p:cNvPicPr>
                        <a:picLocks noChangeAspect="1" noChangeArrowheads="1"/>
                      </p:cNvPicPr>
                      <p:nvPr/>
                    </p:nvPicPr>
                    <p:blipFill>
                      <a:blip r:embed="rId14"/>
                      <a:srcRect/>
                      <a:stretch>
                        <a:fillRect/>
                      </a:stretch>
                    </p:blipFill>
                    <p:spPr bwMode="auto">
                      <a:xfrm>
                        <a:off x="3179266" y="3928096"/>
                        <a:ext cx="12192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82191" y="5016849"/>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截距式方程能否表示过原点的直线？</a:t>
            </a:r>
            <a:endParaRPr lang="zh-CN" altLang="zh-CN" sz="2800" kern="100" dirty="0">
              <a:effectLst/>
              <a:latin typeface="宋体"/>
              <a:cs typeface="Courier New"/>
            </a:endParaRPr>
          </a:p>
        </p:txBody>
      </p:sp>
      <p:sp>
        <p:nvSpPr>
          <p:cNvPr id="11" name="矩形 10"/>
          <p:cNvSpPr/>
          <p:nvPr/>
        </p:nvSpPr>
        <p:spPr>
          <a:xfrm>
            <a:off x="382191" y="5717879"/>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0</a:t>
            </a:r>
            <a:r>
              <a:rPr lang="zh-CN" altLang="zh-CN" sz="2800" kern="100" dirty="0">
                <a:latin typeface="Times New Roman"/>
                <a:ea typeface="华文细黑"/>
                <a:cs typeface="Times New Roman"/>
              </a:rPr>
              <a:t>，即有两个非零截距</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圆角矩形 12"/>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15"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061463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blinds(horizontal)">
                                      <p:cBhvr>
                                        <p:cTn id="23" dur="500"/>
                                        <p:tgtEl>
                                          <p:spTgt spid="11">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11">
                                            <p:txEl>
                                              <p:pRg st="0" end="0"/>
                                            </p:txEl>
                                          </p:spTgt>
                                        </p:tgtEl>
                                      </p:cBhvr>
                                    </p:animEffect>
                                    <p:set>
                                      <p:cBhvr>
                                        <p:cTn id="40"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2" grpId="0"/>
      <p:bldP spid="2" grpId="1"/>
      <p:bldP spid="11"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657445"/>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直线的两点式方程</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已知</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边的方程；</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77999" y="2647231"/>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边过两点</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18519880"/>
              </p:ext>
            </p:extLst>
          </p:nvPr>
        </p:nvGraphicFramePr>
        <p:xfrm>
          <a:off x="504825" y="3438525"/>
          <a:ext cx="10220325" cy="1076325"/>
        </p:xfrm>
        <a:graphic>
          <a:graphicData uri="http://schemas.openxmlformats.org/presentationml/2006/ole">
            <mc:AlternateContent xmlns:mc="http://schemas.openxmlformats.org/markup-compatibility/2006">
              <mc:Choice xmlns:v="urn:schemas-microsoft-com:vml" Requires="v">
                <p:oleObj spid="_x0000_s122990" name="文档" r:id="rId4" imgW="10224936" imgH="1075798" progId="Word.Document.12">
                  <p:embed/>
                </p:oleObj>
              </mc:Choice>
              <mc:Fallback>
                <p:oleObj name="文档" r:id="rId4" imgW="10224936" imgH="1075798" progId="Word.Document.12">
                  <p:embed/>
                  <p:pic>
                    <p:nvPicPr>
                      <p:cNvPr id="0" name="对象 1"/>
                      <p:cNvPicPr>
                        <a:picLocks noChangeAspect="1" noChangeArrowheads="1"/>
                      </p:cNvPicPr>
                      <p:nvPr/>
                    </p:nvPicPr>
                    <p:blipFill>
                      <a:blip r:embed="rId5"/>
                      <a:srcRect/>
                      <a:stretch>
                        <a:fillRect/>
                      </a:stretch>
                    </p:blipFill>
                    <p:spPr bwMode="auto">
                      <a:xfrm>
                        <a:off x="504825" y="3438525"/>
                        <a:ext cx="102203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77999" y="4403998"/>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边的方程为</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5</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dirty="0" err="1">
                <a:latin typeface="Times New Roman"/>
                <a:ea typeface="华文细黑"/>
                <a:cs typeface="Courier New"/>
              </a:rPr>
              <a:t>0</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5</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blinds(horizontal)">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8">
                                            <p:txEl>
                                              <p:pRg st="0" end="0"/>
                                            </p:txEl>
                                          </p:spTgt>
                                        </p:tgtEl>
                                      </p:cBhvr>
                                    </p:animEffect>
                                    <p:set>
                                      <p:cBhvr>
                                        <p:cTn id="33" dur="1" fill="hold">
                                          <p:stCondLst>
                                            <p:cond delay="499"/>
                                          </p:stCondLst>
                                        </p:cTn>
                                        <p:tgtEl>
                                          <p:spTgt spid="8">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8">
                                            <p:txEl>
                                              <p:pRg st="1" end="1"/>
                                            </p:txEl>
                                          </p:spTgt>
                                        </p:tgtEl>
                                      </p:cBhvr>
                                    </p:animEffect>
                                    <p:set>
                                      <p:cBhvr>
                                        <p:cTn id="36"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p:bldP spid="7" grpId="1"/>
      <p:bldP spid="8"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77999" y="4541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边上的中线所在直线的方程</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77999" y="693490"/>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的中点为</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y</a:t>
            </a:r>
            <a:r>
              <a:rPr lang="en-US" altLang="zh-CN" sz="2800" kern="100" baseline="-25000" dirty="0" err="1">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11213652"/>
              </p:ext>
            </p:extLst>
          </p:nvPr>
        </p:nvGraphicFramePr>
        <p:xfrm>
          <a:off x="504825" y="1509961"/>
          <a:ext cx="10639425" cy="971550"/>
        </p:xfrm>
        <a:graphic>
          <a:graphicData uri="http://schemas.openxmlformats.org/presentationml/2006/ole">
            <mc:AlternateContent xmlns:mc="http://schemas.openxmlformats.org/markup-compatibility/2006">
              <mc:Choice xmlns:v="urn:schemas-microsoft-com:vml" Requires="v">
                <p:oleObj spid="_x0000_s110133" name="文档" r:id="rId5" imgW="10643881" imgH="971061" progId="Word.Document.12">
                  <p:embed/>
                </p:oleObj>
              </mc:Choice>
              <mc:Fallback>
                <p:oleObj name="文档" r:id="rId5" imgW="10643881" imgH="971061" progId="Word.Document.12">
                  <p:embed/>
                  <p:pic>
                    <p:nvPicPr>
                      <p:cNvPr id="0" name=""/>
                      <p:cNvPicPr/>
                      <p:nvPr/>
                    </p:nvPicPr>
                    <p:blipFill>
                      <a:blip r:embed="rId6"/>
                      <a:stretch>
                        <a:fillRect/>
                      </a:stretch>
                    </p:blipFill>
                    <p:spPr>
                      <a:xfrm>
                        <a:off x="504825" y="1509961"/>
                        <a:ext cx="10639425" cy="971550"/>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742957871"/>
              </p:ext>
            </p:extLst>
          </p:nvPr>
        </p:nvGraphicFramePr>
        <p:xfrm>
          <a:off x="504825" y="2647231"/>
          <a:ext cx="10639425" cy="971550"/>
        </p:xfrm>
        <a:graphic>
          <a:graphicData uri="http://schemas.openxmlformats.org/presentationml/2006/ole">
            <mc:AlternateContent xmlns:mc="http://schemas.openxmlformats.org/markup-compatibility/2006">
              <mc:Choice xmlns:v="urn:schemas-microsoft-com:vml" Requires="v">
                <p:oleObj spid="_x0000_s110134" name="文档" r:id="rId8" imgW="10643881" imgH="971421" progId="Word.Document.12">
                  <p:embed/>
                </p:oleObj>
              </mc:Choice>
              <mc:Fallback>
                <p:oleObj name="文档" r:id="rId8" imgW="10643881" imgH="971421" progId="Word.Document.12">
                  <p:embed/>
                  <p:pic>
                    <p:nvPicPr>
                      <p:cNvPr id="0" name=""/>
                      <p:cNvPicPr/>
                      <p:nvPr/>
                    </p:nvPicPr>
                    <p:blipFill>
                      <a:blip r:embed="rId9"/>
                      <a:stretch>
                        <a:fillRect/>
                      </a:stretch>
                    </p:blipFill>
                    <p:spPr>
                      <a:xfrm>
                        <a:off x="504825" y="2647231"/>
                        <a:ext cx="10639425" cy="971550"/>
                      </a:xfrm>
                      <a:prstGeom prst="rect">
                        <a:avLst/>
                      </a:prstGeom>
                    </p:spPr>
                  </p:pic>
                </p:oleObj>
              </mc:Fallback>
            </mc:AlternateContent>
          </a:graphicData>
        </a:graphic>
      </p:graphicFrame>
      <p:sp>
        <p:nvSpPr>
          <p:cNvPr id="15" name="矩形 14"/>
          <p:cNvSpPr/>
          <p:nvPr/>
        </p:nvSpPr>
        <p:spPr>
          <a:xfrm>
            <a:off x="377999" y="354942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边上的中线经过点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1834924626"/>
              </p:ext>
            </p:extLst>
          </p:nvPr>
        </p:nvGraphicFramePr>
        <p:xfrm>
          <a:off x="504825" y="4375423"/>
          <a:ext cx="10639425" cy="1333500"/>
        </p:xfrm>
        <a:graphic>
          <a:graphicData uri="http://schemas.openxmlformats.org/presentationml/2006/ole">
            <mc:AlternateContent xmlns:mc="http://schemas.openxmlformats.org/markup-compatibility/2006">
              <mc:Choice xmlns:v="urn:schemas-microsoft-com:vml" Requires="v">
                <p:oleObj spid="_x0000_s110135" name="文档" r:id="rId11" imgW="10643881" imgH="1341778" progId="Word.Document.12">
                  <p:embed/>
                </p:oleObj>
              </mc:Choice>
              <mc:Fallback>
                <p:oleObj name="文档" r:id="rId11" imgW="10643881" imgH="1341778" progId="Word.Document.12">
                  <p:embed/>
                  <p:pic>
                    <p:nvPicPr>
                      <p:cNvPr id="0" name=""/>
                      <p:cNvPicPr/>
                      <p:nvPr/>
                    </p:nvPicPr>
                    <p:blipFill>
                      <a:blip r:embed="rId12"/>
                      <a:stretch>
                        <a:fillRect/>
                      </a:stretch>
                    </p:blipFill>
                    <p:spPr>
                      <a:xfrm>
                        <a:off x="504825" y="4375423"/>
                        <a:ext cx="10639425" cy="1333500"/>
                      </a:xfrm>
                      <a:prstGeom prst="rect">
                        <a:avLst/>
                      </a:prstGeom>
                    </p:spPr>
                  </p:pic>
                </p:oleObj>
              </mc:Fallback>
            </mc:AlternateContent>
          </a:graphicData>
        </a:graphic>
      </p:graphicFrame>
      <p:sp>
        <p:nvSpPr>
          <p:cNvPr id="17" name="矩形 16"/>
          <p:cNvSpPr/>
          <p:nvPr/>
        </p:nvSpPr>
        <p:spPr>
          <a:xfrm>
            <a:off x="377999" y="569061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边上的中线所在直线的方程为</a:t>
            </a:r>
            <a:r>
              <a:rPr lang="en-US" altLang="zh-CN" sz="2800" kern="100" dirty="0" err="1">
                <a:latin typeface="Times New Roman"/>
                <a:ea typeface="华文细黑"/>
                <a:cs typeface="Courier New"/>
              </a:rPr>
              <a:t>10</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11</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2800" kern="100" dirty="0">
              <a:effectLst/>
              <a:latin typeface="宋体"/>
              <a:cs typeface="Courier New"/>
            </a:endParaRPr>
          </a:p>
        </p:txBody>
      </p:sp>
    </p:spTree>
    <p:extLst>
      <p:ext uri="{BB962C8B-B14F-4D97-AF65-F5344CB8AC3E}">
        <p14:creationId xmlns:p14="http://schemas.microsoft.com/office/powerpoint/2010/main" val="3098972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6"/>
                                        </p:tgtEl>
                                      </p:cBhvr>
                                    </p:animEffect>
                                    <p:set>
                                      <p:cBhvr>
                                        <p:cTn id="49" dur="1" fill="hold">
                                          <p:stCondLst>
                                            <p:cond delay="499"/>
                                          </p:stCondLst>
                                        </p:cTn>
                                        <p:tgtEl>
                                          <p:spTgt spid="16"/>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p:bldP spid="7" grpId="1"/>
      <p:bldP spid="15" grpId="0"/>
      <p:bldP spid="15" grpId="1"/>
      <p:bldP spid="17" grpId="0"/>
      <p:bldP spid="17" grpId="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095" y="1673027"/>
            <a:ext cx="12190413" cy="334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377999" y="1948877"/>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首先要鉴别题目条件是否符合直线方程相应形式的要求，对含有字母的则需分类讨论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注意问题叙述的异同，例</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中第一问是表示的线段，所以要添加范围；第二问则表示的是直线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3277</TotalTime>
  <Words>1350</Words>
  <Application>Microsoft Office PowerPoint</Application>
  <PresentationFormat>自定义</PresentationFormat>
  <Paragraphs>185</Paragraphs>
  <Slides>27</Slides>
  <Notes>0</Notes>
  <HiddenSlides>5</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2223</cp:revision>
  <dcterms:created xsi:type="dcterms:W3CDTF">2014-10-15T07:25:01Z</dcterms:created>
  <dcterms:modified xsi:type="dcterms:W3CDTF">2016-07-21T03:13:01Z</dcterms:modified>
</cp:coreProperties>
</file>