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512" r:id="rId6"/>
    <p:sldId id="532" r:id="rId7"/>
    <p:sldId id="514" r:id="rId8"/>
    <p:sldId id="278" r:id="rId9"/>
    <p:sldId id="541" r:id="rId10"/>
    <p:sldId id="309" r:id="rId11"/>
    <p:sldId id="457" r:id="rId12"/>
    <p:sldId id="542" r:id="rId13"/>
    <p:sldId id="544" r:id="rId14"/>
    <p:sldId id="543" r:id="rId15"/>
    <p:sldId id="461" r:id="rId16"/>
    <p:sldId id="462" r:id="rId17"/>
    <p:sldId id="504" r:id="rId18"/>
    <p:sldId id="465" r:id="rId19"/>
    <p:sldId id="466" r:id="rId20"/>
    <p:sldId id="468" r:id="rId21"/>
    <p:sldId id="538" r:id="rId22"/>
    <p:sldId id="545" r:id="rId23"/>
    <p:sldId id="539" r:id="rId24"/>
    <p:sldId id="537" r:id="rId25"/>
    <p:sldId id="482" r:id="rId26"/>
    <p:sldId id="361" r:id="rId27"/>
    <p:sldId id="424" r:id="rId28"/>
    <p:sldId id="447" r:id="rId29"/>
    <p:sldId id="448" r:id="rId30"/>
    <p:sldId id="423" r:id="rId31"/>
    <p:sldId id="475" r:id="rId32"/>
    <p:sldId id="451" r:id="rId33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6" autoAdjust="0"/>
    <p:restoredTop sz="94861" autoAdjust="0"/>
  </p:normalViewPr>
  <p:slideViewPr>
    <p:cSldViewPr>
      <p:cViewPr>
        <p:scale>
          <a:sx n="100" d="100"/>
          <a:sy n="100" d="100"/>
        </p:scale>
        <p:origin x="-1092" y="-23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Relationship Id="rId4" Type="http://schemas.openxmlformats.org/officeDocument/2006/relationships/image" Target="../media/image2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2.bin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8.emf"/><Relationship Id="rId5" Type="http://schemas.openxmlformats.org/officeDocument/2006/relationships/image" Target="../media/image6.emf"/><Relationship Id="rId10" Type="http://schemas.openxmlformats.org/officeDocument/2006/relationships/package" Target="../embeddings/Microsoft_Word___4.docx"/><Relationship Id="rId4" Type="http://schemas.openxmlformats.org/officeDocument/2006/relationships/package" Target="../embeddings/Microsoft_Word___2.docx"/><Relationship Id="rId9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5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.docx"/><Relationship Id="rId3" Type="http://schemas.openxmlformats.org/officeDocument/2006/relationships/slide" Target="slide15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7.docx"/><Relationship Id="rId4" Type="http://schemas.openxmlformats.org/officeDocument/2006/relationships/oleObject" Target="../embeddings/oleObject7.bin"/><Relationship Id="rId9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9.docx"/><Relationship Id="rId4" Type="http://schemas.openxmlformats.org/officeDocument/2006/relationships/oleObject" Target="../embeddings/oleObject9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slide" Target="slide18.x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10.docx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oleObject" Target="../embeddings/oleObject11.bin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5.emf"/><Relationship Id="rId4" Type="http://schemas.openxmlformats.org/officeDocument/2006/relationships/package" Target="../embeddings/Microsoft_Word___11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oleObject" Target="../embeddings/oleObject13.bin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7.emf"/><Relationship Id="rId10" Type="http://schemas.openxmlformats.org/officeDocument/2006/relationships/slide" Target="slide23.xml"/><Relationship Id="rId4" Type="http://schemas.openxmlformats.org/officeDocument/2006/relationships/package" Target="../embeddings/Microsoft_Word___13.docx"/><Relationship Id="rId9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slide" Target="slide25.xml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15.docx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20.emf"/><Relationship Id="rId4" Type="http://schemas.openxmlformats.org/officeDocument/2006/relationships/slide" Target="slide3.xml"/><Relationship Id="rId9" Type="http://schemas.openxmlformats.org/officeDocument/2006/relationships/package" Target="../embeddings/Microsoft_Word___16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2.emf"/><Relationship Id="rId3" Type="http://schemas.openxmlformats.org/officeDocument/2006/relationships/slide" Target="slide26.xml"/><Relationship Id="rId7" Type="http://schemas.openxmlformats.org/officeDocument/2006/relationships/slide" Target="slide30.xml"/><Relationship Id="rId12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slide" Target="slide29.xml"/><Relationship Id="rId11" Type="http://schemas.openxmlformats.org/officeDocument/2006/relationships/oleObject" Target="../embeddings/oleObject18.bin"/><Relationship Id="rId5" Type="http://schemas.openxmlformats.org/officeDocument/2006/relationships/slide" Target="slide28.xml"/><Relationship Id="rId10" Type="http://schemas.openxmlformats.org/officeDocument/2006/relationships/image" Target="../media/image21.emf"/><Relationship Id="rId4" Type="http://schemas.openxmlformats.org/officeDocument/2006/relationships/slide" Target="slide27.xml"/><Relationship Id="rId9" Type="http://schemas.openxmlformats.org/officeDocument/2006/relationships/package" Target="../embeddings/Microsoft_Word___17.docx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image" Target="../media/image24.emf"/><Relationship Id="rId18" Type="http://schemas.openxmlformats.org/officeDocument/2006/relationships/package" Target="../embeddings/Microsoft_Word___22.docx"/><Relationship Id="rId3" Type="http://schemas.openxmlformats.org/officeDocument/2006/relationships/oleObject" Target="../embeddings/oleObject19.bin"/><Relationship Id="rId7" Type="http://schemas.openxmlformats.org/officeDocument/2006/relationships/slide" Target="slide27.xml"/><Relationship Id="rId12" Type="http://schemas.openxmlformats.org/officeDocument/2006/relationships/package" Target="../embeddings/Microsoft_Word___20.docx"/><Relationship Id="rId17" Type="http://schemas.openxmlformats.org/officeDocument/2006/relationships/oleObject" Target="../embeddings/oleObject22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5.emf"/><Relationship Id="rId1" Type="http://schemas.openxmlformats.org/officeDocument/2006/relationships/vmlDrawing" Target="../drawings/vmlDrawing11.vml"/><Relationship Id="rId6" Type="http://schemas.openxmlformats.org/officeDocument/2006/relationships/slide" Target="slide26.xml"/><Relationship Id="rId11" Type="http://schemas.openxmlformats.org/officeDocument/2006/relationships/oleObject" Target="../embeddings/oleObject20.bin"/><Relationship Id="rId5" Type="http://schemas.openxmlformats.org/officeDocument/2006/relationships/image" Target="../media/image23.emf"/><Relationship Id="rId15" Type="http://schemas.openxmlformats.org/officeDocument/2006/relationships/package" Target="../embeddings/Microsoft_Word___21.docx"/><Relationship Id="rId10" Type="http://schemas.openxmlformats.org/officeDocument/2006/relationships/slide" Target="slide30.xml"/><Relationship Id="rId19" Type="http://schemas.openxmlformats.org/officeDocument/2006/relationships/image" Target="../media/image26.emf"/><Relationship Id="rId4" Type="http://schemas.openxmlformats.org/officeDocument/2006/relationships/package" Target="../embeddings/Microsoft_Word___19.docx"/><Relationship Id="rId9" Type="http://schemas.openxmlformats.org/officeDocument/2006/relationships/slide" Target="slide29.xml"/><Relationship Id="rId14" Type="http://schemas.openxmlformats.org/officeDocument/2006/relationships/oleObject" Target="../embeddings/oleObject2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7.emf"/><Relationship Id="rId5" Type="http://schemas.openxmlformats.org/officeDocument/2006/relationships/package" Target="../embeddings/Microsoft_Word___23.docx"/><Relationship Id="rId4" Type="http://schemas.openxmlformats.org/officeDocument/2006/relationships/oleObject" Target="../embeddings/oleObject23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807494" y="2277666"/>
            <a:ext cx="52565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1600" i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第三章</a:t>
            </a:r>
            <a:r>
              <a:rPr lang="zh-CN" altLang="en-US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1600" i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§3.2</a:t>
            </a:r>
            <a:r>
              <a:rPr lang="zh-CN" altLang="en-US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直线</a:t>
            </a:r>
            <a:r>
              <a:rPr lang="zh-CN" altLang="en-US" sz="1600" i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的方程</a:t>
            </a:r>
            <a:endParaRPr lang="zh-CN" altLang="en-US" sz="1600" i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07495" y="2711406"/>
            <a:ext cx="96204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3.2.1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直线的点斜式方程</a:t>
            </a:r>
            <a:endParaRPr lang="zh-CN" altLang="en-US" sz="6000" b="1" spc="-130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8" name="Picture 2" descr="C:\Users\Administrator\Desktop\创新图片\数学创新 2-1\2771897_48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" t="4976" r="9919" b="2521"/>
          <a:stretch/>
        </p:blipFill>
        <p:spPr bwMode="auto">
          <a:xfrm>
            <a:off x="9335567" y="4240823"/>
            <a:ext cx="2854846" cy="261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95" y="1692077"/>
            <a:ext cx="12190413" cy="32854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999" y="1939349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求直线的点斜式方程的步骤：定点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定斜率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写出方程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点斜式方程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可表示过点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的所有直线，但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除外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9" y="117426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过点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且倾斜角为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135</a:t>
            </a:r>
            <a:r>
              <a:rPr lang="en-US" altLang="zh-CN" sz="2800" kern="100" spc="-700" dirty="0">
                <a:latin typeface="Times New Roman"/>
                <a:ea typeface="华文细黑"/>
                <a:cs typeface="Courier New"/>
              </a:rPr>
              <a:t>°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的直线方程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 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9" y="837506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tan 135°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由直线的点斜式方程得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51590" y="198959"/>
            <a:ext cx="1938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9" y="117426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且与直线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垂直，则直线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9" y="2359199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由点斜式方程知其斜率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122178"/>
              </p:ext>
            </p:extLst>
          </p:nvPr>
        </p:nvGraphicFramePr>
        <p:xfrm>
          <a:off x="504825" y="1519486"/>
          <a:ext cx="109442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44" name="文档" r:id="rId4" imgW="10948732" imgH="885400" progId="Word.Document.12">
                  <p:embed/>
                </p:oleObj>
              </mc:Choice>
              <mc:Fallback>
                <p:oleObj name="文档" r:id="rId4" imgW="10948732" imgH="885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825" y="1519486"/>
                        <a:ext cx="10944225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9175919"/>
              </p:ext>
            </p:extLst>
          </p:nvPr>
        </p:nvGraphicFramePr>
        <p:xfrm>
          <a:off x="504825" y="3148608"/>
          <a:ext cx="109442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45" name="文档" r:id="rId7" imgW="10948732" imgH="885760" progId="Word.Document.12">
                  <p:embed/>
                </p:oleObj>
              </mc:Choice>
              <mc:Fallback>
                <p:oleObj name="文档" r:id="rId7" imgW="10948732" imgH="8857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4825" y="3148608"/>
                        <a:ext cx="10944225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5258177"/>
              </p:ext>
            </p:extLst>
          </p:nvPr>
        </p:nvGraphicFramePr>
        <p:xfrm>
          <a:off x="504825" y="4087391"/>
          <a:ext cx="109442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46" name="文档" r:id="rId10" imgW="10948732" imgH="885760" progId="Word.Document.12">
                  <p:embed/>
                </p:oleObj>
              </mc:Choice>
              <mc:Fallback>
                <p:oleObj name="文档" r:id="rId10" imgW="10948732" imgH="8857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4825" y="4087391"/>
                        <a:ext cx="10944225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377999" y="5055110"/>
            <a:ext cx="11412000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4883" y="856556"/>
            <a:ext cx="2117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768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  <p:bldP spid="11" grpId="1"/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9" y="117426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直线的斜截式方程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根据条件写出下列直线的斜截式方程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斜率为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9" y="210538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由直线方程的斜截式可知，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所求直线方程为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6134168"/>
              </p:ext>
            </p:extLst>
          </p:nvPr>
        </p:nvGraphicFramePr>
        <p:xfrm>
          <a:off x="504825" y="4272161"/>
          <a:ext cx="109442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85" name="文档" r:id="rId4" imgW="10948732" imgH="885760" progId="Word.Document.12">
                  <p:embed/>
                </p:oleObj>
              </mc:Choice>
              <mc:Fallback>
                <p:oleObj name="文档" r:id="rId4" imgW="10948732" imgH="8857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825" y="4272161"/>
                        <a:ext cx="10944225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342182"/>
              </p:ext>
            </p:extLst>
          </p:nvPr>
        </p:nvGraphicFramePr>
        <p:xfrm>
          <a:off x="504825" y="5289798"/>
          <a:ext cx="109442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86" name="文档" r:id="rId7" imgW="10948732" imgH="885760" progId="Word.Document.12">
                  <p:embed/>
                </p:oleObj>
              </mc:Choice>
              <mc:Fallback>
                <p:oleObj name="文档" r:id="rId7" imgW="10948732" imgH="8857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4825" y="5289798"/>
                        <a:ext cx="10944225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377999" y="3448844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轴上的截距是－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79682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174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轴的交点到坐标原点的距离为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324948"/>
              </p:ext>
            </p:extLst>
          </p:nvPr>
        </p:nvGraphicFramePr>
        <p:xfrm>
          <a:off x="504825" y="909514"/>
          <a:ext cx="109442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89" name="文档" r:id="rId5" imgW="10948732" imgH="685645" progId="Word.Document.12">
                  <p:embed/>
                </p:oleObj>
              </mc:Choice>
              <mc:Fallback>
                <p:oleObj name="文档" r:id="rId5" imgW="10948732" imgH="685645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909514"/>
                        <a:ext cx="1094422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82191" y="150462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轴的交点到原点的距离为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751104"/>
              </p:ext>
            </p:extLst>
          </p:nvPr>
        </p:nvGraphicFramePr>
        <p:xfrm>
          <a:off x="504825" y="3035846"/>
          <a:ext cx="109442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90" name="文档" r:id="rId8" imgW="10948732" imgH="685645" progId="Word.Document.12">
                  <p:embed/>
                </p:oleObj>
              </mc:Choice>
              <mc:Fallback>
                <p:oleObj name="文档" r:id="rId8" imgW="10948732" imgH="68564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035846"/>
                        <a:ext cx="1094422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541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665962"/>
            <a:ext cx="12190413" cy="327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0115" y="1882775"/>
            <a:ext cx="1107018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在求解过程中，常因混淆截距与距离的概念，而漏掉解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截距是直线与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交点的横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坐标，它是个数值，可正、可负、可为零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318752"/>
              </p:ext>
            </p:extLst>
          </p:nvPr>
        </p:nvGraphicFramePr>
        <p:xfrm>
          <a:off x="685081" y="2729551"/>
          <a:ext cx="619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83" name="文档" r:id="rId5" imgW="625932" imgH="504606" progId="Word.Document.12">
                  <p:embed/>
                </p:oleObj>
              </mc:Choice>
              <mc:Fallback>
                <p:oleObj name="文档" r:id="rId5" imgW="625932" imgH="504606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081" y="2729551"/>
                        <a:ext cx="619125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742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平行且与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轴上的截距相同，求直线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的斜截式方程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191" y="1454914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由斜截式方程，知直线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由题意，知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轴上的截距为－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由斜截式，得直线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35893"/>
            <a:ext cx="1141200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直线过定点问题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求证：不论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为何值，直线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总过第二象限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800879"/>
              </p:ext>
            </p:extLst>
          </p:nvPr>
        </p:nvGraphicFramePr>
        <p:xfrm>
          <a:off x="504825" y="4049291"/>
          <a:ext cx="109442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21" name="文档" r:id="rId4" imgW="10948732" imgH="1160019" progId="Word.Document.12">
                  <p:embed/>
                </p:oleObj>
              </mc:Choice>
              <mc:Fallback>
                <p:oleObj name="文档" r:id="rId4" imgW="10948732" imgH="1160019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049291"/>
                        <a:ext cx="10944225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2191" y="1346858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的方程可化为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过定点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在第二象限，故直线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总过第二象限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的方程可化为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191" y="5125532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取何值，直线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总经过点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在第二象限，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总过第二象限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圆角矩形 13">
            <a:hlinkClick r:id="rId6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026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 uiExpand="1" build="allAtOnce"/>
      <p:bldP spid="1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" y="2133650"/>
            <a:ext cx="12204000" cy="20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5149" y="2378563"/>
            <a:ext cx="11305256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证明直线过定点的基本方法：方法一点斜式的应用，方法二代数方法处理恒成立问题的基本思想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不经过第一象限，求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02371"/>
              </p:ext>
            </p:extLst>
          </p:nvPr>
        </p:nvGraphicFramePr>
        <p:xfrm>
          <a:off x="504825" y="947614"/>
          <a:ext cx="10944225" cy="209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19" name="文档" r:id="rId4" imgW="10948732" imgH="2102286" progId="Word.Document.12">
                  <p:embed/>
                </p:oleObj>
              </mc:Choice>
              <mc:Fallback>
                <p:oleObj name="文档" r:id="rId4" imgW="10948732" imgH="2102286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947614"/>
                        <a:ext cx="10944225" cy="209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003876"/>
              </p:ext>
            </p:extLst>
          </p:nvPr>
        </p:nvGraphicFramePr>
        <p:xfrm>
          <a:off x="504825" y="3058691"/>
          <a:ext cx="10944225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20" name="文档" r:id="rId7" imgW="10948732" imgH="1009213" progId="Word.Document.12">
                  <p:embed/>
                </p:oleObj>
              </mc:Choice>
              <mc:Fallback>
                <p:oleObj name="文档" r:id="rId7" imgW="10948732" imgH="100921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058691"/>
                        <a:ext cx="10944225" cy="1009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2055" y="1639119"/>
            <a:ext cx="10440000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掌握直线的点斜式方程和直线的斜截式方程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结合具体实例理解直线的方程和方程的直线概念及直线在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轴上的截距的含义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会根据斜截式方程判断两直线的位置关系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2" y="261442"/>
            <a:ext cx="1703343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8637" y="157160"/>
            <a:ext cx="10079217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函数与方程思想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584000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数学思想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987033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，当－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求此直线方程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2191" y="35497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利用直线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与一次函数的关系，并借助一次函数的图象和性质解题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上单调递增，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698842"/>
              </p:ext>
            </p:extLst>
          </p:nvPr>
        </p:nvGraphicFramePr>
        <p:xfrm>
          <a:off x="504825" y="2771800"/>
          <a:ext cx="112109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03" name="文档" r:id="rId4" imgW="11215432" imgH="1159659" progId="Word.Document.12">
                  <p:embed/>
                </p:oleObj>
              </mc:Choice>
              <mc:Fallback>
                <p:oleObj name="文档" r:id="rId4" imgW="11215432" imgH="1159659" progId="Word.Document.12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771800"/>
                        <a:ext cx="11210925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382191" y="3877013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此时直线方程为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上单调递减，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570919"/>
              </p:ext>
            </p:extLst>
          </p:nvPr>
        </p:nvGraphicFramePr>
        <p:xfrm>
          <a:off x="504825" y="5336223"/>
          <a:ext cx="112109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04" name="文档" r:id="rId7" imgW="11215432" imgH="1159659" progId="Word.Document.12">
                  <p:embed/>
                </p:oleObj>
              </mc:Choice>
              <mc:Fallback>
                <p:oleObj name="文档" r:id="rId7" imgW="11215432" imgH="115965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336223"/>
                        <a:ext cx="11210925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圆角矩形 20">
            <a:hlinkClick r:id="rId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圆角矩形 21">
            <a:hlinkClick r:id="rId10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</p:spTree>
    <p:extLst>
      <p:ext uri="{BB962C8B-B14F-4D97-AF65-F5344CB8AC3E}">
        <p14:creationId xmlns:p14="http://schemas.microsoft.com/office/powerpoint/2010/main" val="107976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sp>
        <p:nvSpPr>
          <p:cNvPr id="11" name="矩形 10"/>
          <p:cNvSpPr/>
          <p:nvPr/>
        </p:nvSpPr>
        <p:spPr>
          <a:xfrm>
            <a:off x="382191" y="11742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此时直线方程为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综上所述，所求直线方程为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8712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157834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解后反思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891447"/>
            <a:ext cx="12190413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2154700"/>
            <a:ext cx="11305256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初中学习的一次函数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的图象是一条直线，其中常数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是直线的斜率，常数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是直线在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轴上的截距，这恰是直线方程的斜截式，因此可以把直线方程转化为一次函数，利用函数的单调性求解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038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052544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8703442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sp>
        <p:nvSpPr>
          <p:cNvPr id="9" name="矩形 8"/>
          <p:cNvSpPr/>
          <p:nvPr/>
        </p:nvSpPr>
        <p:spPr>
          <a:xfrm>
            <a:off x="382191" y="909514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，求其方程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49177" y="157160"/>
            <a:ext cx="10378677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忽略点斜式使用范围致错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191" y="1557586"/>
            <a:ext cx="1141200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本题可利用点斜式求直线方程，注意对字母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进行讨论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轴垂直，直线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3285352"/>
              </p:ext>
            </p:extLst>
          </p:nvPr>
        </p:nvGraphicFramePr>
        <p:xfrm>
          <a:off x="504825" y="3011066"/>
          <a:ext cx="1121092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12" name="文档" r:id="rId6" imgW="11215432" imgH="1066440" progId="Word.Document.12">
                  <p:embed/>
                </p:oleObj>
              </mc:Choice>
              <mc:Fallback>
                <p:oleObj name="文档" r:id="rId6" imgW="11215432" imgH="1066440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011066"/>
                        <a:ext cx="11210925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372787"/>
              </p:ext>
            </p:extLst>
          </p:nvPr>
        </p:nvGraphicFramePr>
        <p:xfrm>
          <a:off x="504825" y="4152900"/>
          <a:ext cx="1121092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13" name="文档" r:id="rId9" imgW="11215432" imgH="1066440" progId="Word.Document.12">
                  <p:embed/>
                </p:oleObj>
              </mc:Choice>
              <mc:Fallback>
                <p:oleObj name="文档" r:id="rId9" imgW="11215432" imgH="10664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152900"/>
                        <a:ext cx="11210925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200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5" grpId="0" uiExpand="1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095" y="1620069"/>
            <a:ext cx="12190413" cy="33121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157834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解后反思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425624" y="1873573"/>
            <a:ext cx="11305256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本题常见的错误是没有对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进行分类讨论，而是直接利用斜率公式求斜率，然后套用点斜式写直线方程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在利用点斜式或斜截式求直线方程时，要注意直线方程的点斜式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的斜截式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都是在斜率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存在的前提下才能使用的，要认真分析，避免漏解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302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191" y="660927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B.7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C.10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D.5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191" y="2650713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61098" y="148546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5" grpId="0" uiExpand="1" build="allAtOnce"/>
      <p:bldP spid="2" grpId="0"/>
      <p:bldP spid="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594962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且垂直于直线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的直线方程为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  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B.2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  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79246" y="77071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258474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所求直线与已知直线垂直，因此其斜率为－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6" grpId="0" uiExpand="1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2191" y="587574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且与直线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平行的直线方程是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  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  	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28731" y="77502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771753"/>
              </p:ext>
            </p:extLst>
          </p:nvPr>
        </p:nvGraphicFramePr>
        <p:xfrm>
          <a:off x="504825" y="2781300"/>
          <a:ext cx="112109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4" name="文档" r:id="rId9" imgW="11215432" imgH="885400" progId="Word.Document.12">
                  <p:embed/>
                </p:oleObj>
              </mc:Choice>
              <mc:Fallback>
                <p:oleObj name="文档" r:id="rId9" imgW="11215432" imgH="88540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781300"/>
                        <a:ext cx="11210925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87341"/>
              </p:ext>
            </p:extLst>
          </p:nvPr>
        </p:nvGraphicFramePr>
        <p:xfrm>
          <a:off x="504825" y="3808884"/>
          <a:ext cx="112109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5" name="文档" r:id="rId12" imgW="11215432" imgH="904476" progId="Word.Document.12">
                  <p:embed/>
                </p:oleObj>
              </mc:Choice>
              <mc:Fallback>
                <p:oleObj name="文档" r:id="rId12" imgW="11215432" imgH="904476" progId="Word.Document.12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808884"/>
                        <a:ext cx="11210925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2191" y="59290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7873308"/>
              </p:ext>
            </p:extLst>
          </p:nvPr>
        </p:nvGraphicFramePr>
        <p:xfrm>
          <a:off x="504825" y="2087538"/>
          <a:ext cx="93916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63" name="文档" r:id="rId4" imgW="9396402" imgH="829613" progId="Word.Document.12">
                  <p:embed/>
                </p:oleObj>
              </mc:Choice>
              <mc:Fallback>
                <p:oleObj name="文档" r:id="rId4" imgW="9396402" imgH="829613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087538"/>
                        <a:ext cx="9391650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4687964"/>
              </p:ext>
            </p:extLst>
          </p:nvPr>
        </p:nvGraphicFramePr>
        <p:xfrm>
          <a:off x="504825" y="3016796"/>
          <a:ext cx="939165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64" name="文档" r:id="rId12" imgW="9396402" imgH="1010292" progId="Word.Document.12">
                  <p:embed/>
                </p:oleObj>
              </mc:Choice>
              <mc:Fallback>
                <p:oleObj name="文档" r:id="rId12" imgW="9396402" imgH="101029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016796"/>
                        <a:ext cx="9391650" cy="1009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002693"/>
              </p:ext>
            </p:extLst>
          </p:nvPr>
        </p:nvGraphicFramePr>
        <p:xfrm>
          <a:off x="504825" y="4110236"/>
          <a:ext cx="1111567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65" name="文档" r:id="rId15" imgW="11120054" imgH="1056722" progId="Word.Document.12">
                  <p:embed/>
                </p:oleObj>
              </mc:Choice>
              <mc:Fallback>
                <p:oleObj name="文档" r:id="rId15" imgW="11120054" imgH="105672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110236"/>
                        <a:ext cx="11115675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538923"/>
              </p:ext>
            </p:extLst>
          </p:nvPr>
        </p:nvGraphicFramePr>
        <p:xfrm>
          <a:off x="504825" y="5236840"/>
          <a:ext cx="93916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66" name="文档" r:id="rId18" imgW="9396402" imgH="876043" progId="Word.Document.12">
                  <p:embed/>
                </p:oleObj>
              </mc:Choice>
              <mc:Fallback>
                <p:oleObj name="文档" r:id="rId18" imgW="9396402" imgH="8760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236840"/>
                        <a:ext cx="939165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1107604" y="142266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3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2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3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590676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的倾斜角是直线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倍，且过定点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2191" y="1934132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所求直线的倾斜角是已知直线倾斜角的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倍，所以所求直线的倾斜角为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，其斜率不存在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直线过定点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14303" y="1363287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 uiExpand="1" build="allAtOnce"/>
      <p:bldP spid="2" grpId="0"/>
      <p:bldP spid="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1001937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992164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516" y="837506"/>
            <a:ext cx="11556000" cy="561689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建立点斜式方程的依据是：直线上任一点与这条直线上一个定点的连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线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2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斜率相同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此式是不含点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的两条反向射线的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方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，必须化为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才是整条直线的方程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当直线的斜率不存在时，不能用点斜式表示，此时方程为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斜截式方程可看作点斜式的特殊情况，表示过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点、斜率为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，其特征是方程等号的一端只是一个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，其系数是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；等号的另一端是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的一次式，而不一定是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的一次函数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是直线的斜截式方程，而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不是直线的斜截式方程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75528"/>
              </p:ext>
            </p:extLst>
          </p:nvPr>
        </p:nvGraphicFramePr>
        <p:xfrm>
          <a:off x="3205361" y="1452414"/>
          <a:ext cx="1092200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1" name="文档" r:id="rId5" imgW="1092772" imgH="1228403" progId="Word.Document.12">
                  <p:embed/>
                </p:oleObj>
              </mc:Choice>
              <mc:Fallback>
                <p:oleObj name="文档" r:id="rId5" imgW="1092772" imgH="12284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05361" y="1452414"/>
                        <a:ext cx="1092200" cy="1228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30751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49599" y="3338736"/>
            <a:ext cx="7488832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C:\Users\Administrator\Desktop\创新图片\数学创新 2-1\2771897_48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" t="4976" r="9919" b="2521"/>
          <a:stretch/>
        </p:blipFill>
        <p:spPr bwMode="auto">
          <a:xfrm>
            <a:off x="9335567" y="4240823"/>
            <a:ext cx="2854846" cy="261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657445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点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一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直线的点斜式方程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21741"/>
              </p:ext>
            </p:extLst>
          </p:nvPr>
        </p:nvGraphicFramePr>
        <p:xfrm>
          <a:off x="510830" y="1557586"/>
          <a:ext cx="11128992" cy="3888432"/>
        </p:xfrm>
        <a:graphic>
          <a:graphicData uri="http://schemas.openxmlformats.org/drawingml/2006/table">
            <a:tbl>
              <a:tblPr/>
              <a:tblGrid>
                <a:gridCol w="1335904"/>
                <a:gridCol w="1944216"/>
                <a:gridCol w="3456384"/>
                <a:gridCol w="2804160"/>
                <a:gridCol w="158832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名称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已知条件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示意图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方程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使用范围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83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点斜式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点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baseline="-25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en-US" sz="2800" kern="100" baseline="-25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和斜率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u="none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______________</a:t>
                      </a:r>
                      <a:endParaRPr lang="zh-CN" sz="2800" u="none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斜率存在的直线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7522" name="图片 8" descr="说明: RJ3-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958" y="2425438"/>
            <a:ext cx="3312368" cy="270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7429450" y="3535596"/>
            <a:ext cx="2536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直线的点斜式方程能否表示坐标平面上的所有直线呢？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82191" y="821529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有斜率的直线才能写成点斜式方程，凡是垂直于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轴的直线，其方程都不能用点斜式表示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4333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45418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直线的斜截式方程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在坐标轴上的截距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轴上的截距：直线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轴的交点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轴上的截距：直线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轴的交点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a,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直线的斜截式方程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297715"/>
              </p:ext>
            </p:extLst>
          </p:nvPr>
        </p:nvGraphicFramePr>
        <p:xfrm>
          <a:off x="507082" y="3501802"/>
          <a:ext cx="11171540" cy="2808312"/>
        </p:xfrm>
        <a:graphic>
          <a:graphicData uri="http://schemas.openxmlformats.org/drawingml/2006/table">
            <a:tbl>
              <a:tblPr/>
              <a:tblGrid>
                <a:gridCol w="1381760"/>
                <a:gridCol w="2262148"/>
                <a:gridCol w="2808312"/>
                <a:gridCol w="1915160"/>
                <a:gridCol w="280416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名称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已知条件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示意图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方程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使用范围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82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斜截式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斜率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和在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轴上的截距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u="none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_______</a:t>
                      </a:r>
                      <a:r>
                        <a:rPr lang="en-US" altLang="zh-CN" sz="2800" i="1" u="none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_</a:t>
                      </a:r>
                      <a:r>
                        <a:rPr lang="en-US" sz="2800" i="1" u="none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_</a:t>
                      </a:r>
                      <a:endParaRPr lang="zh-CN" sz="2800" u="none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斜率存在的直线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8546" name="图片 7" descr="说明: RJ3-2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014" y="4341143"/>
            <a:ext cx="2448272" cy="183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8058472" y="2071167"/>
            <a:ext cx="18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横坐标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29054" y="4941962"/>
            <a:ext cx="15584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07144" y="1413570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纵坐标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06146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轴上的截距和直线与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轴交点到原点的距离是一回事吗？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818456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轴上的截距是它与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轴交点的纵坐标，截距是一个实数，可正、可负、可为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当截距非负时，它等于直线与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轴交点到原点的距离；当截距为负时，它等于直线与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轴交点到原点距离的相反数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072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9" y="657445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直线的点斜式方程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求满足下列条件的直线的点斜式方程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，斜率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9" y="2647231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，斜率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由直线方程的点斜式得直线方程为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7999" y="1174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轴平行；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9" y="784548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轴平行的直线，其斜率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，由直线方程的点斜式可得直线方程为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7999" y="2719239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7999" y="4434145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直线的点斜式方程为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80261"/>
              </p:ext>
            </p:extLst>
          </p:nvPr>
        </p:nvGraphicFramePr>
        <p:xfrm>
          <a:off x="502965" y="3433589"/>
          <a:ext cx="11310937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45" name="文档" r:id="rId5" imgW="11310451" imgH="1075798" progId="Word.Document.12">
                  <p:embed/>
                </p:oleObj>
              </mc:Choice>
              <mc:Fallback>
                <p:oleObj name="文档" r:id="rId5" imgW="11310451" imgH="10757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2965" y="3433589"/>
                        <a:ext cx="11310937" cy="107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897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uiExpand="1" build="allAtOnce"/>
      <p:bldP spid="13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3116</TotalTime>
  <Words>1269</Words>
  <Application>Microsoft Office PowerPoint</Application>
  <PresentationFormat>自定义</PresentationFormat>
  <Paragraphs>206</Paragraphs>
  <Slides>32</Slides>
  <Notes>0</Notes>
  <HiddenSlides>7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2065</cp:revision>
  <dcterms:created xsi:type="dcterms:W3CDTF">2014-10-15T07:25:01Z</dcterms:created>
  <dcterms:modified xsi:type="dcterms:W3CDTF">2016-07-21T03:09:20Z</dcterms:modified>
</cp:coreProperties>
</file>