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12" r:id="rId6"/>
    <p:sldId id="532" r:id="rId7"/>
    <p:sldId id="278" r:id="rId8"/>
    <p:sldId id="541" r:id="rId9"/>
    <p:sldId id="309" r:id="rId10"/>
    <p:sldId id="547" r:id="rId11"/>
    <p:sldId id="457" r:id="rId12"/>
    <p:sldId id="542" r:id="rId13"/>
    <p:sldId id="544" r:id="rId14"/>
    <p:sldId id="548" r:id="rId15"/>
    <p:sldId id="549" r:id="rId16"/>
    <p:sldId id="461" r:id="rId17"/>
    <p:sldId id="462" r:id="rId18"/>
    <p:sldId id="504" r:id="rId19"/>
    <p:sldId id="550" r:id="rId20"/>
    <p:sldId id="551" r:id="rId21"/>
    <p:sldId id="552" r:id="rId22"/>
    <p:sldId id="553" r:id="rId23"/>
    <p:sldId id="554" r:id="rId24"/>
    <p:sldId id="555" r:id="rId25"/>
    <p:sldId id="537" r:id="rId26"/>
    <p:sldId id="538" r:id="rId27"/>
    <p:sldId id="539" r:id="rId28"/>
    <p:sldId id="361" r:id="rId29"/>
    <p:sldId id="424" r:id="rId30"/>
    <p:sldId id="447" r:id="rId31"/>
    <p:sldId id="448" r:id="rId32"/>
    <p:sldId id="423" r:id="rId33"/>
    <p:sldId id="475" r:id="rId34"/>
    <p:sldId id="546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4" Type="http://schemas.openxmlformats.org/officeDocument/2006/relationships/image" Target="../media/image4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4" Type="http://schemas.openxmlformats.org/officeDocument/2006/relationships/image" Target="../media/image50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3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package" Target="../embeddings/Microsoft_Word___18.docx"/><Relationship Id="rId18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__16.docx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9.docx"/><Relationship Id="rId20" Type="http://schemas.openxmlformats.org/officeDocument/2006/relationships/image" Target="../media/image21.e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8.emf"/><Relationship Id="rId5" Type="http://schemas.openxmlformats.org/officeDocument/2006/relationships/image" Target="../media/image16.emf"/><Relationship Id="rId15" Type="http://schemas.openxmlformats.org/officeDocument/2006/relationships/oleObject" Target="../embeddings/oleObject19.bin"/><Relationship Id="rId10" Type="http://schemas.openxmlformats.org/officeDocument/2006/relationships/package" Target="../embeddings/Microsoft_Word___17.docx"/><Relationship Id="rId19" Type="http://schemas.openxmlformats.org/officeDocument/2006/relationships/package" Target="../embeddings/Microsoft_Word___20.docx"/><Relationship Id="rId4" Type="http://schemas.openxmlformats.org/officeDocument/2006/relationships/package" Target="../embeddings/Microsoft_Word___15.docx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13" Type="http://schemas.openxmlformats.org/officeDocument/2006/relationships/image" Target="../media/image24.emf"/><Relationship Id="rId18" Type="http://schemas.openxmlformats.org/officeDocument/2006/relationships/package" Target="../embeddings/Microsoft_Word___25.docx"/><Relationship Id="rId3" Type="http://schemas.openxmlformats.org/officeDocument/2006/relationships/slide" Target="slide15.xml"/><Relationship Id="rId7" Type="http://schemas.openxmlformats.org/officeDocument/2006/relationships/oleObject" Target="../embeddings/oleObject22.bin"/><Relationship Id="rId12" Type="http://schemas.openxmlformats.org/officeDocument/2006/relationships/package" Target="../embeddings/Microsoft_Word___23.docx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.e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emf"/><Relationship Id="rId11" Type="http://schemas.openxmlformats.org/officeDocument/2006/relationships/oleObject" Target="../embeddings/oleObject23.bin"/><Relationship Id="rId5" Type="http://schemas.openxmlformats.org/officeDocument/2006/relationships/package" Target="../embeddings/Microsoft_Word___21.docx"/><Relationship Id="rId15" Type="http://schemas.openxmlformats.org/officeDocument/2006/relationships/package" Target="../embeddings/Microsoft_Word___24.docx"/><Relationship Id="rId10" Type="http://schemas.openxmlformats.org/officeDocument/2006/relationships/slide" Target="slide16.xml"/><Relationship Id="rId19" Type="http://schemas.openxmlformats.org/officeDocument/2006/relationships/image" Target="../media/image26.e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3.emf"/><Relationship Id="rId14" Type="http://schemas.openxmlformats.org/officeDocument/2006/relationships/oleObject" Target="../embeddings/oleObject2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26.docx"/><Relationship Id="rId4" Type="http://schemas.openxmlformats.org/officeDocument/2006/relationships/oleObject" Target="../embeddings/oleObject2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package" Target="../embeddings/Microsoft_Word___30.docx"/><Relationship Id="rId3" Type="http://schemas.openxmlformats.org/officeDocument/2006/relationships/oleObject" Target="../embeddings/oleObject27.bin"/><Relationship Id="rId7" Type="http://schemas.openxmlformats.org/officeDocument/2006/relationships/package" Target="../embeddings/Microsoft_Word___28.docx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2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1.docx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0.emf"/><Relationship Id="rId5" Type="http://schemas.openxmlformats.org/officeDocument/2006/relationships/image" Target="../media/image28.emf"/><Relationship Id="rId15" Type="http://schemas.openxmlformats.org/officeDocument/2006/relationships/oleObject" Target="../embeddings/oleObject31.bin"/><Relationship Id="rId10" Type="http://schemas.openxmlformats.org/officeDocument/2006/relationships/package" Target="../embeddings/Microsoft_Word___29.docx"/><Relationship Id="rId4" Type="http://schemas.openxmlformats.org/officeDocument/2006/relationships/package" Target="../embeddings/Microsoft_Word___27.docx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Word___3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33.bin"/><Relationship Id="rId7" Type="http://schemas.openxmlformats.org/officeDocument/2006/relationships/package" Target="../embeddings/Microsoft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6.emf"/><Relationship Id="rId5" Type="http://schemas.openxmlformats.org/officeDocument/2006/relationships/image" Target="../media/image34.emf"/><Relationship Id="rId10" Type="http://schemas.openxmlformats.org/officeDocument/2006/relationships/package" Target="../embeddings/Microsoft_Word___35.docx"/><Relationship Id="rId4" Type="http://schemas.openxmlformats.org/officeDocument/2006/relationships/package" Target="../embeddings/Microsoft_Word___33.docx"/><Relationship Id="rId9" Type="http://schemas.openxmlformats.org/officeDocument/2006/relationships/oleObject" Target="../embeddings/oleObject3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package" Target="../embeddings/Microsoft_Word___39.docx"/><Relationship Id="rId3" Type="http://schemas.openxmlformats.org/officeDocument/2006/relationships/oleObject" Target="../embeddings/oleObject36.bin"/><Relationship Id="rId7" Type="http://schemas.openxmlformats.org/officeDocument/2006/relationships/package" Target="../embeddings/Microsoft_Word___37.docx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39.emf"/><Relationship Id="rId5" Type="http://schemas.openxmlformats.org/officeDocument/2006/relationships/image" Target="../media/image37.emf"/><Relationship Id="rId15" Type="http://schemas.openxmlformats.org/officeDocument/2006/relationships/slide" Target="slide22.xml"/><Relationship Id="rId10" Type="http://schemas.openxmlformats.org/officeDocument/2006/relationships/package" Target="../embeddings/Microsoft_Word___38.docx"/><Relationship Id="rId4" Type="http://schemas.openxmlformats.org/officeDocument/2006/relationships/package" Target="../embeddings/Microsoft_Word___36.docx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4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40.bin"/><Relationship Id="rId7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4.emf"/><Relationship Id="rId5" Type="http://schemas.openxmlformats.org/officeDocument/2006/relationships/image" Target="../media/image42.emf"/><Relationship Id="rId10" Type="http://schemas.openxmlformats.org/officeDocument/2006/relationships/package" Target="../embeddings/Microsoft_Word___42.docx"/><Relationship Id="rId4" Type="http://schemas.openxmlformats.org/officeDocument/2006/relationships/package" Target="../embeddings/Microsoft_Word___40.docx"/><Relationship Id="rId9" Type="http://schemas.openxmlformats.org/officeDocument/2006/relationships/oleObject" Target="../embeddings/oleObject4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7" Type="http://schemas.openxmlformats.org/officeDocument/2006/relationships/image" Target="file:///F:\2016&#36213;&#29770;\&#21516;&#27493;\&#25968;&#23398;\&#21019;&#26032;%20&#20154;A&#24517;&#20462;2\word\RJ3-27.TI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6.png"/><Relationship Id="rId5" Type="http://schemas.openxmlformats.org/officeDocument/2006/relationships/image" Target="../media/image45.emf"/><Relationship Id="rId4" Type="http://schemas.openxmlformats.org/officeDocument/2006/relationships/package" Target="../embeddings/Microsoft_Word___43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13" Type="http://schemas.openxmlformats.org/officeDocument/2006/relationships/package" Target="../embeddings/Microsoft_Word___47.docx"/><Relationship Id="rId3" Type="http://schemas.openxmlformats.org/officeDocument/2006/relationships/oleObject" Target="../embeddings/oleObject44.bin"/><Relationship Id="rId7" Type="http://schemas.openxmlformats.org/officeDocument/2006/relationships/package" Target="../embeddings/Microsoft_Word___45.docx"/><Relationship Id="rId12" Type="http://schemas.openxmlformats.org/officeDocument/2006/relationships/oleObject" Target="../embeddings/oleObject4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9.emf"/><Relationship Id="rId5" Type="http://schemas.openxmlformats.org/officeDocument/2006/relationships/image" Target="../media/image47.emf"/><Relationship Id="rId15" Type="http://schemas.openxmlformats.org/officeDocument/2006/relationships/slide" Target="slide27.xml"/><Relationship Id="rId10" Type="http://schemas.openxmlformats.org/officeDocument/2006/relationships/package" Target="../embeddings/Microsoft_Word___46.docx"/><Relationship Id="rId4" Type="http://schemas.openxmlformats.org/officeDocument/2006/relationships/package" Target="../embeddings/Microsoft_Word___44.docx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5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2.emf"/><Relationship Id="rId3" Type="http://schemas.openxmlformats.org/officeDocument/2006/relationships/slide" Target="slide28.xml"/><Relationship Id="rId7" Type="http://schemas.openxmlformats.org/officeDocument/2006/relationships/slide" Target="slide32.xml"/><Relationship Id="rId12" Type="http://schemas.openxmlformats.org/officeDocument/2006/relationships/package" Target="../embeddings/Microsoft_Word___49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3.emf"/><Relationship Id="rId1" Type="http://schemas.openxmlformats.org/officeDocument/2006/relationships/vmlDrawing" Target="../drawings/vmlDrawing16.vml"/><Relationship Id="rId6" Type="http://schemas.openxmlformats.org/officeDocument/2006/relationships/slide" Target="slide31.xml"/><Relationship Id="rId11" Type="http://schemas.openxmlformats.org/officeDocument/2006/relationships/oleObject" Target="../embeddings/oleObject49.bin"/><Relationship Id="rId5" Type="http://schemas.openxmlformats.org/officeDocument/2006/relationships/slide" Target="slide30.xml"/><Relationship Id="rId15" Type="http://schemas.openxmlformats.org/officeDocument/2006/relationships/package" Target="../embeddings/Microsoft_Word___50.docx"/><Relationship Id="rId10" Type="http://schemas.openxmlformats.org/officeDocument/2006/relationships/image" Target="../media/image51.emf"/><Relationship Id="rId4" Type="http://schemas.openxmlformats.org/officeDocument/2006/relationships/slide" Target="slide29.xml"/><Relationship Id="rId9" Type="http://schemas.openxmlformats.org/officeDocument/2006/relationships/package" Target="../embeddings/Microsoft_Word___48.docx"/><Relationship Id="rId14" Type="http://schemas.openxmlformats.org/officeDocument/2006/relationships/oleObject" Target="../embeddings/oleObject5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5.emf"/><Relationship Id="rId3" Type="http://schemas.openxmlformats.org/officeDocument/2006/relationships/slide" Target="slide28.xml"/><Relationship Id="rId7" Type="http://schemas.openxmlformats.org/officeDocument/2006/relationships/slide" Target="slide32.xml"/><Relationship Id="rId12" Type="http://schemas.openxmlformats.org/officeDocument/2006/relationships/package" Target="../embeddings/Microsoft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31.xml"/><Relationship Id="rId11" Type="http://schemas.openxmlformats.org/officeDocument/2006/relationships/oleObject" Target="../embeddings/oleObject52.bin"/><Relationship Id="rId5" Type="http://schemas.openxmlformats.org/officeDocument/2006/relationships/slide" Target="slide30.xml"/><Relationship Id="rId10" Type="http://schemas.openxmlformats.org/officeDocument/2006/relationships/image" Target="../media/image54.emf"/><Relationship Id="rId4" Type="http://schemas.openxmlformats.org/officeDocument/2006/relationships/slide" Target="slide29.xml"/><Relationship Id="rId9" Type="http://schemas.openxmlformats.org/officeDocument/2006/relationships/package" Target="../embeddings/Microsoft_Word___51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13" Type="http://schemas.openxmlformats.org/officeDocument/2006/relationships/slide" Target="slide32.xml"/><Relationship Id="rId3" Type="http://schemas.openxmlformats.org/officeDocument/2006/relationships/oleObject" Target="../embeddings/oleObject53.bin"/><Relationship Id="rId7" Type="http://schemas.openxmlformats.org/officeDocument/2006/relationships/package" Target="../embeddings/Microsoft_Word___54.docx"/><Relationship Id="rId12" Type="http://schemas.openxmlformats.org/officeDocument/2006/relationships/slide" Target="slide3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4.bin"/><Relationship Id="rId11" Type="http://schemas.openxmlformats.org/officeDocument/2006/relationships/slide" Target="slide30.xml"/><Relationship Id="rId5" Type="http://schemas.openxmlformats.org/officeDocument/2006/relationships/image" Target="../media/image56.emf"/><Relationship Id="rId10" Type="http://schemas.openxmlformats.org/officeDocument/2006/relationships/slide" Target="slide29.xml"/><Relationship Id="rId4" Type="http://schemas.openxmlformats.org/officeDocument/2006/relationships/package" Target="../embeddings/Microsoft_Word___53.docx"/><Relationship Id="rId9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10" Type="http://schemas.openxmlformats.org/officeDocument/2006/relationships/image" Target="../media/image58.emf"/><Relationship Id="rId4" Type="http://schemas.openxmlformats.org/officeDocument/2006/relationships/slide" Target="slide29.xml"/><Relationship Id="rId9" Type="http://schemas.openxmlformats.org/officeDocument/2006/relationships/package" Target="../embeddings/Microsoft_Word___55.docx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package" Target="../embeddings/Microsoft_Word___4.docx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2.emf"/><Relationship Id="rId15" Type="http://schemas.openxmlformats.org/officeDocument/2006/relationships/package" Target="../embeddings/Microsoft_Word___5.docx"/><Relationship Id="rId10" Type="http://schemas.openxmlformats.org/officeDocument/2006/relationships/package" Target="../embeddings/Microsoft_Word___3.docx"/><Relationship Id="rId4" Type="http://schemas.openxmlformats.org/officeDocument/2006/relationships/package" Target="../embeddings/Microsoft_Word___1.docx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8.emf"/><Relationship Id="rId5" Type="http://schemas.openxmlformats.org/officeDocument/2006/relationships/image" Target="../media/image6.emf"/><Relationship Id="rId10" Type="http://schemas.openxmlformats.org/officeDocument/2006/relationships/package" Target="../embeddings/Microsoft_Word___8.docx"/><Relationship Id="rId4" Type="http://schemas.openxmlformats.org/officeDocument/2006/relationships/package" Target="../embeddings/Microsoft_Word___6.docx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9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Relationship Id="rId9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image" Target="../media/image13.pn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11.docx"/><Relationship Id="rId10" Type="http://schemas.openxmlformats.org/officeDocument/2006/relationships/slide" Target="slide10.xml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07494" y="2277666"/>
            <a:ext cx="52565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第三章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§3.2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</a:t>
            </a:r>
            <a:r>
              <a:rPr lang="zh-CN" altLang="en-US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的方程</a:t>
            </a:r>
            <a:endParaRPr lang="zh-CN" altLang="en-US" sz="1600" i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7495" y="2711406"/>
            <a:ext cx="96204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3.2.3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直线的一般式方程</a:t>
            </a:r>
            <a:endParaRPr lang="zh-CN" altLang="en-US" sz="6000" b="1" spc="-13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" name="Picture 2" descr="C:\Users\Administrator\Desktop\创新图片\数学创新 2-1\2771897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74" y="4108553"/>
            <a:ext cx="2782839" cy="275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467941"/>
            <a:ext cx="12190413" cy="5854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906453"/>
              </p:ext>
            </p:extLst>
          </p:nvPr>
        </p:nvGraphicFramePr>
        <p:xfrm>
          <a:off x="504825" y="706053"/>
          <a:ext cx="106394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8" name="文档" r:id="rId4" imgW="10646209" imgH="1251990" progId="Word.Document.12">
                  <p:embed/>
                </p:oleObj>
              </mc:Choice>
              <mc:Fallback>
                <p:oleObj name="文档" r:id="rId4" imgW="10646209" imgH="12519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706053"/>
                        <a:ext cx="10639425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77999" y="178617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193159"/>
              </p:ext>
            </p:extLst>
          </p:nvPr>
        </p:nvGraphicFramePr>
        <p:xfrm>
          <a:off x="504825" y="3868675"/>
          <a:ext cx="106394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9" name="文档" r:id="rId7" imgW="10646209" imgH="920970" progId="Word.Document.12">
                  <p:embed/>
                </p:oleObj>
              </mc:Choice>
              <mc:Fallback>
                <p:oleObj name="文档" r:id="rId7" imgW="10646209" imgH="9209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68675"/>
                        <a:ext cx="106394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77999" y="468585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由于直线方程的斜截式和截距式是惟一的，而两点式和点斜式不惟一，因此，通常情况下，一般式不化为两点式和点斜式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3865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一条直线经过点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，并且与两坐标轴围成的三角形的面积为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，求此直线方程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488174"/>
              </p:ext>
            </p:extLst>
          </p:nvPr>
        </p:nvGraphicFramePr>
        <p:xfrm>
          <a:off x="504825" y="111806"/>
          <a:ext cx="109442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99" name="文档" r:id="rId4" imgW="10951189" imgH="866430" progId="Word.Document.12">
                  <p:embed/>
                </p:oleObj>
              </mc:Choice>
              <mc:Fallback>
                <p:oleObj name="文档" r:id="rId4" imgW="10951189" imgH="866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111806"/>
                        <a:ext cx="109442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030107"/>
              </p:ext>
            </p:extLst>
          </p:nvPr>
        </p:nvGraphicFramePr>
        <p:xfrm>
          <a:off x="504825" y="980094"/>
          <a:ext cx="109442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0" name="文档" r:id="rId7" imgW="10948732" imgH="876043" progId="Word.Document.12">
                  <p:embed/>
                </p:oleObj>
              </mc:Choice>
              <mc:Fallback>
                <p:oleObj name="文档" r:id="rId7" imgW="10948732" imgH="876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980094"/>
                        <a:ext cx="109442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380523"/>
              </p:ext>
            </p:extLst>
          </p:nvPr>
        </p:nvGraphicFramePr>
        <p:xfrm>
          <a:off x="504825" y="1762657"/>
          <a:ext cx="109442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1" name="文档" r:id="rId10" imgW="10948732" imgH="990497" progId="Word.Document.12">
                  <p:embed/>
                </p:oleObj>
              </mc:Choice>
              <mc:Fallback>
                <p:oleObj name="文档" r:id="rId10" imgW="10948732" imgH="9904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4825" y="1762657"/>
                        <a:ext cx="1094422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237750"/>
              </p:ext>
            </p:extLst>
          </p:nvPr>
        </p:nvGraphicFramePr>
        <p:xfrm>
          <a:off x="504825" y="2770769"/>
          <a:ext cx="109442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2" name="文档" r:id="rId13" imgW="10951189" imgH="1160190" progId="Word.Document.12">
                  <p:embed/>
                </p:oleObj>
              </mc:Choice>
              <mc:Fallback>
                <p:oleObj name="文档" r:id="rId13" imgW="10951189" imgH="1160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4825" y="2770769"/>
                        <a:ext cx="109442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979678"/>
              </p:ext>
            </p:extLst>
          </p:nvPr>
        </p:nvGraphicFramePr>
        <p:xfrm>
          <a:off x="504825" y="3994905"/>
          <a:ext cx="109442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3" name="文档" r:id="rId16" imgW="10951189" imgH="1160730" progId="Word.Document.12">
                  <p:embed/>
                </p:oleObj>
              </mc:Choice>
              <mc:Fallback>
                <p:oleObj name="文档" r:id="rId16" imgW="10951189" imgH="11607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4825" y="3994905"/>
                        <a:ext cx="109442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150969"/>
              </p:ext>
            </p:extLst>
          </p:nvPr>
        </p:nvGraphicFramePr>
        <p:xfrm>
          <a:off x="504825" y="5147033"/>
          <a:ext cx="109442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4" name="文档" r:id="rId19" imgW="10951189" imgH="980910" progId="Word.Document.12">
                  <p:embed/>
                </p:oleObj>
              </mc:Choice>
              <mc:Fallback>
                <p:oleObj name="文档" r:id="rId19" imgW="10951189" imgH="980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4825" y="5147033"/>
                        <a:ext cx="10944225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77999" y="593912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176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直线方程的应用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，求满足下列条件的直线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682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95964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438233"/>
              </p:ext>
            </p:extLst>
          </p:nvPr>
        </p:nvGraphicFramePr>
        <p:xfrm>
          <a:off x="504825" y="266775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9" name="文档" r:id="rId5" imgW="10951189" imgH="885870" progId="Word.Document.12">
                  <p:embed/>
                </p:oleObj>
              </mc:Choice>
              <mc:Fallback>
                <p:oleObj name="文档" r:id="rId5" imgW="10951189" imgH="8858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4825" y="266775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724595"/>
              </p:ext>
            </p:extLst>
          </p:nvPr>
        </p:nvGraphicFramePr>
        <p:xfrm>
          <a:off x="504825" y="1197546"/>
          <a:ext cx="109442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0" name="文档" r:id="rId8" imgW="10951189" imgH="920970" progId="Word.Document.12">
                  <p:embed/>
                </p:oleObj>
              </mc:Choice>
              <mc:Fallback>
                <p:oleObj name="文档" r:id="rId8" imgW="10951189" imgH="920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4825" y="1197546"/>
                        <a:ext cx="109442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>
            <a:hlinkClick r:id="rId10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586913"/>
              </p:ext>
            </p:extLst>
          </p:nvPr>
        </p:nvGraphicFramePr>
        <p:xfrm>
          <a:off x="504825" y="2105075"/>
          <a:ext cx="109442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1" name="文档" r:id="rId12" imgW="10951189" imgH="920970" progId="Word.Document.12">
                  <p:embed/>
                </p:oleObj>
              </mc:Choice>
              <mc:Fallback>
                <p:oleObj name="文档" r:id="rId12" imgW="10951189" imgH="920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4825" y="2105075"/>
                        <a:ext cx="109442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77999" y="455334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277277"/>
              </p:ext>
            </p:extLst>
          </p:nvPr>
        </p:nvGraphicFramePr>
        <p:xfrm>
          <a:off x="504825" y="3777630"/>
          <a:ext cx="109442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2" name="文档" r:id="rId15" imgW="10951189" imgH="920970" progId="Word.Document.12">
                  <p:embed/>
                </p:oleObj>
              </mc:Choice>
              <mc:Fallback>
                <p:oleObj name="文档" r:id="rId15" imgW="10951189" imgH="920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4825" y="3777630"/>
                        <a:ext cx="109442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573197"/>
              </p:ext>
            </p:extLst>
          </p:nvPr>
        </p:nvGraphicFramePr>
        <p:xfrm>
          <a:off x="504825" y="5395714"/>
          <a:ext cx="109442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3" name="文档" r:id="rId18" imgW="10951189" imgH="920970" progId="Word.Document.12">
                  <p:embed/>
                </p:oleObj>
              </mc:Choice>
              <mc:Fallback>
                <p:oleObj name="文档" r:id="rId18" imgW="10951189" imgH="920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4825" y="5395714"/>
                        <a:ext cx="109442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726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7" name="矩形 6"/>
          <p:cNvSpPr/>
          <p:nvPr/>
        </p:nvSpPr>
        <p:spPr>
          <a:xfrm>
            <a:off x="377999" y="1028641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平行，可设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代入上式得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所求直线的方程为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垂直，可设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代入上式得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所求直线的方程为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880666"/>
              </p:ext>
            </p:extLst>
          </p:nvPr>
        </p:nvGraphicFramePr>
        <p:xfrm>
          <a:off x="504825" y="270967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9" name="文档" r:id="rId5" imgW="10951189" imgH="885870" progId="Word.Document.12">
                  <p:embed/>
                </p:oleObj>
              </mc:Choice>
              <mc:Fallback>
                <p:oleObj name="文档" r:id="rId5" imgW="10951189" imgH="8858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4825" y="270967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127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635231"/>
            <a:ext cx="12190413" cy="34031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115" y="1936037"/>
            <a:ext cx="11070182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中系数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确定直线的斜率，因此，与直线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平行的直线方程可设为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垂直的直线方程可设为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这是经常采用的解题技巧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为何值时，直线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6843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时，两直线既不平行，也不垂直；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993602"/>
              </p:ext>
            </p:extLst>
          </p:nvPr>
        </p:nvGraphicFramePr>
        <p:xfrm>
          <a:off x="504825" y="724719"/>
          <a:ext cx="115728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76" name="文档" r:id="rId4" imgW="11579789" imgH="980910" progId="Word.Document.12">
                  <p:embed/>
                </p:oleObj>
              </mc:Choice>
              <mc:Fallback>
                <p:oleObj name="文档" r:id="rId4" imgW="11579789" imgH="980910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724719"/>
                        <a:ext cx="1157287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248416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当两直线平行时，由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038163"/>
              </p:ext>
            </p:extLst>
          </p:nvPr>
        </p:nvGraphicFramePr>
        <p:xfrm>
          <a:off x="504825" y="1701602"/>
          <a:ext cx="11144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77" name="文档" r:id="rId7" imgW="11151358" imgH="885600" progId="Word.Document.12">
                  <p:embed/>
                </p:oleObj>
              </mc:Choice>
              <mc:Fallback>
                <p:oleObj name="文档" r:id="rId7" imgW="11151358" imgH="8856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701602"/>
                        <a:ext cx="11144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006636"/>
              </p:ext>
            </p:extLst>
          </p:nvPr>
        </p:nvGraphicFramePr>
        <p:xfrm>
          <a:off x="504825" y="3307482"/>
          <a:ext cx="111442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78" name="文档" r:id="rId10" imgW="11151358" imgH="920430" progId="Word.Document.12">
                  <p:embed/>
                </p:oleObj>
              </mc:Choice>
              <mc:Fallback>
                <p:oleObj name="文档" r:id="rId10" imgW="11151358" imgH="9204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307482"/>
                        <a:ext cx="111442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82191" y="4183811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时，两直线平行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当两直线垂直时，由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096067"/>
              </p:ext>
            </p:extLst>
          </p:nvPr>
        </p:nvGraphicFramePr>
        <p:xfrm>
          <a:off x="504825" y="5683374"/>
          <a:ext cx="53816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79" name="文档" r:id="rId13" imgW="5388612" imgH="920430" progId="Word.Document.12">
                  <p:embed/>
                </p:oleObj>
              </mc:Choice>
              <mc:Fallback>
                <p:oleObj name="文档" r:id="rId13" imgW="5388612" imgH="9204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83374"/>
                        <a:ext cx="53816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543927"/>
              </p:ext>
            </p:extLst>
          </p:nvPr>
        </p:nvGraphicFramePr>
        <p:xfrm>
          <a:off x="5524475" y="5755754"/>
          <a:ext cx="53816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80" name="文档" r:id="rId16" imgW="5388612" imgH="920970" progId="Word.Document.12">
                  <p:embed/>
                </p:oleObj>
              </mc:Choice>
              <mc:Fallback>
                <p:oleObj name="文档" r:id="rId16" imgW="5388612" imgH="9209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475" y="5755754"/>
                        <a:ext cx="53816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由含参一般式方程求参数的值或取值范围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表示一条直线，则实数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209027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若方程不能表示直线，则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531205"/>
              </p:ext>
            </p:extLst>
          </p:nvPr>
        </p:nvGraphicFramePr>
        <p:xfrm>
          <a:off x="504825" y="2944848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65" name="文档" r:id="rId4" imgW="11151358" imgH="1160190" progId="Word.Document.12">
                  <p:embed/>
                </p:oleObj>
              </mc:Choice>
              <mc:Fallback>
                <p:oleObj name="文档" r:id="rId4" imgW="11151358" imgH="11601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944848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406272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时，方程表示一条直线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6219" y="1538536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/>
      <p:bldP spid="18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掌握直线的一般式方程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的二元一次方程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都表示直线，且直线方程都可以化为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会进行直线方程不同形式的转化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为何值时，直线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142309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因为已知直线的倾斜角为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所以此直线的斜率是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815555"/>
              </p:ext>
            </p:extLst>
          </p:nvPr>
        </p:nvGraphicFramePr>
        <p:xfrm>
          <a:off x="504825" y="2914650"/>
          <a:ext cx="111442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71" name="文档" r:id="rId4" imgW="11151358" imgH="1047600" progId="Word.Document.12">
                  <p:embed/>
                </p:oleObj>
              </mc:Choice>
              <mc:Fallback>
                <p:oleObj name="文档" r:id="rId4" imgW="11151358" imgH="10476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914650"/>
                        <a:ext cx="1114425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449908"/>
              </p:ext>
            </p:extLst>
          </p:nvPr>
        </p:nvGraphicFramePr>
        <p:xfrm>
          <a:off x="504825" y="4047753"/>
          <a:ext cx="111442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72" name="文档" r:id="rId7" imgW="11151358" imgH="1160190" progId="Word.Document.12">
                  <p:embed/>
                </p:oleObj>
              </mc:Choice>
              <mc:Fallback>
                <p:oleObj name="文档" r:id="rId7" imgW="11151358" imgH="11601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47753"/>
                        <a:ext cx="1114425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643738"/>
              </p:ext>
            </p:extLst>
          </p:nvPr>
        </p:nvGraphicFramePr>
        <p:xfrm>
          <a:off x="504825" y="5239122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73" name="文档" r:id="rId10" imgW="11151358" imgH="1160730" progId="Word.Document.12">
                  <p:embed/>
                </p:oleObj>
              </mc:Choice>
              <mc:Fallback>
                <p:oleObj name="文档" r:id="rId10" imgW="11151358" imgH="11607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239122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879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847031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因为已知直线在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891869"/>
              </p:ext>
            </p:extLst>
          </p:nvPr>
        </p:nvGraphicFramePr>
        <p:xfrm>
          <a:off x="504825" y="1648644"/>
          <a:ext cx="111442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28" name="文档" r:id="rId4" imgW="11151358" imgH="1047600" progId="Word.Document.12">
                  <p:embed/>
                </p:oleObj>
              </mc:Choice>
              <mc:Fallback>
                <p:oleObj name="文档" r:id="rId4" imgW="11151358" imgH="10476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648644"/>
                        <a:ext cx="11144250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409435"/>
              </p:ext>
            </p:extLst>
          </p:nvPr>
        </p:nvGraphicFramePr>
        <p:xfrm>
          <a:off x="504825" y="3666009"/>
          <a:ext cx="11144250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29" name="文档" r:id="rId7" imgW="11151358" imgH="1898640" progId="Word.Document.12">
                  <p:embed/>
                </p:oleObj>
              </mc:Choice>
              <mc:Fallback>
                <p:oleObj name="文档" r:id="rId7" imgW="11151358" imgH="18986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666009"/>
                        <a:ext cx="11144250" cy="189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489160"/>
              </p:ext>
            </p:extLst>
          </p:nvPr>
        </p:nvGraphicFramePr>
        <p:xfrm>
          <a:off x="504825" y="5549255"/>
          <a:ext cx="111442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30" name="文档" r:id="rId10" imgW="11151358" imgH="895320" progId="Word.Document.12">
                  <p:embed/>
                </p:oleObj>
              </mc:Choice>
              <mc:Fallback>
                <p:oleObj name="文档" r:id="rId10" imgW="11151358" imgH="8953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549255"/>
                        <a:ext cx="1114425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205565"/>
              </p:ext>
            </p:extLst>
          </p:nvPr>
        </p:nvGraphicFramePr>
        <p:xfrm>
          <a:off x="504825" y="2709714"/>
          <a:ext cx="111442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31" name="文档" r:id="rId13" imgW="11151358" imgH="1047600" progId="Word.Document.12">
                  <p:embed/>
                </p:oleObj>
              </mc:Choice>
              <mc:Fallback>
                <p:oleObj name="文档" r:id="rId13" imgW="11151358" imgH="10476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09714"/>
                        <a:ext cx="11144250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圆角矩形 15">
            <a:hlinkClick r:id="rId15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51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95" y="146001"/>
            <a:ext cx="12190413" cy="65527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60115" y="112093"/>
            <a:ext cx="11070182" cy="646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已知含参的直线的一般式方程求参数的值或范围的步骤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 descr="F:\2016赵瑊\同步\数学\创新 人A必修2\word\RJ3-26.TIF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"/>
          <a:stretch/>
        </p:blipFill>
        <p:spPr bwMode="auto">
          <a:xfrm>
            <a:off x="1668809" y="824943"/>
            <a:ext cx="8856984" cy="57869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252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求证：不论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为何值，直线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总经过第一象限；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762643"/>
              </p:ext>
            </p:extLst>
          </p:nvPr>
        </p:nvGraphicFramePr>
        <p:xfrm>
          <a:off x="504825" y="1681783"/>
          <a:ext cx="11144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8" name="文档" r:id="rId4" imgW="11151358" imgH="885600" progId="Word.Document.12">
                  <p:embed/>
                </p:oleObj>
              </mc:Choice>
              <mc:Fallback>
                <p:oleObj name="文档" r:id="rId4" imgW="11151358" imgH="8856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681783"/>
                        <a:ext cx="11144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590529"/>
              </p:ext>
            </p:extLst>
          </p:nvPr>
        </p:nvGraphicFramePr>
        <p:xfrm>
          <a:off x="504825" y="2805733"/>
          <a:ext cx="111442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9" name="文档" r:id="rId7" imgW="11151358" imgH="904770" progId="Word.Document.12">
                  <p:embed/>
                </p:oleObj>
              </mc:Choice>
              <mc:Fallback>
                <p:oleObj name="文档" r:id="rId7" imgW="11151358" imgH="9047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805733"/>
                        <a:ext cx="1114425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394016"/>
              </p:ext>
            </p:extLst>
          </p:nvPr>
        </p:nvGraphicFramePr>
        <p:xfrm>
          <a:off x="504825" y="3947939"/>
          <a:ext cx="11144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0" name="文档" r:id="rId10" imgW="11151358" imgH="885600" progId="Word.Document.12">
                  <p:embed/>
                </p:oleObj>
              </mc:Choice>
              <mc:Fallback>
                <p:oleObj name="文档" r:id="rId10" imgW="11151358" imgH="8856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947939"/>
                        <a:ext cx="11144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82191" y="486433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必过第一象限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5507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为使直线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不经过第二象限，求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370697"/>
              </p:ext>
            </p:extLst>
          </p:nvPr>
        </p:nvGraphicFramePr>
        <p:xfrm>
          <a:off x="504825" y="986855"/>
          <a:ext cx="11144250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74" name="文档" r:id="rId4" imgW="11151358" imgH="1673730" progId="Word.Document.12">
                  <p:embed/>
                </p:oleObj>
              </mc:Choice>
              <mc:Fallback>
                <p:oleObj name="文档" r:id="rId4" imgW="11151358" imgH="16737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986855"/>
                        <a:ext cx="11144250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2624808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直线不过第二象限，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直线的斜率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3" name="图片 12" descr="F:\2016赵瑊\同步\数学\创新 人A必修2\word\RJ3-27.TIF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919039"/>
            <a:ext cx="2736304" cy="2645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217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90951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，若此直线的斜率为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，试确定实数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49177" y="157160"/>
            <a:ext cx="10378677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一般式求斜率考虑不全致误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731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由直线方程的一般式，可转化为斜截式，利用斜率为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，建立方程求解，但要注意分母不为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650266"/>
              </p:ext>
            </p:extLst>
          </p:nvPr>
        </p:nvGraphicFramePr>
        <p:xfrm>
          <a:off x="504825" y="1428428"/>
          <a:ext cx="11210925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764" name="文档" r:id="rId4" imgW="11215432" imgH="1730130" progId="Word.Document.12">
                  <p:embed/>
                </p:oleObj>
              </mc:Choice>
              <mc:Fallback>
                <p:oleObj name="文档" r:id="rId4" imgW="11215432" imgH="1730130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428428"/>
                        <a:ext cx="11210925" cy="172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23130"/>
              </p:ext>
            </p:extLst>
          </p:nvPr>
        </p:nvGraphicFramePr>
        <p:xfrm>
          <a:off x="504825" y="3182516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765" name="文档" r:id="rId7" imgW="11218081" imgH="885870" progId="Word.Document.12">
                  <p:embed/>
                </p:oleObj>
              </mc:Choice>
              <mc:Fallback>
                <p:oleObj name="文档" r:id="rId7" imgW="11218081" imgH="885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182516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395290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式不成立，不符合题意，故应舍去；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648181"/>
              </p:ext>
            </p:extLst>
          </p:nvPr>
        </p:nvGraphicFramePr>
        <p:xfrm>
          <a:off x="504825" y="4735463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766" name="文档" r:id="rId10" imgW="11218081" imgH="885870" progId="Word.Document.12">
                  <p:embed/>
                </p:oleObj>
              </mc:Choice>
              <mc:Fallback>
                <p:oleObj name="文档" r:id="rId10" imgW="11218081" imgH="885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735463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105104"/>
              </p:ext>
            </p:extLst>
          </p:nvPr>
        </p:nvGraphicFramePr>
        <p:xfrm>
          <a:off x="504825" y="5681092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767" name="文档" r:id="rId13" imgW="11218081" imgH="885870" progId="Word.Document.12">
                  <p:embed/>
                </p:oleObj>
              </mc:Choice>
              <mc:Fallback>
                <p:oleObj name="文档" r:id="rId13" imgW="11218081" imgH="885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81092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圆角矩形 14">
            <a:hlinkClick r:id="rId1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107976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891447"/>
            <a:ext cx="12190413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164225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本题易出现的错误是在由一般式转化为斜截式后，直接得到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式，而忽略了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因为本例中斜率已存在且为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式应有意义，所以分母应不为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3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0927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表示直线，则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应满足的条件为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264723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表示直线的条件为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不能同时为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95606" y="84703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4962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第一、二、三象限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第一、二、四象限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第一、三、四象限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第二、三、四象限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65801" y="7802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291331"/>
              </p:ext>
            </p:extLst>
          </p:nvPr>
        </p:nvGraphicFramePr>
        <p:xfrm>
          <a:off x="504825" y="2666281"/>
          <a:ext cx="93916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3" name="文档" r:id="rId9" imgW="9398465" imgH="876150" progId="Word.Document.12">
                  <p:embed/>
                </p:oleObj>
              </mc:Choice>
              <mc:Fallback>
                <p:oleObj name="文档" r:id="rId9" imgW="9398465" imgH="876150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666281"/>
                        <a:ext cx="93916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527199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由此可知直线通过第一、三、四象限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110223"/>
              </p:ext>
            </p:extLst>
          </p:nvPr>
        </p:nvGraphicFramePr>
        <p:xfrm>
          <a:off x="504825" y="3571875"/>
          <a:ext cx="93916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4" name="文档" r:id="rId12" imgW="9398465" imgH="876150" progId="Word.Document.12">
                  <p:embed/>
                </p:oleObj>
              </mc:Choice>
              <mc:Fallback>
                <p:oleObj name="文档" r:id="rId12" imgW="9398465" imgH="8761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571875"/>
                        <a:ext cx="93916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214481"/>
              </p:ext>
            </p:extLst>
          </p:nvPr>
        </p:nvGraphicFramePr>
        <p:xfrm>
          <a:off x="504825" y="4456956"/>
          <a:ext cx="93916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5" name="文档" r:id="rId15" imgW="9398465" imgH="876150" progId="Word.Document.12">
                  <p:embed/>
                </p:oleObj>
              </mc:Choice>
              <mc:Fallback>
                <p:oleObj name="文档" r:id="rId15" imgW="9398465" imgH="8761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456956"/>
                        <a:ext cx="93916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8757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平行的直线方程是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19206" y="76549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800510"/>
              </p:ext>
            </p:extLst>
          </p:nvPr>
        </p:nvGraphicFramePr>
        <p:xfrm>
          <a:off x="504825" y="2731418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472" name="文档" r:id="rId9" imgW="11218081" imgH="885870" progId="Word.Document.12">
                  <p:embed/>
                </p:oleObj>
              </mc:Choice>
              <mc:Fallback>
                <p:oleObj name="文档" r:id="rId9" imgW="11218081" imgH="8858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31418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529333"/>
              </p:ext>
            </p:extLst>
          </p:nvPr>
        </p:nvGraphicFramePr>
        <p:xfrm>
          <a:off x="504825" y="3696097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473" name="文档" r:id="rId12" imgW="11218081" imgH="885870" progId="Word.Document.12">
                  <p:embed/>
                </p:oleObj>
              </mc:Choice>
              <mc:Fallback>
                <p:oleObj name="文档" r:id="rId12" imgW="11218081" imgH="885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696097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7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kern="100" spc="-7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7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my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互相垂直，则实数</a:t>
            </a:r>
            <a:r>
              <a:rPr lang="en-US" altLang="zh-CN" sz="2800" i="1" kern="100" spc="-7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325773"/>
              </p:ext>
            </p:extLst>
          </p:nvPr>
        </p:nvGraphicFramePr>
        <p:xfrm>
          <a:off x="504825" y="1500436"/>
          <a:ext cx="93916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717" name="文档" r:id="rId4" imgW="9398465" imgH="876150" progId="Word.Document.12">
                  <p:embed/>
                </p:oleObj>
              </mc:Choice>
              <mc:Fallback>
                <p:oleObj name="文档" r:id="rId4" imgW="9398465" imgH="8761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500436"/>
                        <a:ext cx="93916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0718576" y="7845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/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599973"/>
              </p:ext>
            </p:extLst>
          </p:nvPr>
        </p:nvGraphicFramePr>
        <p:xfrm>
          <a:off x="504825" y="2615977"/>
          <a:ext cx="93916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718" name="文档" r:id="rId7" imgW="9398465" imgH="876150" progId="Word.Document.12">
                  <p:embed/>
                </p:oleObj>
              </mc:Choice>
              <mc:Fallback>
                <p:oleObj name="文档" r:id="rId7" imgW="9398465" imgH="8761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615977"/>
                        <a:ext cx="93916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92907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已知两条直线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互相平行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735976"/>
              </p:ext>
            </p:extLst>
          </p:nvPr>
        </p:nvGraphicFramePr>
        <p:xfrm>
          <a:off x="504825" y="2163789"/>
          <a:ext cx="89630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53" name="文档" r:id="rId9" imgW="8970034" imgH="1011150" progId="Word.Document.12">
                  <p:embed/>
                </p:oleObj>
              </mc:Choice>
              <mc:Fallback>
                <p:oleObj name="文档" r:id="rId9" imgW="8970034" imgH="1011150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163789"/>
                        <a:ext cx="8963025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133203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互相平行，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3294574"/>
            <a:ext cx="11412000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98848" y="71254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/>
      <p:bldP spid="18" grpId="1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999" y="837506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根据两直线的一般式方程判定两直线平行的方法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判定斜率是否存在，若存在，化成斜截式后，则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；若都不存在，则还要判定不重合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可直接采用如下方法：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一般地，设直线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这种判定方法避开了斜率存在和不存在两种情况的讨论，可以减小因考虑不周而造成失误的可能性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999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根据两直线的一般式方程判定两直线垂直的方法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若一个斜率为零，另一个不存在，则垂直；若两个都存在斜率，化成斜截式后，则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第二种方法可避免讨论，减小失误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861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Users\Administrator\Desktop\创新图片\数学创新 2-1\2771897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74" y="4108553"/>
            <a:ext cx="2782839" cy="275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573857"/>
            <a:ext cx="11412000" cy="60693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　直线的一般式方程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在平面直角坐标系中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对于任何一条直线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都有一个表示这条直线的关于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的二元一次方程都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方程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 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直线方程的一般式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6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时，其斜率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时，在两轴上的截距分别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736869"/>
              </p:ext>
            </p:extLst>
          </p:nvPr>
        </p:nvGraphicFramePr>
        <p:xfrm>
          <a:off x="8167042" y="3183657"/>
          <a:ext cx="952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53" name="文档" r:id="rId4" imgW="959512" imgH="1028430" progId="Word.Document.12">
                  <p:embed/>
                </p:oleObj>
              </mc:Choice>
              <mc:Fallback>
                <p:oleObj name="文档" r:id="rId4" imgW="959512" imgH="1028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67042" y="3183657"/>
                        <a:ext cx="9525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280195" y="2580442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其中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不同时为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5744" y="194189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二元一次方程</a:t>
            </a:r>
          </a:p>
        </p:txBody>
      </p:sp>
      <p:sp>
        <p:nvSpPr>
          <p:cNvPr id="6" name="矩形 5"/>
          <p:cNvSpPr/>
          <p:nvPr/>
        </p:nvSpPr>
        <p:spPr>
          <a:xfrm>
            <a:off x="9884374" y="19403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一条直线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150790"/>
              </p:ext>
            </p:extLst>
          </p:nvPr>
        </p:nvGraphicFramePr>
        <p:xfrm>
          <a:off x="903759" y="4282827"/>
          <a:ext cx="952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54" name="文档" r:id="rId7" imgW="959512" imgH="1028970" progId="Word.Document.12">
                  <p:embed/>
                </p:oleObj>
              </mc:Choice>
              <mc:Fallback>
                <p:oleObj name="文档" r:id="rId7" imgW="959512" imgH="1028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3759" y="4282827"/>
                        <a:ext cx="9525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131426"/>
              </p:ext>
            </p:extLst>
          </p:nvPr>
        </p:nvGraphicFramePr>
        <p:xfrm>
          <a:off x="6654874" y="4282827"/>
          <a:ext cx="952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55" name="文档" r:id="rId10" imgW="959512" imgH="1028970" progId="Word.Document.12">
                  <p:embed/>
                </p:oleObj>
              </mc:Choice>
              <mc:Fallback>
                <p:oleObj name="文档" r:id="rId10" imgW="959512" imgH="1028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54874" y="4282827"/>
                        <a:ext cx="9525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879662"/>
              </p:ext>
            </p:extLst>
          </p:nvPr>
        </p:nvGraphicFramePr>
        <p:xfrm>
          <a:off x="2334394" y="5383535"/>
          <a:ext cx="952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56" name="文档" r:id="rId13" imgW="959512" imgH="1028970" progId="Word.Document.12">
                  <p:embed/>
                </p:oleObj>
              </mc:Choice>
              <mc:Fallback>
                <p:oleObj name="文档" r:id="rId13" imgW="959512" imgH="1028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34394" y="5383535"/>
                        <a:ext cx="9525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997176"/>
              </p:ext>
            </p:extLst>
          </p:nvPr>
        </p:nvGraphicFramePr>
        <p:xfrm>
          <a:off x="3630538" y="5383535"/>
          <a:ext cx="952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57" name="文档" r:id="rId15" imgW="959512" imgH="1028970" progId="Word.Document.12">
                  <p:embed/>
                </p:oleObj>
              </mc:Choice>
              <mc:Fallback>
                <p:oleObj name="文档" r:id="rId15" imgW="959512" imgH="1028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30538" y="5383535"/>
                        <a:ext cx="9525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圆角矩形 1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直线一般式方程的结构特征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方程是关于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的二元一次方程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方程中等号的左侧自左向右一般按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，常数的先后顺序排列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的系数一般不为分数和负数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虽然直线方程的一般式有三个参数，但只需两个独立的条件即可求得直线的方程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433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同时为零时，方程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表示什么？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775023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时，方程对任意的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都成立，故方程表示整个坐标平面；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时，方程无解，方程不表示任何图象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，不一定代表直线，只有当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不同时为零时，即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时才代表直线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336731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任何一条直线的一般式方程都能与其他四种形式互化吗？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404182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当一般式方程中的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时，直线的斜率不存在，不能化成其他形式；当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时，直线过原点，不能化为截距式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但其他四种形式都可以化为一般式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6146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uiExpand="1" build="allAtOnce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57445"/>
            <a:ext cx="11412000" cy="29238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直线的一般形式与其他形式的转化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下列直线中，斜率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且不经过第一象限的是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030036"/>
              </p:ext>
            </p:extLst>
          </p:nvPr>
        </p:nvGraphicFramePr>
        <p:xfrm>
          <a:off x="518292" y="3654549"/>
          <a:ext cx="102203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7" name="文档" r:id="rId4" imgW="10227233" imgH="885600" progId="Word.Document.12">
                  <p:embed/>
                </p:oleObj>
              </mc:Choice>
              <mc:Fallback>
                <p:oleObj name="文档" r:id="rId4" imgW="10227233" imgH="8856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92" y="3654549"/>
                        <a:ext cx="102203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91466" y="552755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228868"/>
              </p:ext>
            </p:extLst>
          </p:nvPr>
        </p:nvGraphicFramePr>
        <p:xfrm>
          <a:off x="4962128" y="1364407"/>
          <a:ext cx="10191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8" name="文档" r:id="rId7" imgW="1025965" imgH="1028430" progId="Word.Document.12">
                  <p:embed/>
                </p:oleObj>
              </mc:Choice>
              <mc:Fallback>
                <p:oleObj name="文档" r:id="rId7" imgW="1025965" imgH="10284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2128" y="1364407"/>
                        <a:ext cx="10191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592011"/>
              </p:ext>
            </p:extLst>
          </p:nvPr>
        </p:nvGraphicFramePr>
        <p:xfrm>
          <a:off x="518292" y="4652189"/>
          <a:ext cx="102203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9" name="文档" r:id="rId10" imgW="10227233" imgH="885870" progId="Word.Document.12">
                  <p:embed/>
                </p:oleObj>
              </mc:Choice>
              <mc:Fallback>
                <p:oleObj name="文档" r:id="rId10" imgW="10227233" imgH="8858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92" y="4652189"/>
                        <a:ext cx="102203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685090" y="163900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374537"/>
              </p:ext>
            </p:extLst>
          </p:nvPr>
        </p:nvGraphicFramePr>
        <p:xfrm>
          <a:off x="504825" y="409575"/>
          <a:ext cx="1063942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3" name="文档" r:id="rId5" imgW="10646209" imgH="1818990" progId="Word.Document.12">
                  <p:embed/>
                </p:oleObj>
              </mc:Choice>
              <mc:Fallback>
                <p:oleObj name="文档" r:id="rId5" imgW="10646209" imgH="1818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4825" y="409575"/>
                        <a:ext cx="10639425" cy="181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485407"/>
              </p:ext>
            </p:extLst>
          </p:nvPr>
        </p:nvGraphicFramePr>
        <p:xfrm>
          <a:off x="504825" y="2205658"/>
          <a:ext cx="106394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4" name="文档" r:id="rId8" imgW="10646209" imgH="656910" progId="Word.Document.12">
                  <p:embed/>
                </p:oleObj>
              </mc:Choice>
              <mc:Fallback>
                <p:oleObj name="文档" r:id="rId8" imgW="10646209" imgH="65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4825" y="2205658"/>
                        <a:ext cx="1063942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7453833" y="41486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897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815418"/>
            <a:ext cx="12190413" cy="550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999" y="90951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一般式化为斜截式的步骤：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移项得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663053"/>
              </p:ext>
            </p:extLst>
          </p:nvPr>
        </p:nvGraphicFramePr>
        <p:xfrm>
          <a:off x="504825" y="2296716"/>
          <a:ext cx="106394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501" name="文档" r:id="rId5" imgW="10646209" imgH="904770" progId="Word.Document.12">
                  <p:embed/>
                </p:oleObj>
              </mc:Choice>
              <mc:Fallback>
                <p:oleObj name="文档" r:id="rId5" imgW="10646209" imgH="9047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296716"/>
                        <a:ext cx="106394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77999" y="306975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一般式化为截距式的步骤：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把常数项移到方程右边，得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758266"/>
              </p:ext>
            </p:extLst>
          </p:nvPr>
        </p:nvGraphicFramePr>
        <p:xfrm>
          <a:off x="504825" y="5161781"/>
          <a:ext cx="106394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502" name="文档" r:id="rId8" imgW="10646209" imgH="920430" progId="Word.Document.12">
                  <p:embed/>
                </p:oleObj>
              </mc:Choice>
              <mc:Fallback>
                <p:oleObj name="文档" r:id="rId8" imgW="10646209" imgH="92043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161781"/>
                        <a:ext cx="106394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3396</TotalTime>
  <Words>1252</Words>
  <Application>Microsoft Office PowerPoint</Application>
  <PresentationFormat>自定义</PresentationFormat>
  <Paragraphs>186</Paragraphs>
  <Slides>35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2400</cp:revision>
  <dcterms:created xsi:type="dcterms:W3CDTF">2014-10-15T07:25:01Z</dcterms:created>
  <dcterms:modified xsi:type="dcterms:W3CDTF">2016-07-21T03:15:43Z</dcterms:modified>
</cp:coreProperties>
</file>