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46" r:id="rId6"/>
    <p:sldId id="278" r:id="rId7"/>
    <p:sldId id="541" r:id="rId8"/>
    <p:sldId id="547" r:id="rId9"/>
    <p:sldId id="309" r:id="rId10"/>
    <p:sldId id="457" r:id="rId11"/>
    <p:sldId id="542" r:id="rId12"/>
    <p:sldId id="544" r:id="rId13"/>
    <p:sldId id="549" r:id="rId14"/>
    <p:sldId id="461" r:id="rId15"/>
    <p:sldId id="462" r:id="rId16"/>
    <p:sldId id="552" r:id="rId17"/>
    <p:sldId id="553" r:id="rId18"/>
    <p:sldId id="504" r:id="rId19"/>
    <p:sldId id="554" r:id="rId20"/>
    <p:sldId id="555" r:id="rId21"/>
    <p:sldId id="556" r:id="rId22"/>
    <p:sldId id="465" r:id="rId23"/>
    <p:sldId id="466" r:id="rId24"/>
    <p:sldId id="557" r:id="rId25"/>
    <p:sldId id="558" r:id="rId26"/>
    <p:sldId id="559" r:id="rId27"/>
    <p:sldId id="468" r:id="rId28"/>
    <p:sldId id="538" r:id="rId29"/>
    <p:sldId id="545" r:id="rId30"/>
    <p:sldId id="539" r:id="rId31"/>
    <p:sldId id="537" r:id="rId32"/>
    <p:sldId id="550" r:id="rId33"/>
    <p:sldId id="560" r:id="rId34"/>
    <p:sldId id="482" r:id="rId35"/>
    <p:sldId id="361" r:id="rId36"/>
    <p:sldId id="424" r:id="rId37"/>
    <p:sldId id="447" r:id="rId38"/>
    <p:sldId id="448" r:id="rId39"/>
    <p:sldId id="423" r:id="rId40"/>
    <p:sldId id="475" r:id="rId41"/>
    <p:sldId id="451" r:id="rId42"/>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96" autoAdjust="0"/>
    <p:restoredTop sz="99883"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image" Target="../media/image28.emf"/><Relationship Id="rId4" Type="http://schemas.openxmlformats.org/officeDocument/2006/relationships/image" Target="../media/image31.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image" Target="../media/image43.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image" Target="../media/image45.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5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 Id="rId4"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oleObject" Target="../embeddings/oleObject9.bin"/><Relationship Id="rId7" Type="http://schemas.openxmlformats.org/officeDocument/2006/relationships/package" Target="../embeddings/Microsoft_Word___10.docx"/><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10.bin"/><Relationship Id="rId11" Type="http://schemas.openxmlformats.org/officeDocument/2006/relationships/image" Target="../media/image13.emf"/><Relationship Id="rId5" Type="http://schemas.openxmlformats.org/officeDocument/2006/relationships/image" Target="../media/image11.emf"/><Relationship Id="rId10" Type="http://schemas.openxmlformats.org/officeDocument/2006/relationships/package" Target="../embeddings/Microsoft_Word___11.docx"/><Relationship Id="rId4" Type="http://schemas.openxmlformats.org/officeDocument/2006/relationships/package" Target="../embeddings/Microsoft_Word___9.docx"/><Relationship Id="rId9"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oleObject" Target="../embeddings/oleObject12.bin"/><Relationship Id="rId7" Type="http://schemas.openxmlformats.org/officeDocument/2006/relationships/slide" Target="slide14.xm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slide" Target="slide13.xml"/><Relationship Id="rId5" Type="http://schemas.openxmlformats.org/officeDocument/2006/relationships/image" Target="../media/image14.emf"/><Relationship Id="rId10" Type="http://schemas.openxmlformats.org/officeDocument/2006/relationships/image" Target="../media/image15.emf"/><Relationship Id="rId4" Type="http://schemas.openxmlformats.org/officeDocument/2006/relationships/package" Target="../embeddings/Microsoft_Word___12.docx"/><Relationship Id="rId9" Type="http://schemas.openxmlformats.org/officeDocument/2006/relationships/package" Target="../embeddings/Microsoft_Word___13.docx"/></Relationships>
</file>

<file path=ppt/slides/_rels/slide13.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oleObject" Target="../embeddings/oleObject14.bin"/><Relationship Id="rId7" Type="http://schemas.openxmlformats.org/officeDocument/2006/relationships/package" Target="../embeddings/Microsoft_Word___15.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15.bin"/><Relationship Id="rId5" Type="http://schemas.openxmlformats.org/officeDocument/2006/relationships/image" Target="../media/image16.emf"/><Relationship Id="rId4" Type="http://schemas.openxmlformats.org/officeDocument/2006/relationships/package" Target="../embeddings/Microsoft_Word___14.docx"/><Relationship Id="rId9"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18.emf"/><Relationship Id="rId5" Type="http://schemas.openxmlformats.org/officeDocument/2006/relationships/package" Target="../embeddings/Microsoft_Word___16.docx"/><Relationship Id="rId4" Type="http://schemas.openxmlformats.org/officeDocument/2006/relationships/oleObject" Target="../embeddings/oleObject16.bin"/></Relationships>
</file>

<file path=ppt/slides/_rels/slide1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17.xml"/><Relationship Id="rId7" Type="http://schemas.openxmlformats.org/officeDocument/2006/relationships/oleObject" Target="../embeddings/oleObject18.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19.emf"/><Relationship Id="rId5" Type="http://schemas.openxmlformats.org/officeDocument/2006/relationships/package" Target="../embeddings/Microsoft_Word___17.docx"/><Relationship Id="rId4" Type="http://schemas.openxmlformats.org/officeDocument/2006/relationships/oleObject" Target="../embeddings/oleObject17.bin"/><Relationship Id="rId9" Type="http://schemas.openxmlformats.org/officeDocument/2006/relationships/image" Target="../media/image20.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oleObject" Target="../embeddings/oleObject19.bin"/><Relationship Id="rId7" Type="http://schemas.openxmlformats.org/officeDocument/2006/relationships/package" Target="../embeddings/Microsoft_Word___20.docx"/><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20.bin"/><Relationship Id="rId11" Type="http://schemas.openxmlformats.org/officeDocument/2006/relationships/image" Target="../media/image23.emf"/><Relationship Id="rId5" Type="http://schemas.openxmlformats.org/officeDocument/2006/relationships/image" Target="../media/image21.emf"/><Relationship Id="rId10" Type="http://schemas.openxmlformats.org/officeDocument/2006/relationships/package" Target="../embeddings/Microsoft_Word___21.docx"/><Relationship Id="rId4" Type="http://schemas.openxmlformats.org/officeDocument/2006/relationships/package" Target="../embeddings/Microsoft_Word___19.docx"/><Relationship Id="rId9" Type="http://schemas.openxmlformats.org/officeDocument/2006/relationships/oleObject" Target="../embeddings/oleObject21.bin"/></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22.xml"/><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24.emf"/><Relationship Id="rId5" Type="http://schemas.openxmlformats.org/officeDocument/2006/relationships/package" Target="../embeddings/Microsoft_Word___22.docx"/><Relationship Id="rId4" Type="http://schemas.openxmlformats.org/officeDocument/2006/relationships/oleObject" Target="../embeddings/oleObject2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27.emf"/><Relationship Id="rId3" Type="http://schemas.openxmlformats.org/officeDocument/2006/relationships/slide" Target="slide21.xml"/><Relationship Id="rId7" Type="http://schemas.openxmlformats.org/officeDocument/2006/relationships/image" Target="../media/image25.emf"/><Relationship Id="rId12" Type="http://schemas.openxmlformats.org/officeDocument/2006/relationships/package" Target="../embeddings/Microsoft_Word___25.docx"/><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package" Target="../embeddings/Microsoft_Word___23.docx"/><Relationship Id="rId11" Type="http://schemas.openxmlformats.org/officeDocument/2006/relationships/oleObject" Target="../embeddings/oleObject25.bin"/><Relationship Id="rId5" Type="http://schemas.openxmlformats.org/officeDocument/2006/relationships/oleObject" Target="../embeddings/oleObject23.bin"/><Relationship Id="rId10" Type="http://schemas.openxmlformats.org/officeDocument/2006/relationships/image" Target="../media/image26.emf"/><Relationship Id="rId4" Type="http://schemas.openxmlformats.org/officeDocument/2006/relationships/slide" Target="slide22.xml"/><Relationship Id="rId9" Type="http://schemas.openxmlformats.org/officeDocument/2006/relationships/package" Target="../embeddings/Microsoft_Word___24.docx"/></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27.docx"/><Relationship Id="rId13" Type="http://schemas.openxmlformats.org/officeDocument/2006/relationships/oleObject" Target="../embeddings/oleObject29.bin"/><Relationship Id="rId3" Type="http://schemas.openxmlformats.org/officeDocument/2006/relationships/slide" Target="slide22.xml"/><Relationship Id="rId7" Type="http://schemas.openxmlformats.org/officeDocument/2006/relationships/oleObject" Target="../embeddings/oleObject27.bin"/><Relationship Id="rId12" Type="http://schemas.openxmlformats.org/officeDocument/2006/relationships/image" Target="../media/image30.emf"/><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28.emf"/><Relationship Id="rId11" Type="http://schemas.openxmlformats.org/officeDocument/2006/relationships/package" Target="../embeddings/Microsoft_Word___28.docx"/><Relationship Id="rId5" Type="http://schemas.openxmlformats.org/officeDocument/2006/relationships/package" Target="../embeddings/Microsoft_Word___26.docx"/><Relationship Id="rId15" Type="http://schemas.openxmlformats.org/officeDocument/2006/relationships/image" Target="../media/image31.emf"/><Relationship Id="rId10" Type="http://schemas.openxmlformats.org/officeDocument/2006/relationships/oleObject" Target="../embeddings/oleObject28.bin"/><Relationship Id="rId4" Type="http://schemas.openxmlformats.org/officeDocument/2006/relationships/oleObject" Target="../embeddings/oleObject26.bin"/><Relationship Id="rId9" Type="http://schemas.openxmlformats.org/officeDocument/2006/relationships/image" Target="../media/image29.emf"/><Relationship Id="rId14" Type="http://schemas.openxmlformats.org/officeDocument/2006/relationships/package" Target="../embeddings/Microsoft_Word___29.docx"/></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31.docx"/><Relationship Id="rId3" Type="http://schemas.openxmlformats.org/officeDocument/2006/relationships/slide" Target="slide25.xml"/><Relationship Id="rId7" Type="http://schemas.openxmlformats.org/officeDocument/2006/relationships/oleObject" Target="../embeddings/oleObject31.bin"/><Relationship Id="rId12" Type="http://schemas.openxmlformats.org/officeDocument/2006/relationships/image" Target="../media/image34.emf"/><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32.emf"/><Relationship Id="rId11" Type="http://schemas.openxmlformats.org/officeDocument/2006/relationships/package" Target="../embeddings/Microsoft_Word___32.docx"/><Relationship Id="rId5" Type="http://schemas.openxmlformats.org/officeDocument/2006/relationships/package" Target="../embeddings/Microsoft_Word___30.docx"/><Relationship Id="rId10" Type="http://schemas.openxmlformats.org/officeDocument/2006/relationships/oleObject" Target="../embeddings/oleObject32.bin"/><Relationship Id="rId4" Type="http://schemas.openxmlformats.org/officeDocument/2006/relationships/oleObject" Target="../embeddings/oleObject30.bin"/><Relationship Id="rId9" Type="http://schemas.openxmlformats.org/officeDocument/2006/relationships/image" Target="../media/image33.emf"/></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34.docx"/><Relationship Id="rId3" Type="http://schemas.openxmlformats.org/officeDocument/2006/relationships/slide" Target="slide26.xml"/><Relationship Id="rId7" Type="http://schemas.openxmlformats.org/officeDocument/2006/relationships/oleObject" Target="../embeddings/oleObject34.bin"/><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image" Target="../media/image35.emf"/><Relationship Id="rId5" Type="http://schemas.openxmlformats.org/officeDocument/2006/relationships/package" Target="../embeddings/Microsoft_Word___33.docx"/><Relationship Id="rId4" Type="http://schemas.openxmlformats.org/officeDocument/2006/relationships/oleObject" Target="../embeddings/oleObject33.bin"/><Relationship Id="rId9" Type="http://schemas.openxmlformats.org/officeDocument/2006/relationships/image" Target="../media/image36.emf"/></Relationships>
</file>

<file path=ppt/slides/_rels/slide26.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oleObject" Target="../embeddings/oleObject35.bin"/><Relationship Id="rId7" Type="http://schemas.openxmlformats.org/officeDocument/2006/relationships/package" Target="../embeddings/Microsoft_Word___36.docx"/><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oleObject" Target="../embeddings/oleObject36.bin"/><Relationship Id="rId5" Type="http://schemas.openxmlformats.org/officeDocument/2006/relationships/image" Target="../media/image37.emf"/><Relationship Id="rId4" Type="http://schemas.openxmlformats.org/officeDocument/2006/relationships/package" Target="../embeddings/Microsoft_Word___35.docx"/></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38.bin"/><Relationship Id="rId13" Type="http://schemas.openxmlformats.org/officeDocument/2006/relationships/oleObject" Target="../embeddings/oleObject39.bin"/><Relationship Id="rId3" Type="http://schemas.openxmlformats.org/officeDocument/2006/relationships/oleObject" Target="../embeddings/oleObject37.bin"/><Relationship Id="rId7" Type="http://schemas.openxmlformats.org/officeDocument/2006/relationships/slide" Target="slide30.xml"/><Relationship Id="rId12" Type="http://schemas.openxmlformats.org/officeDocument/2006/relationships/image" Target="file:///F:\2016&#36213;&#29770;\&#21516;&#27493;\&#25968;&#23398;\&#21019;&#26032;%20&#20154;A&#24517;&#20462;2\word\RJ3-36.TIF" TargetMode="External"/><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slide" Target="slide29.xml"/><Relationship Id="rId11" Type="http://schemas.openxmlformats.org/officeDocument/2006/relationships/image" Target="../media/image42.png"/><Relationship Id="rId5" Type="http://schemas.openxmlformats.org/officeDocument/2006/relationships/image" Target="../media/image39.emf"/><Relationship Id="rId15" Type="http://schemas.openxmlformats.org/officeDocument/2006/relationships/image" Target="../media/image41.emf"/><Relationship Id="rId10" Type="http://schemas.openxmlformats.org/officeDocument/2006/relationships/image" Target="../media/image40.emf"/><Relationship Id="rId4" Type="http://schemas.openxmlformats.org/officeDocument/2006/relationships/package" Target="../embeddings/Microsoft_Word___37.docx"/><Relationship Id="rId9" Type="http://schemas.openxmlformats.org/officeDocument/2006/relationships/package" Target="../embeddings/Microsoft_Word___38.docx"/><Relationship Id="rId14" Type="http://schemas.openxmlformats.org/officeDocument/2006/relationships/package" Target="../embeddings/Microsoft_Word___39.docx"/></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41.docx"/><Relationship Id="rId3" Type="http://schemas.openxmlformats.org/officeDocument/2006/relationships/slide" Target="slide30.xml"/><Relationship Id="rId7" Type="http://schemas.openxmlformats.org/officeDocument/2006/relationships/oleObject" Target="../embeddings/oleObject41.bin"/><Relationship Id="rId2" Type="http://schemas.openxmlformats.org/officeDocument/2006/relationships/slideLayout" Target="../slideLayouts/slideLayout1.xml"/><Relationship Id="rId1" Type="http://schemas.openxmlformats.org/officeDocument/2006/relationships/vmlDrawing" Target="../drawings/vmlDrawing18.vml"/><Relationship Id="rId6" Type="http://schemas.openxmlformats.org/officeDocument/2006/relationships/image" Target="../media/image43.emf"/><Relationship Id="rId5" Type="http://schemas.openxmlformats.org/officeDocument/2006/relationships/package" Target="../embeddings/Microsoft_Word___40.docx"/><Relationship Id="rId4" Type="http://schemas.openxmlformats.org/officeDocument/2006/relationships/oleObject" Target="../embeddings/oleObject40.bin"/><Relationship Id="rId9" Type="http://schemas.openxmlformats.org/officeDocument/2006/relationships/image" Target="../media/image44.emf"/></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5.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oleObject" Target="../embeddings/oleObject42.bin"/><Relationship Id="rId7" Type="http://schemas.openxmlformats.org/officeDocument/2006/relationships/package" Target="../embeddings/Microsoft_Word___43.docx"/><Relationship Id="rId12" Type="http://schemas.openxmlformats.org/officeDocument/2006/relationships/slide" Target="slide34.xml"/><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oleObject" Target="../embeddings/oleObject43.bin"/><Relationship Id="rId11" Type="http://schemas.openxmlformats.org/officeDocument/2006/relationships/image" Target="../media/image47.emf"/><Relationship Id="rId5" Type="http://schemas.openxmlformats.org/officeDocument/2006/relationships/image" Target="../media/image45.emf"/><Relationship Id="rId10" Type="http://schemas.openxmlformats.org/officeDocument/2006/relationships/package" Target="../embeddings/Microsoft_Word___44.docx"/><Relationship Id="rId4" Type="http://schemas.openxmlformats.org/officeDocument/2006/relationships/package" Target="../embeddings/Microsoft_Word___42.docx"/><Relationship Id="rId9" Type="http://schemas.openxmlformats.org/officeDocument/2006/relationships/oleObject" Target="../embeddings/oleObject44.bin"/></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45.bin"/><Relationship Id="rId13" Type="http://schemas.openxmlformats.org/officeDocument/2006/relationships/image" Target="../media/image49.emf"/><Relationship Id="rId3" Type="http://schemas.openxmlformats.org/officeDocument/2006/relationships/slide" Target="slide35.xml"/><Relationship Id="rId7" Type="http://schemas.openxmlformats.org/officeDocument/2006/relationships/slide" Target="slide39.xml"/><Relationship Id="rId12" Type="http://schemas.openxmlformats.org/officeDocument/2006/relationships/package" Target="../embeddings/Microsoft_Word___46.docx"/><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slide" Target="slide38.xml"/><Relationship Id="rId11" Type="http://schemas.openxmlformats.org/officeDocument/2006/relationships/oleObject" Target="../embeddings/oleObject46.bin"/><Relationship Id="rId5" Type="http://schemas.openxmlformats.org/officeDocument/2006/relationships/slide" Target="slide37.xml"/><Relationship Id="rId10" Type="http://schemas.openxmlformats.org/officeDocument/2006/relationships/image" Target="../media/image48.emf"/><Relationship Id="rId4" Type="http://schemas.openxmlformats.org/officeDocument/2006/relationships/slide" Target="slide36.xml"/><Relationship Id="rId9" Type="http://schemas.openxmlformats.org/officeDocument/2006/relationships/package" Target="../embeddings/Microsoft_Word___45.docx"/></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47.bin"/><Relationship Id="rId13" Type="http://schemas.openxmlformats.org/officeDocument/2006/relationships/image" Target="../media/image51.emf"/><Relationship Id="rId3" Type="http://schemas.openxmlformats.org/officeDocument/2006/relationships/slide" Target="slide35.xml"/><Relationship Id="rId7" Type="http://schemas.openxmlformats.org/officeDocument/2006/relationships/slide" Target="slide39.xml"/><Relationship Id="rId12" Type="http://schemas.openxmlformats.org/officeDocument/2006/relationships/package" Target="../embeddings/Microsoft_Word___48.docx"/><Relationship Id="rId2" Type="http://schemas.openxmlformats.org/officeDocument/2006/relationships/slideLayout" Target="../slideLayouts/slideLayout1.xml"/><Relationship Id="rId1" Type="http://schemas.openxmlformats.org/officeDocument/2006/relationships/vmlDrawing" Target="../drawings/vmlDrawing21.vml"/><Relationship Id="rId6" Type="http://schemas.openxmlformats.org/officeDocument/2006/relationships/slide" Target="slide38.xml"/><Relationship Id="rId11" Type="http://schemas.openxmlformats.org/officeDocument/2006/relationships/oleObject" Target="../embeddings/oleObject48.bin"/><Relationship Id="rId5" Type="http://schemas.openxmlformats.org/officeDocument/2006/relationships/slide" Target="slide37.xml"/><Relationship Id="rId10" Type="http://schemas.openxmlformats.org/officeDocument/2006/relationships/image" Target="../media/image50.emf"/><Relationship Id="rId4" Type="http://schemas.openxmlformats.org/officeDocument/2006/relationships/slide" Target="slide36.xml"/><Relationship Id="rId9" Type="http://schemas.openxmlformats.org/officeDocument/2006/relationships/package" Target="../embeddings/Microsoft_Word___47.docx"/></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49.bin"/><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Layout" Target="../slideLayouts/slideLayout1.xml"/><Relationship Id="rId1" Type="http://schemas.openxmlformats.org/officeDocument/2006/relationships/vmlDrawing" Target="../drawings/vmlDrawing22.vml"/><Relationship Id="rId6" Type="http://schemas.openxmlformats.org/officeDocument/2006/relationships/slide" Target="slide38.xml"/><Relationship Id="rId5" Type="http://schemas.openxmlformats.org/officeDocument/2006/relationships/slide" Target="slide37.xml"/><Relationship Id="rId10" Type="http://schemas.openxmlformats.org/officeDocument/2006/relationships/image" Target="../media/image52.emf"/><Relationship Id="rId4" Type="http://schemas.openxmlformats.org/officeDocument/2006/relationships/slide" Target="slide36.xml"/><Relationship Id="rId9" Type="http://schemas.openxmlformats.org/officeDocument/2006/relationships/package" Target="../embeddings/Microsoft_Word___49.docx"/></Relationships>
</file>

<file path=ppt/slides/_rels/slide3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1.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50.bin"/><Relationship Id="rId13" Type="http://schemas.openxmlformats.org/officeDocument/2006/relationships/image" Target="../media/image54.emf"/><Relationship Id="rId3" Type="http://schemas.openxmlformats.org/officeDocument/2006/relationships/slide" Target="slide35.xml"/><Relationship Id="rId7" Type="http://schemas.openxmlformats.org/officeDocument/2006/relationships/slide" Target="slide39.xml"/><Relationship Id="rId12" Type="http://schemas.openxmlformats.org/officeDocument/2006/relationships/package" Target="../embeddings/Microsoft_Word___51.docx"/><Relationship Id="rId2" Type="http://schemas.openxmlformats.org/officeDocument/2006/relationships/slideLayout" Target="../slideLayouts/slideLayout1.xml"/><Relationship Id="rId1" Type="http://schemas.openxmlformats.org/officeDocument/2006/relationships/vmlDrawing" Target="../drawings/vmlDrawing23.vml"/><Relationship Id="rId6" Type="http://schemas.openxmlformats.org/officeDocument/2006/relationships/slide" Target="slide38.xml"/><Relationship Id="rId11" Type="http://schemas.openxmlformats.org/officeDocument/2006/relationships/oleObject" Target="../embeddings/oleObject51.bin"/><Relationship Id="rId5" Type="http://schemas.openxmlformats.org/officeDocument/2006/relationships/slide" Target="slide37.xml"/><Relationship Id="rId10" Type="http://schemas.openxmlformats.org/officeDocument/2006/relationships/image" Target="../media/image53.emf"/><Relationship Id="rId4" Type="http://schemas.openxmlformats.org/officeDocument/2006/relationships/slide" Target="slide36.xml"/><Relationship Id="rId9" Type="http://schemas.openxmlformats.org/officeDocument/2006/relationships/package" Target="../embeddings/Microsoft_Word___50.docx"/></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40.xml.rels><?xml version="1.0" encoding="UTF-8" standalone="yes"?>
<Relationships xmlns="http://schemas.openxmlformats.org/package/2006/relationships"><Relationship Id="rId8" Type="http://schemas.openxmlformats.org/officeDocument/2006/relationships/image" Target="../media/image56.emf"/><Relationship Id="rId3" Type="http://schemas.openxmlformats.org/officeDocument/2006/relationships/oleObject" Target="../embeddings/oleObject52.bin"/><Relationship Id="rId7" Type="http://schemas.openxmlformats.org/officeDocument/2006/relationships/package" Target="../embeddings/Microsoft_Word___53.docx"/><Relationship Id="rId2" Type="http://schemas.openxmlformats.org/officeDocument/2006/relationships/slideLayout" Target="../slideLayouts/slideLayout1.xml"/><Relationship Id="rId1" Type="http://schemas.openxmlformats.org/officeDocument/2006/relationships/vmlDrawing" Target="../drawings/vmlDrawing24.vml"/><Relationship Id="rId6" Type="http://schemas.openxmlformats.org/officeDocument/2006/relationships/oleObject" Target="../embeddings/oleObject53.bin"/><Relationship Id="rId5" Type="http://schemas.openxmlformats.org/officeDocument/2006/relationships/image" Target="../media/image55.emf"/><Relationship Id="rId4" Type="http://schemas.openxmlformats.org/officeDocument/2006/relationships/package" Target="../embeddings/Microsoft_Word___52.docx"/><Relationship Id="rId9" Type="http://schemas.openxmlformats.org/officeDocument/2006/relationships/slide" Target="slide3.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3.xml"/><Relationship Id="rId7"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package" Target="../embeddings/Microsoft_Word___2.docx"/><Relationship Id="rId4" Type="http://schemas.openxmlformats.org/officeDocument/2006/relationships/oleObject" Target="../embeddings/oleObject2.bin"/><Relationship Id="rId9"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5.e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6.docx"/><Relationship Id="rId13" Type="http://schemas.openxmlformats.org/officeDocument/2006/relationships/oleObject" Target="../embeddings/oleObject8.bin"/><Relationship Id="rId3" Type="http://schemas.openxmlformats.org/officeDocument/2006/relationships/slide" Target="slide9.xml"/><Relationship Id="rId7" Type="http://schemas.openxmlformats.org/officeDocument/2006/relationships/oleObject" Target="../embeddings/oleObject6.bin"/><Relationship Id="rId12" Type="http://schemas.openxmlformats.org/officeDocument/2006/relationships/image" Target="../media/image8.e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6.emf"/><Relationship Id="rId11" Type="http://schemas.openxmlformats.org/officeDocument/2006/relationships/package" Target="../embeddings/Microsoft_Word___7.docx"/><Relationship Id="rId5" Type="http://schemas.openxmlformats.org/officeDocument/2006/relationships/package" Target="../embeddings/Microsoft_Word___5.docx"/><Relationship Id="rId15" Type="http://schemas.openxmlformats.org/officeDocument/2006/relationships/image" Target="../media/image9.emf"/><Relationship Id="rId10" Type="http://schemas.openxmlformats.org/officeDocument/2006/relationships/oleObject" Target="../embeddings/oleObject7.bin"/><Relationship Id="rId4" Type="http://schemas.openxmlformats.org/officeDocument/2006/relationships/oleObject" Target="../embeddings/oleObject5.bin"/><Relationship Id="rId9" Type="http://schemas.openxmlformats.org/officeDocument/2006/relationships/image" Target="../media/image7.emf"/><Relationship Id="rId14" Type="http://schemas.openxmlformats.org/officeDocument/2006/relationships/package" Target="../embeddings/Microsoft_Word___8.docx"/></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dministrator\Desktop\创新图片\数学创新 2-1\9109795_22.jpg"/>
          <p:cNvPicPr>
            <a:picLocks noChangeAspect="1" noChangeArrowheads="1"/>
          </p:cNvPicPr>
          <p:nvPr/>
        </p:nvPicPr>
        <p:blipFill rotWithShape="1">
          <a:blip r:embed="rId2">
            <a:clrChange>
              <a:clrFrom>
                <a:srgbClr val="F8F8F8"/>
              </a:clrFrom>
              <a:clrTo>
                <a:srgbClr val="F8F8F8">
                  <a:alpha val="0"/>
                </a:srgbClr>
              </a:clrTo>
            </a:clrChange>
            <a:extLst>
              <a:ext uri="{28A0092B-C50C-407E-A947-70E740481C1C}">
                <a14:useLocalDpi xmlns:a14="http://schemas.microsoft.com/office/drawing/2010/main" val="0"/>
              </a:ext>
            </a:extLst>
          </a:blip>
          <a:srcRect l="1944" t="16086" r="3151"/>
          <a:stretch/>
        </p:blipFill>
        <p:spPr bwMode="auto">
          <a:xfrm>
            <a:off x="8393756" y="4724400"/>
            <a:ext cx="3796657" cy="213407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1046336" y="1773610"/>
            <a:ext cx="5596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a:solidFill>
                  <a:srgbClr val="F79646">
                    <a:lumMod val="75000"/>
                  </a:srgbClr>
                </a:solidFill>
                <a:latin typeface="Times New Roman" pitchFamily="18" charset="0"/>
                <a:ea typeface="微软雅黑" pitchFamily="34" charset="-122"/>
                <a:cs typeface="Times New Roman" pitchFamily="18" charset="0"/>
              </a:rPr>
              <a:t>第三章　</a:t>
            </a:r>
            <a:r>
              <a:rPr lang="en-US" altLang="zh-CN" sz="1600" i="1" dirty="0">
                <a:solidFill>
                  <a:srgbClr val="F79646">
                    <a:lumMod val="75000"/>
                  </a:srgbClr>
                </a:solidFill>
                <a:latin typeface="Times New Roman" pitchFamily="18" charset="0"/>
                <a:ea typeface="微软雅黑" pitchFamily="34" charset="-122"/>
                <a:cs typeface="Times New Roman" pitchFamily="18" charset="0"/>
              </a:rPr>
              <a:t>§3.3</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直线的交点坐标与距离公式</a:t>
            </a:r>
            <a:endParaRPr lang="zh-CN" altLang="en-US" sz="1600" i="1" dirty="0">
              <a:solidFill>
                <a:srgbClr val="F79646">
                  <a:lumMod val="75000"/>
                </a:srgbClr>
              </a:solidFill>
              <a:latin typeface="Times New Roman" pitchFamily="18" charset="0"/>
              <a:cs typeface="Times New Roman" pitchFamily="18" charset="0"/>
            </a:endParaRPr>
          </a:p>
        </p:txBody>
      </p:sp>
      <p:sp>
        <p:nvSpPr>
          <p:cNvPr id="9" name="TextBox 8"/>
          <p:cNvSpPr txBox="1"/>
          <p:nvPr/>
        </p:nvSpPr>
        <p:spPr>
          <a:xfrm>
            <a:off x="1045121" y="2178775"/>
            <a:ext cx="10892258" cy="2488566"/>
          </a:xfrm>
          <a:prstGeom prst="rect">
            <a:avLst/>
          </a:prstGeom>
          <a:noFill/>
        </p:spPr>
        <p:txBody>
          <a:bodyPr wrap="square" rtlCol="0">
            <a:spAutoFit/>
          </a:bodyPr>
          <a:lstStyle/>
          <a:p>
            <a:pPr>
              <a:lnSpc>
                <a:spcPct val="137000"/>
              </a:lnSpc>
            </a:pP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3.3.3</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点到直线的距离</a:t>
            </a:r>
          </a:p>
          <a:p>
            <a:pPr>
              <a:lnSpc>
                <a:spcPct val="137000"/>
              </a:lnSpc>
            </a:pP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3.3.4</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两条平行直线间的距离</a:t>
            </a:r>
          </a:p>
        </p:txBody>
      </p:sp>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89434"/>
            <a:ext cx="11412000"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若点</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到直线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的距离是</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endParaRPr lang="zh-CN" altLang="zh-CN" sz="2800" kern="100" dirty="0">
              <a:effectLst/>
              <a:latin typeface="宋体"/>
              <a:cs typeface="Courier New"/>
            </a:endParaRPr>
          </a:p>
        </p:txBody>
      </p:sp>
      <p:sp>
        <p:nvSpPr>
          <p:cNvPr id="7" name="矩形 6"/>
          <p:cNvSpPr/>
          <p:nvPr/>
        </p:nvSpPr>
        <p:spPr>
          <a:xfrm>
            <a:off x="377999" y="893537"/>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可变形为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42086182"/>
              </p:ext>
            </p:extLst>
          </p:nvPr>
        </p:nvGraphicFramePr>
        <p:xfrm>
          <a:off x="504825" y="1720255"/>
          <a:ext cx="11049000" cy="1152525"/>
        </p:xfrm>
        <a:graphic>
          <a:graphicData uri="http://schemas.openxmlformats.org/presentationml/2006/ole">
            <mc:AlternateContent xmlns:mc="http://schemas.openxmlformats.org/markup-compatibility/2006">
              <mc:Choice xmlns:v="urn:schemas-microsoft-com:vml" Requires="v">
                <p:oleObj spid="_x0000_s140712" name="文档" r:id="rId4" imgW="11053469" imgH="1160378" progId="Word.Document.12">
                  <p:embed/>
                </p:oleObj>
              </mc:Choice>
              <mc:Fallback>
                <p:oleObj name="文档" r:id="rId4" imgW="11053469" imgH="1160378" progId="Word.Document.12">
                  <p:embed/>
                  <p:pic>
                    <p:nvPicPr>
                      <p:cNvPr id="0" name="对象 9"/>
                      <p:cNvPicPr>
                        <a:picLocks noChangeAspect="1" noChangeArrowheads="1"/>
                      </p:cNvPicPr>
                      <p:nvPr/>
                    </p:nvPicPr>
                    <p:blipFill>
                      <a:blip r:embed="rId5"/>
                      <a:srcRect/>
                      <a:stretch>
                        <a:fillRect/>
                      </a:stretch>
                    </p:blipFill>
                    <p:spPr bwMode="auto">
                      <a:xfrm>
                        <a:off x="504825" y="1720255"/>
                        <a:ext cx="11049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746747530"/>
              </p:ext>
            </p:extLst>
          </p:nvPr>
        </p:nvGraphicFramePr>
        <p:xfrm>
          <a:off x="504825" y="3002310"/>
          <a:ext cx="11049000" cy="571500"/>
        </p:xfrm>
        <a:graphic>
          <a:graphicData uri="http://schemas.openxmlformats.org/presentationml/2006/ole">
            <mc:AlternateContent xmlns:mc="http://schemas.openxmlformats.org/markup-compatibility/2006">
              <mc:Choice xmlns:v="urn:schemas-microsoft-com:vml" Requires="v">
                <p:oleObj spid="_x0000_s140713" name="文档" r:id="rId7" imgW="11053469" imgH="571191" progId="Word.Document.12">
                  <p:embed/>
                </p:oleObj>
              </mc:Choice>
              <mc:Fallback>
                <p:oleObj name="文档" r:id="rId7" imgW="11053469" imgH="571191" progId="Word.Document.12">
                  <p:embed/>
                  <p:pic>
                    <p:nvPicPr>
                      <p:cNvPr id="0" name=""/>
                      <p:cNvPicPr>
                        <a:picLocks noChangeAspect="1" noChangeArrowheads="1"/>
                      </p:cNvPicPr>
                      <p:nvPr/>
                    </p:nvPicPr>
                    <p:blipFill>
                      <a:blip r:embed="rId8"/>
                      <a:srcRect/>
                      <a:stretch>
                        <a:fillRect/>
                      </a:stretch>
                    </p:blipFill>
                    <p:spPr bwMode="auto">
                      <a:xfrm>
                        <a:off x="504825" y="3002310"/>
                        <a:ext cx="110490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814614649"/>
              </p:ext>
            </p:extLst>
          </p:nvPr>
        </p:nvGraphicFramePr>
        <p:xfrm>
          <a:off x="9741693" y="304875"/>
          <a:ext cx="981075" cy="485775"/>
        </p:xfrm>
        <a:graphic>
          <a:graphicData uri="http://schemas.openxmlformats.org/presentationml/2006/ole">
            <mc:AlternateContent xmlns:mc="http://schemas.openxmlformats.org/markup-compatibility/2006">
              <mc:Choice xmlns:v="urn:schemas-microsoft-com:vml" Requires="v">
                <p:oleObj spid="_x0000_s140714" name="文档" r:id="rId10" imgW="988030" imgH="485531" progId="Word.Document.12">
                  <p:embed/>
                </p:oleObj>
              </mc:Choice>
              <mc:Fallback>
                <p:oleObj name="文档" r:id="rId10" imgW="988030" imgH="485531" progId="Word.Document.12">
                  <p:embed/>
                  <p:pic>
                    <p:nvPicPr>
                      <p:cNvPr id="0" name=""/>
                      <p:cNvPicPr>
                        <a:picLocks noChangeAspect="1" noChangeArrowheads="1"/>
                      </p:cNvPicPr>
                      <p:nvPr/>
                    </p:nvPicPr>
                    <p:blipFill>
                      <a:blip r:embed="rId11"/>
                      <a:srcRect/>
                      <a:stretch>
                        <a:fillRect/>
                      </a:stretch>
                    </p:blipFill>
                    <p:spPr bwMode="auto">
                      <a:xfrm>
                        <a:off x="9741693" y="304875"/>
                        <a:ext cx="9810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17426"/>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两平行线间的距离</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求与直线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平行且到</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的距离为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的直线的方程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圆角矩形 12">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17682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方法一　设所求直线的方程为</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两直线间的距离为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531327609"/>
              </p:ext>
            </p:extLst>
          </p:nvPr>
        </p:nvGraphicFramePr>
        <p:xfrm>
          <a:off x="504825" y="1609006"/>
          <a:ext cx="10944225" cy="1038225"/>
        </p:xfrm>
        <a:graphic>
          <a:graphicData uri="http://schemas.openxmlformats.org/presentationml/2006/ole">
            <mc:AlternateContent xmlns:mc="http://schemas.openxmlformats.org/markup-compatibility/2006">
              <mc:Choice xmlns:v="urn:schemas-microsoft-com:vml" Requires="v">
                <p:oleObj spid="_x0000_s137617" name="文档" r:id="rId4" imgW="10948732" imgH="1038366" progId="Word.Document.12">
                  <p:embed/>
                </p:oleObj>
              </mc:Choice>
              <mc:Fallback>
                <p:oleObj name="文档" r:id="rId4" imgW="10948732" imgH="1038366" progId="Word.Document.12">
                  <p:embed/>
                  <p:pic>
                    <p:nvPicPr>
                      <p:cNvPr id="0" name=""/>
                      <p:cNvPicPr/>
                      <p:nvPr/>
                    </p:nvPicPr>
                    <p:blipFill>
                      <a:blip r:embed="rId5"/>
                      <a:stretch>
                        <a:fillRect/>
                      </a:stretch>
                    </p:blipFill>
                    <p:spPr>
                      <a:xfrm>
                        <a:off x="504825" y="1609006"/>
                        <a:ext cx="10944225" cy="1038225"/>
                      </a:xfrm>
                      <a:prstGeom prst="rect">
                        <a:avLst/>
                      </a:prstGeom>
                    </p:spPr>
                  </p:pic>
                </p:oleObj>
              </mc:Fallback>
            </mc:AlternateContent>
          </a:graphicData>
        </a:graphic>
      </p:graphicFrame>
      <p:sp>
        <p:nvSpPr>
          <p:cNvPr id="14" name="矩形 13"/>
          <p:cNvSpPr/>
          <p:nvPr/>
        </p:nvSpPr>
        <p:spPr>
          <a:xfrm>
            <a:off x="377999" y="2702244"/>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32</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所求直线的方程为</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方法二　设所求直线的方程为</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
        <p:nvSpPr>
          <p:cNvPr id="15" name="圆角矩形 14">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1168818113"/>
              </p:ext>
            </p:extLst>
          </p:nvPr>
        </p:nvGraphicFramePr>
        <p:xfrm>
          <a:off x="504825" y="4936629"/>
          <a:ext cx="10944225" cy="885825"/>
        </p:xfrm>
        <a:graphic>
          <a:graphicData uri="http://schemas.openxmlformats.org/presentationml/2006/ole">
            <mc:AlternateContent xmlns:mc="http://schemas.openxmlformats.org/markup-compatibility/2006">
              <mc:Choice xmlns:v="urn:schemas-microsoft-com:vml" Requires="v">
                <p:oleObj spid="_x0000_s137618" name="文档" r:id="rId9" imgW="10948732" imgH="885400" progId="Word.Document.12">
                  <p:embed/>
                </p:oleObj>
              </mc:Choice>
              <mc:Fallback>
                <p:oleObj name="文档" r:id="rId9" imgW="10948732" imgH="885400" progId="Word.Document.12">
                  <p:embed/>
                  <p:pic>
                    <p:nvPicPr>
                      <p:cNvPr id="0" name=""/>
                      <p:cNvPicPr/>
                      <p:nvPr/>
                    </p:nvPicPr>
                    <p:blipFill>
                      <a:blip r:embed="rId10"/>
                      <a:stretch>
                        <a:fillRect/>
                      </a:stretch>
                    </p:blipFill>
                    <p:spPr>
                      <a:xfrm>
                        <a:off x="504825" y="4936629"/>
                        <a:ext cx="10944225" cy="885825"/>
                      </a:xfrm>
                      <a:prstGeom prst="rect">
                        <a:avLst/>
                      </a:prstGeom>
                    </p:spPr>
                  </p:pic>
                </p:oleObj>
              </mc:Fallback>
            </mc:AlternateContent>
          </a:graphicData>
        </a:graphic>
      </p:graphicFrame>
    </p:spTree>
    <p:extLst>
      <p:ext uri="{BB962C8B-B14F-4D97-AF65-F5344CB8AC3E}">
        <p14:creationId xmlns:p14="http://schemas.microsoft.com/office/powerpoint/2010/main" val="3796821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750"/>
                                        <p:tgtEl>
                                          <p:spTgt spid="10"/>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animEffect transition="in" filter="blinds(horizontal)">
                                      <p:cBhvr>
                                        <p:cTn id="19" dur="750"/>
                                        <p:tgtEl>
                                          <p:spTgt spid="14">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4">
                                            <p:txEl>
                                              <p:pRg st="1" end="1"/>
                                            </p:txEl>
                                          </p:spTgt>
                                        </p:tgtEl>
                                        <p:attrNameLst>
                                          <p:attrName>style.visibility</p:attrName>
                                        </p:attrNameLst>
                                      </p:cBhvr>
                                      <p:to>
                                        <p:strVal val="visible"/>
                                      </p:to>
                                    </p:set>
                                    <p:animEffect transition="in" filter="blinds(horizontal)">
                                      <p:cBhvr>
                                        <p:cTn id="23" dur="750"/>
                                        <p:tgtEl>
                                          <p:spTgt spid="14">
                                            <p:txEl>
                                              <p:pRg st="1" end="1"/>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animEffect transition="in" filter="blinds(horizontal)">
                                      <p:cBhvr>
                                        <p:cTn id="27" dur="750"/>
                                        <p:tgtEl>
                                          <p:spTgt spid="14">
                                            <p:txEl>
                                              <p:pRg st="2" end="2"/>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77999" y="3058801"/>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所求直线的方程为</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404732994"/>
              </p:ext>
            </p:extLst>
          </p:nvPr>
        </p:nvGraphicFramePr>
        <p:xfrm>
          <a:off x="504825" y="371475"/>
          <a:ext cx="10944225" cy="1371600"/>
        </p:xfrm>
        <a:graphic>
          <a:graphicData uri="http://schemas.openxmlformats.org/presentationml/2006/ole">
            <mc:AlternateContent xmlns:mc="http://schemas.openxmlformats.org/markup-compatibility/2006">
              <mc:Choice xmlns:v="urn:schemas-microsoft-com:vml" Requires="v">
                <p:oleObj spid="_x0000_s126562" name="文档" r:id="rId4" imgW="10948732" imgH="1371291" progId="Word.Document.12">
                  <p:embed/>
                </p:oleObj>
              </mc:Choice>
              <mc:Fallback>
                <p:oleObj name="文档" r:id="rId4" imgW="10948732" imgH="1371291" progId="Word.Document.12">
                  <p:embed/>
                  <p:pic>
                    <p:nvPicPr>
                      <p:cNvPr id="0" name=""/>
                      <p:cNvPicPr/>
                      <p:nvPr/>
                    </p:nvPicPr>
                    <p:blipFill>
                      <a:blip r:embed="rId5"/>
                      <a:stretch>
                        <a:fillRect/>
                      </a:stretch>
                    </p:blipFill>
                    <p:spPr>
                      <a:xfrm>
                        <a:off x="504825" y="371475"/>
                        <a:ext cx="10944225" cy="1371600"/>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361366015"/>
              </p:ext>
            </p:extLst>
          </p:nvPr>
        </p:nvGraphicFramePr>
        <p:xfrm>
          <a:off x="504825" y="2019300"/>
          <a:ext cx="10944225" cy="914400"/>
        </p:xfrm>
        <a:graphic>
          <a:graphicData uri="http://schemas.openxmlformats.org/presentationml/2006/ole">
            <mc:AlternateContent xmlns:mc="http://schemas.openxmlformats.org/markup-compatibility/2006">
              <mc:Choice xmlns:v="urn:schemas-microsoft-com:vml" Requires="v">
                <p:oleObj spid="_x0000_s126563" name="文档" r:id="rId7" imgW="10948732" imgH="920313" progId="Word.Document.12">
                  <p:embed/>
                </p:oleObj>
              </mc:Choice>
              <mc:Fallback>
                <p:oleObj name="文档" r:id="rId7" imgW="10948732" imgH="920313" progId="Word.Document.12">
                  <p:embed/>
                  <p:pic>
                    <p:nvPicPr>
                      <p:cNvPr id="0" name=""/>
                      <p:cNvPicPr/>
                      <p:nvPr/>
                    </p:nvPicPr>
                    <p:blipFill>
                      <a:blip r:embed="rId8"/>
                      <a:stretch>
                        <a:fillRect/>
                      </a:stretch>
                    </p:blipFill>
                    <p:spPr>
                      <a:xfrm>
                        <a:off x="504825" y="2019300"/>
                        <a:ext cx="10944225" cy="914400"/>
                      </a:xfrm>
                      <a:prstGeom prst="rect">
                        <a:avLst/>
                      </a:prstGeom>
                    </p:spPr>
                  </p:pic>
                </p:oleObj>
              </mc:Fallback>
            </mc:AlternateContent>
          </a:graphicData>
        </a:graphic>
      </p:graphicFrame>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9"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Tree>
    <p:extLst>
      <p:ext uri="{BB962C8B-B14F-4D97-AF65-F5344CB8AC3E}">
        <p14:creationId xmlns:p14="http://schemas.microsoft.com/office/powerpoint/2010/main" val="21380004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750"/>
                                        <p:tgtEl>
                                          <p:spTgt spid="1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linds(horizontal)">
                                      <p:cBhvr>
                                        <p:cTn id="15" dur="75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2095" y="163679"/>
            <a:ext cx="12190413" cy="651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10" name="矩形 9"/>
          <p:cNvSpPr/>
          <p:nvPr/>
        </p:nvSpPr>
        <p:spPr>
          <a:xfrm>
            <a:off x="560115" y="173204"/>
            <a:ext cx="11070182"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针对这个类型的题目一般有两种思路：</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化归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思想将两平行直线间的距离转化为求其中一条直线上任意一点到另一条直线的距离</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95253311"/>
              </p:ext>
            </p:extLst>
          </p:nvPr>
        </p:nvGraphicFramePr>
        <p:xfrm>
          <a:off x="695325" y="2189428"/>
          <a:ext cx="10944225" cy="1038225"/>
        </p:xfrm>
        <a:graphic>
          <a:graphicData uri="http://schemas.openxmlformats.org/presentationml/2006/ole">
            <mc:AlternateContent xmlns:mc="http://schemas.openxmlformats.org/markup-compatibility/2006">
              <mc:Choice xmlns:v="urn:schemas-microsoft-com:vml" Requires="v">
                <p:oleObj spid="_x0000_s141445" name="文档" r:id="rId5" imgW="10948732" imgH="1038366" progId="Word.Document.12">
                  <p:embed/>
                </p:oleObj>
              </mc:Choice>
              <mc:Fallback>
                <p:oleObj name="文档" r:id="rId5" imgW="10948732" imgH="1038366" progId="Word.Document.12">
                  <p:embed/>
                  <p:pic>
                    <p:nvPicPr>
                      <p:cNvPr id="0" name="对象 11"/>
                      <p:cNvPicPr>
                        <a:picLocks noChangeAspect="1" noChangeArrowheads="1"/>
                      </p:cNvPicPr>
                      <p:nvPr/>
                    </p:nvPicPr>
                    <p:blipFill>
                      <a:blip r:embed="rId6"/>
                      <a:srcRect/>
                      <a:stretch>
                        <a:fillRect/>
                      </a:stretch>
                    </p:blipFill>
                    <p:spPr bwMode="auto">
                      <a:xfrm>
                        <a:off x="695325" y="2189428"/>
                        <a:ext cx="109442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560115" y="3208410"/>
            <a:ext cx="11070182"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当两直线都与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垂直时，可利用数形结合来解决</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两直线都与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轴垂直时，</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两直线都与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轴垂直时，</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，如果</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间的距离为</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，求</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2855"/>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若直线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的斜率存在，设直线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的斜率为</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由斜截式得</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kx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，即</a:t>
            </a:r>
            <a:r>
              <a:rPr lang="en-US" altLang="zh-CN" sz="2800" i="1" kern="100" dirty="0" err="1">
                <a:latin typeface="Times New Roman"/>
                <a:ea typeface="华文细黑"/>
                <a:cs typeface="Courier New"/>
              </a:rPr>
              <a:t>kx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由点斜式可得</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i="1" kern="100" dirty="0" err="1">
                <a:latin typeface="Times New Roman"/>
                <a:ea typeface="华文细黑"/>
                <a:cs typeface="Courier New"/>
              </a:rPr>
              <a:t>kx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在直线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上取点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42043956"/>
              </p:ext>
            </p:extLst>
          </p:nvPr>
        </p:nvGraphicFramePr>
        <p:xfrm>
          <a:off x="504825" y="3281586"/>
          <a:ext cx="10944225" cy="1038225"/>
        </p:xfrm>
        <a:graphic>
          <a:graphicData uri="http://schemas.openxmlformats.org/presentationml/2006/ole">
            <mc:AlternateContent xmlns:mc="http://schemas.openxmlformats.org/markup-compatibility/2006">
              <mc:Choice xmlns:v="urn:schemas-microsoft-com:vml" Requires="v">
                <p:oleObj spid="_x0000_s142576" name="文档" r:id="rId5" imgW="10948732" imgH="1038366" progId="Word.Document.12">
                  <p:embed/>
                </p:oleObj>
              </mc:Choice>
              <mc:Fallback>
                <p:oleObj name="文档" r:id="rId5" imgW="10948732" imgH="1038366" progId="Word.Document.12">
                  <p:embed/>
                  <p:pic>
                    <p:nvPicPr>
                      <p:cNvPr id="0" name=""/>
                      <p:cNvPicPr>
                        <a:picLocks noChangeAspect="1" noChangeArrowheads="1"/>
                      </p:cNvPicPr>
                      <p:nvPr/>
                    </p:nvPicPr>
                    <p:blipFill>
                      <a:blip r:embed="rId6"/>
                      <a:srcRect/>
                      <a:stretch>
                        <a:fillRect/>
                      </a:stretch>
                    </p:blipFill>
                    <p:spPr bwMode="auto">
                      <a:xfrm>
                        <a:off x="504825" y="3281586"/>
                        <a:ext cx="109442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046145672"/>
              </p:ext>
            </p:extLst>
          </p:nvPr>
        </p:nvGraphicFramePr>
        <p:xfrm>
          <a:off x="504825" y="4390281"/>
          <a:ext cx="10944225" cy="895350"/>
        </p:xfrm>
        <a:graphic>
          <a:graphicData uri="http://schemas.openxmlformats.org/presentationml/2006/ole">
            <mc:AlternateContent xmlns:mc="http://schemas.openxmlformats.org/markup-compatibility/2006">
              <mc:Choice xmlns:v="urn:schemas-microsoft-com:vml" Requires="v">
                <p:oleObj spid="_x0000_s142577" name="文档" r:id="rId8" imgW="10948732" imgH="895118" progId="Word.Document.12">
                  <p:embed/>
                </p:oleObj>
              </mc:Choice>
              <mc:Fallback>
                <p:oleObj name="文档" r:id="rId8" imgW="10948732" imgH="895118" progId="Word.Document.12">
                  <p:embed/>
                  <p:pic>
                    <p:nvPicPr>
                      <p:cNvPr id="0" name=""/>
                      <p:cNvPicPr>
                        <a:picLocks noChangeAspect="1" noChangeArrowheads="1"/>
                      </p:cNvPicPr>
                      <p:nvPr/>
                    </p:nvPicPr>
                    <p:blipFill>
                      <a:blip r:embed="rId9"/>
                      <a:srcRect/>
                      <a:stretch>
                        <a:fillRect/>
                      </a:stretch>
                    </p:blipFill>
                    <p:spPr bwMode="auto">
                      <a:xfrm>
                        <a:off x="504825" y="4390281"/>
                        <a:ext cx="1094422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82191" y="513893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的方程为</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的方程为</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4087105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blinds(horizontal)">
                                      <p:cBhvr>
                                        <p:cTn id="19" dur="750"/>
                                        <p:tgtEl>
                                          <p:spTgt spid="8">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blinds(horizontal)">
                                      <p:cBhvr>
                                        <p:cTn id="23" dur="750"/>
                                        <p:tgtEl>
                                          <p:spTgt spid="8">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750"/>
                                        <p:tgtEl>
                                          <p:spTgt spid="2"/>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750"/>
                                        <p:tgtEl>
                                          <p:spTgt spid="10"/>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Effect transition="in" filter="blinds(horizontal)">
                                      <p:cBhvr>
                                        <p:cTn id="35" dur="750"/>
                                        <p:tgtEl>
                                          <p:spTgt spid="11">
                                            <p:txEl>
                                              <p:pRg st="0" end="0"/>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11">
                                            <p:txEl>
                                              <p:pRg st="1" end="1"/>
                                            </p:txEl>
                                          </p:spTgt>
                                        </p:tgtEl>
                                        <p:attrNameLst>
                                          <p:attrName>style.visibility</p:attrName>
                                        </p:attrNameLst>
                                      </p:cBhvr>
                                      <p:to>
                                        <p:strVal val="visible"/>
                                      </p:to>
                                    </p:set>
                                    <p:animEffect transition="in" filter="blinds(horizontal)">
                                      <p:cBhvr>
                                        <p:cTn id="39" dur="75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382191" y="117426"/>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若直线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的斜率不存在，则</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它们之间的距离为</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，满足条件</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则满足条件的直线方程有以下两组：</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endParaRPr lang="zh-CN" altLang="zh-CN" sz="2800" kern="100" dirty="0">
              <a:effectLst/>
              <a:latin typeface="宋体"/>
              <a:cs typeface="Courier New"/>
            </a:endParaRPr>
          </a:p>
        </p:txBody>
      </p:sp>
    </p:spTree>
    <p:extLst>
      <p:ext uri="{BB962C8B-B14F-4D97-AF65-F5344CB8AC3E}">
        <p14:creationId xmlns:p14="http://schemas.microsoft.com/office/powerpoint/2010/main" val="2189236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blinds(horizontal)">
                                      <p:cBhvr>
                                        <p:cTn id="19" dur="750"/>
                                        <p:tgtEl>
                                          <p:spTgt spid="8">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blinds(horizontal)">
                                      <p:cBhvr>
                                        <p:cTn id="23" dur="75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距离公式的综合应用</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86500851"/>
              </p:ext>
            </p:extLst>
          </p:nvPr>
        </p:nvGraphicFramePr>
        <p:xfrm>
          <a:off x="504825" y="866081"/>
          <a:ext cx="11087100" cy="1762125"/>
        </p:xfrm>
        <a:graphic>
          <a:graphicData uri="http://schemas.openxmlformats.org/presentationml/2006/ole">
            <mc:AlternateContent xmlns:mc="http://schemas.openxmlformats.org/markup-compatibility/2006">
              <mc:Choice xmlns:v="urn:schemas-microsoft-com:vml" Requires="v">
                <p:oleObj spid="_x0000_s116632" name="文档" r:id="rId4" imgW="11091620" imgH="1763243" progId="Word.Document.12">
                  <p:embed/>
                </p:oleObj>
              </mc:Choice>
              <mc:Fallback>
                <p:oleObj name="文档" r:id="rId4" imgW="11091620" imgH="1763243" progId="Word.Document.12">
                  <p:embed/>
                  <p:pic>
                    <p:nvPicPr>
                      <p:cNvPr id="0" name="对象 7"/>
                      <p:cNvPicPr>
                        <a:picLocks noChangeAspect="1" noChangeArrowheads="1"/>
                      </p:cNvPicPr>
                      <p:nvPr/>
                    </p:nvPicPr>
                    <p:blipFill>
                      <a:blip r:embed="rId5"/>
                      <a:srcRect/>
                      <a:stretch>
                        <a:fillRect/>
                      </a:stretch>
                    </p:blipFill>
                    <p:spPr bwMode="auto">
                      <a:xfrm>
                        <a:off x="504825" y="866081"/>
                        <a:ext cx="11087100"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243120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的值；</a:t>
            </a:r>
            <a:endParaRPr lang="zh-CN" altLang="zh-CN" sz="280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13325672"/>
              </p:ext>
            </p:extLst>
          </p:nvPr>
        </p:nvGraphicFramePr>
        <p:xfrm>
          <a:off x="504825" y="3266728"/>
          <a:ext cx="11087100" cy="895350"/>
        </p:xfrm>
        <a:graphic>
          <a:graphicData uri="http://schemas.openxmlformats.org/presentationml/2006/ole">
            <mc:AlternateContent xmlns:mc="http://schemas.openxmlformats.org/markup-compatibility/2006">
              <mc:Choice xmlns:v="urn:schemas-microsoft-com:vml" Requires="v">
                <p:oleObj spid="_x0000_s116633" name="文档" r:id="rId7" imgW="11091620" imgH="895118" progId="Word.Document.12">
                  <p:embed/>
                </p:oleObj>
              </mc:Choice>
              <mc:Fallback>
                <p:oleObj name="文档" r:id="rId7" imgW="11091620" imgH="895118" progId="Word.Document.12">
                  <p:embed/>
                  <p:pic>
                    <p:nvPicPr>
                      <p:cNvPr id="0" name=""/>
                      <p:cNvPicPr>
                        <a:picLocks noChangeAspect="1" noChangeArrowheads="1"/>
                      </p:cNvPicPr>
                      <p:nvPr/>
                    </p:nvPicPr>
                    <p:blipFill>
                      <a:blip r:embed="rId8"/>
                      <a:srcRect/>
                      <a:stretch>
                        <a:fillRect/>
                      </a:stretch>
                    </p:blipFill>
                    <p:spPr bwMode="auto">
                      <a:xfrm>
                        <a:off x="504825" y="3266728"/>
                        <a:ext cx="1108710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130618309"/>
              </p:ext>
            </p:extLst>
          </p:nvPr>
        </p:nvGraphicFramePr>
        <p:xfrm>
          <a:off x="504825" y="4294347"/>
          <a:ext cx="11087100" cy="1371600"/>
        </p:xfrm>
        <a:graphic>
          <a:graphicData uri="http://schemas.openxmlformats.org/presentationml/2006/ole">
            <mc:AlternateContent xmlns:mc="http://schemas.openxmlformats.org/markup-compatibility/2006">
              <mc:Choice xmlns:v="urn:schemas-microsoft-com:vml" Requires="v">
                <p:oleObj spid="_x0000_s116634" name="文档" r:id="rId10" imgW="11091620" imgH="1371291" progId="Word.Document.12">
                  <p:embed/>
                </p:oleObj>
              </mc:Choice>
              <mc:Fallback>
                <p:oleObj name="文档" r:id="rId10" imgW="11091620" imgH="1371291" progId="Word.Document.12">
                  <p:embed/>
                  <p:pic>
                    <p:nvPicPr>
                      <p:cNvPr id="0" name=""/>
                      <p:cNvPicPr>
                        <a:picLocks noChangeAspect="1" noChangeArrowheads="1"/>
                      </p:cNvPicPr>
                      <p:nvPr/>
                    </p:nvPicPr>
                    <p:blipFill>
                      <a:blip r:embed="rId11"/>
                      <a:srcRect/>
                      <a:stretch>
                        <a:fillRect/>
                      </a:stretch>
                    </p:blipFill>
                    <p:spPr bwMode="auto">
                      <a:xfrm>
                        <a:off x="504825" y="4294347"/>
                        <a:ext cx="110871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382191" y="568499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2800" kern="100" dirty="0">
              <a:effectLst/>
              <a:latin typeface="宋体"/>
              <a:cs typeface="Courier New"/>
            </a:endParaRPr>
          </a:p>
        </p:txBody>
      </p:sp>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7" grpId="0"/>
      <p:bldP spid="1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69751411"/>
              </p:ext>
            </p:extLst>
          </p:nvPr>
        </p:nvGraphicFramePr>
        <p:xfrm>
          <a:off x="504825" y="333375"/>
          <a:ext cx="11191875" cy="2457450"/>
        </p:xfrm>
        <a:graphic>
          <a:graphicData uri="http://schemas.openxmlformats.org/presentationml/2006/ole">
            <mc:AlternateContent xmlns:mc="http://schemas.openxmlformats.org/markup-compatibility/2006">
              <mc:Choice xmlns:v="urn:schemas-microsoft-com:vml" Requires="v">
                <p:oleObj spid="_x0000_s143478" name="文档" r:id="rId5" imgW="11196357" imgH="2456806" progId="Word.Document.12">
                  <p:embed/>
                </p:oleObj>
              </mc:Choice>
              <mc:Fallback>
                <p:oleObj name="文档" r:id="rId5" imgW="11196357" imgH="2456806" progId="Word.Document.12">
                  <p:embed/>
                  <p:pic>
                    <p:nvPicPr>
                      <p:cNvPr id="0" name=""/>
                      <p:cNvPicPr>
                        <a:picLocks noChangeAspect="1" noChangeArrowheads="1"/>
                      </p:cNvPicPr>
                      <p:nvPr/>
                    </p:nvPicPr>
                    <p:blipFill>
                      <a:blip r:embed="rId6"/>
                      <a:srcRect/>
                      <a:stretch>
                        <a:fillRect/>
                      </a:stretch>
                    </p:blipFill>
                    <p:spPr bwMode="auto">
                      <a:xfrm>
                        <a:off x="504825" y="333375"/>
                        <a:ext cx="11191875"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圆角矩形 13">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424097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1303177"/>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掌握点到直线的距离公式，会用公式解决有关问题</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掌握两平行线之间的距离公式，并会求两平行线之间的距离</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矩形 12"/>
          <p:cNvSpPr/>
          <p:nvPr/>
        </p:nvSpPr>
        <p:spPr>
          <a:xfrm>
            <a:off x="382191" y="79639"/>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设存在点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满足</a:t>
            </a:r>
            <a:r>
              <a:rPr lang="en-US" altLang="zh-CN" sz="2800" kern="100" dirty="0">
                <a:latin typeface="宋体"/>
                <a:ea typeface="华文细黑"/>
                <a:cs typeface="Times New Roman"/>
              </a:rPr>
              <a:t>②</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则</a:t>
            </a:r>
            <a:r>
              <a:rPr lang="zh-CN" altLang="zh-CN" sz="2800" kern="100" dirty="0">
                <a:latin typeface="Times New Roman"/>
                <a:ea typeface="华文细黑"/>
                <a:cs typeface="Times New Roman"/>
              </a:rPr>
              <a:t>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在与</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平行的直线</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上，</a:t>
            </a:r>
            <a:endParaRPr lang="zh-CN" altLang="zh-CN" sz="2800" kern="100" dirty="0">
              <a:effectLst/>
              <a:latin typeface="宋体"/>
              <a:cs typeface="Courier New"/>
            </a:endParaRPr>
          </a:p>
        </p:txBody>
      </p:sp>
      <p:sp>
        <p:nvSpPr>
          <p:cNvPr id="14" name="圆角矩形 13">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363908710"/>
              </p:ext>
            </p:extLst>
          </p:nvPr>
        </p:nvGraphicFramePr>
        <p:xfrm>
          <a:off x="504825" y="1625005"/>
          <a:ext cx="10944225" cy="1266825"/>
        </p:xfrm>
        <a:graphic>
          <a:graphicData uri="http://schemas.openxmlformats.org/presentationml/2006/ole">
            <mc:AlternateContent xmlns:mc="http://schemas.openxmlformats.org/markup-compatibility/2006">
              <mc:Choice xmlns:v="urn:schemas-microsoft-com:vml" Requires="v">
                <p:oleObj spid="_x0000_s144701" name="文档" r:id="rId6" imgW="10948732" imgH="1275912" progId="Word.Document.12">
                  <p:embed/>
                </p:oleObj>
              </mc:Choice>
              <mc:Fallback>
                <p:oleObj name="文档" r:id="rId6" imgW="10948732" imgH="1275912" progId="Word.Document.12">
                  <p:embed/>
                  <p:pic>
                    <p:nvPicPr>
                      <p:cNvPr id="0" name=""/>
                      <p:cNvPicPr>
                        <a:picLocks noChangeAspect="1" noChangeArrowheads="1"/>
                      </p:cNvPicPr>
                      <p:nvPr/>
                    </p:nvPicPr>
                    <p:blipFill>
                      <a:blip r:embed="rId7"/>
                      <a:srcRect/>
                      <a:stretch>
                        <a:fillRect/>
                      </a:stretch>
                    </p:blipFill>
                    <p:spPr bwMode="auto">
                      <a:xfrm>
                        <a:off x="504825" y="1625005"/>
                        <a:ext cx="109442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348498784"/>
              </p:ext>
            </p:extLst>
          </p:nvPr>
        </p:nvGraphicFramePr>
        <p:xfrm>
          <a:off x="504825" y="3022129"/>
          <a:ext cx="10944225" cy="866775"/>
        </p:xfrm>
        <a:graphic>
          <a:graphicData uri="http://schemas.openxmlformats.org/presentationml/2006/ole">
            <mc:AlternateContent xmlns:mc="http://schemas.openxmlformats.org/markup-compatibility/2006">
              <mc:Choice xmlns:v="urn:schemas-microsoft-com:vml" Requires="v">
                <p:oleObj spid="_x0000_s144702" name="文档" r:id="rId9" imgW="10948732" imgH="866325" progId="Word.Document.12">
                  <p:embed/>
                </p:oleObj>
              </mc:Choice>
              <mc:Fallback>
                <p:oleObj name="文档" r:id="rId9" imgW="10948732" imgH="866325" progId="Word.Document.12">
                  <p:embed/>
                  <p:pic>
                    <p:nvPicPr>
                      <p:cNvPr id="0" name=""/>
                      <p:cNvPicPr>
                        <a:picLocks noChangeAspect="1" noChangeArrowheads="1"/>
                      </p:cNvPicPr>
                      <p:nvPr/>
                    </p:nvPicPr>
                    <p:blipFill>
                      <a:blip r:embed="rId10"/>
                      <a:srcRect/>
                      <a:stretch>
                        <a:fillRect/>
                      </a:stretch>
                    </p:blipFill>
                    <p:spPr bwMode="auto">
                      <a:xfrm>
                        <a:off x="504825" y="3022129"/>
                        <a:ext cx="109442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400201568"/>
              </p:ext>
            </p:extLst>
          </p:nvPr>
        </p:nvGraphicFramePr>
        <p:xfrm>
          <a:off x="504825" y="4032895"/>
          <a:ext cx="11401425" cy="1000125"/>
        </p:xfrm>
        <a:graphic>
          <a:graphicData uri="http://schemas.openxmlformats.org/presentationml/2006/ole">
            <mc:AlternateContent xmlns:mc="http://schemas.openxmlformats.org/markup-compatibility/2006">
              <mc:Choice xmlns:v="urn:schemas-microsoft-com:vml" Requires="v">
                <p:oleObj spid="_x0000_s144703" name="文档" r:id="rId12" imgW="11405829" imgH="999855" progId="Word.Document.12">
                  <p:embed/>
                </p:oleObj>
              </mc:Choice>
              <mc:Fallback>
                <p:oleObj name="文档" r:id="rId12" imgW="11405829" imgH="999855" progId="Word.Document.12">
                  <p:embed/>
                  <p:pic>
                    <p:nvPicPr>
                      <p:cNvPr id="0" name=""/>
                      <p:cNvPicPr>
                        <a:picLocks noChangeAspect="1" noChangeArrowheads="1"/>
                      </p:cNvPicPr>
                      <p:nvPr/>
                    </p:nvPicPr>
                    <p:blipFill>
                      <a:blip r:embed="rId13"/>
                      <a:srcRect/>
                      <a:stretch>
                        <a:fillRect/>
                      </a:stretch>
                    </p:blipFill>
                    <p:spPr bwMode="auto">
                      <a:xfrm>
                        <a:off x="504825" y="4032895"/>
                        <a:ext cx="114014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5048191"/>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4191070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750"/>
                                        <p:tgtEl>
                                          <p:spTgt spid="1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animEffect transition="in" filter="blinds(horizontal)">
                                      <p:cBhvr>
                                        <p:cTn id="11" dur="750"/>
                                        <p:tgtEl>
                                          <p:spTgt spid="1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750"/>
                                        <p:tgtEl>
                                          <p:spTgt spid="11"/>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750"/>
                                        <p:tgtEl>
                                          <p:spTgt spid="8"/>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750"/>
                                        <p:tgtEl>
                                          <p:spTgt spid="9"/>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blinds(horizontal)">
                                      <p:cBhvr>
                                        <p:cTn id="27" dur="750"/>
                                        <p:tgtEl>
                                          <p:spTgt spid="10">
                                            <p:txEl>
                                              <p:pRg st="0" end="0"/>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0">
                                            <p:txEl>
                                              <p:pRg st="1" end="1"/>
                                            </p:txEl>
                                          </p:spTgt>
                                        </p:tgtEl>
                                        <p:attrNameLst>
                                          <p:attrName>style.visibility</p:attrName>
                                        </p:attrNameLst>
                                      </p:cBhvr>
                                      <p:to>
                                        <p:strVal val="visible"/>
                                      </p:to>
                                    </p:set>
                                    <p:animEffect transition="in" filter="blinds(horizontal)">
                                      <p:cBhvr>
                                        <p:cTn id="31" dur="75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3" name="矩形 12"/>
          <p:cNvSpPr/>
          <p:nvPr/>
        </p:nvSpPr>
        <p:spPr>
          <a:xfrm>
            <a:off x="382191" y="79639"/>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因为点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在第一象限，所以</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不可能</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4115444246"/>
              </p:ext>
            </p:extLst>
          </p:nvPr>
        </p:nvGraphicFramePr>
        <p:xfrm>
          <a:off x="504825" y="952947"/>
          <a:ext cx="10944225" cy="895350"/>
        </p:xfrm>
        <a:graphic>
          <a:graphicData uri="http://schemas.openxmlformats.org/presentationml/2006/ole">
            <mc:AlternateContent xmlns:mc="http://schemas.openxmlformats.org/markup-compatibility/2006">
              <mc:Choice xmlns:v="urn:schemas-microsoft-com:vml" Requires="v">
                <p:oleObj spid="_x0000_s145801" name="文档" r:id="rId5" imgW="10948732" imgH="895118" progId="Word.Document.12">
                  <p:embed/>
                </p:oleObj>
              </mc:Choice>
              <mc:Fallback>
                <p:oleObj name="文档" r:id="rId5" imgW="10948732" imgH="895118" progId="Word.Document.12">
                  <p:embed/>
                  <p:pic>
                    <p:nvPicPr>
                      <p:cNvPr id="0" name=""/>
                      <p:cNvPicPr>
                        <a:picLocks noChangeAspect="1" noChangeArrowheads="1"/>
                      </p:cNvPicPr>
                      <p:nvPr/>
                    </p:nvPicPr>
                    <p:blipFill>
                      <a:blip r:embed="rId6"/>
                      <a:srcRect/>
                      <a:stretch>
                        <a:fillRect/>
                      </a:stretch>
                    </p:blipFill>
                    <p:spPr bwMode="auto">
                      <a:xfrm>
                        <a:off x="504825" y="952947"/>
                        <a:ext cx="1094422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822260191"/>
              </p:ext>
            </p:extLst>
          </p:nvPr>
        </p:nvGraphicFramePr>
        <p:xfrm>
          <a:off x="504825" y="1886744"/>
          <a:ext cx="10944225" cy="1524000"/>
        </p:xfrm>
        <a:graphic>
          <a:graphicData uri="http://schemas.openxmlformats.org/presentationml/2006/ole">
            <mc:AlternateContent xmlns:mc="http://schemas.openxmlformats.org/markup-compatibility/2006">
              <mc:Choice xmlns:v="urn:schemas-microsoft-com:vml" Requires="v">
                <p:oleObj spid="_x0000_s145802" name="文档" r:id="rId8" imgW="10948732" imgH="1525696" progId="Word.Document.12">
                  <p:embed/>
                </p:oleObj>
              </mc:Choice>
              <mc:Fallback>
                <p:oleObj name="文档" r:id="rId8" imgW="10948732" imgH="1525696" progId="Word.Document.12">
                  <p:embed/>
                  <p:pic>
                    <p:nvPicPr>
                      <p:cNvPr id="0" name=""/>
                      <p:cNvPicPr>
                        <a:picLocks noChangeAspect="1" noChangeArrowheads="1"/>
                      </p:cNvPicPr>
                      <p:nvPr/>
                    </p:nvPicPr>
                    <p:blipFill>
                      <a:blip r:embed="rId9"/>
                      <a:srcRect/>
                      <a:stretch>
                        <a:fillRect/>
                      </a:stretch>
                    </p:blipFill>
                    <p:spPr bwMode="auto">
                      <a:xfrm>
                        <a:off x="504825" y="1886744"/>
                        <a:ext cx="109442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969291410"/>
              </p:ext>
            </p:extLst>
          </p:nvPr>
        </p:nvGraphicFramePr>
        <p:xfrm>
          <a:off x="504825" y="3513981"/>
          <a:ext cx="11087100" cy="904875"/>
        </p:xfrm>
        <a:graphic>
          <a:graphicData uri="http://schemas.openxmlformats.org/presentationml/2006/ole">
            <mc:AlternateContent xmlns:mc="http://schemas.openxmlformats.org/markup-compatibility/2006">
              <mc:Choice xmlns:v="urn:schemas-microsoft-com:vml" Requires="v">
                <p:oleObj spid="_x0000_s145803" name="文档" r:id="rId11" imgW="11091620" imgH="904476" progId="Word.Document.12">
                  <p:embed/>
                </p:oleObj>
              </mc:Choice>
              <mc:Fallback>
                <p:oleObj name="文档" r:id="rId11" imgW="11091620" imgH="904476" progId="Word.Document.12">
                  <p:embed/>
                  <p:pic>
                    <p:nvPicPr>
                      <p:cNvPr id="0" name=""/>
                      <p:cNvPicPr>
                        <a:picLocks noChangeAspect="1" noChangeArrowheads="1"/>
                      </p:cNvPicPr>
                      <p:nvPr/>
                    </p:nvPicPr>
                    <p:blipFill>
                      <a:blip r:embed="rId12"/>
                      <a:srcRect/>
                      <a:stretch>
                        <a:fillRect/>
                      </a:stretch>
                    </p:blipFill>
                    <p:spPr bwMode="auto">
                      <a:xfrm>
                        <a:off x="504825" y="3513981"/>
                        <a:ext cx="110871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026281505"/>
              </p:ext>
            </p:extLst>
          </p:nvPr>
        </p:nvGraphicFramePr>
        <p:xfrm>
          <a:off x="504825" y="4558655"/>
          <a:ext cx="11087100" cy="1895475"/>
        </p:xfrm>
        <a:graphic>
          <a:graphicData uri="http://schemas.openxmlformats.org/presentationml/2006/ole">
            <mc:AlternateContent xmlns:mc="http://schemas.openxmlformats.org/markup-compatibility/2006">
              <mc:Choice xmlns:v="urn:schemas-microsoft-com:vml" Requires="v">
                <p:oleObj spid="_x0000_s145804" name="文档" r:id="rId14" imgW="11091620" imgH="1898212" progId="Word.Document.12">
                  <p:embed/>
                </p:oleObj>
              </mc:Choice>
              <mc:Fallback>
                <p:oleObj name="文档" r:id="rId14" imgW="11091620" imgH="1898212" progId="Word.Document.12">
                  <p:embed/>
                  <p:pic>
                    <p:nvPicPr>
                      <p:cNvPr id="0" name=""/>
                      <p:cNvPicPr>
                        <a:picLocks noChangeAspect="1" noChangeArrowheads="1"/>
                      </p:cNvPicPr>
                      <p:nvPr/>
                    </p:nvPicPr>
                    <p:blipFill>
                      <a:blip r:embed="rId15"/>
                      <a:srcRect/>
                      <a:stretch>
                        <a:fillRect/>
                      </a:stretch>
                    </p:blipFill>
                    <p:spPr bwMode="auto">
                      <a:xfrm>
                        <a:off x="504825" y="4558655"/>
                        <a:ext cx="11087100"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26950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750"/>
                                        <p:tgtEl>
                                          <p:spTgt spid="1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750"/>
                                        <p:tgtEl>
                                          <p:spTgt spid="11"/>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750"/>
                                        <p:tgtEl>
                                          <p:spTgt spid="8"/>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629594"/>
            <a:ext cx="12204000" cy="334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10" name="矩形 9"/>
          <p:cNvSpPr/>
          <p:nvPr/>
        </p:nvSpPr>
        <p:spPr>
          <a:xfrm>
            <a:off x="435149" y="1903082"/>
            <a:ext cx="11305256"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解决探究性问题时，可先假设需探究的问题存在，以此为出发点寻找满足的条件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若求出的结论符合要求，则问题有解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若求出的结论与要求不符，则说明原探究问题无解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另外，运用公式解决问题要注意适用的范围及使用特点</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已知</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和直线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，求一点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，使</a:t>
            </a:r>
            <a:r>
              <a:rPr lang="en-US" altLang="zh-CN" sz="2800" i="1" kern="100" dirty="0">
                <a:latin typeface="Times New Roman"/>
                <a:ea typeface="华文细黑"/>
                <a:cs typeface="Courier New"/>
              </a:rPr>
              <a:t>PA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，且点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到直线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的距离等于</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方法一　设点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的坐标为</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由</a:t>
            </a:r>
            <a:r>
              <a:rPr lang="en-US" altLang="zh-CN" sz="2800" i="1" kern="100" dirty="0">
                <a:latin typeface="Times New Roman"/>
                <a:ea typeface="华文细黑"/>
                <a:cs typeface="Courier New"/>
              </a:rPr>
              <a:t>PA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，得</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①</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化简，得</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endParaRPr lang="zh-CN" altLang="zh-CN" sz="280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82929604"/>
              </p:ext>
            </p:extLst>
          </p:nvPr>
        </p:nvGraphicFramePr>
        <p:xfrm>
          <a:off x="504825" y="2162225"/>
          <a:ext cx="11182350" cy="1038225"/>
        </p:xfrm>
        <a:graphic>
          <a:graphicData uri="http://schemas.openxmlformats.org/presentationml/2006/ole">
            <mc:AlternateContent xmlns:mc="http://schemas.openxmlformats.org/markup-compatibility/2006">
              <mc:Choice xmlns:v="urn:schemas-microsoft-com:vml" Requires="v">
                <p:oleObj spid="_x0000_s146710" name="文档" r:id="rId5" imgW="11186639" imgH="1038366" progId="Word.Document.12">
                  <p:embed/>
                </p:oleObj>
              </mc:Choice>
              <mc:Fallback>
                <p:oleObj name="文档" r:id="rId5" imgW="11186639" imgH="1038366" progId="Word.Document.12">
                  <p:embed/>
                  <p:pic>
                    <p:nvPicPr>
                      <p:cNvPr id="0" name=""/>
                      <p:cNvPicPr>
                        <a:picLocks noChangeAspect="1" noChangeArrowheads="1"/>
                      </p:cNvPicPr>
                      <p:nvPr/>
                    </p:nvPicPr>
                    <p:blipFill>
                      <a:blip r:embed="rId6"/>
                      <a:srcRect/>
                      <a:stretch>
                        <a:fillRect/>
                      </a:stretch>
                    </p:blipFill>
                    <p:spPr bwMode="auto">
                      <a:xfrm>
                        <a:off x="504825" y="2162225"/>
                        <a:ext cx="1118235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870250934"/>
              </p:ext>
            </p:extLst>
          </p:nvPr>
        </p:nvGraphicFramePr>
        <p:xfrm>
          <a:off x="504825" y="3357786"/>
          <a:ext cx="8286750" cy="1895475"/>
        </p:xfrm>
        <a:graphic>
          <a:graphicData uri="http://schemas.openxmlformats.org/presentationml/2006/ole">
            <mc:AlternateContent xmlns:mc="http://schemas.openxmlformats.org/markup-compatibility/2006">
              <mc:Choice xmlns:v="urn:schemas-microsoft-com:vml" Requires="v">
                <p:oleObj spid="_x0000_s146711" name="文档" r:id="rId8" imgW="8287917" imgH="1898212" progId="Word.Document.12">
                  <p:embed/>
                </p:oleObj>
              </mc:Choice>
              <mc:Fallback>
                <p:oleObj name="文档" r:id="rId8" imgW="8287917" imgH="1898212" progId="Word.Document.12">
                  <p:embed/>
                  <p:pic>
                    <p:nvPicPr>
                      <p:cNvPr id="0" name=""/>
                      <p:cNvPicPr>
                        <a:picLocks noChangeAspect="1" noChangeArrowheads="1"/>
                      </p:cNvPicPr>
                      <p:nvPr/>
                    </p:nvPicPr>
                    <p:blipFill>
                      <a:blip r:embed="rId9"/>
                      <a:srcRect/>
                      <a:stretch>
                        <a:fillRect/>
                      </a:stretch>
                    </p:blipFill>
                    <p:spPr bwMode="auto">
                      <a:xfrm>
                        <a:off x="504825" y="3357786"/>
                        <a:ext cx="8286750"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888136708"/>
              </p:ext>
            </p:extLst>
          </p:nvPr>
        </p:nvGraphicFramePr>
        <p:xfrm>
          <a:off x="504825" y="5412110"/>
          <a:ext cx="8286750" cy="904875"/>
        </p:xfrm>
        <a:graphic>
          <a:graphicData uri="http://schemas.openxmlformats.org/presentationml/2006/ole">
            <mc:AlternateContent xmlns:mc="http://schemas.openxmlformats.org/markup-compatibility/2006">
              <mc:Choice xmlns:v="urn:schemas-microsoft-com:vml" Requires="v">
                <p:oleObj spid="_x0000_s146712" name="文档" r:id="rId11" imgW="8287917" imgH="904476" progId="Word.Document.12">
                  <p:embed/>
                </p:oleObj>
              </mc:Choice>
              <mc:Fallback>
                <p:oleObj name="文档" r:id="rId11" imgW="8287917" imgH="904476" progId="Word.Document.12">
                  <p:embed/>
                  <p:pic>
                    <p:nvPicPr>
                      <p:cNvPr id="0" name=""/>
                      <p:cNvPicPr>
                        <a:picLocks noChangeAspect="1" noChangeArrowheads="1"/>
                      </p:cNvPicPr>
                      <p:nvPr/>
                    </p:nvPicPr>
                    <p:blipFill>
                      <a:blip r:embed="rId12"/>
                      <a:srcRect/>
                      <a:stretch>
                        <a:fillRect/>
                      </a:stretch>
                    </p:blipFill>
                    <p:spPr bwMode="auto">
                      <a:xfrm>
                        <a:off x="504825" y="5412110"/>
                        <a:ext cx="82867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59966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750"/>
                                        <p:tgtEl>
                                          <p:spTgt spid="11"/>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750"/>
                                        <p:tgtEl>
                                          <p:spTgt spid="9"/>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方法二　设点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的坐标为</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，所以线段</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中点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的坐标为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839046443"/>
              </p:ext>
            </p:extLst>
          </p:nvPr>
        </p:nvGraphicFramePr>
        <p:xfrm>
          <a:off x="504825" y="1567111"/>
          <a:ext cx="11182350" cy="1038225"/>
        </p:xfrm>
        <a:graphic>
          <a:graphicData uri="http://schemas.openxmlformats.org/presentationml/2006/ole">
            <mc:AlternateContent xmlns:mc="http://schemas.openxmlformats.org/markup-compatibility/2006">
              <mc:Choice xmlns:v="urn:schemas-microsoft-com:vml" Requires="v">
                <p:oleObj spid="_x0000_s147634" name="文档" r:id="rId5" imgW="11186639" imgH="1038006" progId="Word.Document.12">
                  <p:embed/>
                </p:oleObj>
              </mc:Choice>
              <mc:Fallback>
                <p:oleObj name="文档" r:id="rId5" imgW="11186639" imgH="1038006" progId="Word.Document.12">
                  <p:embed/>
                  <p:pic>
                    <p:nvPicPr>
                      <p:cNvPr id="0" name=""/>
                      <p:cNvPicPr>
                        <a:picLocks noChangeAspect="1" noChangeArrowheads="1"/>
                      </p:cNvPicPr>
                      <p:nvPr/>
                    </p:nvPicPr>
                    <p:blipFill>
                      <a:blip r:embed="rId6"/>
                      <a:srcRect/>
                      <a:stretch>
                        <a:fillRect/>
                      </a:stretch>
                    </p:blipFill>
                    <p:spPr bwMode="auto">
                      <a:xfrm>
                        <a:off x="504825" y="1567111"/>
                        <a:ext cx="1118235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2518073"/>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所以线段</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的垂直平分线方程为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而点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在直线</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上，</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①</a:t>
            </a:r>
            <a:endParaRPr lang="zh-CN" altLang="zh-CN" sz="280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892672920"/>
              </p:ext>
            </p:extLst>
          </p:nvPr>
        </p:nvGraphicFramePr>
        <p:xfrm>
          <a:off x="504825" y="5268094"/>
          <a:ext cx="11182350" cy="1038225"/>
        </p:xfrm>
        <a:graphic>
          <a:graphicData uri="http://schemas.openxmlformats.org/presentationml/2006/ole">
            <mc:AlternateContent xmlns:mc="http://schemas.openxmlformats.org/markup-compatibility/2006">
              <mc:Choice xmlns:v="urn:schemas-microsoft-com:vml" Requires="v">
                <p:oleObj spid="_x0000_s147635" name="文档" r:id="rId8" imgW="11186639" imgH="1038366" progId="Word.Document.12">
                  <p:embed/>
                </p:oleObj>
              </mc:Choice>
              <mc:Fallback>
                <p:oleObj name="文档" r:id="rId8" imgW="11186639" imgH="1038366" progId="Word.Document.12">
                  <p:embed/>
                  <p:pic>
                    <p:nvPicPr>
                      <p:cNvPr id="0" name=""/>
                      <p:cNvPicPr>
                        <a:picLocks noChangeAspect="1" noChangeArrowheads="1"/>
                      </p:cNvPicPr>
                      <p:nvPr/>
                    </p:nvPicPr>
                    <p:blipFill>
                      <a:blip r:embed="rId9"/>
                      <a:srcRect/>
                      <a:stretch>
                        <a:fillRect/>
                      </a:stretch>
                    </p:blipFill>
                    <p:spPr bwMode="auto">
                      <a:xfrm>
                        <a:off x="504825" y="5268094"/>
                        <a:ext cx="1118235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32314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750"/>
                                        <p:tgtEl>
                                          <p:spTgt spid="11"/>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blinds(horizontal)">
                                      <p:cBhvr>
                                        <p:cTn id="19" dur="750"/>
                                        <p:tgtEl>
                                          <p:spTgt spid="8">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blinds(horizontal)">
                                      <p:cBhvr>
                                        <p:cTn id="23" dur="750"/>
                                        <p:tgtEl>
                                          <p:spTgt spid="8">
                                            <p:txEl>
                                              <p:pRg st="1" end="1"/>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blinds(horizontal)">
                                      <p:cBhvr>
                                        <p:cTn id="27" dur="750"/>
                                        <p:tgtEl>
                                          <p:spTgt spid="8">
                                            <p:txEl>
                                              <p:pRg st="2" end="2"/>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blinds(horizontal)">
                                      <p:cBhvr>
                                        <p:cTn id="31" dur="750"/>
                                        <p:tgtEl>
                                          <p:spTgt spid="8">
                                            <p:txEl>
                                              <p:pRg st="3" end="3"/>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 name="对象 10"/>
          <p:cNvGraphicFramePr>
            <a:graphicFrameLocks noChangeAspect="1"/>
          </p:cNvGraphicFramePr>
          <p:nvPr>
            <p:extLst>
              <p:ext uri="{D42A27DB-BD31-4B8C-83A1-F6EECF244321}">
                <p14:modId xmlns:p14="http://schemas.microsoft.com/office/powerpoint/2010/main" val="1118228584"/>
              </p:ext>
            </p:extLst>
          </p:nvPr>
        </p:nvGraphicFramePr>
        <p:xfrm>
          <a:off x="504825" y="314400"/>
          <a:ext cx="11182350" cy="1895475"/>
        </p:xfrm>
        <a:graphic>
          <a:graphicData uri="http://schemas.openxmlformats.org/presentationml/2006/ole">
            <mc:AlternateContent xmlns:mc="http://schemas.openxmlformats.org/markup-compatibility/2006">
              <mc:Choice xmlns:v="urn:schemas-microsoft-com:vml" Requires="v">
                <p:oleObj spid="_x0000_s148648" name="文档" r:id="rId4" imgW="11186639" imgH="1898212" progId="Word.Document.12">
                  <p:embed/>
                </p:oleObj>
              </mc:Choice>
              <mc:Fallback>
                <p:oleObj name="文档" r:id="rId4" imgW="11186639" imgH="1898212" progId="Word.Document.12">
                  <p:embed/>
                  <p:pic>
                    <p:nvPicPr>
                      <p:cNvPr id="0" name=""/>
                      <p:cNvPicPr>
                        <a:picLocks noChangeAspect="1" noChangeArrowheads="1"/>
                      </p:cNvPicPr>
                      <p:nvPr/>
                    </p:nvPicPr>
                    <p:blipFill>
                      <a:blip r:embed="rId5"/>
                      <a:srcRect/>
                      <a:stretch>
                        <a:fillRect/>
                      </a:stretch>
                    </p:blipFill>
                    <p:spPr bwMode="auto">
                      <a:xfrm>
                        <a:off x="504825" y="314400"/>
                        <a:ext cx="11182350"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4229885713"/>
              </p:ext>
            </p:extLst>
          </p:nvPr>
        </p:nvGraphicFramePr>
        <p:xfrm>
          <a:off x="504825" y="2419003"/>
          <a:ext cx="11182350" cy="885825"/>
        </p:xfrm>
        <a:graphic>
          <a:graphicData uri="http://schemas.openxmlformats.org/presentationml/2006/ole">
            <mc:AlternateContent xmlns:mc="http://schemas.openxmlformats.org/markup-compatibility/2006">
              <mc:Choice xmlns:v="urn:schemas-microsoft-com:vml" Requires="v">
                <p:oleObj spid="_x0000_s148649" name="文档" r:id="rId7" imgW="11186639" imgH="885400" progId="Word.Document.12">
                  <p:embed/>
                </p:oleObj>
              </mc:Choice>
              <mc:Fallback>
                <p:oleObj name="文档" r:id="rId7" imgW="11186639" imgH="885400" progId="Word.Document.12">
                  <p:embed/>
                  <p:pic>
                    <p:nvPicPr>
                      <p:cNvPr id="0" name=""/>
                      <p:cNvPicPr>
                        <a:picLocks noChangeAspect="1" noChangeArrowheads="1"/>
                      </p:cNvPicPr>
                      <p:nvPr/>
                    </p:nvPicPr>
                    <p:blipFill>
                      <a:blip r:embed="rId8"/>
                      <a:srcRect/>
                      <a:stretch>
                        <a:fillRect/>
                      </a:stretch>
                    </p:blipFill>
                    <p:spPr bwMode="auto">
                      <a:xfrm>
                        <a:off x="504825" y="2419003"/>
                        <a:ext cx="111823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86597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48637" y="157160"/>
            <a:ext cx="10079217"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数形结合思想</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数学思想</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987033"/>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两条互相平行的直线分别过</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两点，如果两条平行直线间的距离为</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，求：</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的取值范围；</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取最大值时，两条直线的方程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矩形 10"/>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由于平行线的倾斜角不同，两平行线间的距离不同，故可以利用几何图形探索</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的取值变化情况</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75769957"/>
              </p:ext>
            </p:extLst>
          </p:nvPr>
        </p:nvGraphicFramePr>
        <p:xfrm>
          <a:off x="504825" y="1571625"/>
          <a:ext cx="6667500" cy="2228850"/>
        </p:xfrm>
        <a:graphic>
          <a:graphicData uri="http://schemas.openxmlformats.org/presentationml/2006/ole">
            <mc:AlternateContent xmlns:mc="http://schemas.openxmlformats.org/markup-compatibility/2006">
              <mc:Choice xmlns:v="urn:schemas-microsoft-com:vml" Requires="v">
                <p:oleObj spid="_x0000_s150718" name="文档" r:id="rId4" imgW="6670062" imgH="2237616" progId="Word.Document.12">
                  <p:embed/>
                </p:oleObj>
              </mc:Choice>
              <mc:Fallback>
                <p:oleObj name="文档" r:id="rId4" imgW="6670062" imgH="2237616" progId="Word.Document.12">
                  <p:embed/>
                  <p:pic>
                    <p:nvPicPr>
                      <p:cNvPr id="0" name="对象 15"/>
                      <p:cNvPicPr>
                        <a:picLocks noChangeAspect="1" noChangeArrowheads="1"/>
                      </p:cNvPicPr>
                      <p:nvPr/>
                    </p:nvPicPr>
                    <p:blipFill>
                      <a:blip r:embed="rId5"/>
                      <a:srcRect/>
                      <a:stretch>
                        <a:fillRect/>
                      </a:stretch>
                    </p:blipFill>
                    <p:spPr bwMode="auto">
                      <a:xfrm>
                        <a:off x="504825" y="1571625"/>
                        <a:ext cx="666750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圆角矩形 20">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2" name="圆角矩形 21">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graphicFrame>
        <p:nvGraphicFramePr>
          <p:cNvPr id="10" name="对象 9"/>
          <p:cNvGraphicFramePr>
            <a:graphicFrameLocks noChangeAspect="1"/>
          </p:cNvGraphicFramePr>
          <p:nvPr>
            <p:extLst>
              <p:ext uri="{D42A27DB-BD31-4B8C-83A1-F6EECF244321}">
                <p14:modId xmlns:p14="http://schemas.microsoft.com/office/powerpoint/2010/main" val="916452756"/>
              </p:ext>
            </p:extLst>
          </p:nvPr>
        </p:nvGraphicFramePr>
        <p:xfrm>
          <a:off x="504825" y="3930402"/>
          <a:ext cx="11153775" cy="1457325"/>
        </p:xfrm>
        <a:graphic>
          <a:graphicData uri="http://schemas.openxmlformats.org/presentationml/2006/ole">
            <mc:AlternateContent xmlns:mc="http://schemas.openxmlformats.org/markup-compatibility/2006">
              <mc:Choice xmlns:v="urn:schemas-microsoft-com:vml" Requires="v">
                <p:oleObj spid="_x0000_s150719" name="文档" r:id="rId9" imgW="11158205" imgH="1456952" progId="Word.Document.12">
                  <p:embed/>
                </p:oleObj>
              </mc:Choice>
              <mc:Fallback>
                <p:oleObj name="文档" r:id="rId9" imgW="11158205" imgH="1456952" progId="Word.Document.12">
                  <p:embed/>
                  <p:pic>
                    <p:nvPicPr>
                      <p:cNvPr id="0" name=""/>
                      <p:cNvPicPr>
                        <a:picLocks noChangeAspect="1" noChangeArrowheads="1"/>
                      </p:cNvPicPr>
                      <p:nvPr/>
                    </p:nvPicPr>
                    <p:blipFill>
                      <a:blip r:embed="rId10"/>
                      <a:srcRect/>
                      <a:stretch>
                        <a:fillRect/>
                      </a:stretch>
                    </p:blipFill>
                    <p:spPr bwMode="auto">
                      <a:xfrm>
                        <a:off x="504825" y="3930402"/>
                        <a:ext cx="11153775"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3" name="图片 12" descr="F:\2016赵瑊\同步\数学\创新 人A必修2\word\RJ3-36.TIF"/>
          <p:cNvPicPr/>
          <p:nvPr/>
        </p:nvPicPr>
        <p:blipFill>
          <a:blip r:embed="rId11" r:link="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25334" y="1116013"/>
            <a:ext cx="4268857" cy="3321893"/>
          </a:xfrm>
          <a:prstGeom prst="rect">
            <a:avLst/>
          </a:prstGeom>
          <a:noFill/>
          <a:ln>
            <a:noFill/>
          </a:ln>
        </p:spPr>
      </p:pic>
      <p:graphicFrame>
        <p:nvGraphicFramePr>
          <p:cNvPr id="14" name="对象 13"/>
          <p:cNvGraphicFramePr>
            <a:graphicFrameLocks noChangeAspect="1"/>
          </p:cNvGraphicFramePr>
          <p:nvPr>
            <p:extLst>
              <p:ext uri="{D42A27DB-BD31-4B8C-83A1-F6EECF244321}">
                <p14:modId xmlns:p14="http://schemas.microsoft.com/office/powerpoint/2010/main" val="3713955896"/>
              </p:ext>
            </p:extLst>
          </p:nvPr>
        </p:nvGraphicFramePr>
        <p:xfrm>
          <a:off x="504825" y="5397252"/>
          <a:ext cx="11191875" cy="552450"/>
        </p:xfrm>
        <a:graphic>
          <a:graphicData uri="http://schemas.openxmlformats.org/presentationml/2006/ole">
            <mc:AlternateContent xmlns:mc="http://schemas.openxmlformats.org/markup-compatibility/2006">
              <mc:Choice xmlns:v="urn:schemas-microsoft-com:vml" Requires="v">
                <p:oleObj spid="_x0000_s150720" name="文档" r:id="rId14" imgW="11196357" imgH="552116" progId="Word.Document.12">
                  <p:embed/>
                </p:oleObj>
              </mc:Choice>
              <mc:Fallback>
                <p:oleObj name="文档" r:id="rId14" imgW="11196357" imgH="552116" progId="Word.Document.12">
                  <p:embed/>
                  <p:pic>
                    <p:nvPicPr>
                      <p:cNvPr id="0" name=""/>
                      <p:cNvPicPr>
                        <a:picLocks noChangeAspect="1" noChangeArrowheads="1"/>
                      </p:cNvPicPr>
                      <p:nvPr/>
                    </p:nvPicPr>
                    <p:blipFill>
                      <a:blip r:embed="rId15"/>
                      <a:srcRect/>
                      <a:stretch>
                        <a:fillRect/>
                      </a:stretch>
                    </p:blipFill>
                    <p:spPr bwMode="auto">
                      <a:xfrm>
                        <a:off x="504825" y="5397252"/>
                        <a:ext cx="111918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79765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750"/>
                                        <p:tgtEl>
                                          <p:spTgt spid="5"/>
                                        </p:tgtEl>
                                      </p:cBhvr>
                                    </p:animEffect>
                                  </p:childTnLst>
                                </p:cTn>
                              </p:par>
                              <p:par>
                                <p:cTn id="12" presetID="3" presetClass="entr" presetSubtype="1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linds(horizontal)">
                                      <p:cBhvr>
                                        <p:cTn id="14" dur="750"/>
                                        <p:tgtEl>
                                          <p:spTgt spid="13"/>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750"/>
                                        <p:tgtEl>
                                          <p:spTgt spid="10"/>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graphicFrame>
        <p:nvGraphicFramePr>
          <p:cNvPr id="2" name="对象 1"/>
          <p:cNvGraphicFramePr>
            <a:graphicFrameLocks noChangeAspect="1"/>
          </p:cNvGraphicFramePr>
          <p:nvPr>
            <p:extLst>
              <p:ext uri="{D42A27DB-BD31-4B8C-83A1-F6EECF244321}">
                <p14:modId xmlns:p14="http://schemas.microsoft.com/office/powerpoint/2010/main" val="1508192514"/>
              </p:ext>
            </p:extLst>
          </p:nvPr>
        </p:nvGraphicFramePr>
        <p:xfrm>
          <a:off x="504825" y="376114"/>
          <a:ext cx="9391650" cy="552450"/>
        </p:xfrm>
        <a:graphic>
          <a:graphicData uri="http://schemas.openxmlformats.org/presentationml/2006/ole">
            <mc:AlternateContent xmlns:mc="http://schemas.openxmlformats.org/markup-compatibility/2006">
              <mc:Choice xmlns:v="urn:schemas-microsoft-com:vml" Requires="v">
                <p:oleObj spid="_x0000_s128525" name="文档" r:id="rId5" imgW="9396402" imgH="552116" progId="Word.Document.12">
                  <p:embed/>
                </p:oleObj>
              </mc:Choice>
              <mc:Fallback>
                <p:oleObj name="文档" r:id="rId5" imgW="9396402" imgH="552116" progId="Word.Document.12">
                  <p:embed/>
                  <p:pic>
                    <p:nvPicPr>
                      <p:cNvPr id="0" name="对象 4"/>
                      <p:cNvPicPr>
                        <a:picLocks noChangeAspect="1" noChangeArrowheads="1"/>
                      </p:cNvPicPr>
                      <p:nvPr/>
                    </p:nvPicPr>
                    <p:blipFill>
                      <a:blip r:embed="rId6"/>
                      <a:srcRect/>
                      <a:stretch>
                        <a:fillRect/>
                      </a:stretch>
                    </p:blipFill>
                    <p:spPr bwMode="auto">
                      <a:xfrm>
                        <a:off x="504825" y="376114"/>
                        <a:ext cx="93916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493554500"/>
              </p:ext>
            </p:extLst>
          </p:nvPr>
        </p:nvGraphicFramePr>
        <p:xfrm>
          <a:off x="504825" y="1116013"/>
          <a:ext cx="10220325" cy="1428750"/>
        </p:xfrm>
        <a:graphic>
          <a:graphicData uri="http://schemas.openxmlformats.org/presentationml/2006/ole">
            <mc:AlternateContent xmlns:mc="http://schemas.openxmlformats.org/markup-compatibility/2006">
              <mc:Choice xmlns:v="urn:schemas-microsoft-com:vml" Requires="v">
                <p:oleObj spid="_x0000_s128526" name="文档" r:id="rId8" imgW="10224936" imgH="1431757" progId="Word.Document.12">
                  <p:embed/>
                </p:oleObj>
              </mc:Choice>
              <mc:Fallback>
                <p:oleObj name="文档" r:id="rId8" imgW="10224936" imgH="1431757" progId="Word.Document.12">
                  <p:embed/>
                  <p:pic>
                    <p:nvPicPr>
                      <p:cNvPr id="0" name=""/>
                      <p:cNvPicPr>
                        <a:picLocks noChangeAspect="1" noChangeArrowheads="1"/>
                      </p:cNvPicPr>
                      <p:nvPr/>
                    </p:nvPicPr>
                    <p:blipFill>
                      <a:blip r:embed="rId9"/>
                      <a:srcRect/>
                      <a:stretch>
                        <a:fillRect/>
                      </a:stretch>
                    </p:blipFill>
                    <p:spPr bwMode="auto">
                      <a:xfrm>
                        <a:off x="504825" y="1116013"/>
                        <a:ext cx="1022032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2527598"/>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故所求的直线方程分别为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即</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和</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3587127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750"/>
                                        <p:tgtEl>
                                          <p:spTgt spid="7"/>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linds(horizontal)">
                                      <p:cBhvr>
                                        <p:cTn id="15" dur="750"/>
                                        <p:tgtEl>
                                          <p:spTgt spid="8">
                                            <p:txEl>
                                              <p:pRg st="0" end="0"/>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blinds(horizontal)">
                                      <p:cBhvr>
                                        <p:cTn id="19" dur="75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9" name="矩形 8"/>
          <p:cNvSpPr/>
          <p:nvPr/>
        </p:nvSpPr>
        <p:spPr>
          <a:xfrm>
            <a:off x="2095" y="1934880"/>
            <a:ext cx="12190413" cy="270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2198136"/>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通过数形结合，运用运动变化的方法，把握住题中的已知点不动，而两条平行线可以绕点转动，我们很容易直观感受到两平行线间距离的变化情况，从而求出两平行线间的距离的取值范围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0389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21" name="圆角矩形 20">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4" name="矩形 13"/>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49177" y="157160"/>
            <a:ext cx="10378677"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忽略斜率不存在的情形致误</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17" name="矩形 16"/>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
        <p:nvSpPr>
          <p:cNvPr id="20" name="矩形 19"/>
          <p:cNvSpPr/>
          <p:nvPr/>
        </p:nvSpPr>
        <p:spPr>
          <a:xfrm>
            <a:off x="382191" y="943735"/>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5</a:t>
            </a:r>
            <a:r>
              <a:rPr lang="zh-CN" altLang="zh-CN" sz="2800" kern="100" dirty="0">
                <a:latin typeface="Times New Roman"/>
                <a:ea typeface="华文细黑"/>
                <a:cs typeface="Times New Roman"/>
              </a:rPr>
              <a:t>　求经过点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，且到原点的距离等于</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的直线方程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292004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117426"/>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当直线的斜率不存在时，直线方程为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，验证此直线到原点的距离是否等于</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；当斜率存在时可设为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，利用点到直线的距离公式求</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当过点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的直线垂直于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轴时，</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因为它到原点的距离等于</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所以满足题设条件，其方程为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当过点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的直线不垂直于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轴时，</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设所求的直线方程为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i="1" kern="100" dirty="0" err="1">
                <a:latin typeface="Times New Roman"/>
                <a:ea typeface="华文细黑"/>
                <a:cs typeface="Courier New"/>
              </a:rPr>
              <a:t>kx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Tree>
    <p:extLst>
      <p:ext uri="{BB962C8B-B14F-4D97-AF65-F5344CB8AC3E}">
        <p14:creationId xmlns:p14="http://schemas.microsoft.com/office/powerpoint/2010/main" val="2020185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blinds(horizontal)">
                                      <p:cBhvr>
                                        <p:cTn id="19" dur="750"/>
                                        <p:tgtEl>
                                          <p:spTgt spid="9">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blinds(horizontal)">
                                      <p:cBhvr>
                                        <p:cTn id="23" dur="750"/>
                                        <p:tgtEl>
                                          <p:spTgt spid="9">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blinds(horizontal)">
                                      <p:cBhvr>
                                        <p:cTn id="27" dur="750"/>
                                        <p:tgtEl>
                                          <p:spTgt spid="9">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animEffect transition="in" filter="blinds(horizontal)">
                                      <p:cBhvr>
                                        <p:cTn id="31" dur="75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因为原点到此直线的距离等于</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97084929"/>
              </p:ext>
            </p:extLst>
          </p:nvPr>
        </p:nvGraphicFramePr>
        <p:xfrm>
          <a:off x="504825" y="962472"/>
          <a:ext cx="11210925" cy="1038225"/>
        </p:xfrm>
        <a:graphic>
          <a:graphicData uri="http://schemas.openxmlformats.org/presentationml/2006/ole">
            <mc:AlternateContent xmlns:mc="http://schemas.openxmlformats.org/markup-compatibility/2006">
              <mc:Choice xmlns:v="urn:schemas-microsoft-com:vml" Requires="v">
                <p:oleObj spid="_x0000_s151696" name="文档" r:id="rId4" imgW="11215432" imgH="1038366" progId="Word.Document.12">
                  <p:embed/>
                </p:oleObj>
              </mc:Choice>
              <mc:Fallback>
                <p:oleObj name="文档" r:id="rId4" imgW="11215432" imgH="1038366" progId="Word.Document.12">
                  <p:embed/>
                  <p:pic>
                    <p:nvPicPr>
                      <p:cNvPr id="0" name=""/>
                      <p:cNvPicPr>
                        <a:picLocks noChangeAspect="1" noChangeArrowheads="1"/>
                      </p:cNvPicPr>
                      <p:nvPr/>
                    </p:nvPicPr>
                    <p:blipFill>
                      <a:blip r:embed="rId5"/>
                      <a:srcRect/>
                      <a:stretch>
                        <a:fillRect/>
                      </a:stretch>
                    </p:blipFill>
                    <p:spPr bwMode="auto">
                      <a:xfrm>
                        <a:off x="504825" y="962472"/>
                        <a:ext cx="112109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89639485"/>
              </p:ext>
            </p:extLst>
          </p:nvPr>
        </p:nvGraphicFramePr>
        <p:xfrm>
          <a:off x="504825" y="2239566"/>
          <a:ext cx="11210925" cy="828675"/>
        </p:xfrm>
        <a:graphic>
          <a:graphicData uri="http://schemas.openxmlformats.org/presentationml/2006/ole">
            <mc:AlternateContent xmlns:mc="http://schemas.openxmlformats.org/markup-compatibility/2006">
              <mc:Choice xmlns:v="urn:schemas-microsoft-com:vml" Requires="v">
                <p:oleObj spid="_x0000_s151697" name="文档" r:id="rId7" imgW="11215432" imgH="830333" progId="Word.Document.12">
                  <p:embed/>
                </p:oleObj>
              </mc:Choice>
              <mc:Fallback>
                <p:oleObj name="文档" r:id="rId7" imgW="11215432" imgH="830333" progId="Word.Document.12">
                  <p:embed/>
                  <p:pic>
                    <p:nvPicPr>
                      <p:cNvPr id="0" name=""/>
                      <p:cNvPicPr>
                        <a:picLocks noChangeAspect="1" noChangeArrowheads="1"/>
                      </p:cNvPicPr>
                      <p:nvPr/>
                    </p:nvPicPr>
                    <p:blipFill>
                      <a:blip r:embed="rId8"/>
                      <a:srcRect/>
                      <a:stretch>
                        <a:fillRect/>
                      </a:stretch>
                    </p:blipFill>
                    <p:spPr bwMode="auto">
                      <a:xfrm>
                        <a:off x="504825" y="2239566"/>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2615360536"/>
              </p:ext>
            </p:extLst>
          </p:nvPr>
        </p:nvGraphicFramePr>
        <p:xfrm>
          <a:off x="504825" y="3181003"/>
          <a:ext cx="11210925" cy="828675"/>
        </p:xfrm>
        <a:graphic>
          <a:graphicData uri="http://schemas.openxmlformats.org/presentationml/2006/ole">
            <mc:AlternateContent xmlns:mc="http://schemas.openxmlformats.org/markup-compatibility/2006">
              <mc:Choice xmlns:v="urn:schemas-microsoft-com:vml" Requires="v">
                <p:oleObj spid="_x0000_s151698" name="文档" r:id="rId10" imgW="11215432" imgH="831773" progId="Word.Document.12">
                  <p:embed/>
                </p:oleObj>
              </mc:Choice>
              <mc:Fallback>
                <p:oleObj name="文档" r:id="rId10" imgW="11215432" imgH="831773" progId="Word.Document.12">
                  <p:embed/>
                  <p:pic>
                    <p:nvPicPr>
                      <p:cNvPr id="0" name=""/>
                      <p:cNvPicPr>
                        <a:picLocks noChangeAspect="1" noChangeArrowheads="1"/>
                      </p:cNvPicPr>
                      <p:nvPr/>
                    </p:nvPicPr>
                    <p:blipFill>
                      <a:blip r:embed="rId11"/>
                      <a:srcRect/>
                      <a:stretch>
                        <a:fillRect/>
                      </a:stretch>
                    </p:blipFill>
                    <p:spPr bwMode="auto">
                      <a:xfrm>
                        <a:off x="504825" y="3181003"/>
                        <a:ext cx="112109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圆角矩形 23">
            <a:hlinkClick r:id="rId1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11" name="矩形 10"/>
          <p:cNvSpPr/>
          <p:nvPr/>
        </p:nvSpPr>
        <p:spPr>
          <a:xfrm>
            <a:off x="382191" y="4024621"/>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综上，所求直线的方程为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3884394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750"/>
                                        <p:tgtEl>
                                          <p:spTgt spid="14"/>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linds(horizontal)">
                                      <p:cBhvr>
                                        <p:cTn id="19" dur="750"/>
                                        <p:tgtEl>
                                          <p:spTgt spid="20"/>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blinds(horizontal)">
                                      <p:cBhvr>
                                        <p:cTn id="23" dur="75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2095" y="1934880"/>
            <a:ext cx="12190413" cy="270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矩形 8"/>
          <p:cNvSpPr/>
          <p:nvPr/>
        </p:nvSpPr>
        <p:spPr>
          <a:xfrm>
            <a:off x="425624" y="2198136"/>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本题易出现的错误是直接利用点斜式设出方程，由点到直线的距离得方程求</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，漏掉了直线</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用直线的点斜式方程来解题，一定要考虑斜率不存在的情况，对于斜率不存在的特殊直线，很多情况也符合题意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680195"/>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err="1">
                <a:latin typeface="Times New Roman"/>
                <a:ea typeface="华文细黑"/>
                <a:cs typeface="Courier New"/>
              </a:rPr>
              <a:t>1.</a:t>
            </a:r>
            <a:r>
              <a:rPr lang="en-US" altLang="zh-CN" sz="2800" i="1" kern="100" dirty="0" err="1">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分别为直线</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与</a:t>
            </a:r>
            <a:r>
              <a:rPr lang="en-US" altLang="zh-CN" sz="2800" kern="100" dirty="0" err="1">
                <a:latin typeface="Times New Roman"/>
                <a:ea typeface="华文细黑"/>
                <a:cs typeface="Courier New"/>
              </a:rPr>
              <a:t>6</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8</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上任意的点，则</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PQ</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的最小值为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矩形 14"/>
          <p:cNvSpPr/>
          <p:nvPr/>
        </p:nvSpPr>
        <p:spPr>
          <a:xfrm>
            <a:off x="382191" y="299774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将</a:t>
            </a:r>
            <a:r>
              <a:rPr lang="en-US" altLang="zh-CN" sz="2800" kern="100" dirty="0" err="1">
                <a:latin typeface="Times New Roman"/>
                <a:ea typeface="华文细黑"/>
                <a:cs typeface="Courier New"/>
              </a:rPr>
              <a:t>6</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8</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化为</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2" name="矩形 1"/>
          <p:cNvSpPr/>
          <p:nvPr/>
        </p:nvSpPr>
        <p:spPr>
          <a:xfrm>
            <a:off x="2146845" y="1523782"/>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C</a:t>
            </a:r>
            <a:endParaRPr lang="zh-CN" altLang="en-US" b="1" dirty="0">
              <a:solidFill>
                <a:srgbClr val="C00000"/>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37270417"/>
              </p:ext>
            </p:extLst>
          </p:nvPr>
        </p:nvGraphicFramePr>
        <p:xfrm>
          <a:off x="504825" y="3861445"/>
          <a:ext cx="11210925" cy="1152525"/>
        </p:xfrm>
        <a:graphic>
          <a:graphicData uri="http://schemas.openxmlformats.org/presentationml/2006/ole">
            <mc:AlternateContent xmlns:mc="http://schemas.openxmlformats.org/markup-compatibility/2006">
              <mc:Choice xmlns:v="urn:schemas-microsoft-com:vml" Requires="v">
                <p:oleObj spid="_x0000_s132366" name="文档" r:id="rId9" imgW="11215432" imgH="1160378" progId="Word.Document.12">
                  <p:embed/>
                </p:oleObj>
              </mc:Choice>
              <mc:Fallback>
                <p:oleObj name="文档" r:id="rId9" imgW="11215432" imgH="1160378" progId="Word.Document.12">
                  <p:embed/>
                  <p:pic>
                    <p:nvPicPr>
                      <p:cNvPr id="0" name="对象 1"/>
                      <p:cNvPicPr>
                        <a:picLocks noChangeAspect="1" noChangeArrowheads="1"/>
                      </p:cNvPicPr>
                      <p:nvPr/>
                    </p:nvPicPr>
                    <p:blipFill>
                      <a:blip r:embed="rId10"/>
                      <a:srcRect/>
                      <a:stretch>
                        <a:fillRect/>
                      </a:stretch>
                    </p:blipFill>
                    <p:spPr bwMode="auto">
                      <a:xfrm>
                        <a:off x="504825" y="3861445"/>
                        <a:ext cx="112109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298997024"/>
              </p:ext>
            </p:extLst>
          </p:nvPr>
        </p:nvGraphicFramePr>
        <p:xfrm>
          <a:off x="504825" y="2193454"/>
          <a:ext cx="11210925" cy="866775"/>
        </p:xfrm>
        <a:graphic>
          <a:graphicData uri="http://schemas.openxmlformats.org/presentationml/2006/ole">
            <mc:AlternateContent xmlns:mc="http://schemas.openxmlformats.org/markup-compatibility/2006">
              <mc:Choice xmlns:v="urn:schemas-microsoft-com:vml" Requires="v">
                <p:oleObj spid="_x0000_s132367" name="文档" r:id="rId12" imgW="11215432" imgH="866325" progId="Word.Document.12">
                  <p:embed/>
                </p:oleObj>
              </mc:Choice>
              <mc:Fallback>
                <p:oleObj name="文档" r:id="rId12" imgW="11215432" imgH="866325" progId="Word.Document.12">
                  <p:embed/>
                  <p:pic>
                    <p:nvPicPr>
                      <p:cNvPr id="0" name=""/>
                      <p:cNvPicPr>
                        <a:picLocks noChangeAspect="1" noChangeArrowheads="1"/>
                      </p:cNvPicPr>
                      <p:nvPr/>
                    </p:nvPicPr>
                    <p:blipFill>
                      <a:blip r:embed="rId13"/>
                      <a:srcRect/>
                      <a:stretch>
                        <a:fillRect/>
                      </a:stretch>
                    </p:blipFill>
                    <p:spPr bwMode="auto">
                      <a:xfrm>
                        <a:off x="504825" y="2193454"/>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矩形 19"/>
          <p:cNvSpPr/>
          <p:nvPr/>
        </p:nvSpPr>
        <p:spPr>
          <a:xfrm>
            <a:off x="382191" y="5099695"/>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PQ</a:t>
            </a:r>
            <a:r>
              <a:rPr lang="en-US" altLang="zh-CN" sz="2800" kern="100" dirty="0" err="1">
                <a:latin typeface="Times New Roman"/>
                <a:ea typeface="华文细黑"/>
                <a:cs typeface="Courier New"/>
              </a:rPr>
              <a:t>|</a:t>
            </a:r>
            <a:r>
              <a:rPr lang="en-US" altLang="zh-CN" sz="2800" kern="100" baseline="-25000" dirty="0" err="1">
                <a:latin typeface="Times New Roman"/>
                <a:ea typeface="华文细黑"/>
                <a:cs typeface="Courier New"/>
              </a:rPr>
              <a:t>min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1050" kern="100" dirty="0">
              <a:effectLst/>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0"/>
                                        </p:tgtEl>
                                      </p:cBhvr>
                                    </p:animEffect>
                                    <p:set>
                                      <p:cBhvr>
                                        <p:cTn id="33" dur="1" fill="hold">
                                          <p:stCondLst>
                                            <p:cond delay="499"/>
                                          </p:stCondLst>
                                        </p:cTn>
                                        <p:tgtEl>
                                          <p:spTgt spid="20"/>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5" grpId="0"/>
      <p:bldP spid="15" grpId="1"/>
      <p:bldP spid="2" grpId="0"/>
      <p:bldP spid="2" grpId="1"/>
      <p:bldP spid="20" grpId="0"/>
      <p:bldP spid="20"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94962"/>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若点</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到直线</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的距离不大于</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4" name="矩形 3"/>
          <p:cNvSpPr/>
          <p:nvPr/>
        </p:nvSpPr>
        <p:spPr>
          <a:xfrm>
            <a:off x="10628931" y="780242"/>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A</a:t>
            </a:r>
            <a:endParaRPr lang="zh-CN" altLang="en-US" sz="2800" b="1" dirty="0">
              <a:solidFill>
                <a:srgbClr val="C00000"/>
              </a:solidFill>
            </a:endParaRPr>
          </a:p>
        </p:txBody>
      </p:sp>
      <p:sp>
        <p:nvSpPr>
          <p:cNvPr id="16" name="矩形 15"/>
          <p:cNvSpPr/>
          <p:nvPr/>
        </p:nvSpPr>
        <p:spPr>
          <a:xfrm>
            <a:off x="382191" y="2454162"/>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C.(0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7"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8"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9"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0"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graphicFrame>
        <p:nvGraphicFramePr>
          <p:cNvPr id="2" name="对象 1"/>
          <p:cNvGraphicFramePr>
            <a:graphicFrameLocks noChangeAspect="1"/>
          </p:cNvGraphicFramePr>
          <p:nvPr>
            <p:extLst>
              <p:ext uri="{D42A27DB-BD31-4B8C-83A1-F6EECF244321}">
                <p14:modId xmlns:p14="http://schemas.microsoft.com/office/powerpoint/2010/main" val="2242432456"/>
              </p:ext>
            </p:extLst>
          </p:nvPr>
        </p:nvGraphicFramePr>
        <p:xfrm>
          <a:off x="504825" y="1552575"/>
          <a:ext cx="11210925" cy="885825"/>
        </p:xfrm>
        <a:graphic>
          <a:graphicData uri="http://schemas.openxmlformats.org/presentationml/2006/ole">
            <mc:AlternateContent xmlns:mc="http://schemas.openxmlformats.org/markup-compatibility/2006">
              <mc:Choice xmlns:v="urn:schemas-microsoft-com:vml" Requires="v">
                <p:oleObj spid="_x0000_s133380" name="文档" r:id="rId9" imgW="11212766" imgH="887230" progId="Word.Document.12">
                  <p:embed/>
                </p:oleObj>
              </mc:Choice>
              <mc:Fallback>
                <p:oleObj name="文档" r:id="rId9" imgW="11212766" imgH="887230" progId="Word.Document.12">
                  <p:embed/>
                  <p:pic>
                    <p:nvPicPr>
                      <p:cNvPr id="0" name="对象 2"/>
                      <p:cNvPicPr>
                        <a:picLocks noChangeAspect="1" noChangeArrowheads="1"/>
                      </p:cNvPicPr>
                      <p:nvPr/>
                    </p:nvPicPr>
                    <p:blipFill>
                      <a:blip r:embed="rId10"/>
                      <a:srcRect/>
                      <a:stretch>
                        <a:fillRect/>
                      </a:stretch>
                    </p:blipFill>
                    <p:spPr bwMode="auto">
                      <a:xfrm>
                        <a:off x="504825" y="1552575"/>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447038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15</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0</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10</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3502852969"/>
              </p:ext>
            </p:extLst>
          </p:nvPr>
        </p:nvGraphicFramePr>
        <p:xfrm>
          <a:off x="504825" y="3348261"/>
          <a:ext cx="11210925" cy="1038225"/>
        </p:xfrm>
        <a:graphic>
          <a:graphicData uri="http://schemas.openxmlformats.org/presentationml/2006/ole">
            <mc:AlternateContent xmlns:mc="http://schemas.openxmlformats.org/markup-compatibility/2006">
              <mc:Choice xmlns:v="urn:schemas-microsoft-com:vml" Requires="v">
                <p:oleObj spid="_x0000_s133381" name="文档" r:id="rId12" imgW="11215432" imgH="1038366" progId="Word.Document.12">
                  <p:embed/>
                </p:oleObj>
              </mc:Choice>
              <mc:Fallback>
                <p:oleObj name="文档" r:id="rId12" imgW="11215432" imgH="1038366" progId="Word.Document.12">
                  <p:embed/>
                  <p:pic>
                    <p:nvPicPr>
                      <p:cNvPr id="0" name=""/>
                      <p:cNvPicPr>
                        <a:picLocks noChangeAspect="1" noChangeArrowheads="1"/>
                      </p:cNvPicPr>
                      <p:nvPr/>
                    </p:nvPicPr>
                    <p:blipFill>
                      <a:blip r:embed="rId13"/>
                      <a:srcRect/>
                      <a:stretch>
                        <a:fillRect/>
                      </a:stretch>
                    </p:blipFill>
                    <p:spPr bwMode="auto">
                      <a:xfrm>
                        <a:off x="504825" y="3348261"/>
                        <a:ext cx="112109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3" grpId="0"/>
      <p:bldP spid="1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2207"/>
            <a:ext cx="8809359"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若点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到直线</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和直线</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的距离相等，则点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的坐标应满足的方程是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A.32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56</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7</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0</a:t>
            </a:r>
          </a:p>
          <a:p>
            <a:pPr algn="just">
              <a:lnSpc>
                <a:spcPct val="150000"/>
              </a:lnSpc>
              <a:spcAft>
                <a:spcPts val="0"/>
              </a:spcAft>
              <a:tabLst>
                <a:tab pos="2070735" algn="l"/>
              </a:tabLst>
            </a:pPr>
            <a:r>
              <a:rPr lang="en-US" altLang="zh-CN" sz="2800" kern="100" dirty="0" err="1" smtClean="0">
                <a:latin typeface="Times New Roman"/>
                <a:ea typeface="华文细黑"/>
                <a:cs typeface="Courier New"/>
              </a:rPr>
              <a:t>B.</a:t>
            </a:r>
            <a:r>
              <a:rPr lang="en-US" altLang="zh-CN" sz="2800" i="1" kern="100" dirty="0" err="1" smtClean="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8</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C.7</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0</a:t>
            </a:r>
          </a:p>
          <a:p>
            <a:pPr algn="just">
              <a:lnSpc>
                <a:spcPct val="150000"/>
              </a:lnSpc>
              <a:spcAft>
                <a:spcPts val="0"/>
              </a:spcAft>
              <a:tabLst>
                <a:tab pos="2070735" algn="l"/>
              </a:tabLst>
            </a:pPr>
            <a:r>
              <a:rPr lang="en-US" altLang="zh-CN" sz="2800" kern="100" dirty="0" err="1" smtClean="0">
                <a:latin typeface="Times New Roman"/>
                <a:ea typeface="华文细黑"/>
                <a:cs typeface="Courier New"/>
              </a:rPr>
              <a:t>D.</a:t>
            </a:r>
            <a:r>
              <a:rPr lang="en-US" altLang="zh-CN" sz="2800" i="1" kern="100" dirty="0" err="1" smtClean="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
        <p:nvSpPr>
          <p:cNvPr id="3" name="矩形 2"/>
          <p:cNvSpPr/>
          <p:nvPr/>
        </p:nvSpPr>
        <p:spPr>
          <a:xfrm>
            <a:off x="6980906" y="833314"/>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A</a:t>
            </a:r>
            <a:endParaRPr lang="zh-CN" altLang="en-US" dirty="0"/>
          </a:p>
        </p:txBody>
      </p:sp>
      <p:sp>
        <p:nvSpPr>
          <p:cNvPr id="17" name="矩形 16"/>
          <p:cNvSpPr/>
          <p:nvPr/>
        </p:nvSpPr>
        <p:spPr>
          <a:xfrm>
            <a:off x="382191" y="3879579"/>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的坐标为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20" name="对象 19"/>
          <p:cNvGraphicFramePr>
            <a:graphicFrameLocks noChangeAspect="1"/>
          </p:cNvGraphicFramePr>
          <p:nvPr>
            <p:extLst>
              <p:ext uri="{D42A27DB-BD31-4B8C-83A1-F6EECF244321}">
                <p14:modId xmlns:p14="http://schemas.microsoft.com/office/powerpoint/2010/main" val="1777503608"/>
              </p:ext>
            </p:extLst>
          </p:nvPr>
        </p:nvGraphicFramePr>
        <p:xfrm>
          <a:off x="504825" y="4725541"/>
          <a:ext cx="11210925" cy="1038225"/>
        </p:xfrm>
        <a:graphic>
          <a:graphicData uri="http://schemas.openxmlformats.org/presentationml/2006/ole">
            <mc:AlternateContent xmlns:mc="http://schemas.openxmlformats.org/markup-compatibility/2006">
              <mc:Choice xmlns:v="urn:schemas-microsoft-com:vml" Requires="v">
                <p:oleObj spid="_x0000_s152634" name="文档" r:id="rId9" imgW="11215432" imgH="1038366" progId="Word.Document.12">
                  <p:embed/>
                </p:oleObj>
              </mc:Choice>
              <mc:Fallback>
                <p:oleObj name="文档" r:id="rId9" imgW="11215432" imgH="1038366" progId="Word.Document.12">
                  <p:embed/>
                  <p:pic>
                    <p:nvPicPr>
                      <p:cNvPr id="0" name=""/>
                      <p:cNvPicPr>
                        <a:picLocks noChangeAspect="1" noChangeArrowheads="1"/>
                      </p:cNvPicPr>
                      <p:nvPr/>
                    </p:nvPicPr>
                    <p:blipFill>
                      <a:blip r:embed="rId10"/>
                      <a:srcRect/>
                      <a:stretch>
                        <a:fillRect/>
                      </a:stretch>
                    </p:blipFill>
                    <p:spPr bwMode="auto">
                      <a:xfrm>
                        <a:off x="504825" y="4725541"/>
                        <a:ext cx="112109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矩形 20"/>
          <p:cNvSpPr/>
          <p:nvPr/>
        </p:nvSpPr>
        <p:spPr>
          <a:xfrm>
            <a:off x="382191" y="5771863"/>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整理得</a:t>
            </a:r>
            <a:r>
              <a:rPr lang="en-US" altLang="zh-CN" sz="2800" kern="100" dirty="0" err="1">
                <a:latin typeface="Times New Roman"/>
                <a:ea typeface="华文细黑"/>
                <a:cs typeface="Courier New"/>
              </a:rPr>
              <a:t>32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56</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7</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7"/>
                                        </p:tgtEl>
                                      </p:cBhvr>
                                    </p:animEffect>
                                    <p:set>
                                      <p:cBhvr>
                                        <p:cTn id="27" dur="1" fill="hold">
                                          <p:stCondLst>
                                            <p:cond delay="499"/>
                                          </p:stCondLst>
                                        </p:cTn>
                                        <p:tgtEl>
                                          <p:spTgt spid="17"/>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0"/>
                                        </p:tgtEl>
                                      </p:cBhvr>
                                    </p:animEffect>
                                    <p:set>
                                      <p:cBhvr>
                                        <p:cTn id="30" dur="1" fill="hold">
                                          <p:stCondLst>
                                            <p:cond delay="499"/>
                                          </p:stCondLst>
                                        </p:cTn>
                                        <p:tgtEl>
                                          <p:spTgt spid="2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1"/>
                                        </p:tgtEl>
                                      </p:cBhvr>
                                    </p:animEffect>
                                    <p:set>
                                      <p:cBhvr>
                                        <p:cTn id="33" dur="1" fill="hold">
                                          <p:stCondLst>
                                            <p:cond delay="499"/>
                                          </p:stCondLst>
                                        </p:cTn>
                                        <p:tgtEl>
                                          <p:spTgt spid="21"/>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3" grpId="0"/>
      <p:bldP spid="3" grpId="1"/>
      <p:bldP spid="17" grpId="0"/>
      <p:bldP spid="17" grpId="1"/>
      <p:bldP spid="21" grpId="0"/>
      <p:bldP spid="21"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82191" y="592907"/>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分别过点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和点</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的两条直线均垂直于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轴，则这两条直线间的距离是</a:t>
            </a:r>
            <a:r>
              <a:rPr lang="en-US" altLang="zh-CN" sz="2800" kern="100" dirty="0" smtClean="0">
                <a:latin typeface="Times New Roman"/>
                <a:ea typeface="华文细黑"/>
                <a:cs typeface="Courier New"/>
              </a:rPr>
              <a:t>____.</a:t>
            </a:r>
            <a:endParaRPr lang="zh-CN" altLang="zh-CN" sz="2800" kern="100" dirty="0">
              <a:effectLst/>
              <a:latin typeface="宋体"/>
              <a:cs typeface="Courier New"/>
            </a:endParaRPr>
          </a:p>
        </p:txBody>
      </p:sp>
      <p:sp>
        <p:nvSpPr>
          <p:cNvPr id="39"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4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4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4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1" name="矩形 10"/>
          <p:cNvSpPr/>
          <p:nvPr/>
        </p:nvSpPr>
        <p:spPr>
          <a:xfrm>
            <a:off x="382191" y="2018209"/>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endParaRPr lang="zh-CN" altLang="zh-CN" sz="2800" kern="100" dirty="0">
              <a:effectLst/>
              <a:latin typeface="宋体"/>
              <a:cs typeface="Courier New"/>
            </a:endParaRPr>
          </a:p>
        </p:txBody>
      </p:sp>
      <p:sp>
        <p:nvSpPr>
          <p:cNvPr id="2" name="矩形 1"/>
          <p:cNvSpPr/>
          <p:nvPr/>
        </p:nvSpPr>
        <p:spPr>
          <a:xfrm>
            <a:off x="3114303" y="1394406"/>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5</a:t>
            </a:r>
            <a:endParaRPr lang="zh-CN" altLang="en-US" dirty="0"/>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xEl>
                                              <p:pRg st="0" end="0"/>
                                            </p:txEl>
                                          </p:spTgt>
                                        </p:tgtEl>
                                      </p:cBhvr>
                                    </p:animEffect>
                                    <p:set>
                                      <p:cBhvr>
                                        <p:cTn id="17" dur="1" fill="hold">
                                          <p:stCondLst>
                                            <p:cond delay="499"/>
                                          </p:stCondLst>
                                        </p:cTn>
                                        <p:tgtEl>
                                          <p:spTgt spid="11">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1" grpId="0" build="allAtOnce"/>
      <p:bldP spid="2" grpId="0"/>
      <p:bldP spid="2"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1" y="592907"/>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与直线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和直线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6</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等距离的直线方程是</a:t>
            </a:r>
            <a:r>
              <a:rPr lang="en-US" altLang="zh-CN" sz="2800" kern="100" dirty="0" smtClean="0">
                <a:latin typeface="Times New Roman"/>
                <a:ea typeface="华文细黑"/>
                <a:cs typeface="Courier New"/>
              </a:rPr>
              <a:t>________________.</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31440629"/>
              </p:ext>
            </p:extLst>
          </p:nvPr>
        </p:nvGraphicFramePr>
        <p:xfrm>
          <a:off x="504825" y="2042592"/>
          <a:ext cx="9391650" cy="914400"/>
        </p:xfrm>
        <a:graphic>
          <a:graphicData uri="http://schemas.openxmlformats.org/presentationml/2006/ole">
            <mc:AlternateContent xmlns:mc="http://schemas.openxmlformats.org/markup-compatibility/2006">
              <mc:Choice xmlns:v="urn:schemas-microsoft-com:vml" Requires="v">
                <p:oleObj spid="_x0000_s135769" name="文档" r:id="rId9" imgW="9396402" imgH="920673" progId="Word.Document.12">
                  <p:embed/>
                </p:oleObj>
              </mc:Choice>
              <mc:Fallback>
                <p:oleObj name="文档" r:id="rId9" imgW="9396402" imgH="920673" progId="Word.Document.12">
                  <p:embed/>
                  <p:pic>
                    <p:nvPicPr>
                      <p:cNvPr id="0" name="对象 2"/>
                      <p:cNvPicPr>
                        <a:picLocks noChangeAspect="1" noChangeArrowheads="1"/>
                      </p:cNvPicPr>
                      <p:nvPr/>
                    </p:nvPicPr>
                    <p:blipFill>
                      <a:blip r:embed="rId10"/>
                      <a:srcRect/>
                      <a:stretch>
                        <a:fillRect/>
                      </a:stretch>
                    </p:blipFill>
                    <p:spPr bwMode="auto">
                      <a:xfrm>
                        <a:off x="504825" y="2042592"/>
                        <a:ext cx="93916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2825155"/>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平行，</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设与</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等距离的直线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4087788977"/>
              </p:ext>
            </p:extLst>
          </p:nvPr>
        </p:nvGraphicFramePr>
        <p:xfrm>
          <a:off x="504825" y="4337323"/>
          <a:ext cx="9391650" cy="828675"/>
        </p:xfrm>
        <a:graphic>
          <a:graphicData uri="http://schemas.openxmlformats.org/presentationml/2006/ole">
            <mc:AlternateContent xmlns:mc="http://schemas.openxmlformats.org/markup-compatibility/2006">
              <mc:Choice xmlns:v="urn:schemas-microsoft-com:vml" Requires="v">
                <p:oleObj spid="_x0000_s135770" name="文档" r:id="rId12" imgW="9396402" imgH="830333" progId="Word.Document.12">
                  <p:embed/>
                </p:oleObj>
              </mc:Choice>
              <mc:Fallback>
                <p:oleObj name="文档" r:id="rId12" imgW="9396402" imgH="830333" progId="Word.Document.12">
                  <p:embed/>
                  <p:pic>
                    <p:nvPicPr>
                      <p:cNvPr id="0" name=""/>
                      <p:cNvPicPr>
                        <a:picLocks noChangeAspect="1" noChangeArrowheads="1"/>
                      </p:cNvPicPr>
                      <p:nvPr/>
                    </p:nvPicPr>
                    <p:blipFill>
                      <a:blip r:embed="rId13"/>
                      <a:srcRect/>
                      <a:stretch>
                        <a:fillRect/>
                      </a:stretch>
                    </p:blipFill>
                    <p:spPr bwMode="auto">
                      <a:xfrm>
                        <a:off x="504825" y="4337323"/>
                        <a:ext cx="93916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矩形 19"/>
          <p:cNvSpPr/>
          <p:nvPr/>
        </p:nvSpPr>
        <p:spPr>
          <a:xfrm>
            <a:off x="382191" y="515798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kern="100" dirty="0" err="1">
                <a:latin typeface="Times New Roman"/>
                <a:ea typeface="华文细黑"/>
                <a:cs typeface="Courier New"/>
              </a:rPr>
              <a:t>12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8</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
        <p:nvSpPr>
          <p:cNvPr id="21" name="矩形 20"/>
          <p:cNvSpPr/>
          <p:nvPr/>
        </p:nvSpPr>
        <p:spPr>
          <a:xfrm>
            <a:off x="507157" y="1178496"/>
            <a:ext cx="3264743"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err="1">
                <a:solidFill>
                  <a:srgbClr val="C00000"/>
                </a:solidFill>
                <a:latin typeface="Times New Roman"/>
                <a:ea typeface="华文细黑"/>
                <a:cs typeface="Courier New"/>
              </a:rPr>
              <a:t>12</a:t>
            </a:r>
            <a:r>
              <a:rPr lang="en-US" altLang="zh-CN" sz="2800" i="1" kern="100" dirty="0" err="1">
                <a:solidFill>
                  <a:srgbClr val="C00000"/>
                </a:solidFill>
                <a:latin typeface="Times New Roman"/>
                <a:ea typeface="华文细黑"/>
                <a:cs typeface="Courier New"/>
              </a:rPr>
              <a:t>x</a:t>
            </a:r>
            <a:r>
              <a:rPr lang="zh-CN" altLang="zh-CN" sz="2800" kern="100" dirty="0">
                <a:solidFill>
                  <a:srgbClr val="C00000"/>
                </a:solidFill>
                <a:latin typeface="Times New Roman"/>
                <a:ea typeface="华文细黑"/>
                <a:cs typeface="Times New Roman"/>
              </a:rPr>
              <a:t>＋</a:t>
            </a:r>
            <a:r>
              <a:rPr lang="en-US" altLang="zh-CN" sz="2800" kern="100" dirty="0" err="1">
                <a:solidFill>
                  <a:srgbClr val="C00000"/>
                </a:solidFill>
                <a:latin typeface="Times New Roman"/>
                <a:ea typeface="华文细黑"/>
                <a:cs typeface="Courier New"/>
              </a:rPr>
              <a:t>8</a:t>
            </a:r>
            <a:r>
              <a:rPr lang="en-US" altLang="zh-CN" sz="2800" i="1" kern="100" dirty="0" err="1">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15</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0</a:t>
            </a:r>
            <a:endParaRPr lang="zh-CN" altLang="zh-CN" sz="2800" kern="100" dirty="0">
              <a:solidFill>
                <a:srgbClr val="C00000"/>
              </a:solidFill>
              <a:effectLst/>
              <a:latin typeface="宋体"/>
              <a:cs typeface="Courier New"/>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blinds(horizontal)">
                                      <p:cBhvr>
                                        <p:cTn id="12" dur="500"/>
                                        <p:tgtEl>
                                          <p:spTgt spid="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animEffect transition="in" filter="blinds(horizontal)">
                                      <p:cBhvr>
                                        <p:cTn id="17" dur="500"/>
                                        <p:tgtEl>
                                          <p:spTgt spid="1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3">
                                            <p:txEl>
                                              <p:pRg st="0" end="0"/>
                                            </p:txEl>
                                          </p:spTgt>
                                        </p:tgtEl>
                                      </p:cBhvr>
                                    </p:animEffect>
                                    <p:set>
                                      <p:cBhvr>
                                        <p:cTn id="40" dur="1" fill="hold">
                                          <p:stCondLst>
                                            <p:cond delay="499"/>
                                          </p:stCondLst>
                                        </p:cTn>
                                        <p:tgtEl>
                                          <p:spTgt spid="13">
                                            <p:txEl>
                                              <p:pRg st="0" end="0"/>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3">
                                            <p:txEl>
                                              <p:pRg st="1" end="1"/>
                                            </p:txEl>
                                          </p:spTgt>
                                        </p:tgtEl>
                                      </p:cBhvr>
                                    </p:animEffect>
                                    <p:set>
                                      <p:cBhvr>
                                        <p:cTn id="43" dur="1" fill="hold">
                                          <p:stCondLst>
                                            <p:cond delay="499"/>
                                          </p:stCondLst>
                                        </p:cTn>
                                        <p:tgtEl>
                                          <p:spTgt spid="13">
                                            <p:txEl>
                                              <p:pRg st="1" end="1"/>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0"/>
                                        </p:tgtEl>
                                      </p:cBhvr>
                                    </p:animEffect>
                                    <p:set>
                                      <p:cBhvr>
                                        <p:cTn id="49" dur="1" fill="hold">
                                          <p:stCondLst>
                                            <p:cond delay="499"/>
                                          </p:stCondLst>
                                        </p:cTn>
                                        <p:tgtEl>
                                          <p:spTgt spid="20"/>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1"/>
                                        </p:tgtEl>
                                      </p:cBhvr>
                                    </p:animEffect>
                                    <p:set>
                                      <p:cBhvr>
                                        <p:cTn id="52"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3" grpId="0" build="allAtOnce"/>
      <p:bldP spid="20" grpId="0"/>
      <p:bldP spid="20" grpId="1"/>
      <p:bldP spid="21" grpId="0"/>
      <p:bldP spid="2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21482"/>
            <a:ext cx="11412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点到直线的距离</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概念：过一点向直线作垂线，则该点</a:t>
            </a:r>
            <a:r>
              <a:rPr lang="zh-CN" altLang="zh-CN" sz="2800" kern="100" dirty="0" smtClean="0">
                <a:latin typeface="Times New Roman"/>
                <a:ea typeface="华文细黑"/>
                <a:cs typeface="Times New Roman"/>
              </a:rPr>
              <a:t>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之间</a:t>
            </a:r>
            <a:r>
              <a:rPr lang="zh-CN" altLang="zh-CN" sz="2800" kern="100" dirty="0">
                <a:latin typeface="Times New Roman"/>
                <a:ea typeface="华文细黑"/>
                <a:cs typeface="Times New Roman"/>
              </a:rPr>
              <a:t>的距离，就是该点到直线的距离</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公式：点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到直线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的距离</a:t>
            </a:r>
            <a:r>
              <a:rPr lang="en-US" altLang="zh-CN" sz="2800" i="1" kern="100" dirty="0">
                <a:latin typeface="Times New Roman"/>
                <a:ea typeface="华文细黑"/>
                <a:cs typeface="Courier New"/>
              </a:rPr>
              <a:t>d</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在使用点到直线的距离公式时，对直线方程的形式有什么要求？</a:t>
            </a:r>
            <a:endParaRPr lang="zh-CN" altLang="zh-CN" sz="280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17553699"/>
              </p:ext>
            </p:extLst>
          </p:nvPr>
        </p:nvGraphicFramePr>
        <p:xfrm>
          <a:off x="8951143" y="1980109"/>
          <a:ext cx="2286000" cy="1181100"/>
        </p:xfrm>
        <a:graphic>
          <a:graphicData uri="http://schemas.openxmlformats.org/presentationml/2006/ole">
            <mc:AlternateContent xmlns:mc="http://schemas.openxmlformats.org/markup-compatibility/2006">
              <mc:Choice xmlns:v="urn:schemas-microsoft-com:vml" Requires="v">
                <p:oleObj spid="_x0000_s136375" name="文档" r:id="rId4" imgW="2296341" imgH="1188452" progId="Word.Document.12">
                  <p:embed/>
                </p:oleObj>
              </mc:Choice>
              <mc:Fallback>
                <p:oleObj name="文档" r:id="rId4" imgW="2296341" imgH="1188452" progId="Word.Document.12">
                  <p:embed/>
                  <p:pic>
                    <p:nvPicPr>
                      <p:cNvPr id="0" name="对象 1"/>
                      <p:cNvPicPr>
                        <a:picLocks noChangeAspect="1" noChangeArrowheads="1"/>
                      </p:cNvPicPr>
                      <p:nvPr/>
                    </p:nvPicPr>
                    <p:blipFill>
                      <a:blip r:embed="rId5"/>
                      <a:srcRect/>
                      <a:stretch>
                        <a:fillRect/>
                      </a:stretch>
                    </p:blipFill>
                    <p:spPr bwMode="auto">
                      <a:xfrm>
                        <a:off x="8951143" y="1980109"/>
                        <a:ext cx="2286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3887963"/>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点到直线的距离公式只适用直线方程的一般式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4" name="矩形 3"/>
          <p:cNvSpPr/>
          <p:nvPr/>
        </p:nvSpPr>
        <p:spPr>
          <a:xfrm>
            <a:off x="6815286" y="1365831"/>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垂足</a:t>
            </a:r>
            <a:endParaRPr lang="zh-CN" altLang="en-US" dirty="0">
              <a:solidFill>
                <a:srgbClr val="C00000"/>
              </a:solidFill>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8">
                                            <p:txEl>
                                              <p:pRg st="0" end="0"/>
                                            </p:txEl>
                                          </p:spTgt>
                                        </p:tgtEl>
                                      </p:cBhvr>
                                    </p:animEffect>
                                    <p:set>
                                      <p:cBhvr>
                                        <p:cTn id="28"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build="allAtOnce"/>
      <p:bldP spid="4" grpId="0"/>
      <p:bldP spid="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87068048"/>
              </p:ext>
            </p:extLst>
          </p:nvPr>
        </p:nvGraphicFramePr>
        <p:xfrm>
          <a:off x="447675" y="934244"/>
          <a:ext cx="11277600" cy="2476500"/>
        </p:xfrm>
        <a:graphic>
          <a:graphicData uri="http://schemas.openxmlformats.org/presentationml/2006/ole">
            <mc:AlternateContent xmlns:mc="http://schemas.openxmlformats.org/markup-compatibility/2006">
              <mc:Choice xmlns:v="urn:schemas-microsoft-com:vml" Requires="v">
                <p:oleObj spid="_x0000_s120435" name="文档" r:id="rId4" imgW="11282017" imgH="2484880" progId="Word.Document.12">
                  <p:embed/>
                </p:oleObj>
              </mc:Choice>
              <mc:Fallback>
                <p:oleObj name="文档" r:id="rId4" imgW="11282017" imgH="2484880" progId="Word.Document.12">
                  <p:embed/>
                  <p:pic>
                    <p:nvPicPr>
                      <p:cNvPr id="0" name="对象 2"/>
                      <p:cNvPicPr>
                        <a:picLocks noChangeAspect="1" noChangeArrowheads="1"/>
                      </p:cNvPicPr>
                      <p:nvPr/>
                    </p:nvPicPr>
                    <p:blipFill>
                      <a:blip r:embed="rId5"/>
                      <a:srcRect/>
                      <a:stretch>
                        <a:fillRect/>
                      </a:stretch>
                    </p:blipFill>
                    <p:spPr bwMode="auto">
                      <a:xfrm>
                        <a:off x="447675" y="934244"/>
                        <a:ext cx="11277600"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25041" y="3247991"/>
            <a:ext cx="11520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两条平行线间的距离处理方法有两种：</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一是转化为点到直线的距离，其体现了数学上的转化与化归思想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1420517760"/>
              </p:ext>
            </p:extLst>
          </p:nvPr>
        </p:nvGraphicFramePr>
        <p:xfrm>
          <a:off x="447675" y="4704978"/>
          <a:ext cx="11277600" cy="1828800"/>
        </p:xfrm>
        <a:graphic>
          <a:graphicData uri="http://schemas.openxmlformats.org/presentationml/2006/ole">
            <mc:AlternateContent xmlns:mc="http://schemas.openxmlformats.org/markup-compatibility/2006">
              <mc:Choice xmlns:v="urn:schemas-microsoft-com:vml" Requires="v">
                <p:oleObj spid="_x0000_s120436" name="文档" r:id="rId7" imgW="11282017" imgH="1836666" progId="Word.Document.12">
                  <p:embed/>
                </p:oleObj>
              </mc:Choice>
              <mc:Fallback>
                <p:oleObj name="文档" r:id="rId7" imgW="11282017" imgH="1836666" progId="Word.Document.12">
                  <p:embed/>
                  <p:pic>
                    <p:nvPicPr>
                      <p:cNvPr id="0" name=""/>
                      <p:cNvPicPr>
                        <a:picLocks noChangeAspect="1" noChangeArrowheads="1"/>
                      </p:cNvPicPr>
                      <p:nvPr/>
                    </p:nvPicPr>
                    <p:blipFill>
                      <a:blip r:embed="rId8"/>
                      <a:srcRect/>
                      <a:stretch>
                        <a:fillRect/>
                      </a:stretch>
                    </p:blipFill>
                    <p:spPr bwMode="auto">
                      <a:xfrm>
                        <a:off x="447675" y="4704978"/>
                        <a:ext cx="11277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圆角矩形 18">
            <a:hlinkClick r:id="rId9"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2" descr="C:\Users\Administrator\Desktop\创新图片\数学创新 2-1\9109795_22.jpg"/>
          <p:cNvPicPr>
            <a:picLocks noChangeAspect="1" noChangeArrowheads="1"/>
          </p:cNvPicPr>
          <p:nvPr/>
        </p:nvPicPr>
        <p:blipFill rotWithShape="1">
          <a:blip r:embed="rId2">
            <a:clrChange>
              <a:clrFrom>
                <a:srgbClr val="F8F8F8"/>
              </a:clrFrom>
              <a:clrTo>
                <a:srgbClr val="F8F8F8">
                  <a:alpha val="0"/>
                </a:srgbClr>
              </a:clrTo>
            </a:clrChange>
            <a:extLst>
              <a:ext uri="{28A0092B-C50C-407E-A947-70E740481C1C}">
                <a14:useLocalDpi xmlns:a14="http://schemas.microsoft.com/office/drawing/2010/main" val="0"/>
              </a:ext>
            </a:extLst>
          </a:blip>
          <a:srcRect l="1944" t="16086" r="3151"/>
          <a:stretch/>
        </p:blipFill>
        <p:spPr bwMode="auto">
          <a:xfrm>
            <a:off x="8393756" y="4724400"/>
            <a:ext cx="3796657" cy="2134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两平行直线间的距离</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概念：夹在两条平行直线间</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长度就是两条平行直线间</a:t>
            </a:r>
            <a:r>
              <a:rPr lang="zh-CN" altLang="zh-CN" sz="2800" kern="100" dirty="0" smtClean="0">
                <a:latin typeface="Times New Roman"/>
                <a:ea typeface="华文细黑"/>
                <a:cs typeface="Times New Roman"/>
              </a:rPr>
              <a:t>的距离</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公式：两条平行直线</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l</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之间的</a:t>
            </a:r>
            <a:r>
              <a:rPr lang="zh-CN" altLang="zh-CN" sz="2800" kern="100" dirty="0" smtClean="0">
                <a:latin typeface="Times New Roman"/>
                <a:ea typeface="华文细黑"/>
                <a:cs typeface="Times New Roman"/>
              </a:rPr>
              <a:t>距</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离</a:t>
            </a:r>
            <a:r>
              <a:rPr lang="en-US" altLang="zh-CN" sz="2800" i="1" kern="100" dirty="0">
                <a:latin typeface="Times New Roman"/>
                <a:ea typeface="华文细黑"/>
                <a:cs typeface="Courier New"/>
              </a:rPr>
              <a:t>d</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382191" y="566204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两条平行直线的方程都是一般式，并且</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的系数分别对应相等</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圆角矩形 8"/>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圆角矩形 9">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 name="矩形 1"/>
          <p:cNvSpPr/>
          <p:nvPr/>
        </p:nvSpPr>
        <p:spPr>
          <a:xfrm>
            <a:off x="5384651" y="871300"/>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公垂线段</a:t>
            </a:r>
            <a:endParaRPr lang="zh-CN" altLang="en-US" dirty="0">
              <a:solidFill>
                <a:srgbClr val="C00000"/>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71781391"/>
              </p:ext>
            </p:extLst>
          </p:nvPr>
        </p:nvGraphicFramePr>
        <p:xfrm>
          <a:off x="1455812" y="2752750"/>
          <a:ext cx="1552575" cy="1181100"/>
        </p:xfrm>
        <a:graphic>
          <a:graphicData uri="http://schemas.openxmlformats.org/presentationml/2006/ole">
            <mc:AlternateContent xmlns:mc="http://schemas.openxmlformats.org/markup-compatibility/2006">
              <mc:Choice xmlns:v="urn:schemas-microsoft-com:vml" Requires="v">
                <p:oleObj spid="_x0000_s138572" name="文档" r:id="rId5" imgW="1555886" imgH="1188452" progId="Word.Document.12">
                  <p:embed/>
                </p:oleObj>
              </mc:Choice>
              <mc:Fallback>
                <p:oleObj name="文档" r:id="rId5" imgW="1555886" imgH="1188452" progId="Word.Document.12">
                  <p:embed/>
                  <p:pic>
                    <p:nvPicPr>
                      <p:cNvPr id="0" name="对象 1"/>
                      <p:cNvPicPr>
                        <a:picLocks noChangeAspect="1" noChangeArrowheads="1"/>
                      </p:cNvPicPr>
                      <p:nvPr/>
                    </p:nvPicPr>
                    <p:blipFill>
                      <a:blip r:embed="rId6"/>
                      <a:srcRect/>
                      <a:stretch>
                        <a:fillRect/>
                      </a:stretch>
                    </p:blipFill>
                    <p:spPr bwMode="auto">
                      <a:xfrm>
                        <a:off x="1455812" y="2752750"/>
                        <a:ext cx="155257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200404467"/>
              </p:ext>
            </p:extLst>
          </p:nvPr>
        </p:nvGraphicFramePr>
        <p:xfrm>
          <a:off x="504825" y="4043958"/>
          <a:ext cx="11049000" cy="1647825"/>
        </p:xfrm>
        <a:graphic>
          <a:graphicData uri="http://schemas.openxmlformats.org/presentationml/2006/ole">
            <mc:AlternateContent xmlns:mc="http://schemas.openxmlformats.org/markup-compatibility/2006">
              <mc:Choice xmlns:v="urn:schemas-microsoft-com:vml" Requires="v">
                <p:oleObj spid="_x0000_s138573" name="文档" r:id="rId8" imgW="11053469" imgH="1648069" progId="Word.Document.12">
                  <p:embed/>
                </p:oleObj>
              </mc:Choice>
              <mc:Fallback>
                <p:oleObj name="文档" r:id="rId8" imgW="11053469" imgH="1648069" progId="Word.Document.12">
                  <p:embed/>
                  <p:pic>
                    <p:nvPicPr>
                      <p:cNvPr id="0" name="对象 9"/>
                      <p:cNvPicPr>
                        <a:picLocks noChangeAspect="1" noChangeArrowheads="1"/>
                      </p:cNvPicPr>
                      <p:nvPr/>
                    </p:nvPicPr>
                    <p:blipFill>
                      <a:blip r:embed="rId9"/>
                      <a:srcRect/>
                      <a:stretch>
                        <a:fillRect/>
                      </a:stretch>
                    </p:blipFill>
                    <p:spPr bwMode="auto">
                      <a:xfrm>
                        <a:off x="504825" y="4043958"/>
                        <a:ext cx="1104900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0510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8">
                                            <p:txEl>
                                              <p:pRg st="0" end="0"/>
                                            </p:txEl>
                                          </p:spTgt>
                                        </p:tgtEl>
                                      </p:cBhvr>
                                    </p:animEffect>
                                    <p:set>
                                      <p:cBhvr>
                                        <p:cTn id="28"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build="allAtOnce"/>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57445"/>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点到直线的距离</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a:t>
            </a:r>
            <a:r>
              <a:rPr lang="zh-CN" altLang="zh-CN" sz="2800" kern="100" spc="-70" dirty="0">
                <a:latin typeface="Times New Roman"/>
                <a:ea typeface="华文细黑"/>
                <a:cs typeface="Times New Roman"/>
              </a:rPr>
              <a:t>求过点</a:t>
            </a:r>
            <a:r>
              <a:rPr lang="en-US" altLang="zh-CN" sz="2800" i="1" kern="100" spc="-70" dirty="0">
                <a:latin typeface="Times New Roman"/>
                <a:ea typeface="华文细黑"/>
                <a:cs typeface="Courier New"/>
              </a:rPr>
              <a:t>P</a:t>
            </a:r>
            <a:r>
              <a:rPr lang="en-US" altLang="zh-CN" sz="2800" kern="100" spc="-70" dirty="0">
                <a:latin typeface="Times New Roman"/>
                <a:ea typeface="华文细黑"/>
                <a:cs typeface="Courier New"/>
              </a:rPr>
              <a:t>(1</a:t>
            </a:r>
            <a:r>
              <a:rPr lang="zh-CN" altLang="zh-CN" sz="2800" kern="100" spc="-300" dirty="0">
                <a:latin typeface="Times New Roman"/>
                <a:ea typeface="华文细黑"/>
                <a:cs typeface="Times New Roman"/>
              </a:rPr>
              <a:t>，</a:t>
            </a:r>
            <a:r>
              <a:rPr lang="en-US" altLang="zh-CN" sz="2800" kern="100" spc="-70" dirty="0">
                <a:latin typeface="Times New Roman"/>
                <a:ea typeface="华文细黑"/>
                <a:cs typeface="Courier New"/>
              </a:rPr>
              <a:t>2)</a:t>
            </a:r>
            <a:r>
              <a:rPr lang="zh-CN" altLang="zh-CN" sz="2800" kern="100" spc="-70" dirty="0">
                <a:latin typeface="Times New Roman"/>
                <a:ea typeface="华文细黑"/>
                <a:cs typeface="Times New Roman"/>
              </a:rPr>
              <a:t>且与点</a:t>
            </a:r>
            <a:r>
              <a:rPr lang="en-US" altLang="zh-CN" sz="2800" i="1" kern="100" spc="-70" dirty="0">
                <a:latin typeface="Times New Roman"/>
                <a:ea typeface="华文细黑"/>
                <a:cs typeface="Courier New"/>
              </a:rPr>
              <a:t>A</a:t>
            </a:r>
            <a:r>
              <a:rPr lang="en-US" altLang="zh-CN" sz="2800" kern="100" spc="-70" dirty="0">
                <a:latin typeface="Times New Roman"/>
                <a:ea typeface="华文细黑"/>
                <a:cs typeface="Courier New"/>
              </a:rPr>
              <a:t>(2</a:t>
            </a:r>
            <a:r>
              <a:rPr lang="zh-CN" altLang="zh-CN" sz="2800" kern="100" spc="-300" dirty="0">
                <a:latin typeface="Times New Roman"/>
                <a:ea typeface="华文细黑"/>
                <a:cs typeface="Times New Roman"/>
              </a:rPr>
              <a:t>，</a:t>
            </a:r>
            <a:r>
              <a:rPr lang="en-US" altLang="zh-CN" sz="2800" kern="100" spc="-70" dirty="0">
                <a:latin typeface="Times New Roman"/>
                <a:ea typeface="华文细黑"/>
                <a:cs typeface="Courier New"/>
              </a:rPr>
              <a:t>3)</a:t>
            </a:r>
            <a:r>
              <a:rPr lang="zh-CN" altLang="zh-CN" sz="2800" kern="100" spc="-70" dirty="0">
                <a:latin typeface="Times New Roman"/>
                <a:ea typeface="华文细黑"/>
                <a:cs typeface="Times New Roman"/>
              </a:rPr>
              <a:t>，</a:t>
            </a:r>
            <a:r>
              <a:rPr lang="en-US" altLang="zh-CN" sz="2800" i="1" kern="100" spc="-70" dirty="0">
                <a:latin typeface="Times New Roman"/>
                <a:ea typeface="华文细黑"/>
                <a:cs typeface="Courier New"/>
              </a:rPr>
              <a:t>B</a:t>
            </a:r>
            <a:r>
              <a:rPr lang="en-US" altLang="zh-CN" sz="2800" kern="100" spc="-70" dirty="0">
                <a:latin typeface="Times New Roman"/>
                <a:ea typeface="华文细黑"/>
                <a:cs typeface="Courier New"/>
              </a:rPr>
              <a:t>(4</a:t>
            </a:r>
            <a:r>
              <a:rPr lang="zh-CN" altLang="zh-CN" sz="2800" kern="100" spc="-300" dirty="0">
                <a:latin typeface="Times New Roman"/>
                <a:ea typeface="华文细黑"/>
                <a:cs typeface="Times New Roman"/>
              </a:rPr>
              <a:t>，</a:t>
            </a:r>
            <a:r>
              <a:rPr lang="zh-CN" altLang="zh-CN" sz="2800" kern="100" spc="-70" dirty="0">
                <a:latin typeface="Times New Roman"/>
                <a:ea typeface="华文细黑"/>
                <a:cs typeface="Times New Roman"/>
              </a:rPr>
              <a:t>－</a:t>
            </a:r>
            <a:r>
              <a:rPr lang="en-US" altLang="zh-CN" sz="2800" kern="100" spc="-70" dirty="0">
                <a:latin typeface="Times New Roman"/>
                <a:ea typeface="华文细黑"/>
                <a:cs typeface="Courier New"/>
              </a:rPr>
              <a:t>5)</a:t>
            </a:r>
            <a:r>
              <a:rPr lang="zh-CN" altLang="zh-CN" sz="2800" kern="100" spc="-70" dirty="0">
                <a:latin typeface="Times New Roman"/>
                <a:ea typeface="华文细黑"/>
                <a:cs typeface="Times New Roman"/>
              </a:rPr>
              <a:t>的距离相等的直线</a:t>
            </a:r>
            <a:r>
              <a:rPr lang="en-US" altLang="zh-CN" sz="2800" i="1" kern="100" dirty="0">
                <a:latin typeface="Times New Roman"/>
                <a:ea typeface="华文细黑"/>
                <a:cs typeface="Courier New"/>
              </a:rPr>
              <a:t>l</a:t>
            </a:r>
            <a:r>
              <a:rPr lang="zh-CN" altLang="zh-CN" sz="2800" kern="100" spc="-70" dirty="0">
                <a:latin typeface="Times New Roman"/>
                <a:ea typeface="华文细黑"/>
                <a:cs typeface="Times New Roman"/>
              </a:rPr>
              <a:t>的方程</a:t>
            </a:r>
            <a:r>
              <a:rPr lang="en-US" altLang="zh-CN" sz="2800" kern="100" spc="-70" dirty="0">
                <a:latin typeface="Times New Roman"/>
                <a:ea typeface="华文细黑"/>
                <a:cs typeface="Courier New"/>
              </a:rPr>
              <a:t>.</a:t>
            </a:r>
            <a:endParaRPr lang="zh-CN" altLang="zh-CN" sz="2800" kern="100" spc="-7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圆角矩形 7">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矩形 12"/>
          <p:cNvSpPr/>
          <p:nvPr/>
        </p:nvSpPr>
        <p:spPr>
          <a:xfrm>
            <a:off x="377999" y="117426"/>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方法一　由题意知</a:t>
            </a:r>
            <a:r>
              <a:rPr lang="en-US" altLang="zh-CN" sz="2800" i="1" kern="100" dirty="0" err="1">
                <a:latin typeface="Times New Roman"/>
                <a:ea typeface="华文细黑"/>
                <a:cs typeface="Courier New"/>
              </a:rPr>
              <a:t>k</a:t>
            </a:r>
            <a:r>
              <a:rPr lang="en-US" altLang="zh-CN" sz="2800" i="1" kern="100" baseline="-25000" dirty="0" err="1">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，线段</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的中点为</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所以</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与直线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平行的直线方程为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此直线符合题意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6" name="矩形 15"/>
          <p:cNvSpPr/>
          <p:nvPr/>
        </p:nvSpPr>
        <p:spPr>
          <a:xfrm>
            <a:off x="377999" y="3107458"/>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此直线也符合题意</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故所求直线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方法二　显然所求直线的斜率存在，</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设直线方程为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kx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17" name="圆角矩形 16">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圆角矩形 17">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2856980713"/>
              </p:ext>
            </p:extLst>
          </p:nvPr>
        </p:nvGraphicFramePr>
        <p:xfrm>
          <a:off x="504825" y="2132112"/>
          <a:ext cx="11049000" cy="1009650"/>
        </p:xfrm>
        <a:graphic>
          <a:graphicData uri="http://schemas.openxmlformats.org/presentationml/2006/ole">
            <mc:AlternateContent xmlns:mc="http://schemas.openxmlformats.org/markup-compatibility/2006">
              <mc:Choice xmlns:v="urn:schemas-microsoft-com:vml" Requires="v">
                <p:oleObj spid="_x0000_s110512" name="文档" r:id="rId6" imgW="11053469" imgH="1010292" progId="Word.Document.12">
                  <p:embed/>
                </p:oleObj>
              </mc:Choice>
              <mc:Fallback>
                <p:oleObj name="文档" r:id="rId6" imgW="11053469" imgH="1010292" progId="Word.Document.12">
                  <p:embed/>
                  <p:pic>
                    <p:nvPicPr>
                      <p:cNvPr id="0" name=""/>
                      <p:cNvPicPr/>
                      <p:nvPr/>
                    </p:nvPicPr>
                    <p:blipFill>
                      <a:blip r:embed="rId7"/>
                      <a:stretch>
                        <a:fillRect/>
                      </a:stretch>
                    </p:blipFill>
                    <p:spPr>
                      <a:xfrm>
                        <a:off x="504825" y="2132112"/>
                        <a:ext cx="11049000" cy="1009650"/>
                      </a:xfrm>
                      <a:prstGeom prst="rect">
                        <a:avLst/>
                      </a:prstGeom>
                    </p:spPr>
                  </p:pic>
                </p:oleObj>
              </mc:Fallback>
            </mc:AlternateContent>
          </a:graphicData>
        </a:graphic>
      </p:graphicFrame>
    </p:spTree>
    <p:extLst>
      <p:ext uri="{BB962C8B-B14F-4D97-AF65-F5344CB8AC3E}">
        <p14:creationId xmlns:p14="http://schemas.microsoft.com/office/powerpoint/2010/main" val="3098972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750"/>
                                        <p:tgtEl>
                                          <p:spTgt spid="1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animEffect transition="in" filter="blinds(horizontal)">
                                      <p:cBhvr>
                                        <p:cTn id="11" dur="750"/>
                                        <p:tgtEl>
                                          <p:spTgt spid="1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blinds(horizontal)">
                                      <p:cBhvr>
                                        <p:cTn id="15" dur="750"/>
                                        <p:tgtEl>
                                          <p:spTgt spid="1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linds(horizontal)">
                                      <p:cBhvr>
                                        <p:cTn id="19" dur="750"/>
                                        <p:tgtEl>
                                          <p:spTgt spid="19"/>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blinds(horizontal)">
                                      <p:cBhvr>
                                        <p:cTn id="23" dur="750"/>
                                        <p:tgtEl>
                                          <p:spTgt spid="16">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6">
                                            <p:txEl>
                                              <p:pRg st="1" end="1"/>
                                            </p:txEl>
                                          </p:spTgt>
                                        </p:tgtEl>
                                        <p:attrNameLst>
                                          <p:attrName>style.visibility</p:attrName>
                                        </p:attrNameLst>
                                      </p:cBhvr>
                                      <p:to>
                                        <p:strVal val="visible"/>
                                      </p:to>
                                    </p:set>
                                    <p:animEffect transition="in" filter="blinds(horizontal)">
                                      <p:cBhvr>
                                        <p:cTn id="27" dur="750"/>
                                        <p:tgtEl>
                                          <p:spTgt spid="16">
                                            <p:txEl>
                                              <p:pRg st="1" end="1"/>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6">
                                            <p:txEl>
                                              <p:pRg st="2" end="2"/>
                                            </p:txEl>
                                          </p:spTgt>
                                        </p:tgtEl>
                                        <p:attrNameLst>
                                          <p:attrName>style.visibility</p:attrName>
                                        </p:attrNameLst>
                                      </p:cBhvr>
                                      <p:to>
                                        <p:strVal val="visible"/>
                                      </p:to>
                                    </p:set>
                                    <p:animEffect transition="in" filter="blinds(horizontal)">
                                      <p:cBhvr>
                                        <p:cTn id="31" dur="750"/>
                                        <p:tgtEl>
                                          <p:spTgt spid="16">
                                            <p:txEl>
                                              <p:pRg st="2" end="2"/>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6">
                                            <p:txEl>
                                              <p:pRg st="3" end="3"/>
                                            </p:txEl>
                                          </p:spTgt>
                                        </p:tgtEl>
                                        <p:attrNameLst>
                                          <p:attrName>style.visibility</p:attrName>
                                        </p:attrNameLst>
                                      </p:cBhvr>
                                      <p:to>
                                        <p:strVal val="visible"/>
                                      </p:to>
                                    </p:set>
                                    <p:animEffect transition="in" filter="blinds(horizontal)">
                                      <p:cBhvr>
                                        <p:cTn id="35" dur="75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6" name="矩形 15"/>
          <p:cNvSpPr/>
          <p:nvPr/>
        </p:nvSpPr>
        <p:spPr>
          <a:xfrm>
            <a:off x="377999" y="580043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81574890"/>
              </p:ext>
            </p:extLst>
          </p:nvPr>
        </p:nvGraphicFramePr>
        <p:xfrm>
          <a:off x="504825" y="93018"/>
          <a:ext cx="11049000" cy="1752600"/>
        </p:xfrm>
        <a:graphic>
          <a:graphicData uri="http://schemas.openxmlformats.org/presentationml/2006/ole">
            <mc:AlternateContent xmlns:mc="http://schemas.openxmlformats.org/markup-compatibility/2006">
              <mc:Choice xmlns:v="urn:schemas-microsoft-com:vml" Requires="v">
                <p:oleObj spid="_x0000_s139867" name="文档" r:id="rId5" imgW="11053469" imgH="1757484" progId="Word.Document.12">
                  <p:embed/>
                </p:oleObj>
              </mc:Choice>
              <mc:Fallback>
                <p:oleObj name="文档" r:id="rId5" imgW="11053469" imgH="1757484" progId="Word.Document.12">
                  <p:embed/>
                  <p:pic>
                    <p:nvPicPr>
                      <p:cNvPr id="0" name="对象 18"/>
                      <p:cNvPicPr>
                        <a:picLocks noChangeAspect="1" noChangeArrowheads="1"/>
                      </p:cNvPicPr>
                      <p:nvPr/>
                    </p:nvPicPr>
                    <p:blipFill>
                      <a:blip r:embed="rId6"/>
                      <a:srcRect/>
                      <a:stretch>
                        <a:fillRect/>
                      </a:stretch>
                    </p:blipFill>
                    <p:spPr bwMode="auto">
                      <a:xfrm>
                        <a:off x="504825" y="93018"/>
                        <a:ext cx="11049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657563823"/>
              </p:ext>
            </p:extLst>
          </p:nvPr>
        </p:nvGraphicFramePr>
        <p:xfrm>
          <a:off x="504825" y="1970584"/>
          <a:ext cx="11049000" cy="1238250"/>
        </p:xfrm>
        <a:graphic>
          <a:graphicData uri="http://schemas.openxmlformats.org/presentationml/2006/ole">
            <mc:AlternateContent xmlns:mc="http://schemas.openxmlformats.org/markup-compatibility/2006">
              <mc:Choice xmlns:v="urn:schemas-microsoft-com:vml" Requires="v">
                <p:oleObj spid="_x0000_s139868" name="文档" r:id="rId8" imgW="11053469" imgH="1237761" progId="Word.Document.12">
                  <p:embed/>
                </p:oleObj>
              </mc:Choice>
              <mc:Fallback>
                <p:oleObj name="文档" r:id="rId8" imgW="11053469" imgH="1237761" progId="Word.Document.12">
                  <p:embed/>
                  <p:pic>
                    <p:nvPicPr>
                      <p:cNvPr id="0" name=""/>
                      <p:cNvPicPr>
                        <a:picLocks noChangeAspect="1" noChangeArrowheads="1"/>
                      </p:cNvPicPr>
                      <p:nvPr/>
                    </p:nvPicPr>
                    <p:blipFill>
                      <a:blip r:embed="rId9"/>
                      <a:srcRect/>
                      <a:stretch>
                        <a:fillRect/>
                      </a:stretch>
                    </p:blipFill>
                    <p:spPr bwMode="auto">
                      <a:xfrm>
                        <a:off x="504825" y="1970584"/>
                        <a:ext cx="110490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414845262"/>
              </p:ext>
            </p:extLst>
          </p:nvPr>
        </p:nvGraphicFramePr>
        <p:xfrm>
          <a:off x="504825" y="3180978"/>
          <a:ext cx="11049000" cy="1895475"/>
        </p:xfrm>
        <a:graphic>
          <a:graphicData uri="http://schemas.openxmlformats.org/presentationml/2006/ole">
            <mc:AlternateContent xmlns:mc="http://schemas.openxmlformats.org/markup-compatibility/2006">
              <mc:Choice xmlns:v="urn:schemas-microsoft-com:vml" Requires="v">
                <p:oleObj spid="_x0000_s139869" name="文档" r:id="rId11" imgW="11053469" imgH="1898212" progId="Word.Document.12">
                  <p:embed/>
                </p:oleObj>
              </mc:Choice>
              <mc:Fallback>
                <p:oleObj name="文档" r:id="rId11" imgW="11053469" imgH="1898212" progId="Word.Document.12">
                  <p:embed/>
                  <p:pic>
                    <p:nvPicPr>
                      <p:cNvPr id="0" name=""/>
                      <p:cNvPicPr>
                        <a:picLocks noChangeAspect="1" noChangeArrowheads="1"/>
                      </p:cNvPicPr>
                      <p:nvPr/>
                    </p:nvPicPr>
                    <p:blipFill>
                      <a:blip r:embed="rId12"/>
                      <a:srcRect/>
                      <a:stretch>
                        <a:fillRect/>
                      </a:stretch>
                    </p:blipFill>
                    <p:spPr bwMode="auto">
                      <a:xfrm>
                        <a:off x="504825" y="3180978"/>
                        <a:ext cx="11049000"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691854739"/>
              </p:ext>
            </p:extLst>
          </p:nvPr>
        </p:nvGraphicFramePr>
        <p:xfrm>
          <a:off x="504825" y="5020816"/>
          <a:ext cx="11049000" cy="876300"/>
        </p:xfrm>
        <a:graphic>
          <a:graphicData uri="http://schemas.openxmlformats.org/presentationml/2006/ole">
            <mc:AlternateContent xmlns:mc="http://schemas.openxmlformats.org/markup-compatibility/2006">
              <mc:Choice xmlns:v="urn:schemas-microsoft-com:vml" Requires="v">
                <p:oleObj spid="_x0000_s139870" name="文档" r:id="rId14" imgW="11053469" imgH="876043" progId="Word.Document.12">
                  <p:embed/>
                </p:oleObj>
              </mc:Choice>
              <mc:Fallback>
                <p:oleObj name="文档" r:id="rId14" imgW="11053469" imgH="876043" progId="Word.Document.12">
                  <p:embed/>
                  <p:pic>
                    <p:nvPicPr>
                      <p:cNvPr id="0" name=""/>
                      <p:cNvPicPr>
                        <a:picLocks noChangeAspect="1" noChangeArrowheads="1"/>
                      </p:cNvPicPr>
                      <p:nvPr/>
                    </p:nvPicPr>
                    <p:blipFill>
                      <a:blip r:embed="rId15"/>
                      <a:srcRect/>
                      <a:stretch>
                        <a:fillRect/>
                      </a:stretch>
                    </p:blipFill>
                    <p:spPr bwMode="auto">
                      <a:xfrm>
                        <a:off x="504825" y="5020816"/>
                        <a:ext cx="110490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09057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750"/>
                                        <p:tgtEl>
                                          <p:spTgt spid="6"/>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750"/>
                                        <p:tgtEl>
                                          <p:spTgt spid="7"/>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750"/>
                                        <p:tgtEl>
                                          <p:spTgt spid="8"/>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blinds(horizontal)">
                                      <p:cBhvr>
                                        <p:cTn id="23" dur="75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827981"/>
            <a:ext cx="12190413" cy="522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377999" y="1075253"/>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求点到直线的距离，首先要把直线方程化成一般式方程，然后再套用点到直线的距离公式</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当点与直线有特殊位置关系时，也可以用公式求解，但是这样会把问题变复杂了，要注意数形结合</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几种特殊情况的点到直线的距离：</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点</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到直线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的距离</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点</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到直线</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的距离</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3492</TotalTime>
  <Words>1427</Words>
  <Application>Microsoft Office PowerPoint</Application>
  <PresentationFormat>自定义</PresentationFormat>
  <Paragraphs>214</Paragraphs>
  <Slides>41</Slides>
  <Notes>0</Notes>
  <HiddenSlides>20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2404</cp:revision>
  <dcterms:created xsi:type="dcterms:W3CDTF">2014-10-15T07:25:01Z</dcterms:created>
  <dcterms:modified xsi:type="dcterms:W3CDTF">2016-07-21T03:30:22Z</dcterms:modified>
</cp:coreProperties>
</file>