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48" r:id="rId6"/>
    <p:sldId id="551" r:id="rId7"/>
    <p:sldId id="556" r:id="rId8"/>
    <p:sldId id="278" r:id="rId9"/>
    <p:sldId id="568" r:id="rId10"/>
    <p:sldId id="309" r:id="rId11"/>
    <p:sldId id="457" r:id="rId12"/>
    <p:sldId id="577" r:id="rId13"/>
    <p:sldId id="459" r:id="rId14"/>
    <p:sldId id="570" r:id="rId15"/>
    <p:sldId id="461" r:id="rId16"/>
    <p:sldId id="462" r:id="rId17"/>
    <p:sldId id="578" r:id="rId18"/>
    <p:sldId id="504" r:id="rId19"/>
    <p:sldId id="543" r:id="rId20"/>
    <p:sldId id="466" r:id="rId21"/>
    <p:sldId id="537" r:id="rId22"/>
    <p:sldId id="545" r:id="rId23"/>
    <p:sldId id="482" r:id="rId24"/>
    <p:sldId id="361" r:id="rId25"/>
    <p:sldId id="424" r:id="rId26"/>
    <p:sldId id="447" r:id="rId27"/>
    <p:sldId id="448" r:id="rId28"/>
    <p:sldId id="423" r:id="rId29"/>
    <p:sldId id="475" r:id="rId30"/>
    <p:sldId id="560" r:id="rId31"/>
    <p:sldId id="451" r:id="rId32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6" autoAdjust="0"/>
    <p:restoredTop sz="94861" autoAdjust="0"/>
  </p:normalViewPr>
  <p:slideViewPr>
    <p:cSldViewPr>
      <p:cViewPr>
        <p:scale>
          <a:sx n="100" d="100"/>
          <a:sy n="100" d="100"/>
        </p:scale>
        <p:origin x="-1092" y="-2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Relationship Id="rId4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4" Type="http://schemas.openxmlformats.org/officeDocument/2006/relationships/image" Target="../media/image26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package" Target="../embeddings/Microsoft_Word___4.docx"/><Relationship Id="rId18" Type="http://schemas.openxmlformats.org/officeDocument/2006/relationships/oleObject" Target="../embeddings/oleObject6.bin"/><Relationship Id="rId3" Type="http://schemas.openxmlformats.org/officeDocument/2006/relationships/slide" Target="slide15.xml"/><Relationship Id="rId7" Type="http://schemas.openxmlformats.org/officeDocument/2006/relationships/package" Target="../embeddings/Microsoft_Word___2.docx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8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5.docx"/><Relationship Id="rId20" Type="http://schemas.openxmlformats.org/officeDocument/2006/relationships/image" Target="../media/image9.e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emf"/><Relationship Id="rId5" Type="http://schemas.openxmlformats.org/officeDocument/2006/relationships/image" Target="file:///F:\2016&#36213;&#29770;\&#21516;&#27493;\&#25968;&#23398;\&#21019;&#26032;%20&#20154;A&#24517;&#20462;2\word\RJ3-2.TIF" TargetMode="External"/><Relationship Id="rId15" Type="http://schemas.openxmlformats.org/officeDocument/2006/relationships/oleObject" Target="../embeddings/oleObject5.bin"/><Relationship Id="rId10" Type="http://schemas.openxmlformats.org/officeDocument/2006/relationships/package" Target="../embeddings/Microsoft_Word___3.docx"/><Relationship Id="rId19" Type="http://schemas.openxmlformats.org/officeDocument/2006/relationships/package" Target="../embeddings/Microsoft_Word___6.docx"/><Relationship Id="rId4" Type="http://schemas.openxmlformats.org/officeDocument/2006/relationships/image" Target="../media/image10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7.docx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4.emf"/><Relationship Id="rId5" Type="http://schemas.openxmlformats.org/officeDocument/2006/relationships/image" Target="../media/image12.emf"/><Relationship Id="rId10" Type="http://schemas.openxmlformats.org/officeDocument/2006/relationships/package" Target="../embeddings/Microsoft_Word___10.docx"/><Relationship Id="rId4" Type="http://schemas.openxmlformats.org/officeDocument/2006/relationships/package" Target="../embeddings/Microsoft_Word___8.docx"/><Relationship Id="rId9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11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13" Type="http://schemas.openxmlformats.org/officeDocument/2006/relationships/package" Target="../embeddings/Microsoft_Word___14.docx"/><Relationship Id="rId3" Type="http://schemas.openxmlformats.org/officeDocument/2006/relationships/slide" Target="slide19.xml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20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15.docx"/><Relationship Id="rId1" Type="http://schemas.openxmlformats.org/officeDocument/2006/relationships/vmlDrawing" Target="../drawings/vmlDrawing6.vml"/><Relationship Id="rId6" Type="http://schemas.openxmlformats.org/officeDocument/2006/relationships/image" Target="../media/image17.emf"/><Relationship Id="rId11" Type="http://schemas.openxmlformats.org/officeDocument/2006/relationships/image" Target="file:///F:\2016&#36213;&#29770;\&#21516;&#27493;\&#25968;&#23398;\&#21019;&#26032;%20&#20154;A&#24517;&#20462;2\word\RJ3-4.TIF" TargetMode="External"/><Relationship Id="rId5" Type="http://schemas.openxmlformats.org/officeDocument/2006/relationships/package" Target="../embeddings/Microsoft_Word___12.docx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1.png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8.emf"/><Relationship Id="rId1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2.emf"/><Relationship Id="rId5" Type="http://schemas.openxmlformats.org/officeDocument/2006/relationships/package" Target="../embeddings/Microsoft_Word___16.docx"/><Relationship Id="rId4" Type="http://schemas.openxmlformats.org/officeDocument/2006/relationships/oleObject" Target="../embeddings/oleObject16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5.emf"/><Relationship Id="rId3" Type="http://schemas.openxmlformats.org/officeDocument/2006/relationships/oleObject" Target="../embeddings/oleObject17.bin"/><Relationship Id="rId7" Type="http://schemas.openxmlformats.org/officeDocument/2006/relationships/image" Target="file:///F:\2016&#36213;&#29770;\&#21516;&#27493;\&#25968;&#23398;\&#21019;&#26032;%20&#20154;A&#24517;&#20462;2\word\RJ3-5.TIF" TargetMode="External"/><Relationship Id="rId12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6.e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png"/><Relationship Id="rId11" Type="http://schemas.openxmlformats.org/officeDocument/2006/relationships/oleObject" Target="../embeddings/oleObject19.bin"/><Relationship Id="rId5" Type="http://schemas.openxmlformats.org/officeDocument/2006/relationships/image" Target="../media/image23.emf"/><Relationship Id="rId15" Type="http://schemas.openxmlformats.org/officeDocument/2006/relationships/package" Target="../embeddings/Microsoft_Word___20.docx"/><Relationship Id="rId10" Type="http://schemas.openxmlformats.org/officeDocument/2006/relationships/image" Target="../media/image24.emf"/><Relationship Id="rId4" Type="http://schemas.openxmlformats.org/officeDocument/2006/relationships/package" Target="../embeddings/Microsoft_Word___17.docx"/><Relationship Id="rId9" Type="http://schemas.openxmlformats.org/officeDocument/2006/relationships/package" Target="../embeddings/Microsoft_Word___18.docx"/><Relationship Id="rId14" Type="http://schemas.openxmlformats.org/officeDocument/2006/relationships/oleObject" Target="../embeddings/oleObject2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oleObject" Target="../embeddings/oleObject21.bin"/><Relationship Id="rId7" Type="http://schemas.openxmlformats.org/officeDocument/2006/relationships/package" Target="../embeddings/Microsoft_Word___22.docx"/><Relationship Id="rId12" Type="http://schemas.openxmlformats.org/officeDocument/2006/relationships/image" Target="../media/image3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2.bin"/><Relationship Id="rId11" Type="http://schemas.openxmlformats.org/officeDocument/2006/relationships/package" Target="../embeddings/Microsoft_Word___23.docx"/><Relationship Id="rId5" Type="http://schemas.openxmlformats.org/officeDocument/2006/relationships/image" Target="../media/image28.emf"/><Relationship Id="rId10" Type="http://schemas.openxmlformats.org/officeDocument/2006/relationships/oleObject" Target="../embeddings/oleObject23.bin"/><Relationship Id="rId4" Type="http://schemas.openxmlformats.org/officeDocument/2006/relationships/package" Target="../embeddings/Microsoft_Word___21.docx"/><Relationship Id="rId9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slide" Target="slide24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10" Type="http://schemas.openxmlformats.org/officeDocument/2006/relationships/image" Target="../media/image31.emf"/><Relationship Id="rId4" Type="http://schemas.openxmlformats.org/officeDocument/2006/relationships/slide" Target="slide25.xml"/><Relationship Id="rId9" Type="http://schemas.openxmlformats.org/officeDocument/2006/relationships/package" Target="../embeddings/Microsoft_Word___24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" Target="slide24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slide" Target="slide27.xml"/><Relationship Id="rId11" Type="http://schemas.openxmlformats.org/officeDocument/2006/relationships/image" Target="../media/image32.emf"/><Relationship Id="rId5" Type="http://schemas.openxmlformats.org/officeDocument/2006/relationships/slide" Target="slide26.xml"/><Relationship Id="rId10" Type="http://schemas.openxmlformats.org/officeDocument/2006/relationships/package" Target="../embeddings/Microsoft_Word___25.docx"/><Relationship Id="rId4" Type="http://schemas.openxmlformats.org/officeDocument/2006/relationships/slide" Target="slide25.xml"/><Relationship Id="rId9" Type="http://schemas.openxmlformats.org/officeDocument/2006/relationships/oleObject" Target="../embeddings/oleObject25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slide" Target="slide28.xml"/><Relationship Id="rId3" Type="http://schemas.openxmlformats.org/officeDocument/2006/relationships/oleObject" Target="../embeddings/oleObject26.bin"/><Relationship Id="rId7" Type="http://schemas.openxmlformats.org/officeDocument/2006/relationships/package" Target="../embeddings/Microsoft_Word___27.docx"/><Relationship Id="rId12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7.bin"/><Relationship Id="rId11" Type="http://schemas.openxmlformats.org/officeDocument/2006/relationships/slide" Target="slide26.xml"/><Relationship Id="rId5" Type="http://schemas.openxmlformats.org/officeDocument/2006/relationships/image" Target="../media/image34.emf"/><Relationship Id="rId10" Type="http://schemas.openxmlformats.org/officeDocument/2006/relationships/slide" Target="slide25.xml"/><Relationship Id="rId4" Type="http://schemas.openxmlformats.org/officeDocument/2006/relationships/package" Target="../embeddings/Microsoft_Word___26.docx"/><Relationship Id="rId9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7.emf"/><Relationship Id="rId3" Type="http://schemas.openxmlformats.org/officeDocument/2006/relationships/slide" Target="slide24.xml"/><Relationship Id="rId7" Type="http://schemas.openxmlformats.org/officeDocument/2006/relationships/slide" Target="slide28.xml"/><Relationship Id="rId12" Type="http://schemas.openxmlformats.org/officeDocument/2006/relationships/package" Target="../embeddings/Microsoft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slide" Target="slide27.xml"/><Relationship Id="rId11" Type="http://schemas.openxmlformats.org/officeDocument/2006/relationships/oleObject" Target="../embeddings/oleObject29.bin"/><Relationship Id="rId5" Type="http://schemas.openxmlformats.org/officeDocument/2006/relationships/slide" Target="slide26.xml"/><Relationship Id="rId10" Type="http://schemas.openxmlformats.org/officeDocument/2006/relationships/image" Target="../media/image36.emf"/><Relationship Id="rId4" Type="http://schemas.openxmlformats.org/officeDocument/2006/relationships/slide" Target="slide25.xml"/><Relationship Id="rId9" Type="http://schemas.openxmlformats.org/officeDocument/2006/relationships/package" Target="../embeddings/Microsoft_Word___28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2.emf"/><Relationship Id="rId5" Type="http://schemas.openxmlformats.org/officeDocument/2006/relationships/package" Target="../embeddings/Microsoft_Word___30.docx"/><Relationship Id="rId4" Type="http://schemas.openxmlformats.org/officeDocument/2006/relationships/oleObject" Target="../embeddings/oleObject30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57290" y="2277666"/>
            <a:ext cx="52565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第三章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§3.1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直线的倾斜角与斜率</a:t>
            </a:r>
            <a:endParaRPr lang="zh-CN" altLang="en-US" sz="1600" i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7291" y="2711406"/>
            <a:ext cx="86504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3.1.1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倾斜角与斜率</a:t>
            </a:r>
            <a:endParaRPr lang="zh-CN" altLang="en-US" sz="6000" b="1" spc="-130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7" name="Picture 3" descr="C:\Users\Administrator\Desktop\创新图片\数学创新 2-1\2771897_4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224" b="1930"/>
          <a:stretch/>
        </p:blipFill>
        <p:spPr bwMode="auto">
          <a:xfrm>
            <a:off x="9533725" y="4221882"/>
            <a:ext cx="2656688" cy="263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879830"/>
            <a:ext cx="12190413" cy="27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2160024"/>
            <a:ext cx="11305256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解答本题要注意根据倾斜角的概念及倾斜角的取值范围解答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求直线的倾斜角主要根据定义来求，其关键是根据题意画出图形，找准倾斜角，有时要根据情况分类讨论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8" y="117426"/>
            <a:ext cx="11411999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给出下列命题：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任何一条直线都有惟一的倾斜角；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一条直线的倾斜角可以为－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的直线只有一条，即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按照倾斜角的概念，直线的倾斜角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|0°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与直线集合建立了一一映射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其中正确命题的个数是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D.4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77998" y="117426"/>
            <a:ext cx="11411999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38953"/>
              </p:ext>
            </p:extLst>
          </p:nvPr>
        </p:nvGraphicFramePr>
        <p:xfrm>
          <a:off x="512490" y="1021482"/>
          <a:ext cx="11236642" cy="3200400"/>
        </p:xfrm>
        <a:graphic>
          <a:graphicData uri="http://schemas.openxmlformats.org/drawingml/2006/table">
            <a:tbl>
              <a:tblPr/>
              <a:tblGrid>
                <a:gridCol w="1026160"/>
                <a:gridCol w="1026160"/>
                <a:gridCol w="918432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序号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正误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理由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√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任何一条直线都有惟一的倾斜角，故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正确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×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倾斜角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的取值范围是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0°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≤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180°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，故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错误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×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所有与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轴平行或重合的直线的倾斜角都是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0°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，故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③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错误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④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×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倾斜角相同的直线有无数条，不是一一映射，故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④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错误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77998" y="4334869"/>
            <a:ext cx="11411999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3048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直线的斜率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，且与以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为端点的线段相交，求直线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6" name="矩形 5"/>
          <p:cNvSpPr/>
          <p:nvPr/>
        </p:nvSpPr>
        <p:spPr>
          <a:xfrm>
            <a:off x="362312" y="-36115"/>
            <a:ext cx="11440575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宋体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根据题中的条件可画出图形，如图所示，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 descr="F:\2016赵瑊\同步\数学\创新 人A必修2\word\RJ3-2.TIF"/>
          <p:cNvPicPr/>
          <p:nvPr/>
        </p:nvPicPr>
        <p:blipFill rotWithShape="1"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4" r="4292" b="2818"/>
          <a:stretch/>
        </p:blipFill>
        <p:spPr bwMode="auto">
          <a:xfrm>
            <a:off x="8600628" y="170384"/>
            <a:ext cx="3202260" cy="235659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426703"/>
              </p:ext>
            </p:extLst>
          </p:nvPr>
        </p:nvGraphicFramePr>
        <p:xfrm>
          <a:off x="484947" y="664915"/>
          <a:ext cx="711517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38" name="文档" r:id="rId7" imgW="7049763" imgH="876402" progId="Word.Document.12">
                  <p:embed/>
                </p:oleObj>
              </mc:Choice>
              <mc:Fallback>
                <p:oleObj name="文档" r:id="rId7" imgW="7049763" imgH="876402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947" y="664915"/>
                        <a:ext cx="711517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519430"/>
              </p:ext>
            </p:extLst>
          </p:nvPr>
        </p:nvGraphicFramePr>
        <p:xfrm>
          <a:off x="484947" y="1466528"/>
          <a:ext cx="71056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39" name="文档" r:id="rId10" imgW="7049763" imgH="876043" progId="Word.Document.12">
                  <p:embed/>
                </p:oleObj>
              </mc:Choice>
              <mc:Fallback>
                <p:oleObj name="文档" r:id="rId10" imgW="7049763" imgH="8760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947" y="1466528"/>
                        <a:ext cx="710565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144714"/>
              </p:ext>
            </p:extLst>
          </p:nvPr>
        </p:nvGraphicFramePr>
        <p:xfrm>
          <a:off x="485775" y="2352675"/>
          <a:ext cx="9144000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40" name="文档" r:id="rId13" imgW="9147698" imgH="1629713" progId="Word.Document.12">
                  <p:embed/>
                </p:oleObj>
              </mc:Choice>
              <mc:Fallback>
                <p:oleObj name="文档" r:id="rId13" imgW="9147698" imgH="162971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" y="2352675"/>
                        <a:ext cx="9144000" cy="162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373476"/>
              </p:ext>
            </p:extLst>
          </p:nvPr>
        </p:nvGraphicFramePr>
        <p:xfrm>
          <a:off x="485775" y="3958233"/>
          <a:ext cx="11191875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41" name="文档" r:id="rId16" imgW="11194917" imgH="1637631" progId="Word.Document.12">
                  <p:embed/>
                </p:oleObj>
              </mc:Choice>
              <mc:Fallback>
                <p:oleObj name="文档" r:id="rId16" imgW="11194917" imgH="163763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" y="3958233"/>
                        <a:ext cx="11191875" cy="162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516220"/>
              </p:ext>
            </p:extLst>
          </p:nvPr>
        </p:nvGraphicFramePr>
        <p:xfrm>
          <a:off x="484947" y="5652517"/>
          <a:ext cx="112585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42" name="文档" r:id="rId19" imgW="11261862" imgH="866325" progId="Word.Document.12">
                  <p:embed/>
                </p:oleObj>
              </mc:Choice>
              <mc:Fallback>
                <p:oleObj name="文档" r:id="rId19" imgW="11261862" imgH="86632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947" y="5652517"/>
                        <a:ext cx="1125855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8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423095"/>
            <a:ext cx="12190413" cy="378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0590" y="1669464"/>
            <a:ext cx="1107018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由倾斜角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求斜率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利用定义式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tan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由两点坐标求斜率运用两点斜率公式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302624"/>
              </p:ext>
            </p:extLst>
          </p:nvPr>
        </p:nvGraphicFramePr>
        <p:xfrm>
          <a:off x="702890" y="3050970"/>
          <a:ext cx="710565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77" name="文档" r:id="rId5" imgW="7049763" imgH="1010292" progId="Word.Document.12">
                  <p:embed/>
                </p:oleObj>
              </mc:Choice>
              <mc:Fallback>
                <p:oleObj name="文档" r:id="rId5" imgW="7049763" imgH="1010292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890" y="3050970"/>
                        <a:ext cx="7105650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550590" y="4049667"/>
            <a:ext cx="1107018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涉及直线与线段有交点问题常数形结合利用公式求解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837" y="117426"/>
            <a:ext cx="1144057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883969"/>
              </p:ext>
            </p:extLst>
          </p:nvPr>
        </p:nvGraphicFramePr>
        <p:xfrm>
          <a:off x="495300" y="1557983"/>
          <a:ext cx="99631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15" name="文档" r:id="rId4" imgW="9863937" imgH="1055642" progId="Word.Document.12">
                  <p:embed/>
                </p:oleObj>
              </mc:Choice>
              <mc:Fallback>
                <p:oleObj name="文档" r:id="rId4" imgW="9863937" imgH="105564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557983"/>
                        <a:ext cx="996315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263683"/>
              </p:ext>
            </p:extLst>
          </p:nvPr>
        </p:nvGraphicFramePr>
        <p:xfrm>
          <a:off x="495300" y="2596530"/>
          <a:ext cx="99631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16" name="文档" r:id="rId7" imgW="9863937" imgH="1055282" progId="Word.Document.12">
                  <p:embed/>
                </p:oleObj>
              </mc:Choice>
              <mc:Fallback>
                <p:oleObj name="文档" r:id="rId7" imgW="9863937" imgH="105528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596530"/>
                        <a:ext cx="996315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099584"/>
              </p:ext>
            </p:extLst>
          </p:nvPr>
        </p:nvGraphicFramePr>
        <p:xfrm>
          <a:off x="495300" y="3739530"/>
          <a:ext cx="996315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17" name="文档" r:id="rId10" imgW="9863937" imgH="886120" progId="Word.Document.12">
                  <p:embed/>
                </p:oleObj>
              </mc:Choice>
              <mc:Fallback>
                <p:oleObj name="文档" r:id="rId10" imgW="9863937" imgH="8861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3739530"/>
                        <a:ext cx="9963150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837" y="117426"/>
            <a:ext cx="1144057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在线段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包括端点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上移动时，求直线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的斜率的变化范围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41639"/>
              </p:ext>
            </p:extLst>
          </p:nvPr>
        </p:nvGraphicFramePr>
        <p:xfrm>
          <a:off x="495300" y="1764085"/>
          <a:ext cx="99631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92" name="文档" r:id="rId4" imgW="9863937" imgH="895478" progId="Word.Document.12">
                  <p:embed/>
                </p:oleObj>
              </mc:Choice>
              <mc:Fallback>
                <p:oleObj name="文档" r:id="rId4" imgW="9863937" imgH="89547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764085"/>
                        <a:ext cx="9963150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71837" y="818456"/>
            <a:ext cx="1144057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如图，当点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运动到点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增大到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4" name="图片 13" descr="F:\2016赵瑊\同步\数学\创新 人A必修2\word\RJ3-3.TIF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266" y="2843883"/>
            <a:ext cx="3600400" cy="25597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593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-2207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斜率公式的应用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770119"/>
              </p:ext>
            </p:extLst>
          </p:nvPr>
        </p:nvGraphicFramePr>
        <p:xfrm>
          <a:off x="495300" y="689298"/>
          <a:ext cx="113157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266" name="文档" r:id="rId5" imgW="11202835" imgH="886120" progId="Word.Document.12">
                  <p:embed/>
                </p:oleObj>
              </mc:Choice>
              <mc:Fallback>
                <p:oleObj name="文档" r:id="rId5" imgW="11202835" imgH="886120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689298"/>
                        <a:ext cx="11315700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1461195"/>
            <a:ext cx="7513215" cy="24811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如图所示，由于点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满足关系式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在线段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上移动，并且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两点的坐标可分别求得为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896362"/>
              </p:ext>
            </p:extLst>
          </p:nvPr>
        </p:nvGraphicFramePr>
        <p:xfrm>
          <a:off x="495300" y="3933850"/>
          <a:ext cx="70675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267" name="文档" r:id="rId8" imgW="6995691" imgH="876402" progId="Word.Document.12">
                  <p:embed/>
                </p:oleObj>
              </mc:Choice>
              <mc:Fallback>
                <p:oleObj name="文档" r:id="rId8" imgW="6995691" imgH="87640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3933850"/>
                        <a:ext cx="70675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 descr="F:\2016赵瑊\同步\数学\创新 人A必修2\word\RJ3-4.TIF"/>
          <p:cNvPicPr/>
          <p:nvPr/>
        </p:nvPicPr>
        <p:blipFill>
          <a:blip r:embed="rId10" r:link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390" y="1692077"/>
            <a:ext cx="4042800" cy="296209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540669"/>
              </p:ext>
            </p:extLst>
          </p:nvPr>
        </p:nvGraphicFramePr>
        <p:xfrm>
          <a:off x="495300" y="4819650"/>
          <a:ext cx="70675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268" name="文档" r:id="rId13" imgW="6995691" imgH="876043" progId="Word.Document.12">
                  <p:embed/>
                </p:oleObj>
              </mc:Choice>
              <mc:Fallback>
                <p:oleObj name="文档" r:id="rId13" imgW="6995691" imgH="8760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819650"/>
                        <a:ext cx="706755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37794"/>
              </p:ext>
            </p:extLst>
          </p:nvPr>
        </p:nvGraphicFramePr>
        <p:xfrm>
          <a:off x="495300" y="5690617"/>
          <a:ext cx="70675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269" name="文档" r:id="rId16" imgW="6995691" imgH="876043" progId="Word.Document.12">
                  <p:embed/>
                </p:oleObj>
              </mc:Choice>
              <mc:Fallback>
                <p:oleObj name="文档" r:id="rId16" imgW="6995691" imgH="8760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5690617"/>
                        <a:ext cx="706755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026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1908101"/>
            <a:ext cx="12204000" cy="25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492713"/>
              </p:ext>
            </p:extLst>
          </p:nvPr>
        </p:nvGraphicFramePr>
        <p:xfrm>
          <a:off x="495300" y="2185789"/>
          <a:ext cx="11210925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09" name="文档" r:id="rId5" imgW="11096659" imgH="2007987" progId="Word.Document.12">
                  <p:embed/>
                </p:oleObj>
              </mc:Choice>
              <mc:Fallback>
                <p:oleObj name="文档" r:id="rId5" imgW="11096659" imgH="2007987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185789"/>
                        <a:ext cx="11210925" cy="201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57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055" y="1639119"/>
            <a:ext cx="10440000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理解直线的倾斜角和斜率的概念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掌握求直线斜率的两种方法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了解在平面直角坐标系中确定一条直线的几何要素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192177"/>
              </p:ext>
            </p:extLst>
          </p:nvPr>
        </p:nvGraphicFramePr>
        <p:xfrm>
          <a:off x="438150" y="117426"/>
          <a:ext cx="11315700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137" name="文档" r:id="rId4" imgW="11202835" imgH="1791316" progId="Word.Document.12">
                  <p:embed/>
                </p:oleObj>
              </mc:Choice>
              <mc:Fallback>
                <p:oleObj name="文档" r:id="rId4" imgW="11202835" imgH="1791316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50" y="117426"/>
                        <a:ext cx="11315700" cy="180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 descr="F:\2016赵瑊\同步\数学\创新 人A必修2\word\RJ3-5.TIF"/>
          <p:cNvPicPr/>
          <p:nvPr/>
        </p:nvPicPr>
        <p:blipFill>
          <a:blip r:embed="rId6" r:link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446" y="2997746"/>
            <a:ext cx="3504009" cy="343460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59138"/>
              </p:ext>
            </p:extLst>
          </p:nvPr>
        </p:nvGraphicFramePr>
        <p:xfrm>
          <a:off x="438150" y="1875359"/>
          <a:ext cx="11296650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138" name="文档" r:id="rId9" imgW="11186279" imgH="1772241" progId="Word.Document.12">
                  <p:embed/>
                </p:oleObj>
              </mc:Choice>
              <mc:Fallback>
                <p:oleObj name="文档" r:id="rId9" imgW="11186279" imgH="177224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50" y="1875359"/>
                        <a:ext cx="11296650" cy="179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199731"/>
              </p:ext>
            </p:extLst>
          </p:nvPr>
        </p:nvGraphicFramePr>
        <p:xfrm>
          <a:off x="438150" y="4378152"/>
          <a:ext cx="75057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139" name="文档" r:id="rId12" imgW="7441787" imgH="1065000" progId="Word.Document.12">
                  <p:embed/>
                </p:oleObj>
              </mc:Choice>
              <mc:Fallback>
                <p:oleObj name="文档" r:id="rId12" imgW="7441787" imgH="10650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50" y="4378152"/>
                        <a:ext cx="75057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677873"/>
              </p:ext>
            </p:extLst>
          </p:nvPr>
        </p:nvGraphicFramePr>
        <p:xfrm>
          <a:off x="438150" y="5477322"/>
          <a:ext cx="76009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140" name="文档" r:id="rId15" imgW="7533889" imgH="1055642" progId="Word.Document.12">
                  <p:embed/>
                </p:oleObj>
              </mc:Choice>
              <mc:Fallback>
                <p:oleObj name="文档" r:id="rId15" imgW="7533889" imgH="105564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50" y="5477322"/>
                        <a:ext cx="760095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15516" y="3651587"/>
            <a:ext cx="9092058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由图可知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由已知可得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spc="-7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7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005254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870344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943735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(6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及倾斜角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802" y="261442"/>
            <a:ext cx="1703343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48637" y="157160"/>
            <a:ext cx="9782968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分类讨论思想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8542" y="261442"/>
            <a:ext cx="1584000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数学思想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0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140" y="26368"/>
            <a:ext cx="11448000" cy="198128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直线的斜率存在时，首先由斜率公式求斜率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，然后由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确定倾斜角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的取值范围；直线的斜率不存在时，可直接下结论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轴垂直，斜率不存在，倾斜角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796387"/>
              </p:ext>
            </p:extLst>
          </p:nvPr>
        </p:nvGraphicFramePr>
        <p:xfrm>
          <a:off x="495300" y="2128317"/>
          <a:ext cx="769620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048" name="文档" r:id="rId4" imgW="7714167" imgH="1010292" progId="Word.Document.12">
                  <p:embed/>
                </p:oleObj>
              </mc:Choice>
              <mc:Fallback>
                <p:oleObj name="文档" r:id="rId4" imgW="7714167" imgH="1010292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128317"/>
                        <a:ext cx="7696200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077318"/>
              </p:ext>
            </p:extLst>
          </p:nvPr>
        </p:nvGraphicFramePr>
        <p:xfrm>
          <a:off x="495300" y="3201566"/>
          <a:ext cx="7696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049" name="文档" r:id="rId7" imgW="7714167" imgH="920313" progId="Word.Document.12">
                  <p:embed/>
                </p:oleObj>
              </mc:Choice>
              <mc:Fallback>
                <p:oleObj name="文档" r:id="rId7" imgW="7714167" imgH="92031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3201566"/>
                        <a:ext cx="7696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圆角矩形 16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18" name="矩形 17"/>
          <p:cNvSpPr/>
          <p:nvPr/>
        </p:nvSpPr>
        <p:spPr>
          <a:xfrm>
            <a:off x="363140" y="4057388"/>
            <a:ext cx="11448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的倾斜角的取值范围是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759984"/>
              </p:ext>
            </p:extLst>
          </p:nvPr>
        </p:nvGraphicFramePr>
        <p:xfrm>
          <a:off x="495300" y="4869954"/>
          <a:ext cx="7696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050" name="文档" r:id="rId11" imgW="7714167" imgH="920673" progId="Word.Document.12">
                  <p:embed/>
                </p:oleObj>
              </mc:Choice>
              <mc:Fallback>
                <p:oleObj name="文档" r:id="rId11" imgW="7714167" imgH="9206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869954"/>
                        <a:ext cx="7696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/>
          <p:nvPr/>
        </p:nvSpPr>
        <p:spPr>
          <a:xfrm>
            <a:off x="363140" y="5723097"/>
            <a:ext cx="11448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的倾斜角的取值范围是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9575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95" y="2071167"/>
            <a:ext cx="12190413" cy="205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25624" y="2315148"/>
            <a:ext cx="1130525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因为直线斜率的坐标公式中有限制条件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，所以当两点的横坐标有参数存在时，要注意分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两类情况分别处理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661240"/>
            <a:ext cx="11412000" cy="35701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下列命题正确的是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两条不重合的直线，如果它们的倾斜角相等，那么这两条直线平行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若一条直线的倾斜角为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(0,1)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分别为三条直线的倾斜角，则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的度数可以大于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tan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4291468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[</a:t>
            </a:r>
            <a:r>
              <a:rPr lang="en-US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0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en-US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180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°)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，∴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sin </a:t>
            </a:r>
            <a:r>
              <a:rPr lang="en-US" altLang="zh-CN" sz="2800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α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∈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[</a:t>
            </a:r>
            <a:r>
              <a:rPr lang="en-US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0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en-US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1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tan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53433" y="84571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693345"/>
              </p:ext>
            </p:extLst>
          </p:nvPr>
        </p:nvGraphicFramePr>
        <p:xfrm>
          <a:off x="5754216" y="3386361"/>
          <a:ext cx="68262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62" name="文档" r:id="rId9" imgW="683162" imgH="1047364" progId="Word.Document.12">
                  <p:embed/>
                </p:oleObj>
              </mc:Choice>
              <mc:Fallback>
                <p:oleObj name="文档" r:id="rId9" imgW="683162" imgH="10473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54216" y="3386361"/>
                        <a:ext cx="68262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uiExpand="1" build="allAtOnce"/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87574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的斜率分别为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24428" y="78024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2656756"/>
            <a:ext cx="7729239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由图可知，直线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的倾斜角为锐角，直线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的倾斜角为钝角，故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21" name="图片 20" descr="F:\2016赵瑊\同步\数学\创新 人A必修2\word\RJ3-6.TIF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1183829"/>
            <a:ext cx="3610753" cy="290263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065088"/>
              </p:ext>
            </p:extLst>
          </p:nvPr>
        </p:nvGraphicFramePr>
        <p:xfrm>
          <a:off x="476250" y="4106441"/>
          <a:ext cx="11363325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81" name="文档" r:id="rId10" imgW="11144888" imgH="1530015" progId="Word.Document.12">
                  <p:embed/>
                </p:oleObj>
              </mc:Choice>
              <mc:Fallback>
                <p:oleObj name="文档" r:id="rId10" imgW="11144888" imgH="1530015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4106441"/>
                        <a:ext cx="11363325" cy="155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382191" y="564299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/>
      <p:bldP spid="16" grpId="1"/>
      <p:bldP spid="22" grpId="0"/>
      <p:bldP spid="2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979019"/>
              </p:ext>
            </p:extLst>
          </p:nvPr>
        </p:nvGraphicFramePr>
        <p:xfrm>
          <a:off x="666031" y="645418"/>
          <a:ext cx="10782300" cy="265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076" name="文档" r:id="rId4" imgW="10563979" imgH="2608332" progId="Word.Document.12">
                  <p:embed/>
                </p:oleObj>
              </mc:Choice>
              <mc:Fallback>
                <p:oleObj name="文档" r:id="rId4" imgW="10563979" imgH="2608332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31" y="645418"/>
                        <a:ext cx="10782300" cy="265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0710" y="167291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dirty="0"/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600256"/>
              </p:ext>
            </p:extLst>
          </p:nvPr>
        </p:nvGraphicFramePr>
        <p:xfrm>
          <a:off x="666031" y="3260601"/>
          <a:ext cx="10782300" cy="221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077" name="文档" r:id="rId7" imgW="10578016" imgH="2180389" progId="Word.Document.12">
                  <p:embed/>
                </p:oleObj>
              </mc:Choice>
              <mc:Fallback>
                <p:oleObj name="文档" r:id="rId7" imgW="10578016" imgH="218038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31" y="3260601"/>
                        <a:ext cx="10782300" cy="221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矩形 18"/>
          <p:cNvSpPr/>
          <p:nvPr/>
        </p:nvSpPr>
        <p:spPr>
          <a:xfrm>
            <a:off x="382191" y="587574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经过第二、四象限，则直线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的倾斜角范围是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&lt;90°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B.90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&lt;180°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C.90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°&lt;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&lt;180°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°&lt;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&lt;180°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258474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直线倾斜角的取值范围是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&lt;180°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经过第二、四象限，所以直线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的倾斜角范围是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&lt;180°.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34536" y="7849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587574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已知点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，若在坐标轴上有一点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983130"/>
              </p:ext>
            </p:extLst>
          </p:nvPr>
        </p:nvGraphicFramePr>
        <p:xfrm>
          <a:off x="476250" y="1905000"/>
          <a:ext cx="11144250" cy="183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816" name="文档" r:id="rId9" imgW="10928577" imgH="1801394" progId="Word.Document.12">
                  <p:embed/>
                </p:oleObj>
              </mc:Choice>
              <mc:Fallback>
                <p:oleObj name="文档" r:id="rId9" imgW="10928577" imgH="1801394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1905000"/>
                        <a:ext cx="11144250" cy="183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321590"/>
              </p:ext>
            </p:extLst>
          </p:nvPr>
        </p:nvGraphicFramePr>
        <p:xfrm>
          <a:off x="476250" y="3579143"/>
          <a:ext cx="111442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817" name="文档" r:id="rId12" imgW="10928577" imgH="1297148" progId="Word.Document.12">
                  <p:embed/>
                </p:oleObj>
              </mc:Choice>
              <mc:Fallback>
                <p:oleObj name="文档" r:id="rId12" imgW="10928577" imgH="129714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3579143"/>
                        <a:ext cx="111442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82191" y="4576018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3).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76096" y="1310996"/>
            <a:ext cx="2460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4" grpId="0"/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363" y="755973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倾斜角是一个几何概念，它直观地描述并表现了直线对于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轴正方向的倾斜程度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线的斜率和倾斜角都反映了直线的倾斜程度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二者紧密相连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如下表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2800" kern="100" spc="-5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964806"/>
              </p:ext>
            </p:extLst>
          </p:nvPr>
        </p:nvGraphicFramePr>
        <p:xfrm>
          <a:off x="490738" y="2948588"/>
          <a:ext cx="11256305" cy="3304376"/>
        </p:xfrm>
        <a:graphic>
          <a:graphicData uri="http://schemas.openxmlformats.org/drawingml/2006/table">
            <a:tbl>
              <a:tblPr/>
              <a:tblGrid>
                <a:gridCol w="1737360"/>
                <a:gridCol w="2335890"/>
                <a:gridCol w="2304256"/>
                <a:gridCol w="2376264"/>
                <a:gridCol w="2502535"/>
              </a:tblGrid>
              <a:tr h="26642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直线情况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的大小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0°&lt;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&lt;90°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90°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90°&lt;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&lt;180°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48" name="图片 5" descr="说明: F:\2016赵瑊\同步\数学\创新 人A必修2\word\RJ3-8.T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038" y="3122712"/>
            <a:ext cx="2098519" cy="22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47" name="图片 4" descr="说明: F:\2016赵瑊\同步\数学\创新 人A必修2\word\RJ3-9.T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660" y="3245393"/>
            <a:ext cx="2191101" cy="197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46" name="图片 3" descr="说明: F:\2016赵瑊\同步\数学\创新 人A必修2\word\RJ3-10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260" y="3151287"/>
            <a:ext cx="2098518" cy="219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45" name="图片 2" descr="说明: F:\2016赵瑊\同步\数学\创新 人A必修2\word\RJ3-11.T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8435" y="3285778"/>
            <a:ext cx="212937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1363" y="2756943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斜率公式与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两点的位置无关，而与两点横、纵坐标之差的顺序有关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对应，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运用斜率公式的前提条件是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，也就是直线不与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轴垂直，而当直线与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轴垂直时，直线的倾斜角为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，斜率不存在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100891"/>
              </p:ext>
            </p:extLst>
          </p:nvPr>
        </p:nvGraphicFramePr>
        <p:xfrm>
          <a:off x="568002" y="405458"/>
          <a:ext cx="11046020" cy="1280160"/>
        </p:xfrm>
        <a:graphic>
          <a:graphicData uri="http://schemas.openxmlformats.org/drawingml/2006/table">
            <a:tbl>
              <a:tblPr/>
              <a:tblGrid>
                <a:gridCol w="2250122"/>
                <a:gridCol w="1116842"/>
                <a:gridCol w="3148648"/>
                <a:gridCol w="1381760"/>
                <a:gridCol w="314864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的范围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不存在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&lt;0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的增减情况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随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的增大而增大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随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的增大而增大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112643"/>
              </p:ext>
            </p:extLst>
          </p:nvPr>
        </p:nvGraphicFramePr>
        <p:xfrm>
          <a:off x="518045" y="1790700"/>
          <a:ext cx="1152525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79" name="文档" r:id="rId5" imgW="11176561" imgH="1072198" progId="Word.Document.12">
                  <p:embed/>
                </p:oleObj>
              </mc:Choice>
              <mc:Fallback>
                <p:oleObj name="文档" r:id="rId5" imgW="11176561" imgH="1072198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045" y="1790700"/>
                        <a:ext cx="1152525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949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dministrator\Desktop\创新图片\数学创新 2-1\2771897_4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224" b="1930"/>
          <a:stretch/>
        </p:blipFill>
        <p:spPr bwMode="auto">
          <a:xfrm>
            <a:off x="9533725" y="4221882"/>
            <a:ext cx="2656688" cy="263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592907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直线的倾斜角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直线倾斜角的定义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轴相交时，我们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取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作为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基准，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轴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方向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之间所成的角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叫做直线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直线倾斜角的取值范围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直线的倾斜角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并规定与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轴平行或重合的直线的倾斜角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当一条直线的倾斜角为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时，此时这条直线一定与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轴平行吗？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5748908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不一定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也可能与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31149" y="4581922"/>
            <a:ext cx="975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°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13680" y="1961059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轴</a:t>
            </a:r>
          </a:p>
        </p:txBody>
      </p:sp>
      <p:sp>
        <p:nvSpPr>
          <p:cNvPr id="6" name="矩形 5"/>
          <p:cNvSpPr/>
          <p:nvPr/>
        </p:nvSpPr>
        <p:spPr>
          <a:xfrm>
            <a:off x="8005514" y="19705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正向</a:t>
            </a:r>
          </a:p>
        </p:txBody>
      </p:sp>
      <p:sp>
        <p:nvSpPr>
          <p:cNvPr id="7" name="矩形 6"/>
          <p:cNvSpPr/>
          <p:nvPr/>
        </p:nvSpPr>
        <p:spPr>
          <a:xfrm>
            <a:off x="10108604" y="196976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向上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62128" y="3914800"/>
            <a:ext cx="25282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180°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3" grpId="0" build="allAtOnce"/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直线的斜率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直线斜率的定义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一条直线的倾斜角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这条直线的斜率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斜率常用小写字母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所有直线都有斜率吗？若直线没有斜率，那么这条直线的倾斜角为多少？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4049604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若直线没有斜率，那么这条直线的倾斜角应为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07940" y="2176969"/>
            <a:ext cx="12592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tan 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α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69226" y="149510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正切值</a:t>
            </a:r>
          </a:p>
        </p:txBody>
      </p:sp>
    </p:spTree>
    <p:extLst>
      <p:ext uri="{BB962C8B-B14F-4D97-AF65-F5344CB8AC3E}">
        <p14:creationId xmlns:p14="http://schemas.microsoft.com/office/powerpoint/2010/main" val="350600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 build="allAtOnce"/>
      <p:bldP spid="2" grpId="0"/>
      <p:bldP spid="2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倾斜角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与斜率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20267"/>
              </p:ext>
            </p:extLst>
          </p:nvPr>
        </p:nvGraphicFramePr>
        <p:xfrm>
          <a:off x="502965" y="1044005"/>
          <a:ext cx="11133136" cy="2560320"/>
        </p:xfrm>
        <a:graphic>
          <a:graphicData uri="http://schemas.openxmlformats.org/drawingml/2006/table">
            <a:tbl>
              <a:tblPr/>
              <a:tblGrid>
                <a:gridCol w="1894522"/>
                <a:gridCol w="1894522"/>
                <a:gridCol w="2635885"/>
                <a:gridCol w="1894522"/>
                <a:gridCol w="28136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直线情况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平行于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由左向右上升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垂直于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由左向右下降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的大小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0°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90°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90°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90°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180°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的范围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不存在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的增减性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随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增大而增大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随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增大而增大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677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117426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直线斜率的坐标公式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的直线的斜率公式是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在同一直线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轴不重合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上任意取不同的两点的坐标计算的斜率都相等吗？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2719239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对于一条直线来说其斜率是一个定值，与所选择点的位置无关，所以取任意不同的两点的坐标计算同一条直线的斜率一定相等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054995"/>
              </p:ext>
            </p:extLst>
          </p:nvPr>
        </p:nvGraphicFramePr>
        <p:xfrm>
          <a:off x="10136782" y="280492"/>
          <a:ext cx="118110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753" name="文档" r:id="rId5" imgW="1171958" imgH="1234882" progId="Word.Document.12">
                  <p:embed/>
                </p:oleObj>
              </mc:Choice>
              <mc:Fallback>
                <p:oleObj name="文档" r:id="rId5" imgW="1171958" imgH="1234882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36782" y="280492"/>
                        <a:ext cx="1181100" cy="124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435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56341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直线的倾斜角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过坐标原点，它的倾斜角为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，如果将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绕坐标原点按逆时针方向旋转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，得到直线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C.135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spc="-200" dirty="0">
                <a:latin typeface="Times New Roman"/>
                <a:ea typeface="华文细黑"/>
                <a:cs typeface="Courier New"/>
              </a:rPr>
              <a:t>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&lt;135</a:t>
            </a:r>
            <a:r>
              <a:rPr lang="en-US" altLang="zh-CN" sz="2800" kern="100" spc="-200" dirty="0">
                <a:latin typeface="Times New Roman"/>
                <a:ea typeface="华文细黑"/>
                <a:cs typeface="Courier New"/>
              </a:rPr>
              <a:t>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</a:t>
            </a:r>
            <a:r>
              <a:rPr lang="zh-CN" altLang="zh-CN" sz="2800" kern="100" spc="-2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倾斜角为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</a:t>
            </a:r>
            <a:r>
              <a:rPr lang="en-US" altLang="zh-CN" sz="2800" kern="100" spc="-200" dirty="0">
                <a:latin typeface="Times New Roman"/>
                <a:ea typeface="华文细黑"/>
                <a:cs typeface="Courier New"/>
              </a:rPr>
              <a:t>°</a:t>
            </a:r>
            <a:r>
              <a:rPr lang="zh-CN" altLang="zh-CN" sz="2800" kern="100" spc="-2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</a:t>
            </a:r>
            <a:r>
              <a:rPr lang="en-US" altLang="zh-CN" sz="2800" kern="100" spc="-200" dirty="0">
                <a:latin typeface="Times New Roman"/>
                <a:ea typeface="华文细黑"/>
                <a:cs typeface="Courier New"/>
              </a:rPr>
              <a:t>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&lt;180</a:t>
            </a:r>
            <a:r>
              <a:rPr lang="en-US" altLang="zh-CN" sz="2800" kern="100" spc="-200" dirty="0">
                <a:latin typeface="Times New Roman"/>
                <a:ea typeface="华文细黑"/>
                <a:cs typeface="Courier New"/>
              </a:rPr>
              <a:t>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</a:t>
            </a:r>
            <a:r>
              <a:rPr lang="zh-CN" altLang="zh-CN" sz="2800" kern="100" spc="-2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倾斜角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135°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7999" y="1985"/>
            <a:ext cx="1141200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根据题意，画出图形，如图所示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，显然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未分类讨论，均不全面，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通过画图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可知：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&lt;135°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135°.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pic>
        <p:nvPicPr>
          <p:cNvPr id="5" name="图片 4" descr="F:\2016赵瑊\同步\数学\创新 人A必修2\word\RJ3-1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153" y="794857"/>
            <a:ext cx="5616625" cy="2538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969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3748</TotalTime>
  <Words>908</Words>
  <Application>Microsoft Office PowerPoint</Application>
  <PresentationFormat>自定义</PresentationFormat>
  <Paragraphs>227</Paragraphs>
  <Slides>31</Slides>
  <Notes>0</Notes>
  <HiddenSlides>8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2676</cp:revision>
  <dcterms:created xsi:type="dcterms:W3CDTF">2014-10-15T07:25:01Z</dcterms:created>
  <dcterms:modified xsi:type="dcterms:W3CDTF">2016-07-21T02:53:33Z</dcterms:modified>
</cp:coreProperties>
</file>