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257" r:id="rId3"/>
    <p:sldId id="258" r:id="rId4"/>
    <p:sldId id="278" r:id="rId5"/>
    <p:sldId id="526" r:id="rId6"/>
    <p:sldId id="539" r:id="rId7"/>
    <p:sldId id="549" r:id="rId8"/>
    <p:sldId id="570" r:id="rId9"/>
    <p:sldId id="571" r:id="rId10"/>
    <p:sldId id="572" r:id="rId11"/>
    <p:sldId id="573" r:id="rId12"/>
    <p:sldId id="361" r:id="rId13"/>
    <p:sldId id="541" r:id="rId14"/>
    <p:sldId id="424" r:id="rId15"/>
    <p:sldId id="550" r:id="rId16"/>
    <p:sldId id="574" r:id="rId17"/>
    <p:sldId id="515" r:id="rId18"/>
    <p:sldId id="533" r:id="rId19"/>
    <p:sldId id="516" r:id="rId20"/>
    <p:sldId id="554" r:id="rId21"/>
    <p:sldId id="531" r:id="rId22"/>
    <p:sldId id="575" r:id="rId23"/>
    <p:sldId id="534" r:id="rId24"/>
    <p:sldId id="532" r:id="rId25"/>
    <p:sldId id="496" r:id="rId26"/>
    <p:sldId id="576" r:id="rId27"/>
    <p:sldId id="558" r:id="rId28"/>
    <p:sldId id="577" r:id="rId29"/>
    <p:sldId id="578" r:id="rId30"/>
    <p:sldId id="545" r:id="rId31"/>
    <p:sldId id="546" r:id="rId32"/>
    <p:sldId id="579" r:id="rId33"/>
    <p:sldId id="538" r:id="rId34"/>
    <p:sldId id="562" r:id="rId35"/>
    <p:sldId id="564" r:id="rId36"/>
    <p:sldId id="565" r:id="rId37"/>
    <p:sldId id="566" r:id="rId38"/>
    <p:sldId id="567" r:id="rId39"/>
    <p:sldId id="580" r:id="rId40"/>
    <p:sldId id="581" r:id="rId41"/>
    <p:sldId id="582" r:id="rId42"/>
    <p:sldId id="583" r:id="rId43"/>
    <p:sldId id="584" r:id="rId44"/>
    <p:sldId id="585" r:id="rId45"/>
    <p:sldId id="586" r:id="rId46"/>
    <p:sldId id="587" r:id="rId47"/>
    <p:sldId id="588" r:id="rId48"/>
    <p:sldId id="589" r:id="rId49"/>
    <p:sldId id="590" r:id="rId50"/>
    <p:sldId id="513" r:id="rId51"/>
    <p:sldId id="451" r:id="rId52"/>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9"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 Id="rId5" Type="http://schemas.openxmlformats.org/officeDocument/2006/relationships/image" Target="../media/image28.emf"/><Relationship Id="rId4" Type="http://schemas.openxmlformats.org/officeDocument/2006/relationships/image" Target="../media/image27.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emf"/><Relationship Id="rId5" Type="http://schemas.openxmlformats.org/officeDocument/2006/relationships/image" Target="../media/image35.emf"/><Relationship Id="rId4" Type="http://schemas.openxmlformats.org/officeDocument/2006/relationships/image" Target="../media/image34.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 Id="rId4" Type="http://schemas.openxmlformats.org/officeDocument/2006/relationships/image" Target="../media/image39.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 Id="rId4" Type="http://schemas.openxmlformats.org/officeDocument/2006/relationships/image" Target="../media/image48.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image" Target="../media/image58.emf"/><Relationship Id="rId5" Type="http://schemas.openxmlformats.org/officeDocument/2006/relationships/image" Target="../media/image62.emf"/><Relationship Id="rId4" Type="http://schemas.openxmlformats.org/officeDocument/2006/relationships/image" Target="../media/image61.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image" Target="../media/image63.emf"/><Relationship Id="rId4" Type="http://schemas.openxmlformats.org/officeDocument/2006/relationships/image" Target="../media/image6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emf"/><Relationship Id="rId1" Type="http://schemas.openxmlformats.org/officeDocument/2006/relationships/image" Target="../media/image68.emf"/><Relationship Id="rId4" Type="http://schemas.openxmlformats.org/officeDocument/2006/relationships/image" Target="../media/image71.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73.emf"/><Relationship Id="rId1" Type="http://schemas.openxmlformats.org/officeDocument/2006/relationships/image" Target="../media/image72.emf"/><Relationship Id="rId4" Type="http://schemas.openxmlformats.org/officeDocument/2006/relationships/image" Target="../media/image75.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image" Target="../media/image7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 Id="rId4" Type="http://schemas.openxmlformats.org/officeDocument/2006/relationships/image" Target="../media/image2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9.emf"/><Relationship Id="rId4" Type="http://schemas.openxmlformats.org/officeDocument/2006/relationships/package" Target="../embeddings/Microsoft_Word___7.docx"/></Relationships>
</file>

<file path=ppt/slides/_rels/slide14.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package" Target="../embeddings/Microsoft_Word___11.docx"/><Relationship Id="rId3" Type="http://schemas.openxmlformats.org/officeDocument/2006/relationships/oleObject" Target="../embeddings/oleObject8.bin"/><Relationship Id="rId7" Type="http://schemas.openxmlformats.org/officeDocument/2006/relationships/package" Target="../embeddings/Microsoft_Word___9.docx"/><Relationship Id="rId12"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9.bin"/><Relationship Id="rId11" Type="http://schemas.openxmlformats.org/officeDocument/2006/relationships/image" Target="../media/image12.emf"/><Relationship Id="rId5" Type="http://schemas.openxmlformats.org/officeDocument/2006/relationships/image" Target="../media/image10.emf"/><Relationship Id="rId10" Type="http://schemas.openxmlformats.org/officeDocument/2006/relationships/package" Target="../embeddings/Microsoft_Word___10.docx"/><Relationship Id="rId4" Type="http://schemas.openxmlformats.org/officeDocument/2006/relationships/package" Target="../embeddings/Microsoft_Word___8.docx"/><Relationship Id="rId9" Type="http://schemas.openxmlformats.org/officeDocument/2006/relationships/oleObject" Target="../embeddings/oleObject10.bin"/><Relationship Id="rId14"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2.bin"/><Relationship Id="rId7" Type="http://schemas.openxmlformats.org/officeDocument/2006/relationships/image" Target="file:///F:\2016&#36213;&#29770;\&#21516;&#27493;\&#25968;&#23398;\&#21019;&#26032;%20&#20154;A&#24517;&#20462;2\word\RJ3-40.TIF" TargetMode="Externa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package" Target="../embeddings/Microsoft_Word___12.docx"/></Relationships>
</file>

<file path=ppt/slides/_rels/slide1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oleObject" Target="../embeddings/oleObject13.bin"/><Relationship Id="rId7" Type="http://schemas.openxmlformats.org/officeDocument/2006/relationships/package" Target="../embeddings/Microsoft_Word___14.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4.bin"/><Relationship Id="rId11" Type="http://schemas.openxmlformats.org/officeDocument/2006/relationships/image" Target="../media/image18.emf"/><Relationship Id="rId5" Type="http://schemas.openxmlformats.org/officeDocument/2006/relationships/image" Target="../media/image16.emf"/><Relationship Id="rId10" Type="http://schemas.openxmlformats.org/officeDocument/2006/relationships/package" Target="../embeddings/Microsoft_Word___15.docx"/><Relationship Id="rId4" Type="http://schemas.openxmlformats.org/officeDocument/2006/relationships/package" Target="../embeddings/Microsoft_Word___13.docx"/><Relationship Id="rId9" Type="http://schemas.openxmlformats.org/officeDocument/2006/relationships/oleObject" Target="../embeddings/oleObject15.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19.emf"/><Relationship Id="rId5" Type="http://schemas.openxmlformats.org/officeDocument/2006/relationships/package" Target="../embeddings/Microsoft_Word___16.docx"/><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8" Type="http://schemas.openxmlformats.org/officeDocument/2006/relationships/image" Target="../media/image21.emf"/><Relationship Id="rId13" Type="http://schemas.openxmlformats.org/officeDocument/2006/relationships/oleObject" Target="../embeddings/oleObject20.bin"/><Relationship Id="rId3" Type="http://schemas.openxmlformats.org/officeDocument/2006/relationships/oleObject" Target="../embeddings/oleObject17.bin"/><Relationship Id="rId7" Type="http://schemas.openxmlformats.org/officeDocument/2006/relationships/package" Target="../embeddings/Microsoft_Word___18.docx"/><Relationship Id="rId12" Type="http://schemas.openxmlformats.org/officeDocument/2006/relationships/image" Target="../media/image22.e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18.bin"/><Relationship Id="rId11" Type="http://schemas.openxmlformats.org/officeDocument/2006/relationships/package" Target="../embeddings/Microsoft_Word___19.docx"/><Relationship Id="rId5" Type="http://schemas.openxmlformats.org/officeDocument/2006/relationships/image" Target="../media/image20.emf"/><Relationship Id="rId15" Type="http://schemas.openxmlformats.org/officeDocument/2006/relationships/image" Target="../media/image23.emf"/><Relationship Id="rId10" Type="http://schemas.openxmlformats.org/officeDocument/2006/relationships/oleObject" Target="../embeddings/oleObject19.bin"/><Relationship Id="rId4" Type="http://schemas.openxmlformats.org/officeDocument/2006/relationships/package" Target="../embeddings/Microsoft_Word___17.docx"/><Relationship Id="rId9" Type="http://schemas.openxmlformats.org/officeDocument/2006/relationships/slide" Target="slide20.xml"/><Relationship Id="rId14" Type="http://schemas.openxmlformats.org/officeDocument/2006/relationships/package" Target="../embeddings/Microsoft_Word___20.docx"/></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package" Target="../embeddings/Microsoft_Word___24.docx"/><Relationship Id="rId3" Type="http://schemas.openxmlformats.org/officeDocument/2006/relationships/oleObject" Target="../embeddings/oleObject21.bin"/><Relationship Id="rId7" Type="http://schemas.openxmlformats.org/officeDocument/2006/relationships/package" Target="../embeddings/Microsoft_Word___22.docx"/><Relationship Id="rId12" Type="http://schemas.openxmlformats.org/officeDocument/2006/relationships/oleObject" Target="../embeddings/oleObject24.bin"/><Relationship Id="rId17" Type="http://schemas.openxmlformats.org/officeDocument/2006/relationships/image" Target="../media/image28.emf"/><Relationship Id="rId2" Type="http://schemas.openxmlformats.org/officeDocument/2006/relationships/slideLayout" Target="../slideLayouts/slideLayout1.xml"/><Relationship Id="rId16" Type="http://schemas.openxmlformats.org/officeDocument/2006/relationships/package" Target="../embeddings/Microsoft_Word___25.docx"/><Relationship Id="rId1" Type="http://schemas.openxmlformats.org/officeDocument/2006/relationships/vmlDrawing" Target="../drawings/vmlDrawing10.vml"/><Relationship Id="rId6" Type="http://schemas.openxmlformats.org/officeDocument/2006/relationships/oleObject" Target="../embeddings/oleObject22.bin"/><Relationship Id="rId11" Type="http://schemas.openxmlformats.org/officeDocument/2006/relationships/image" Target="../media/image26.emf"/><Relationship Id="rId5" Type="http://schemas.openxmlformats.org/officeDocument/2006/relationships/image" Target="../media/image24.emf"/><Relationship Id="rId15" Type="http://schemas.openxmlformats.org/officeDocument/2006/relationships/oleObject" Target="../embeddings/oleObject25.bin"/><Relationship Id="rId10" Type="http://schemas.openxmlformats.org/officeDocument/2006/relationships/package" Target="../embeddings/Microsoft_Word___23.docx"/><Relationship Id="rId4" Type="http://schemas.openxmlformats.org/officeDocument/2006/relationships/package" Target="../embeddings/Microsoft_Word___21.docx"/><Relationship Id="rId9" Type="http://schemas.openxmlformats.org/officeDocument/2006/relationships/oleObject" Target="../embeddings/oleObject23.bin"/><Relationship Id="rId14" Type="http://schemas.openxmlformats.org/officeDocument/2006/relationships/image" Target="../media/image27.emf"/></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oleObject" Target="../embeddings/oleObject26.bin"/><Relationship Id="rId7" Type="http://schemas.openxmlformats.org/officeDocument/2006/relationships/package" Target="../embeddings/Microsoft_Word___27.docx"/><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oleObject" Target="../embeddings/oleObject27.bin"/><Relationship Id="rId5" Type="http://schemas.openxmlformats.org/officeDocument/2006/relationships/image" Target="../media/image29.emf"/><Relationship Id="rId4" Type="http://schemas.openxmlformats.org/officeDocument/2006/relationships/package" Target="../embeddings/Microsoft_Word___26.docx"/></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package" Target="../embeddings/Microsoft_Word___31.docx"/><Relationship Id="rId3" Type="http://schemas.openxmlformats.org/officeDocument/2006/relationships/oleObject" Target="../embeddings/oleObject28.bin"/><Relationship Id="rId7" Type="http://schemas.openxmlformats.org/officeDocument/2006/relationships/package" Target="../embeddings/Microsoft_Word___29.docx"/><Relationship Id="rId12" Type="http://schemas.openxmlformats.org/officeDocument/2006/relationships/oleObject" Target="../embeddings/oleObject31.bin"/><Relationship Id="rId17" Type="http://schemas.openxmlformats.org/officeDocument/2006/relationships/image" Target="../media/image35.emf"/><Relationship Id="rId2" Type="http://schemas.openxmlformats.org/officeDocument/2006/relationships/slideLayout" Target="../slideLayouts/slideLayout1.xml"/><Relationship Id="rId16" Type="http://schemas.openxmlformats.org/officeDocument/2006/relationships/package" Target="../embeddings/Microsoft_Word___32.docx"/><Relationship Id="rId1" Type="http://schemas.openxmlformats.org/officeDocument/2006/relationships/vmlDrawing" Target="../drawings/vmlDrawing12.vml"/><Relationship Id="rId6" Type="http://schemas.openxmlformats.org/officeDocument/2006/relationships/oleObject" Target="../embeddings/oleObject29.bin"/><Relationship Id="rId11" Type="http://schemas.openxmlformats.org/officeDocument/2006/relationships/image" Target="../media/image33.emf"/><Relationship Id="rId5" Type="http://schemas.openxmlformats.org/officeDocument/2006/relationships/image" Target="../media/image31.emf"/><Relationship Id="rId15" Type="http://schemas.openxmlformats.org/officeDocument/2006/relationships/oleObject" Target="../embeddings/oleObject32.bin"/><Relationship Id="rId10" Type="http://schemas.openxmlformats.org/officeDocument/2006/relationships/package" Target="../embeddings/Microsoft_Word___30.docx"/><Relationship Id="rId4" Type="http://schemas.openxmlformats.org/officeDocument/2006/relationships/package" Target="../embeddings/Microsoft_Word___28.docx"/><Relationship Id="rId9" Type="http://schemas.openxmlformats.org/officeDocument/2006/relationships/oleObject" Target="../embeddings/oleObject30.bin"/><Relationship Id="rId14" Type="http://schemas.openxmlformats.org/officeDocument/2006/relationships/image" Target="../media/image34.emf"/></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37.emf"/><Relationship Id="rId13" Type="http://schemas.openxmlformats.org/officeDocument/2006/relationships/package" Target="../embeddings/Microsoft_Word___36.docx"/><Relationship Id="rId3" Type="http://schemas.openxmlformats.org/officeDocument/2006/relationships/oleObject" Target="../embeddings/oleObject33.bin"/><Relationship Id="rId7" Type="http://schemas.openxmlformats.org/officeDocument/2006/relationships/package" Target="../embeddings/Microsoft_Word___34.docx"/><Relationship Id="rId12" Type="http://schemas.openxmlformats.org/officeDocument/2006/relationships/oleObject" Target="../embeddings/oleObject36.bin"/><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34.bin"/><Relationship Id="rId11" Type="http://schemas.openxmlformats.org/officeDocument/2006/relationships/image" Target="../media/image38.emf"/><Relationship Id="rId5" Type="http://schemas.openxmlformats.org/officeDocument/2006/relationships/image" Target="../media/image36.emf"/><Relationship Id="rId15" Type="http://schemas.openxmlformats.org/officeDocument/2006/relationships/slide" Target="slide29.xml"/><Relationship Id="rId10" Type="http://schemas.openxmlformats.org/officeDocument/2006/relationships/package" Target="../embeddings/Microsoft_Word___35.docx"/><Relationship Id="rId4" Type="http://schemas.openxmlformats.org/officeDocument/2006/relationships/package" Target="../embeddings/Microsoft_Word___33.docx"/><Relationship Id="rId9" Type="http://schemas.openxmlformats.org/officeDocument/2006/relationships/oleObject" Target="../embeddings/oleObject35.bin"/><Relationship Id="rId14" Type="http://schemas.openxmlformats.org/officeDocument/2006/relationships/image" Target="../media/image39.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oleObject" Target="../embeddings/oleObject37.bin"/><Relationship Id="rId7" Type="http://schemas.openxmlformats.org/officeDocument/2006/relationships/package" Target="../embeddings/Microsoft_Word___38.docx"/><Relationship Id="rId12" Type="http://schemas.openxmlformats.org/officeDocument/2006/relationships/slide" Target="slide32.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oleObject" Target="../embeddings/oleObject38.bin"/><Relationship Id="rId11" Type="http://schemas.openxmlformats.org/officeDocument/2006/relationships/image" Target="../media/image42.emf"/><Relationship Id="rId5" Type="http://schemas.openxmlformats.org/officeDocument/2006/relationships/image" Target="../media/image40.emf"/><Relationship Id="rId10" Type="http://schemas.openxmlformats.org/officeDocument/2006/relationships/package" Target="../embeddings/Microsoft_Word___39.docx"/><Relationship Id="rId4" Type="http://schemas.openxmlformats.org/officeDocument/2006/relationships/package" Target="../embeddings/Microsoft_Word___37.docx"/><Relationship Id="rId9" Type="http://schemas.openxmlformats.org/officeDocument/2006/relationships/oleObject" Target="../embeddings/oleObject39.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1.xml"/><Relationship Id="rId1" Type="http://schemas.openxmlformats.org/officeDocument/2006/relationships/vmlDrawing" Target="../drawings/vmlDrawing15.vml"/><Relationship Id="rId5" Type="http://schemas.openxmlformats.org/officeDocument/2006/relationships/image" Target="../media/image43.emf"/><Relationship Id="rId4" Type="http://schemas.openxmlformats.org/officeDocument/2006/relationships/package" Target="../embeddings/Microsoft_Word___40.docx"/></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image" Target="../media/image44.emf"/><Relationship Id="rId5" Type="http://schemas.openxmlformats.org/officeDocument/2006/relationships/package" Target="../embeddings/Microsoft_Word___41.docx"/><Relationship Id="rId4" Type="http://schemas.openxmlformats.org/officeDocument/2006/relationships/oleObject" Target="../embeddings/oleObject41.bin"/></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Word___43.docx"/><Relationship Id="rId13" Type="http://schemas.openxmlformats.org/officeDocument/2006/relationships/oleObject" Target="../embeddings/oleObject45.bin"/><Relationship Id="rId3" Type="http://schemas.openxmlformats.org/officeDocument/2006/relationships/oleObject" Target="../embeddings/oleObject42.bin"/><Relationship Id="rId7" Type="http://schemas.openxmlformats.org/officeDocument/2006/relationships/oleObject" Target="../embeddings/oleObject43.bin"/><Relationship Id="rId12" Type="http://schemas.openxmlformats.org/officeDocument/2006/relationships/image" Target="../media/image47.emf"/><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slide" Target="slide36.xml"/><Relationship Id="rId11" Type="http://schemas.openxmlformats.org/officeDocument/2006/relationships/package" Target="../embeddings/Microsoft_Word___44.docx"/><Relationship Id="rId5" Type="http://schemas.openxmlformats.org/officeDocument/2006/relationships/image" Target="../media/image45.emf"/><Relationship Id="rId15" Type="http://schemas.openxmlformats.org/officeDocument/2006/relationships/image" Target="../media/image48.emf"/><Relationship Id="rId10" Type="http://schemas.openxmlformats.org/officeDocument/2006/relationships/oleObject" Target="../embeddings/oleObject44.bin"/><Relationship Id="rId4" Type="http://schemas.openxmlformats.org/officeDocument/2006/relationships/package" Target="../embeddings/Microsoft_Word___42.docx"/><Relationship Id="rId9" Type="http://schemas.openxmlformats.org/officeDocument/2006/relationships/image" Target="../media/image46.emf"/><Relationship Id="rId14" Type="http://schemas.openxmlformats.org/officeDocument/2006/relationships/package" Target="../embeddings/Microsoft_Word___45.docx"/></Relationships>
</file>

<file path=ppt/slides/_rels/slide36.xml.rels><?xml version="1.0" encoding="UTF-8" standalone="yes"?>
<Relationships xmlns="http://schemas.openxmlformats.org/package/2006/relationships"><Relationship Id="rId8" Type="http://schemas.openxmlformats.org/officeDocument/2006/relationships/image" Target="../media/image50.emf"/><Relationship Id="rId13" Type="http://schemas.openxmlformats.org/officeDocument/2006/relationships/package" Target="../embeddings/Microsoft_Word___49.docx"/><Relationship Id="rId18" Type="http://schemas.openxmlformats.org/officeDocument/2006/relationships/oleObject" Target="../embeddings/oleObject51.bin"/><Relationship Id="rId3" Type="http://schemas.openxmlformats.org/officeDocument/2006/relationships/oleObject" Target="../embeddings/oleObject46.bin"/><Relationship Id="rId7" Type="http://schemas.openxmlformats.org/officeDocument/2006/relationships/package" Target="../embeddings/Microsoft_Word___47.docx"/><Relationship Id="rId12" Type="http://schemas.openxmlformats.org/officeDocument/2006/relationships/oleObject" Target="../embeddings/oleObject49.bin"/><Relationship Id="rId17" Type="http://schemas.openxmlformats.org/officeDocument/2006/relationships/image" Target="../media/image53.emf"/><Relationship Id="rId2" Type="http://schemas.openxmlformats.org/officeDocument/2006/relationships/slideLayout" Target="../slideLayouts/slideLayout1.xml"/><Relationship Id="rId16" Type="http://schemas.openxmlformats.org/officeDocument/2006/relationships/package" Target="../embeddings/Microsoft_Word___50.docx"/><Relationship Id="rId20" Type="http://schemas.openxmlformats.org/officeDocument/2006/relationships/image" Target="../media/image54.emf"/><Relationship Id="rId1" Type="http://schemas.openxmlformats.org/officeDocument/2006/relationships/vmlDrawing" Target="../drawings/vmlDrawing18.vml"/><Relationship Id="rId6" Type="http://schemas.openxmlformats.org/officeDocument/2006/relationships/oleObject" Target="../embeddings/oleObject47.bin"/><Relationship Id="rId11" Type="http://schemas.openxmlformats.org/officeDocument/2006/relationships/image" Target="../media/image51.emf"/><Relationship Id="rId5" Type="http://schemas.openxmlformats.org/officeDocument/2006/relationships/image" Target="../media/image49.emf"/><Relationship Id="rId15" Type="http://schemas.openxmlformats.org/officeDocument/2006/relationships/oleObject" Target="../embeddings/oleObject50.bin"/><Relationship Id="rId10" Type="http://schemas.openxmlformats.org/officeDocument/2006/relationships/package" Target="../embeddings/Microsoft_Word___48.docx"/><Relationship Id="rId19" Type="http://schemas.openxmlformats.org/officeDocument/2006/relationships/package" Target="../embeddings/Microsoft_Word___51.docx"/><Relationship Id="rId4" Type="http://schemas.openxmlformats.org/officeDocument/2006/relationships/package" Target="../embeddings/Microsoft_Word___46.docx"/><Relationship Id="rId9" Type="http://schemas.openxmlformats.org/officeDocument/2006/relationships/oleObject" Target="../embeddings/oleObject48.bin"/><Relationship Id="rId14" Type="http://schemas.openxmlformats.org/officeDocument/2006/relationships/image" Target="../media/image52.emf"/></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56.png"/><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3-41.TIF" TargetMode="External"/><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8" Type="http://schemas.openxmlformats.org/officeDocument/2006/relationships/image" Target="../media/image57.emf"/><Relationship Id="rId3" Type="http://schemas.openxmlformats.org/officeDocument/2006/relationships/oleObject" Target="../embeddings/oleObject52.bin"/><Relationship Id="rId7" Type="http://schemas.openxmlformats.org/officeDocument/2006/relationships/package" Target="../embeddings/Microsoft_Word___53.docx"/><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53.bin"/><Relationship Id="rId5" Type="http://schemas.openxmlformats.org/officeDocument/2006/relationships/image" Target="../media/image56.emf"/><Relationship Id="rId4" Type="http://schemas.openxmlformats.org/officeDocument/2006/relationships/package" Target="../embeddings/Microsoft_Word___52.docx"/></Relationships>
</file>

<file path=ppt/slides/_rels/slide3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8" Type="http://schemas.openxmlformats.org/officeDocument/2006/relationships/image" Target="../media/image59.emf"/><Relationship Id="rId13" Type="http://schemas.openxmlformats.org/officeDocument/2006/relationships/package" Target="../embeddings/Microsoft_Word___57.docx"/><Relationship Id="rId3" Type="http://schemas.openxmlformats.org/officeDocument/2006/relationships/oleObject" Target="../embeddings/oleObject54.bin"/><Relationship Id="rId7" Type="http://schemas.openxmlformats.org/officeDocument/2006/relationships/package" Target="../embeddings/Microsoft_Word___55.docx"/><Relationship Id="rId12" Type="http://schemas.openxmlformats.org/officeDocument/2006/relationships/oleObject" Target="../embeddings/oleObject57.bin"/><Relationship Id="rId17" Type="http://schemas.openxmlformats.org/officeDocument/2006/relationships/image" Target="../media/image62.emf"/><Relationship Id="rId2" Type="http://schemas.openxmlformats.org/officeDocument/2006/relationships/slideLayout" Target="../slideLayouts/slideLayout1.xml"/><Relationship Id="rId16" Type="http://schemas.openxmlformats.org/officeDocument/2006/relationships/package" Target="../embeddings/Microsoft_Word___58.docx"/><Relationship Id="rId1" Type="http://schemas.openxmlformats.org/officeDocument/2006/relationships/vmlDrawing" Target="../drawings/vmlDrawing20.vml"/><Relationship Id="rId6" Type="http://schemas.openxmlformats.org/officeDocument/2006/relationships/oleObject" Target="../embeddings/oleObject55.bin"/><Relationship Id="rId11" Type="http://schemas.openxmlformats.org/officeDocument/2006/relationships/image" Target="../media/image60.emf"/><Relationship Id="rId5" Type="http://schemas.openxmlformats.org/officeDocument/2006/relationships/image" Target="../media/image58.emf"/><Relationship Id="rId15" Type="http://schemas.openxmlformats.org/officeDocument/2006/relationships/oleObject" Target="../embeddings/oleObject58.bin"/><Relationship Id="rId10" Type="http://schemas.openxmlformats.org/officeDocument/2006/relationships/package" Target="../embeddings/Microsoft_Word___56.docx"/><Relationship Id="rId4" Type="http://schemas.openxmlformats.org/officeDocument/2006/relationships/package" Target="../embeddings/Microsoft_Word___54.docx"/><Relationship Id="rId9" Type="http://schemas.openxmlformats.org/officeDocument/2006/relationships/oleObject" Target="../embeddings/oleObject56.bin"/><Relationship Id="rId14" Type="http://schemas.openxmlformats.org/officeDocument/2006/relationships/image" Target="../media/image61.emf"/></Relationships>
</file>

<file path=ppt/slides/_rels/slide41.xml.rels><?xml version="1.0" encoding="UTF-8" standalone="yes"?>
<Relationships xmlns="http://schemas.openxmlformats.org/package/2006/relationships"><Relationship Id="rId8" Type="http://schemas.openxmlformats.org/officeDocument/2006/relationships/image" Target="../media/image64.emf"/><Relationship Id="rId13" Type="http://schemas.openxmlformats.org/officeDocument/2006/relationships/package" Target="../embeddings/Microsoft_Word___62.docx"/><Relationship Id="rId3" Type="http://schemas.openxmlformats.org/officeDocument/2006/relationships/oleObject" Target="../embeddings/oleObject59.bin"/><Relationship Id="rId7" Type="http://schemas.openxmlformats.org/officeDocument/2006/relationships/package" Target="../embeddings/Microsoft_Word___60.docx"/><Relationship Id="rId12" Type="http://schemas.openxmlformats.org/officeDocument/2006/relationships/oleObject" Target="../embeddings/oleObject62.bin"/><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oleObject" Target="../embeddings/oleObject60.bin"/><Relationship Id="rId11" Type="http://schemas.openxmlformats.org/officeDocument/2006/relationships/image" Target="../media/image65.emf"/><Relationship Id="rId5" Type="http://schemas.openxmlformats.org/officeDocument/2006/relationships/image" Target="../media/image63.emf"/><Relationship Id="rId10" Type="http://schemas.openxmlformats.org/officeDocument/2006/relationships/package" Target="../embeddings/Microsoft_Word___61.docx"/><Relationship Id="rId4" Type="http://schemas.openxmlformats.org/officeDocument/2006/relationships/package" Target="../embeddings/Microsoft_Word___59.docx"/><Relationship Id="rId9" Type="http://schemas.openxmlformats.org/officeDocument/2006/relationships/oleObject" Target="../embeddings/oleObject61.bin"/><Relationship Id="rId14" Type="http://schemas.openxmlformats.org/officeDocument/2006/relationships/image" Target="../media/image66.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1.xml"/><Relationship Id="rId1" Type="http://schemas.openxmlformats.org/officeDocument/2006/relationships/vmlDrawing" Target="../drawings/vmlDrawing22.vml"/><Relationship Id="rId5" Type="http://schemas.openxmlformats.org/officeDocument/2006/relationships/image" Target="../media/image67.emf"/><Relationship Id="rId4" Type="http://schemas.openxmlformats.org/officeDocument/2006/relationships/package" Target="../embeddings/Microsoft_Word___63.docx"/></Relationships>
</file>

<file path=ppt/slides/_rels/slide44.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69.emf"/><Relationship Id="rId13" Type="http://schemas.openxmlformats.org/officeDocument/2006/relationships/package" Target="../embeddings/Microsoft_Word___67.docx"/><Relationship Id="rId3" Type="http://schemas.openxmlformats.org/officeDocument/2006/relationships/oleObject" Target="../embeddings/oleObject64.bin"/><Relationship Id="rId7" Type="http://schemas.openxmlformats.org/officeDocument/2006/relationships/package" Target="../embeddings/Microsoft_Word___65.docx"/><Relationship Id="rId12" Type="http://schemas.openxmlformats.org/officeDocument/2006/relationships/oleObject" Target="../embeddings/oleObject67.bin"/><Relationship Id="rId2" Type="http://schemas.openxmlformats.org/officeDocument/2006/relationships/slideLayout" Target="../slideLayouts/slideLayout1.xml"/><Relationship Id="rId1" Type="http://schemas.openxmlformats.org/officeDocument/2006/relationships/vmlDrawing" Target="../drawings/vmlDrawing23.vml"/><Relationship Id="rId6" Type="http://schemas.openxmlformats.org/officeDocument/2006/relationships/oleObject" Target="../embeddings/oleObject65.bin"/><Relationship Id="rId11" Type="http://schemas.openxmlformats.org/officeDocument/2006/relationships/image" Target="../media/image70.emf"/><Relationship Id="rId5" Type="http://schemas.openxmlformats.org/officeDocument/2006/relationships/image" Target="../media/image68.emf"/><Relationship Id="rId10" Type="http://schemas.openxmlformats.org/officeDocument/2006/relationships/package" Target="../embeddings/Microsoft_Word___66.docx"/><Relationship Id="rId4" Type="http://schemas.openxmlformats.org/officeDocument/2006/relationships/package" Target="../embeddings/Microsoft_Word___64.docx"/><Relationship Id="rId9" Type="http://schemas.openxmlformats.org/officeDocument/2006/relationships/oleObject" Target="../embeddings/oleObject66.bin"/><Relationship Id="rId14" Type="http://schemas.openxmlformats.org/officeDocument/2006/relationships/image" Target="../media/image71.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package" Target="../embeddings/Microsoft_Word___69.docx"/><Relationship Id="rId13" Type="http://schemas.openxmlformats.org/officeDocument/2006/relationships/oleObject" Target="../embeddings/oleObject71.bin"/><Relationship Id="rId3" Type="http://schemas.openxmlformats.org/officeDocument/2006/relationships/oleObject" Target="../embeddings/oleObject68.bin"/><Relationship Id="rId7" Type="http://schemas.openxmlformats.org/officeDocument/2006/relationships/oleObject" Target="../embeddings/oleObject69.bin"/><Relationship Id="rId12" Type="http://schemas.openxmlformats.org/officeDocument/2006/relationships/image" Target="../media/image74.emf"/><Relationship Id="rId2" Type="http://schemas.openxmlformats.org/officeDocument/2006/relationships/slideLayout" Target="../slideLayouts/slideLayout1.xml"/><Relationship Id="rId1" Type="http://schemas.openxmlformats.org/officeDocument/2006/relationships/vmlDrawing" Target="../drawings/vmlDrawing24.vml"/><Relationship Id="rId6" Type="http://schemas.openxmlformats.org/officeDocument/2006/relationships/image" Target="../media/image76.png"/><Relationship Id="rId11" Type="http://schemas.openxmlformats.org/officeDocument/2006/relationships/package" Target="../embeddings/Microsoft_Word___70.docx"/><Relationship Id="rId5" Type="http://schemas.openxmlformats.org/officeDocument/2006/relationships/image" Target="../media/image72.emf"/><Relationship Id="rId15" Type="http://schemas.openxmlformats.org/officeDocument/2006/relationships/image" Target="../media/image75.emf"/><Relationship Id="rId10" Type="http://schemas.openxmlformats.org/officeDocument/2006/relationships/oleObject" Target="../embeddings/oleObject70.bin"/><Relationship Id="rId4" Type="http://schemas.openxmlformats.org/officeDocument/2006/relationships/package" Target="../embeddings/Microsoft_Word___68.docx"/><Relationship Id="rId9" Type="http://schemas.openxmlformats.org/officeDocument/2006/relationships/image" Target="../media/image73.emf"/><Relationship Id="rId14" Type="http://schemas.openxmlformats.org/officeDocument/2006/relationships/package" Target="../embeddings/Microsoft_Word___71.docx"/></Relationships>
</file>

<file path=ppt/slides/_rels/slide49.xml.rels><?xml version="1.0" encoding="UTF-8" standalone="yes"?>
<Relationships xmlns="http://schemas.openxmlformats.org/package/2006/relationships"><Relationship Id="rId8" Type="http://schemas.openxmlformats.org/officeDocument/2006/relationships/image" Target="../media/image78.emf"/><Relationship Id="rId3" Type="http://schemas.openxmlformats.org/officeDocument/2006/relationships/oleObject" Target="../embeddings/oleObject72.bin"/><Relationship Id="rId7" Type="http://schemas.openxmlformats.org/officeDocument/2006/relationships/package" Target="../embeddings/Microsoft_Word___73.docx"/><Relationship Id="rId2" Type="http://schemas.openxmlformats.org/officeDocument/2006/relationships/slideLayout" Target="../slideLayouts/slideLayout1.xml"/><Relationship Id="rId1" Type="http://schemas.openxmlformats.org/officeDocument/2006/relationships/vmlDrawing" Target="../drawings/vmlDrawing25.vml"/><Relationship Id="rId6" Type="http://schemas.openxmlformats.org/officeDocument/2006/relationships/oleObject" Target="../embeddings/oleObject73.bin"/><Relationship Id="rId11" Type="http://schemas.openxmlformats.org/officeDocument/2006/relationships/image" Target="../media/image79.emf"/><Relationship Id="rId5" Type="http://schemas.openxmlformats.org/officeDocument/2006/relationships/image" Target="../media/image77.emf"/><Relationship Id="rId10" Type="http://schemas.openxmlformats.org/officeDocument/2006/relationships/package" Target="../embeddings/Microsoft_Word___74.docx"/><Relationship Id="rId4" Type="http://schemas.openxmlformats.org/officeDocument/2006/relationships/package" Target="../embeddings/Microsoft_Word___72.docx"/><Relationship Id="rId9" Type="http://schemas.openxmlformats.org/officeDocument/2006/relationships/oleObject" Target="../embeddings/oleObject74.bin"/></Relationships>
</file>

<file path=ppt/slides/_rels/slide5.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oleObject" Target="../embeddings/oleObject2.bin"/><Relationship Id="rId7" Type="http://schemas.openxmlformats.org/officeDocument/2006/relationships/package" Target="../embeddings/Microsoft_Word___3.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4.emf"/><Relationship Id="rId4" Type="http://schemas.openxmlformats.org/officeDocument/2006/relationships/package" Target="../embeddings/Microsoft_Word___2.docx"/></Relationships>
</file>

<file path=ppt/slides/_rels/slide5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4.bin"/><Relationship Id="rId7" Type="http://schemas.openxmlformats.org/officeDocument/2006/relationships/package" Target="../embeddings/Microsoft_Word___5.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5.bin"/><Relationship Id="rId11" Type="http://schemas.openxmlformats.org/officeDocument/2006/relationships/image" Target="../media/image8.emf"/><Relationship Id="rId5" Type="http://schemas.openxmlformats.org/officeDocument/2006/relationships/image" Target="../media/image6.emf"/><Relationship Id="rId10" Type="http://schemas.openxmlformats.org/officeDocument/2006/relationships/package" Target="../embeddings/Microsoft_Word___6.docx"/><Relationship Id="rId4" Type="http://schemas.openxmlformats.org/officeDocument/2006/relationships/package" Target="../embeddings/Microsoft_Word___4.docx"/><Relationship Id="rId9"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创新图片\数学创新 2-1\9109795_18.jpg"/>
          <p:cNvPicPr>
            <a:picLocks noChangeAspect="1" noChangeArrowheads="1"/>
          </p:cNvPicPr>
          <p:nvPr/>
        </p:nvPicPr>
        <p:blipFill rotWithShape="1">
          <a:blip r:embed="rId2">
            <a:extLst>
              <a:ext uri="{28A0092B-C50C-407E-A947-70E740481C1C}">
                <a14:useLocalDpi xmlns:a14="http://schemas.microsoft.com/office/drawing/2010/main" val="0"/>
              </a:ext>
            </a:extLst>
          </a:blip>
          <a:srcRect l="1" r="298" b="2748"/>
          <a:stretch/>
        </p:blipFill>
        <p:spPr bwMode="auto">
          <a:xfrm>
            <a:off x="8999538" y="3124920"/>
            <a:ext cx="3190875" cy="373466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a:spLocks noChangeArrowheads="1"/>
          </p:cNvSpPr>
          <p:nvPr/>
        </p:nvSpPr>
        <p:spPr bwMode="auto">
          <a:xfrm>
            <a:off x="3704084" y="2277666"/>
            <a:ext cx="69965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第三章</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　</a:t>
            </a:r>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直线与方程</a:t>
            </a:r>
            <a:endParaRPr lang="zh-CN" altLang="en-US" sz="1600" i="1" dirty="0">
              <a:solidFill>
                <a:schemeClr val="accent6">
                  <a:lumMod val="75000"/>
                </a:schemeClr>
              </a:solidFill>
              <a:latin typeface="Times New Roman" pitchFamily="18" charset="0"/>
              <a:ea typeface="微软雅黑" pitchFamily="34" charset="-122"/>
              <a:cs typeface="Times New Roman" pitchFamily="18" charset="0"/>
            </a:endParaRPr>
          </a:p>
        </p:txBody>
      </p:sp>
      <p:sp>
        <p:nvSpPr>
          <p:cNvPr id="7" name="TextBox 6"/>
          <p:cNvSpPr txBox="1"/>
          <p:nvPr/>
        </p:nvSpPr>
        <p:spPr>
          <a:xfrm>
            <a:off x="3704084" y="2711406"/>
            <a:ext cx="5271442"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章末复习提升</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117426"/>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过两条已知直线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的交点的直线系方程是：</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是参数，当</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时，方程变为</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，恰好表示直线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i="1" kern="100" dirty="0" err="1">
                <a:latin typeface="Times New Roman"/>
                <a:ea typeface="华文细黑"/>
                <a:cs typeface="Courier New"/>
              </a:rPr>
              <a:t>λ</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dirty="0">
                <a:latin typeface="Times New Roman"/>
                <a:ea typeface="华文细黑"/>
                <a:cs typeface="Times New Roman"/>
              </a:rPr>
              <a:t>时，方程表示过直线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的交点，但不含直线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6.</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问题的解题策略</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对称问题主要有两大类：一类是中心对称，一类是轴对称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中心对称</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两点关于点对称，设</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关于</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对称的点为</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baseline="-250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为线段</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特别地，</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关于原点对称的点为</a:t>
            </a:r>
            <a:r>
              <a:rPr lang="en-US" altLang="zh-CN" sz="2800" i="1" kern="100" dirty="0">
                <a:latin typeface="Times New Roman"/>
                <a:ea typeface="华文细黑"/>
                <a:cs typeface="Courier New"/>
              </a:rPr>
              <a:t>P</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94042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117426"/>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两直线关于点对称</a:t>
            </a:r>
            <a:r>
              <a:rPr lang="zh-CN" altLang="zh-CN" sz="2800" kern="100" spc="-100" dirty="0">
                <a:latin typeface="Times New Roman"/>
                <a:ea typeface="华文细黑"/>
                <a:cs typeface="Times New Roman"/>
              </a:rPr>
              <a:t>，设直线</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2</a:t>
            </a:r>
            <a:r>
              <a:rPr lang="zh-CN" altLang="zh-CN" sz="2800" kern="100" spc="-100" dirty="0">
                <a:latin typeface="Times New Roman"/>
                <a:ea typeface="华文细黑"/>
                <a:cs typeface="Times New Roman"/>
              </a:rPr>
              <a:t>关于点</a:t>
            </a:r>
            <a:r>
              <a:rPr lang="en-US" altLang="zh-CN" sz="2800" i="1" kern="100" spc="-100" dirty="0">
                <a:latin typeface="Times New Roman"/>
                <a:ea typeface="华文细黑"/>
                <a:cs typeface="Courier New"/>
              </a:rPr>
              <a:t>P</a:t>
            </a:r>
            <a:r>
              <a:rPr lang="zh-CN" altLang="zh-CN" sz="2800" kern="100" spc="-100" dirty="0">
                <a:latin typeface="Times New Roman"/>
                <a:ea typeface="华文细黑"/>
                <a:cs typeface="Times New Roman"/>
              </a:rPr>
              <a:t>对称，这时其中一条直线上任一点关于点</a:t>
            </a:r>
            <a:r>
              <a:rPr lang="en-US" altLang="zh-CN" sz="2800" i="1" kern="100" spc="-100" dirty="0">
                <a:latin typeface="Times New Roman"/>
                <a:ea typeface="华文细黑"/>
                <a:cs typeface="Courier New"/>
              </a:rPr>
              <a:t>P</a:t>
            </a:r>
            <a:r>
              <a:rPr lang="zh-CN" altLang="zh-CN" sz="2800" kern="100" spc="-100" dirty="0">
                <a:latin typeface="Times New Roman"/>
                <a:ea typeface="华文细黑"/>
                <a:cs typeface="Times New Roman"/>
              </a:rPr>
              <a:t>对称的点在另一条直线上，并且</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1</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P</a:t>
            </a:r>
            <a:r>
              <a:rPr lang="zh-CN" altLang="zh-CN" sz="2800" kern="100" spc="-100" dirty="0">
                <a:latin typeface="Times New Roman"/>
                <a:ea typeface="华文细黑"/>
                <a:cs typeface="Times New Roman"/>
              </a:rPr>
              <a:t>到</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2</a:t>
            </a:r>
            <a:r>
              <a:rPr lang="zh-CN" altLang="zh-CN" sz="2800" kern="100" spc="-100" dirty="0">
                <a:latin typeface="Times New Roman"/>
                <a:ea typeface="华文细黑"/>
                <a:cs typeface="Times New Roman"/>
              </a:rPr>
              <a:t>的距离相等</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轴对称</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两点关于直线对称，设</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关于直线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对称，则直线</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垂直，且线段</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的中点在</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上，这类问题的关键是由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垂直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列方程</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两直线关于直线对称，设</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关于直线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对称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当三条直线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共点时，</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上任意一点到</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的距离相等，并且</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中一条直线上任意一点关于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对称的点在另外一条直线上；</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当</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时，</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间的距离等于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间的距离</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80625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a:t>
            </a:r>
            <a:r>
              <a:rPr lang="zh-CN" altLang="en-US" b="1" kern="0" dirty="0">
                <a:solidFill>
                  <a:prstClr val="white"/>
                </a:solidFill>
                <a:latin typeface="微软雅黑" pitchFamily="34" charset="-122"/>
                <a:ea typeface="微软雅黑" pitchFamily="34" charset="-122"/>
              </a:rPr>
              <a:t>题型探究</a:t>
            </a:r>
            <a:r>
              <a:rPr lang="zh-CN" altLang="en-US" kern="0" dirty="0" smtClean="0">
                <a:solidFill>
                  <a:prstClr val="white"/>
                </a:solidFill>
                <a:latin typeface="华文新魏" pitchFamily="2" charset="-122"/>
                <a:ea typeface="华文新魏" pitchFamily="2" charset="-122"/>
              </a:rPr>
              <a:t>                                                                                                                             重点突破</a:t>
            </a:r>
            <a:endParaRPr lang="zh-CN" altLang="en-US" sz="4400" dirty="0">
              <a:latin typeface="微软雅黑" panose="020B0503020204020204" pitchFamily="34" charset="-122"/>
              <a:ea typeface="微软雅黑" panose="020B0503020204020204" pitchFamily="34" charset="-122"/>
            </a:endParaRPr>
          </a:p>
        </p:txBody>
      </p:sp>
      <p:sp>
        <p:nvSpPr>
          <p:cNvPr id="5" name="矩形 4"/>
          <p:cNvSpPr/>
          <p:nvPr/>
        </p:nvSpPr>
        <p:spPr>
          <a:xfrm>
            <a:off x="382191" y="703015"/>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直线的倾斜角和斜率</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倾斜角和斜率分别从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两个方面刻画了直线的倾斜程度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倾斜角</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与斜率</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的对应关系和单调性是解题的易错点，应引起特别重视</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对应关系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tan </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时，斜率不存在</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单调性</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不含</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变化时，</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含</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逐渐增大到＋</a:t>
            </a:r>
            <a:r>
              <a:rPr lang="en-US" altLang="zh-CN" sz="2800" kern="100" dirty="0">
                <a:latin typeface="华文细黑" pitchFamily="2" charset="-122"/>
                <a:ea typeface="华文细黑" pitchFamily="2" charset="-122"/>
                <a:cs typeface="Times New Roman"/>
              </a:rPr>
              <a:t>∞</a:t>
            </a:r>
            <a:r>
              <a:rPr lang="zh-CN" altLang="zh-CN" sz="2800" kern="100" dirty="0">
                <a:latin typeface="Times New Roman"/>
                <a:ea typeface="华文细黑"/>
                <a:cs typeface="Times New Roman"/>
              </a:rPr>
              <a:t>，然后由－</a:t>
            </a:r>
            <a:r>
              <a:rPr lang="en-US" altLang="zh-CN" sz="2800" kern="100" dirty="0">
                <a:latin typeface="华文细黑" pitchFamily="2" charset="-122"/>
                <a:ea typeface="华文细黑" pitchFamily="2" charset="-122"/>
                <a:cs typeface="Times New Roman"/>
              </a:rPr>
              <a:t>∞</a:t>
            </a:r>
            <a:r>
              <a:rPr lang="zh-CN" altLang="zh-CN" sz="2800" kern="100" dirty="0">
                <a:latin typeface="Times New Roman"/>
                <a:ea typeface="华文细黑"/>
                <a:cs typeface="Times New Roman"/>
              </a:rPr>
              <a:t>逐渐增大到</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不含</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612799180"/>
              </p:ext>
            </p:extLst>
          </p:nvPr>
        </p:nvGraphicFramePr>
        <p:xfrm>
          <a:off x="533400" y="242392"/>
          <a:ext cx="11249025" cy="1857375"/>
        </p:xfrm>
        <a:graphic>
          <a:graphicData uri="http://schemas.openxmlformats.org/presentationml/2006/ole">
            <mc:AlternateContent xmlns:mc="http://schemas.openxmlformats.org/markup-compatibility/2006">
              <mc:Choice xmlns:v="urn:schemas-microsoft-com:vml" Requires="v">
                <p:oleObj spid="_x0000_s89281" name="文档" r:id="rId4" imgW="11253584" imgH="1858261" progId="Word.Document.12">
                  <p:embed/>
                </p:oleObj>
              </mc:Choice>
              <mc:Fallback>
                <p:oleObj name="文档" r:id="rId4" imgW="11253584" imgH="1858261" progId="Word.Document.12">
                  <p:embed/>
                  <p:pic>
                    <p:nvPicPr>
                      <p:cNvPr id="0" name="对象 6"/>
                      <p:cNvPicPr>
                        <a:picLocks noChangeAspect="1" noChangeArrowheads="1"/>
                      </p:cNvPicPr>
                      <p:nvPr/>
                    </p:nvPicPr>
                    <p:blipFill>
                      <a:blip r:embed="rId5"/>
                      <a:srcRect/>
                      <a:stretch>
                        <a:fillRect/>
                      </a:stretch>
                    </p:blipFill>
                    <p:spPr bwMode="auto">
                      <a:xfrm>
                        <a:off x="533400" y="242392"/>
                        <a:ext cx="11249025"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24639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59275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求直线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的斜率和倾斜角；</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66736335"/>
              </p:ext>
            </p:extLst>
          </p:nvPr>
        </p:nvGraphicFramePr>
        <p:xfrm>
          <a:off x="504825" y="92894"/>
          <a:ext cx="11249025" cy="666750"/>
        </p:xfrm>
        <a:graphic>
          <a:graphicData uri="http://schemas.openxmlformats.org/presentationml/2006/ole">
            <mc:AlternateContent xmlns:mc="http://schemas.openxmlformats.org/markup-compatibility/2006">
              <mc:Choice xmlns:v="urn:schemas-microsoft-com:vml" Requires="v">
                <p:oleObj spid="_x0000_s90850" name="文档" r:id="rId4" imgW="11253584" imgH="666570" progId="Word.Document.12">
                  <p:embed/>
                </p:oleObj>
              </mc:Choice>
              <mc:Fallback>
                <p:oleObj name="文档" r:id="rId4" imgW="11253584" imgH="666570" progId="Word.Document.12">
                  <p:embed/>
                  <p:pic>
                    <p:nvPicPr>
                      <p:cNvPr id="0" name="对象 1"/>
                      <p:cNvPicPr>
                        <a:picLocks noChangeAspect="1" noChangeArrowheads="1"/>
                      </p:cNvPicPr>
                      <p:nvPr/>
                    </p:nvPicPr>
                    <p:blipFill>
                      <a:blip r:embed="rId5"/>
                      <a:srcRect/>
                      <a:stretch>
                        <a:fillRect/>
                      </a:stretch>
                    </p:blipFill>
                    <p:spPr bwMode="auto">
                      <a:xfrm>
                        <a:off x="504825" y="92894"/>
                        <a:ext cx="112490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175173999"/>
              </p:ext>
            </p:extLst>
          </p:nvPr>
        </p:nvGraphicFramePr>
        <p:xfrm>
          <a:off x="504825" y="1314301"/>
          <a:ext cx="7581900" cy="2390775"/>
        </p:xfrm>
        <a:graphic>
          <a:graphicData uri="http://schemas.openxmlformats.org/presentationml/2006/ole">
            <mc:AlternateContent xmlns:mc="http://schemas.openxmlformats.org/markup-compatibility/2006">
              <mc:Choice xmlns:v="urn:schemas-microsoft-com:vml" Requires="v">
                <p:oleObj spid="_x0000_s90851" name="文档" r:id="rId7" imgW="7595833" imgH="2390221" progId="Word.Document.12">
                  <p:embed/>
                </p:oleObj>
              </mc:Choice>
              <mc:Fallback>
                <p:oleObj name="文档" r:id="rId7" imgW="7595833" imgH="2390221" progId="Word.Document.12">
                  <p:embed/>
                  <p:pic>
                    <p:nvPicPr>
                      <p:cNvPr id="0" name=""/>
                      <p:cNvPicPr>
                        <a:picLocks noChangeAspect="1" noChangeArrowheads="1"/>
                      </p:cNvPicPr>
                      <p:nvPr/>
                    </p:nvPicPr>
                    <p:blipFill>
                      <a:blip r:embed="rId8"/>
                      <a:srcRect/>
                      <a:stretch>
                        <a:fillRect/>
                      </a:stretch>
                    </p:blipFill>
                    <p:spPr bwMode="auto">
                      <a:xfrm>
                        <a:off x="504825" y="1314301"/>
                        <a:ext cx="75819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3501653"/>
            <a:ext cx="11412000" cy="1235892"/>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kern="100" dirty="0">
                <a:latin typeface="Times New Roman"/>
                <a:ea typeface="华文细黑"/>
                <a:cs typeface="Times New Roman"/>
              </a:rPr>
              <a:t>因为</a:t>
            </a:r>
            <a:r>
              <a:rPr lang="en-US" altLang="zh-CN" sz="2800" kern="100" dirty="0">
                <a:latin typeface="Times New Roman"/>
                <a:ea typeface="华文细黑"/>
                <a:cs typeface="Courier New"/>
              </a:rPr>
              <a:t>tan 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的倾斜角为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669040470"/>
              </p:ext>
            </p:extLst>
          </p:nvPr>
        </p:nvGraphicFramePr>
        <p:xfrm>
          <a:off x="508000" y="4926955"/>
          <a:ext cx="7581900" cy="584200"/>
        </p:xfrm>
        <a:graphic>
          <a:graphicData uri="http://schemas.openxmlformats.org/presentationml/2006/ole">
            <mc:AlternateContent xmlns:mc="http://schemas.openxmlformats.org/markup-compatibility/2006">
              <mc:Choice xmlns:v="urn:schemas-microsoft-com:vml" Requires="v">
                <p:oleObj spid="_x0000_s90852" name="文档" r:id="rId10" imgW="7595833" imgH="583788" progId="Word.Document.12">
                  <p:embed/>
                </p:oleObj>
              </mc:Choice>
              <mc:Fallback>
                <p:oleObj name="文档" r:id="rId10" imgW="7595833" imgH="583788" progId="Word.Document.12">
                  <p:embed/>
                  <p:pic>
                    <p:nvPicPr>
                      <p:cNvPr id="0" name=""/>
                      <p:cNvPicPr>
                        <a:picLocks noChangeAspect="1" noChangeArrowheads="1"/>
                      </p:cNvPicPr>
                      <p:nvPr/>
                    </p:nvPicPr>
                    <p:blipFill>
                      <a:blip r:embed="rId11"/>
                      <a:srcRect/>
                      <a:stretch>
                        <a:fillRect/>
                      </a:stretch>
                    </p:blipFill>
                    <p:spPr bwMode="auto">
                      <a:xfrm>
                        <a:off x="508000" y="4926955"/>
                        <a:ext cx="7581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594191832"/>
              </p:ext>
            </p:extLst>
          </p:nvPr>
        </p:nvGraphicFramePr>
        <p:xfrm>
          <a:off x="504825" y="5659363"/>
          <a:ext cx="7581900" cy="847725"/>
        </p:xfrm>
        <a:graphic>
          <a:graphicData uri="http://schemas.openxmlformats.org/presentationml/2006/ole">
            <mc:AlternateContent xmlns:mc="http://schemas.openxmlformats.org/markup-compatibility/2006">
              <mc:Choice xmlns:v="urn:schemas-microsoft-com:vml" Requires="v">
                <p:oleObj spid="_x0000_s90853" name="文档" r:id="rId13" imgW="7595833" imgH="853368" progId="Word.Document.12">
                  <p:embed/>
                </p:oleObj>
              </mc:Choice>
              <mc:Fallback>
                <p:oleObj name="文档" r:id="rId13" imgW="7595833" imgH="853368" progId="Word.Document.12">
                  <p:embed/>
                  <p:pic>
                    <p:nvPicPr>
                      <p:cNvPr id="0" name=""/>
                      <p:cNvPicPr>
                        <a:picLocks noChangeAspect="1" noChangeArrowheads="1"/>
                      </p:cNvPicPr>
                      <p:nvPr/>
                    </p:nvPicPr>
                    <p:blipFill>
                      <a:blip r:embed="rId14"/>
                      <a:srcRect/>
                      <a:stretch>
                        <a:fillRect/>
                      </a:stretch>
                    </p:blipFill>
                    <p:spPr bwMode="auto">
                      <a:xfrm>
                        <a:off x="504825" y="5659363"/>
                        <a:ext cx="75819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0" end="0"/>
                                            </p:txEl>
                                          </p:spTgt>
                                        </p:tgtEl>
                                      </p:cBhvr>
                                    </p:animEffect>
                                    <p:set>
                                      <p:cBhvr>
                                        <p:cTn id="35" dur="1" fill="hold">
                                          <p:stCondLst>
                                            <p:cond delay="499"/>
                                          </p:stCondLst>
                                        </p:cTn>
                                        <p:tgtEl>
                                          <p:spTgt spid="8">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1" end="1"/>
                                            </p:txEl>
                                          </p:spTgt>
                                        </p:tgtEl>
                                      </p:cBhvr>
                                    </p:animEffect>
                                    <p:set>
                                      <p:cBhvr>
                                        <p:cTn id="38" dur="1" fill="hold">
                                          <p:stCondLst>
                                            <p:cond delay="499"/>
                                          </p:stCondLst>
                                        </p:cTn>
                                        <p:tgtEl>
                                          <p:spTgt spid="8">
                                            <p:txEl>
                                              <p:pRg st="1" end="1"/>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8"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82191" y="12695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的边</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上一动点，求直线</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的斜率</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162951416"/>
              </p:ext>
            </p:extLst>
          </p:nvPr>
        </p:nvGraphicFramePr>
        <p:xfrm>
          <a:off x="497632" y="3048025"/>
          <a:ext cx="11249025" cy="923925"/>
        </p:xfrm>
        <a:graphic>
          <a:graphicData uri="http://schemas.openxmlformats.org/presentationml/2006/ole">
            <mc:AlternateContent xmlns:mc="http://schemas.openxmlformats.org/markup-compatibility/2006">
              <mc:Choice xmlns:v="urn:schemas-microsoft-com:vml" Requires="v">
                <p:oleObj spid="_x0000_s73302" name="文档" r:id="rId4" imgW="11253584" imgH="932910" progId="Word.Document.12">
                  <p:embed/>
                </p:oleObj>
              </mc:Choice>
              <mc:Fallback>
                <p:oleObj name="文档" r:id="rId4" imgW="11253584" imgH="932910" progId="Word.Document.12">
                  <p:embed/>
                  <p:pic>
                    <p:nvPicPr>
                      <p:cNvPr id="0" name=""/>
                      <p:cNvPicPr>
                        <a:picLocks noChangeAspect="1" noChangeArrowheads="1"/>
                      </p:cNvPicPr>
                      <p:nvPr/>
                    </p:nvPicPr>
                    <p:blipFill>
                      <a:blip r:embed="rId5"/>
                      <a:srcRect/>
                      <a:stretch>
                        <a:fillRect/>
                      </a:stretch>
                    </p:blipFill>
                    <p:spPr bwMode="auto">
                      <a:xfrm>
                        <a:off x="497632" y="3048025"/>
                        <a:ext cx="112490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79193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如图，当斜率</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变化时，直线</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绕点</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旋转，当直线</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由</a:t>
            </a:r>
            <a:r>
              <a:rPr lang="en-US" altLang="zh-CN" sz="2800" i="1" kern="100" dirty="0">
                <a:latin typeface="Times New Roman"/>
                <a:ea typeface="华文细黑"/>
                <a:cs typeface="Courier New"/>
              </a:rPr>
              <a:t>CA</a:t>
            </a:r>
            <a:r>
              <a:rPr lang="zh-CN" altLang="zh-CN" sz="2800" kern="100" dirty="0">
                <a:latin typeface="Times New Roman"/>
                <a:ea typeface="华文细黑"/>
                <a:cs typeface="Times New Roman"/>
              </a:rPr>
              <a:t>逆时针转到</a:t>
            </a:r>
            <a:r>
              <a:rPr lang="en-US" altLang="zh-CN" sz="2800" i="1" kern="100" dirty="0">
                <a:latin typeface="Times New Roman"/>
                <a:ea typeface="华文细黑"/>
                <a:cs typeface="Courier New"/>
              </a:rPr>
              <a:t>CB</a:t>
            </a:r>
            <a:r>
              <a:rPr lang="zh-CN" altLang="zh-CN" sz="2800" kern="100" dirty="0">
                <a:latin typeface="Times New Roman"/>
                <a:ea typeface="华文细黑"/>
                <a:cs typeface="Times New Roman"/>
              </a:rPr>
              <a:t>过程中，直线</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恒有交点，</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的边</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上，此时</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由</a:t>
            </a:r>
            <a:r>
              <a:rPr lang="en-US" altLang="zh-CN" sz="2800" i="1" kern="100" dirty="0" err="1">
                <a:latin typeface="Times New Roman"/>
                <a:ea typeface="华文细黑"/>
                <a:cs typeface="Courier New"/>
              </a:rPr>
              <a:t>k</a:t>
            </a:r>
            <a:r>
              <a:rPr lang="en-US" altLang="zh-CN" sz="2800" i="1" kern="100" baseline="-25000" dirty="0" err="1">
                <a:latin typeface="Times New Roman"/>
                <a:ea typeface="华文细黑"/>
                <a:cs typeface="Courier New"/>
              </a:rPr>
              <a:t>CA</a:t>
            </a:r>
            <a:r>
              <a:rPr lang="zh-CN" altLang="zh-CN" sz="2800" kern="100" dirty="0">
                <a:latin typeface="Times New Roman"/>
                <a:ea typeface="华文细黑"/>
                <a:cs typeface="Times New Roman"/>
              </a:rPr>
              <a:t>增大到</a:t>
            </a:r>
            <a:r>
              <a:rPr lang="en-US" altLang="zh-CN" sz="2800" i="1" kern="100" dirty="0" err="1">
                <a:latin typeface="Times New Roman"/>
                <a:ea typeface="华文细黑"/>
                <a:cs typeface="Courier New"/>
              </a:rPr>
              <a:t>k</a:t>
            </a:r>
            <a:r>
              <a:rPr lang="en-US" altLang="zh-CN" sz="2800" i="1" kern="100" baseline="-25000" dirty="0" err="1">
                <a:latin typeface="Times New Roman"/>
                <a:ea typeface="华文细黑"/>
                <a:cs typeface="Courier New"/>
              </a:rPr>
              <a:t>CB</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pic>
        <p:nvPicPr>
          <p:cNvPr id="8" name="图片 7" descr="F:\2016赵瑊\同步\数学\创新 人A必修2\word\RJ3-40.TIF"/>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7794823" y="1689347"/>
            <a:ext cx="3970793" cy="3440064"/>
          </a:xfrm>
          <a:prstGeom prst="rect">
            <a:avLst/>
          </a:prstGeom>
          <a:noFill/>
          <a:ln>
            <a:noFill/>
          </a:ln>
        </p:spPr>
      </p:pic>
    </p:spTree>
    <p:extLst>
      <p:ext uri="{BB962C8B-B14F-4D97-AF65-F5344CB8AC3E}">
        <p14:creationId xmlns:p14="http://schemas.microsoft.com/office/powerpoint/2010/main" val="4017568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animEffect transition="in" filter="blinds(horizontal)">
                                      <p:cBhvr>
                                        <p:cTn id="15" dur="500"/>
                                        <p:tgtEl>
                                          <p:spTgt spid="1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15">
                                            <p:txEl>
                                              <p:pRg st="0" end="0"/>
                                            </p:txEl>
                                          </p:spTgt>
                                        </p:tgtEl>
                                      </p:cBhvr>
                                    </p:animEffect>
                                    <p:set>
                                      <p:cBhvr>
                                        <p:cTn id="25" dur="1" fill="hold">
                                          <p:stCondLst>
                                            <p:cond delay="499"/>
                                          </p:stCondLst>
                                        </p:cTn>
                                        <p:tgtEl>
                                          <p:spTgt spid="15">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5">
                                            <p:txEl>
                                              <p:pRg st="1" end="1"/>
                                            </p:txEl>
                                          </p:spTgt>
                                        </p:tgtEl>
                                      </p:cBhvr>
                                    </p:animEffect>
                                    <p:set>
                                      <p:cBhvr>
                                        <p:cTn id="31" dur="1" fill="hold">
                                          <p:stCondLst>
                                            <p:cond delay="499"/>
                                          </p:stCondLst>
                                        </p:cTn>
                                        <p:tgtEl>
                                          <p:spTgt spid="15">
                                            <p:txEl>
                                              <p:pRg st="1" end="1"/>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5"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82191" y="12695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求经过</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m</a:t>
            </a:r>
            <a:r>
              <a:rPr lang="zh-CN" altLang="zh-CN" sz="2800" i="1"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两点的直线的斜率，并指出倾斜角</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736475994"/>
              </p:ext>
            </p:extLst>
          </p:nvPr>
        </p:nvGraphicFramePr>
        <p:xfrm>
          <a:off x="495300" y="2296716"/>
          <a:ext cx="11249025" cy="1009650"/>
        </p:xfrm>
        <a:graphic>
          <a:graphicData uri="http://schemas.openxmlformats.org/presentationml/2006/ole">
            <mc:AlternateContent xmlns:mc="http://schemas.openxmlformats.org/markup-compatibility/2006">
              <mc:Choice xmlns:v="urn:schemas-microsoft-com:vml" Requires="v">
                <p:oleObj spid="_x0000_s91637" name="文档" r:id="rId4" imgW="11253584" imgH="1010292" progId="Word.Document.12">
                  <p:embed/>
                </p:oleObj>
              </mc:Choice>
              <mc:Fallback>
                <p:oleObj name="文档" r:id="rId4" imgW="11253584" imgH="1010292" progId="Word.Document.12">
                  <p:embed/>
                  <p:pic>
                    <p:nvPicPr>
                      <p:cNvPr id="0" name=""/>
                      <p:cNvPicPr>
                        <a:picLocks noChangeAspect="1" noChangeArrowheads="1"/>
                      </p:cNvPicPr>
                      <p:nvPr/>
                    </p:nvPicPr>
                    <p:blipFill>
                      <a:blip r:embed="rId5"/>
                      <a:srcRect/>
                      <a:stretch>
                        <a:fillRect/>
                      </a:stretch>
                    </p:blipFill>
                    <p:spPr bwMode="auto">
                      <a:xfrm>
                        <a:off x="495300" y="2296716"/>
                        <a:ext cx="112490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146407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时，直线斜率不存在，此时直线的倾斜角为：</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491102605"/>
              </p:ext>
            </p:extLst>
          </p:nvPr>
        </p:nvGraphicFramePr>
        <p:xfrm>
          <a:off x="495300" y="3458369"/>
          <a:ext cx="11249025" cy="1009650"/>
        </p:xfrm>
        <a:graphic>
          <a:graphicData uri="http://schemas.openxmlformats.org/presentationml/2006/ole">
            <mc:AlternateContent xmlns:mc="http://schemas.openxmlformats.org/markup-compatibility/2006">
              <mc:Choice xmlns:v="urn:schemas-microsoft-com:vml" Requires="v">
                <p:oleObj spid="_x0000_s91638" name="文档" r:id="rId7" imgW="11253584" imgH="1009572" progId="Word.Document.12">
                  <p:embed/>
                </p:oleObj>
              </mc:Choice>
              <mc:Fallback>
                <p:oleObj name="文档" r:id="rId7" imgW="11253584" imgH="1009572" progId="Word.Document.12">
                  <p:embed/>
                  <p:pic>
                    <p:nvPicPr>
                      <p:cNvPr id="0" name=""/>
                      <p:cNvPicPr>
                        <a:picLocks noChangeAspect="1" noChangeArrowheads="1"/>
                      </p:cNvPicPr>
                      <p:nvPr/>
                    </p:nvPicPr>
                    <p:blipFill>
                      <a:blip r:embed="rId8"/>
                      <a:srcRect/>
                      <a:stretch>
                        <a:fillRect/>
                      </a:stretch>
                    </p:blipFill>
                    <p:spPr bwMode="auto">
                      <a:xfrm>
                        <a:off x="495300" y="3458369"/>
                        <a:ext cx="112490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015647576"/>
              </p:ext>
            </p:extLst>
          </p:nvPr>
        </p:nvGraphicFramePr>
        <p:xfrm>
          <a:off x="495300" y="4548014"/>
          <a:ext cx="11363325" cy="1009650"/>
        </p:xfrm>
        <a:graphic>
          <a:graphicData uri="http://schemas.openxmlformats.org/presentationml/2006/ole">
            <mc:AlternateContent xmlns:mc="http://schemas.openxmlformats.org/markup-compatibility/2006">
              <mc:Choice xmlns:v="urn:schemas-microsoft-com:vml" Requires="v">
                <p:oleObj spid="_x0000_s91639" name="文档" r:id="rId10" imgW="11367678" imgH="1009213" progId="Word.Document.12">
                  <p:embed/>
                </p:oleObj>
              </mc:Choice>
              <mc:Fallback>
                <p:oleObj name="文档" r:id="rId10" imgW="11367678" imgH="1009213" progId="Word.Document.12">
                  <p:embed/>
                  <p:pic>
                    <p:nvPicPr>
                      <p:cNvPr id="0" name=""/>
                      <p:cNvPicPr>
                        <a:picLocks noChangeAspect="1" noChangeArrowheads="1"/>
                      </p:cNvPicPr>
                      <p:nvPr/>
                    </p:nvPicPr>
                    <p:blipFill>
                      <a:blip r:embed="rId11"/>
                      <a:srcRect/>
                      <a:stretch>
                        <a:fillRect/>
                      </a:stretch>
                    </p:blipFill>
                    <p:spPr bwMode="auto">
                      <a:xfrm>
                        <a:off x="495300" y="4548014"/>
                        <a:ext cx="113633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01888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5">
                                            <p:txEl>
                                              <p:pRg st="0" end="0"/>
                                            </p:txEl>
                                          </p:spTgt>
                                        </p:tgtEl>
                                      </p:cBhvr>
                                    </p:animEffect>
                                    <p:set>
                                      <p:cBhvr>
                                        <p:cTn id="27" dur="1" fill="hold">
                                          <p:stCondLst>
                                            <p:cond delay="499"/>
                                          </p:stCondLst>
                                        </p:cTn>
                                        <p:tgtEl>
                                          <p:spTgt spid="1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5"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82191" y="93569"/>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直线方程的五种形式</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直线方程的五种形式在使用时要根据题目的条件灵活选择，尤其在选用四种特殊形式的方程时，注意其适用条件，必要时要对特殊情况进行讨论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直线方程的方法一般是待定系数法，在使用待定系数法求直线方程时，要注意直线方程形式的选择及适用范围，如点斜式、斜截式适合直线斜率存在的情形，容易遗漏斜率不存在的情形；两点式不含垂直于坐标轴的直线；截距式不含垂直于坐标轴和过原点的直线；一般式适用于平面直角坐标系中的任何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因此，要注意运用分类讨论的思想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在高考中，题型以选择题和填空题为主，与其他知识点综合时，一般以解答题的形式出现</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0668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69930858"/>
              </p:ext>
            </p:extLst>
          </p:nvPr>
        </p:nvGraphicFramePr>
        <p:xfrm>
          <a:off x="466725" y="342900"/>
          <a:ext cx="11249025" cy="1733550"/>
        </p:xfrm>
        <a:graphic>
          <a:graphicData uri="http://schemas.openxmlformats.org/presentationml/2006/ole">
            <mc:AlternateContent xmlns:mc="http://schemas.openxmlformats.org/markup-compatibility/2006">
              <mc:Choice xmlns:v="urn:schemas-microsoft-com:vml" Requires="v">
                <p:oleObj spid="_x0000_s92320" name="文档" r:id="rId5" imgW="11253584" imgH="1740208" progId="Word.Document.12">
                  <p:embed/>
                </p:oleObj>
              </mc:Choice>
              <mc:Fallback>
                <p:oleObj name="文档" r:id="rId5" imgW="11253584" imgH="1740208" progId="Word.Document.12">
                  <p:embed/>
                  <p:pic>
                    <p:nvPicPr>
                      <p:cNvPr id="0" name="对象 10"/>
                      <p:cNvPicPr>
                        <a:picLocks noChangeAspect="1" noChangeArrowheads="1"/>
                      </p:cNvPicPr>
                      <p:nvPr/>
                    </p:nvPicPr>
                    <p:blipFill>
                      <a:blip r:embed="rId6"/>
                      <a:srcRect/>
                      <a:stretch>
                        <a:fillRect/>
                      </a:stretch>
                    </p:blipFill>
                    <p:spPr bwMode="auto">
                      <a:xfrm>
                        <a:off x="466725" y="342900"/>
                        <a:ext cx="11249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07350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4" name="对象 13"/>
          <p:cNvGraphicFramePr>
            <a:graphicFrameLocks noChangeAspect="1"/>
          </p:cNvGraphicFramePr>
          <p:nvPr>
            <p:extLst>
              <p:ext uri="{D42A27DB-BD31-4B8C-83A1-F6EECF244321}">
                <p14:modId xmlns:p14="http://schemas.microsoft.com/office/powerpoint/2010/main" val="1393426815"/>
              </p:ext>
            </p:extLst>
          </p:nvPr>
        </p:nvGraphicFramePr>
        <p:xfrm>
          <a:off x="504825" y="261080"/>
          <a:ext cx="11249025" cy="914400"/>
        </p:xfrm>
        <a:graphic>
          <a:graphicData uri="http://schemas.openxmlformats.org/presentationml/2006/ole">
            <mc:AlternateContent xmlns:mc="http://schemas.openxmlformats.org/markup-compatibility/2006">
              <mc:Choice xmlns:v="urn:schemas-microsoft-com:vml" Requires="v">
                <p:oleObj spid="_x0000_s104649" name="文档" r:id="rId4" imgW="11253584" imgH="914194" progId="Word.Document.12">
                  <p:embed/>
                </p:oleObj>
              </mc:Choice>
              <mc:Fallback>
                <p:oleObj name="文档" r:id="rId4" imgW="11253584" imgH="914194" progId="Word.Document.12">
                  <p:embed/>
                  <p:pic>
                    <p:nvPicPr>
                      <p:cNvPr id="0" name=""/>
                      <p:cNvPicPr>
                        <a:picLocks noChangeAspect="1" noChangeArrowheads="1"/>
                      </p:cNvPicPr>
                      <p:nvPr/>
                    </p:nvPicPr>
                    <p:blipFill>
                      <a:blip r:embed="rId5"/>
                      <a:srcRect/>
                      <a:stretch>
                        <a:fillRect/>
                      </a:stretch>
                    </p:blipFill>
                    <p:spPr bwMode="auto">
                      <a:xfrm>
                        <a:off x="504825" y="261080"/>
                        <a:ext cx="11249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383005301"/>
              </p:ext>
            </p:extLst>
          </p:nvPr>
        </p:nvGraphicFramePr>
        <p:xfrm>
          <a:off x="504825" y="1234218"/>
          <a:ext cx="10353675" cy="885825"/>
        </p:xfrm>
        <a:graphic>
          <a:graphicData uri="http://schemas.openxmlformats.org/presentationml/2006/ole">
            <mc:AlternateContent xmlns:mc="http://schemas.openxmlformats.org/markup-compatibility/2006">
              <mc:Choice xmlns:v="urn:schemas-microsoft-com:vml" Requires="v">
                <p:oleObj spid="_x0000_s104650" name="文档" r:id="rId7" imgW="10358466" imgH="885400" progId="Word.Document.12">
                  <p:embed/>
                </p:oleObj>
              </mc:Choice>
              <mc:Fallback>
                <p:oleObj name="文档" r:id="rId7" imgW="10358466" imgH="885400" progId="Word.Document.12">
                  <p:embed/>
                  <p:pic>
                    <p:nvPicPr>
                      <p:cNvPr id="0" name=""/>
                      <p:cNvPicPr>
                        <a:picLocks noChangeAspect="1" noChangeArrowheads="1"/>
                      </p:cNvPicPr>
                      <p:nvPr/>
                    </p:nvPicPr>
                    <p:blipFill>
                      <a:blip r:embed="rId8"/>
                      <a:srcRect/>
                      <a:stretch>
                        <a:fillRect/>
                      </a:stretch>
                    </p:blipFill>
                    <p:spPr bwMode="auto">
                      <a:xfrm>
                        <a:off x="504825" y="1234218"/>
                        <a:ext cx="10353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209446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又因为直线与两坐标轴围成的三角形的面积为</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470440767"/>
              </p:ext>
            </p:extLst>
          </p:nvPr>
        </p:nvGraphicFramePr>
        <p:xfrm>
          <a:off x="504825" y="2990647"/>
          <a:ext cx="10353675" cy="885825"/>
        </p:xfrm>
        <a:graphic>
          <a:graphicData uri="http://schemas.openxmlformats.org/presentationml/2006/ole">
            <mc:AlternateContent xmlns:mc="http://schemas.openxmlformats.org/markup-compatibility/2006">
              <mc:Choice xmlns:v="urn:schemas-microsoft-com:vml" Requires="v">
                <p:oleObj spid="_x0000_s104651" name="文档" r:id="rId11" imgW="10358466" imgH="885760" progId="Word.Document.12">
                  <p:embed/>
                </p:oleObj>
              </mc:Choice>
              <mc:Fallback>
                <p:oleObj name="文档" r:id="rId11" imgW="10358466" imgH="885760" progId="Word.Document.12">
                  <p:embed/>
                  <p:pic>
                    <p:nvPicPr>
                      <p:cNvPr id="0" name=""/>
                      <p:cNvPicPr>
                        <a:picLocks noChangeAspect="1" noChangeArrowheads="1"/>
                      </p:cNvPicPr>
                      <p:nvPr/>
                    </p:nvPicPr>
                    <p:blipFill>
                      <a:blip r:embed="rId12"/>
                      <a:srcRect/>
                      <a:stretch>
                        <a:fillRect/>
                      </a:stretch>
                    </p:blipFill>
                    <p:spPr bwMode="auto">
                      <a:xfrm>
                        <a:off x="504825" y="2990647"/>
                        <a:ext cx="10353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3864319"/>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endParaRPr lang="zh-CN" altLang="zh-CN" sz="280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2147751612"/>
              </p:ext>
            </p:extLst>
          </p:nvPr>
        </p:nvGraphicFramePr>
        <p:xfrm>
          <a:off x="504825" y="4680739"/>
          <a:ext cx="10353675" cy="885825"/>
        </p:xfrm>
        <a:graphic>
          <a:graphicData uri="http://schemas.openxmlformats.org/presentationml/2006/ole">
            <mc:AlternateContent xmlns:mc="http://schemas.openxmlformats.org/markup-compatibility/2006">
              <mc:Choice xmlns:v="urn:schemas-microsoft-com:vml" Requires="v">
                <p:oleObj spid="_x0000_s104652" name="文档" r:id="rId14" imgW="10358466" imgH="885760" progId="Word.Document.12">
                  <p:embed/>
                </p:oleObj>
              </mc:Choice>
              <mc:Fallback>
                <p:oleObj name="文档" r:id="rId14" imgW="10358466" imgH="885760" progId="Word.Document.12">
                  <p:embed/>
                  <p:pic>
                    <p:nvPicPr>
                      <p:cNvPr id="0" name=""/>
                      <p:cNvPicPr>
                        <a:picLocks noChangeAspect="1" noChangeArrowheads="1"/>
                      </p:cNvPicPr>
                      <p:nvPr/>
                    </p:nvPicPr>
                    <p:blipFill>
                      <a:blip r:embed="rId15"/>
                      <a:srcRect/>
                      <a:stretch>
                        <a:fillRect/>
                      </a:stretch>
                    </p:blipFill>
                    <p:spPr bwMode="auto">
                      <a:xfrm>
                        <a:off x="504825" y="4680739"/>
                        <a:ext cx="10353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91" y="556003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1039190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750"/>
                                        <p:tgtEl>
                                          <p:spTgt spid="14"/>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750"/>
                                        <p:tgtEl>
                                          <p:spTgt spid="6"/>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blinds(horizontal)">
                                      <p:cBhvr>
                                        <p:cTn id="15" dur="750"/>
                                        <p:tgtEl>
                                          <p:spTgt spid="9">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750"/>
                                        <p:tgtEl>
                                          <p:spTgt spid="13"/>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blinds(horizontal)">
                                      <p:cBhvr>
                                        <p:cTn id="23" dur="750"/>
                                        <p:tgtEl>
                                          <p:spTgt spid="15">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750"/>
                                        <p:tgtEl>
                                          <p:spTgt spid="16"/>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blinds(horizontal)">
                                      <p:cBhvr>
                                        <p:cTn id="31" dur="75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4" name="直接连接符 13"/>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直接连接符 14"/>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4" name="TextBox 3">
            <a:hlinkClick r:id="rId2" action="ppaction://hlinksldjump"/>
          </p:cNvPr>
          <p:cNvSpPr txBox="1"/>
          <p:nvPr/>
        </p:nvSpPr>
        <p:spPr>
          <a:xfrm>
            <a:off x="3494685"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知识网络               </a:t>
            </a:r>
            <a:r>
              <a:rPr lang="zh-CN" altLang="en-US" sz="2600" dirty="0" smtClean="0">
                <a:solidFill>
                  <a:schemeClr val="accent6">
                    <a:lumMod val="75000"/>
                  </a:schemeClr>
                </a:solidFill>
                <a:latin typeface="微软雅黑" pitchFamily="34" charset="-122"/>
                <a:ea typeface="微软雅黑" pitchFamily="34" charset="-122"/>
              </a:rPr>
              <a:t>整体构建</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3" y="3174285"/>
            <a:ext cx="515066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要点归纳               </a:t>
            </a:r>
            <a:r>
              <a:rPr lang="zh-CN" altLang="en-US" sz="2600" dirty="0" smtClean="0">
                <a:solidFill>
                  <a:schemeClr val="accent6">
                    <a:lumMod val="75000"/>
                  </a:schemeClr>
                </a:solidFill>
                <a:latin typeface="微软雅黑" pitchFamily="34" charset="-122"/>
                <a:ea typeface="微软雅黑" pitchFamily="34" charset="-122"/>
              </a:rPr>
              <a:t>主干梳理</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5"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699304989"/>
              </p:ext>
            </p:extLst>
          </p:nvPr>
        </p:nvGraphicFramePr>
        <p:xfrm>
          <a:off x="504825" y="103709"/>
          <a:ext cx="11249025" cy="914400"/>
        </p:xfrm>
        <a:graphic>
          <a:graphicData uri="http://schemas.openxmlformats.org/presentationml/2006/ole">
            <mc:AlternateContent xmlns:mc="http://schemas.openxmlformats.org/markup-compatibility/2006">
              <mc:Choice xmlns:v="urn:schemas-microsoft-com:vml" Requires="v">
                <p:oleObj spid="_x0000_s93951" name="文档" r:id="rId4" imgW="11253584" imgH="914194" progId="Word.Document.12">
                  <p:embed/>
                </p:oleObj>
              </mc:Choice>
              <mc:Fallback>
                <p:oleObj name="文档" r:id="rId4" imgW="11253584" imgH="914194" progId="Word.Document.12">
                  <p:embed/>
                  <p:pic>
                    <p:nvPicPr>
                      <p:cNvPr id="0" name=""/>
                      <p:cNvPicPr>
                        <a:picLocks noChangeAspect="1" noChangeArrowheads="1"/>
                      </p:cNvPicPr>
                      <p:nvPr/>
                    </p:nvPicPr>
                    <p:blipFill>
                      <a:blip r:embed="rId5"/>
                      <a:srcRect/>
                      <a:stretch>
                        <a:fillRect/>
                      </a:stretch>
                    </p:blipFill>
                    <p:spPr bwMode="auto">
                      <a:xfrm>
                        <a:off x="504825" y="103709"/>
                        <a:ext cx="11249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120555384"/>
              </p:ext>
            </p:extLst>
          </p:nvPr>
        </p:nvGraphicFramePr>
        <p:xfrm>
          <a:off x="504825" y="1034480"/>
          <a:ext cx="10353675" cy="885825"/>
        </p:xfrm>
        <a:graphic>
          <a:graphicData uri="http://schemas.openxmlformats.org/presentationml/2006/ole">
            <mc:AlternateContent xmlns:mc="http://schemas.openxmlformats.org/markup-compatibility/2006">
              <mc:Choice xmlns:v="urn:schemas-microsoft-com:vml" Requires="v">
                <p:oleObj spid="_x0000_s93952" name="文档" r:id="rId7" imgW="10358466" imgH="885760" progId="Word.Document.12">
                  <p:embed/>
                </p:oleObj>
              </mc:Choice>
              <mc:Fallback>
                <p:oleObj name="文档" r:id="rId7" imgW="10358466" imgH="885760" progId="Word.Document.12">
                  <p:embed/>
                  <p:pic>
                    <p:nvPicPr>
                      <p:cNvPr id="0" name=""/>
                      <p:cNvPicPr>
                        <a:picLocks noChangeAspect="1" noChangeArrowheads="1"/>
                      </p:cNvPicPr>
                      <p:nvPr/>
                    </p:nvPicPr>
                    <p:blipFill>
                      <a:blip r:embed="rId8"/>
                      <a:srcRect/>
                      <a:stretch>
                        <a:fillRect/>
                      </a:stretch>
                    </p:blipFill>
                    <p:spPr bwMode="auto">
                      <a:xfrm>
                        <a:off x="504825" y="1034480"/>
                        <a:ext cx="10353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774048972"/>
              </p:ext>
            </p:extLst>
          </p:nvPr>
        </p:nvGraphicFramePr>
        <p:xfrm>
          <a:off x="504825" y="2018209"/>
          <a:ext cx="10353675" cy="885825"/>
        </p:xfrm>
        <a:graphic>
          <a:graphicData uri="http://schemas.openxmlformats.org/presentationml/2006/ole">
            <mc:AlternateContent xmlns:mc="http://schemas.openxmlformats.org/markup-compatibility/2006">
              <mc:Choice xmlns:v="urn:schemas-microsoft-com:vml" Requires="v">
                <p:oleObj spid="_x0000_s93953" name="文档" r:id="rId10" imgW="10358466" imgH="885760" progId="Word.Document.12">
                  <p:embed/>
                </p:oleObj>
              </mc:Choice>
              <mc:Fallback>
                <p:oleObj name="文档" r:id="rId10" imgW="10358466" imgH="885760" progId="Word.Document.12">
                  <p:embed/>
                  <p:pic>
                    <p:nvPicPr>
                      <p:cNvPr id="0" name=""/>
                      <p:cNvPicPr>
                        <a:picLocks noChangeAspect="1" noChangeArrowheads="1"/>
                      </p:cNvPicPr>
                      <p:nvPr/>
                    </p:nvPicPr>
                    <p:blipFill>
                      <a:blip r:embed="rId11"/>
                      <a:srcRect/>
                      <a:stretch>
                        <a:fillRect/>
                      </a:stretch>
                    </p:blipFill>
                    <p:spPr bwMode="auto">
                      <a:xfrm>
                        <a:off x="504825" y="2018209"/>
                        <a:ext cx="10353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82191" y="283468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与坐标轴围成的三角形的面积为</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453727682"/>
              </p:ext>
            </p:extLst>
          </p:nvPr>
        </p:nvGraphicFramePr>
        <p:xfrm>
          <a:off x="504825" y="3679726"/>
          <a:ext cx="10353675" cy="885825"/>
        </p:xfrm>
        <a:graphic>
          <a:graphicData uri="http://schemas.openxmlformats.org/presentationml/2006/ole">
            <mc:AlternateContent xmlns:mc="http://schemas.openxmlformats.org/markup-compatibility/2006">
              <mc:Choice xmlns:v="urn:schemas-microsoft-com:vml" Requires="v">
                <p:oleObj spid="_x0000_s93954" name="文档" r:id="rId13" imgW="10358466" imgH="885760" progId="Word.Document.12">
                  <p:embed/>
                </p:oleObj>
              </mc:Choice>
              <mc:Fallback>
                <p:oleObj name="文档" r:id="rId13" imgW="10358466" imgH="885760" progId="Word.Document.12">
                  <p:embed/>
                  <p:pic>
                    <p:nvPicPr>
                      <p:cNvPr id="0" name=""/>
                      <p:cNvPicPr>
                        <a:picLocks noChangeAspect="1" noChangeArrowheads="1"/>
                      </p:cNvPicPr>
                      <p:nvPr/>
                    </p:nvPicPr>
                    <p:blipFill>
                      <a:blip r:embed="rId14"/>
                      <a:srcRect/>
                      <a:stretch>
                        <a:fillRect/>
                      </a:stretch>
                    </p:blipFill>
                    <p:spPr bwMode="auto">
                      <a:xfrm>
                        <a:off x="504825" y="3679726"/>
                        <a:ext cx="10353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447038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874239545"/>
              </p:ext>
            </p:extLst>
          </p:nvPr>
        </p:nvGraphicFramePr>
        <p:xfrm>
          <a:off x="504825" y="5229994"/>
          <a:ext cx="10353675" cy="914400"/>
        </p:xfrm>
        <a:graphic>
          <a:graphicData uri="http://schemas.openxmlformats.org/presentationml/2006/ole">
            <mc:AlternateContent xmlns:mc="http://schemas.openxmlformats.org/markup-compatibility/2006">
              <mc:Choice xmlns:v="urn:schemas-microsoft-com:vml" Requires="v">
                <p:oleObj spid="_x0000_s93955" name="文档" r:id="rId16" imgW="10358466" imgH="920313" progId="Word.Document.12">
                  <p:embed/>
                </p:oleObj>
              </mc:Choice>
              <mc:Fallback>
                <p:oleObj name="文档" r:id="rId16" imgW="10358466" imgH="920313" progId="Word.Document.12">
                  <p:embed/>
                  <p:pic>
                    <p:nvPicPr>
                      <p:cNvPr id="0" name=""/>
                      <p:cNvPicPr>
                        <a:picLocks noChangeAspect="1" noChangeArrowheads="1"/>
                      </p:cNvPicPr>
                      <p:nvPr/>
                    </p:nvPicPr>
                    <p:blipFill>
                      <a:blip r:embed="rId17"/>
                      <a:srcRect/>
                      <a:stretch>
                        <a:fillRect/>
                      </a:stretch>
                    </p:blipFill>
                    <p:spPr bwMode="auto">
                      <a:xfrm>
                        <a:off x="504825" y="5229994"/>
                        <a:ext cx="103536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600693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3382075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750"/>
                                        <p:tgtEl>
                                          <p:spTgt spid="6"/>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linds(horizontal)">
                                      <p:cBhvr>
                                        <p:cTn id="19" dur="750"/>
                                        <p:tgtEl>
                                          <p:spTgt spid="7">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750"/>
                                        <p:tgtEl>
                                          <p:spTgt spid="8"/>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750"/>
                                        <p:tgtEl>
                                          <p:spTgt spid="10">
                                            <p:txEl>
                                              <p:pRg st="0" end="0"/>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750"/>
                                        <p:tgtEl>
                                          <p:spTgt spid="11"/>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blinds(horizontal)">
                                      <p:cBhvr>
                                        <p:cTn id="35"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过点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分别作两条互相平行的直线，使它们在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轴上截距之差的绝对值为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，求这两条直线的方程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890089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82191" y="45418"/>
            <a:ext cx="1105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当两条直线的斜率不存在时，两条直线的方程分别为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，它们在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轴上截距之差的绝对值为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，满足题意；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当直线的斜率存在时，设其斜率为</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，则两条直线的方程分别为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77617448"/>
              </p:ext>
            </p:extLst>
          </p:nvPr>
        </p:nvGraphicFramePr>
        <p:xfrm>
          <a:off x="504825" y="2815630"/>
          <a:ext cx="10353675" cy="885825"/>
        </p:xfrm>
        <a:graphic>
          <a:graphicData uri="http://schemas.openxmlformats.org/presentationml/2006/ole">
            <mc:AlternateContent xmlns:mc="http://schemas.openxmlformats.org/markup-compatibility/2006">
              <mc:Choice xmlns:v="urn:schemas-microsoft-com:vml" Requires="v">
                <p:oleObj spid="_x0000_s94492" name="文档" r:id="rId4" imgW="10358466" imgH="885760" progId="Word.Document.12">
                  <p:embed/>
                </p:oleObj>
              </mc:Choice>
              <mc:Fallback>
                <p:oleObj name="文档" r:id="rId4" imgW="10358466" imgH="885760" progId="Word.Document.12">
                  <p:embed/>
                  <p:pic>
                    <p:nvPicPr>
                      <p:cNvPr id="0" name=""/>
                      <p:cNvPicPr>
                        <a:picLocks noChangeAspect="1" noChangeArrowheads="1"/>
                      </p:cNvPicPr>
                      <p:nvPr/>
                    </p:nvPicPr>
                    <p:blipFill>
                      <a:blip r:embed="rId5"/>
                      <a:srcRect/>
                      <a:stretch>
                        <a:fillRect/>
                      </a:stretch>
                    </p:blipFill>
                    <p:spPr bwMode="auto">
                      <a:xfrm>
                        <a:off x="504825" y="2815630"/>
                        <a:ext cx="103536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669053170"/>
              </p:ext>
            </p:extLst>
          </p:nvPr>
        </p:nvGraphicFramePr>
        <p:xfrm>
          <a:off x="504825" y="3818409"/>
          <a:ext cx="10353675" cy="914400"/>
        </p:xfrm>
        <a:graphic>
          <a:graphicData uri="http://schemas.openxmlformats.org/presentationml/2006/ole">
            <mc:AlternateContent xmlns:mc="http://schemas.openxmlformats.org/markup-compatibility/2006">
              <mc:Choice xmlns:v="urn:schemas-microsoft-com:vml" Requires="v">
                <p:oleObj spid="_x0000_s94493" name="文档" r:id="rId7" imgW="10358466" imgH="920673" progId="Word.Document.12">
                  <p:embed/>
                </p:oleObj>
              </mc:Choice>
              <mc:Fallback>
                <p:oleObj name="文档" r:id="rId7" imgW="10358466" imgH="920673" progId="Word.Document.12">
                  <p:embed/>
                  <p:pic>
                    <p:nvPicPr>
                      <p:cNvPr id="0" name=""/>
                      <p:cNvPicPr>
                        <a:picLocks noChangeAspect="1" noChangeArrowheads="1"/>
                      </p:cNvPicPr>
                      <p:nvPr/>
                    </p:nvPicPr>
                    <p:blipFill>
                      <a:blip r:embed="rId8"/>
                      <a:srcRect/>
                      <a:stretch>
                        <a:fillRect/>
                      </a:stretch>
                    </p:blipFill>
                    <p:spPr bwMode="auto">
                      <a:xfrm>
                        <a:off x="504825" y="3818409"/>
                        <a:ext cx="103536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4638785"/>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则直线的方程为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综上</a:t>
            </a:r>
            <a:r>
              <a:rPr lang="zh-CN" altLang="zh-CN" sz="2800" kern="100" dirty="0">
                <a:latin typeface="Times New Roman"/>
                <a:ea typeface="华文细黑"/>
                <a:cs typeface="Times New Roman"/>
              </a:rPr>
              <a:t>可知</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所求的直线方程为</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1</a:t>
            </a:r>
            <a:r>
              <a:rPr lang="zh-CN" altLang="zh-CN" sz="2800" kern="100" spc="-500" dirty="0">
                <a:latin typeface="Times New Roman"/>
                <a:ea typeface="华文细黑"/>
                <a:cs typeface="Times New Roman"/>
              </a:rPr>
              <a:t>，</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0</a:t>
            </a:r>
            <a:r>
              <a:rPr lang="zh-CN" altLang="zh-CN" sz="2800" kern="100" spc="-100" dirty="0">
                <a:latin typeface="Times New Roman"/>
                <a:ea typeface="华文细黑"/>
                <a:cs typeface="Times New Roman"/>
              </a:rPr>
              <a:t>，或</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y</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1</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0</a:t>
            </a:r>
            <a:r>
              <a:rPr lang="zh-CN" altLang="zh-CN" sz="2800" kern="100" spc="-500" dirty="0">
                <a:latin typeface="Times New Roman"/>
                <a:ea typeface="华文细黑"/>
                <a:cs typeface="Times New Roman"/>
              </a:rPr>
              <a:t>，</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y</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0.</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3213881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750"/>
                                        <p:tgtEl>
                                          <p:spTgt spid="11"/>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blinds(horizontal)">
                                      <p:cBhvr>
                                        <p:cTn id="23" dur="750"/>
                                        <p:tgtEl>
                                          <p:spTgt spid="12">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animEffect transition="in" filter="blinds(horizontal)">
                                      <p:cBhvr>
                                        <p:cTn id="27" dur="750"/>
                                        <p:tgtEl>
                                          <p:spTgt spid="12">
                                            <p:txEl>
                                              <p:pRg st="1" end="1"/>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xEl>
                                              <p:pRg st="2" end="2"/>
                                            </p:txEl>
                                          </p:spTgt>
                                        </p:tgtEl>
                                        <p:attrNameLst>
                                          <p:attrName>style.visibility</p:attrName>
                                        </p:attrNameLst>
                                      </p:cBhvr>
                                      <p:to>
                                        <p:strVal val="visible"/>
                                      </p:to>
                                    </p:set>
                                    <p:animEffect transition="in" filter="blinds(horizontal)">
                                      <p:cBhvr>
                                        <p:cTn id="31" dur="75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2191" y="11742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直线的位置关系</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两条直线的位置关系有相交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特例垂直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、平行、重合三种，主要考查两条直线的平行和垂直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通常借助直线的斜截式方程来判断两条直线的位置关系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解题时要注意分析斜率是否存在，用一般式方程来判断，可以避免讨论斜率不存在的情况</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75512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已知两条直线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，求分别满足下列条件的</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过点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，并且直线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垂直；</a:t>
            </a:r>
            <a:endParaRPr lang="zh-CN" altLang="zh-CN" sz="2800" kern="100" dirty="0">
              <a:effectLst/>
              <a:latin typeface="宋体"/>
              <a:cs typeface="Courier New"/>
            </a:endParaRPr>
          </a:p>
        </p:txBody>
      </p:sp>
      <p:sp>
        <p:nvSpPr>
          <p:cNvPr id="6" name="矩形 5"/>
          <p:cNvSpPr/>
          <p:nvPr/>
        </p:nvSpPr>
        <p:spPr>
          <a:xfrm>
            <a:off x="382191" y="2109267"/>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a</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①</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上，</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smtClean="0">
                <a:latin typeface="Times New Roman"/>
                <a:ea typeface="华文细黑"/>
                <a:cs typeface="Courier New"/>
              </a:rPr>
              <a:t>.	</a:t>
            </a:r>
            <a:r>
              <a:rPr lang="en-US" altLang="zh-CN" sz="2800" kern="100" smtClean="0">
                <a:latin typeface="Times New Roman"/>
                <a:ea typeface="华文细黑"/>
                <a:cs typeface="Courier New"/>
              </a:rPr>
              <a:t>		</a:t>
            </a:r>
            <a:r>
              <a:rPr lang="en-US" altLang="zh-CN" sz="2800" kern="100" smtClean="0">
                <a:latin typeface="宋体"/>
                <a:ea typeface="华文细黑"/>
                <a:cs typeface="Times New Roman"/>
              </a:rPr>
              <a:t>②</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Tree>
    <p:extLst>
      <p:ext uri="{BB962C8B-B14F-4D97-AF65-F5344CB8AC3E}">
        <p14:creationId xmlns:p14="http://schemas.microsoft.com/office/powerpoint/2010/main" val="1526279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6">
                                            <p:txEl>
                                              <p:pRg st="0" end="0"/>
                                            </p:txEl>
                                          </p:spTgt>
                                        </p:tgtEl>
                                      </p:cBhvr>
                                    </p:animEffect>
                                    <p:set>
                                      <p:cBhvr>
                                        <p:cTn id="32" dur="1" fill="hold">
                                          <p:stCondLst>
                                            <p:cond delay="499"/>
                                          </p:stCondLst>
                                        </p:cTn>
                                        <p:tgtEl>
                                          <p:spTgt spid="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6">
                                            <p:txEl>
                                              <p:pRg st="1" end="1"/>
                                            </p:txEl>
                                          </p:spTgt>
                                        </p:tgtEl>
                                      </p:cBhvr>
                                    </p:animEffect>
                                    <p:set>
                                      <p:cBhvr>
                                        <p:cTn id="35" dur="1" fill="hold">
                                          <p:stCondLst>
                                            <p:cond delay="499"/>
                                          </p:stCondLst>
                                        </p:cTn>
                                        <p:tgtEl>
                                          <p:spTgt spid="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6">
                                            <p:txEl>
                                              <p:pRg st="2" end="2"/>
                                            </p:txEl>
                                          </p:spTgt>
                                        </p:tgtEl>
                                      </p:cBhvr>
                                    </p:animEffect>
                                    <p:set>
                                      <p:cBhvr>
                                        <p:cTn id="38" dur="1" fill="hold">
                                          <p:stCondLst>
                                            <p:cond delay="499"/>
                                          </p:stCondLst>
                                        </p:cTn>
                                        <p:tgtEl>
                                          <p:spTgt spid="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6">
                                            <p:txEl>
                                              <p:pRg st="3" end="3"/>
                                            </p:txEl>
                                          </p:spTgt>
                                        </p:tgtEl>
                                      </p:cBhvr>
                                    </p:animEffect>
                                    <p:set>
                                      <p:cBhvr>
                                        <p:cTn id="41" dur="1" fill="hold">
                                          <p:stCondLst>
                                            <p:cond delay="499"/>
                                          </p:stCondLst>
                                        </p:cTn>
                                        <p:tgtEl>
                                          <p:spTgt spid="6">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6">
                                            <p:txEl>
                                              <p:pRg st="4" end="4"/>
                                            </p:txEl>
                                          </p:spTgt>
                                        </p:tgtEl>
                                      </p:cBhvr>
                                    </p:animEffect>
                                    <p:set>
                                      <p:cBhvr>
                                        <p:cTn id="44"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2191" y="15164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平行，并且坐标原点到</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的距离相等</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20749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82191" y="35893"/>
            <a:ext cx="1105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的斜率为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55217818"/>
              </p:ext>
            </p:extLst>
          </p:nvPr>
        </p:nvGraphicFramePr>
        <p:xfrm>
          <a:off x="504825" y="842839"/>
          <a:ext cx="10353675" cy="914400"/>
        </p:xfrm>
        <a:graphic>
          <a:graphicData uri="http://schemas.openxmlformats.org/presentationml/2006/ole">
            <mc:AlternateContent xmlns:mc="http://schemas.openxmlformats.org/markup-compatibility/2006">
              <mc:Choice xmlns:v="urn:schemas-microsoft-com:vml" Requires="v">
                <p:oleObj spid="_x0000_s95869" name="文档" r:id="rId4" imgW="10358466" imgH="920313" progId="Word.Document.12">
                  <p:embed/>
                </p:oleObj>
              </mc:Choice>
              <mc:Fallback>
                <p:oleObj name="文档" r:id="rId4" imgW="10358466" imgH="920313" progId="Word.Document.12">
                  <p:embed/>
                  <p:pic>
                    <p:nvPicPr>
                      <p:cNvPr id="0" name=""/>
                      <p:cNvPicPr>
                        <a:picLocks noChangeAspect="1" noChangeArrowheads="1"/>
                      </p:cNvPicPr>
                      <p:nvPr/>
                    </p:nvPicPr>
                    <p:blipFill>
                      <a:blip r:embed="rId5"/>
                      <a:srcRect/>
                      <a:stretch>
                        <a:fillRect/>
                      </a:stretch>
                    </p:blipFill>
                    <p:spPr bwMode="auto">
                      <a:xfrm>
                        <a:off x="504825" y="842839"/>
                        <a:ext cx="103536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169207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的方程可分别表示为</a:t>
            </a:r>
            <a:endParaRPr lang="zh-CN" altLang="zh-CN" sz="280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481833878"/>
              </p:ext>
            </p:extLst>
          </p:nvPr>
        </p:nvGraphicFramePr>
        <p:xfrm>
          <a:off x="504825" y="2524919"/>
          <a:ext cx="10353675" cy="914400"/>
        </p:xfrm>
        <a:graphic>
          <a:graphicData uri="http://schemas.openxmlformats.org/presentationml/2006/ole">
            <mc:AlternateContent xmlns:mc="http://schemas.openxmlformats.org/markup-compatibility/2006">
              <mc:Choice xmlns:v="urn:schemas-microsoft-com:vml" Requires="v">
                <p:oleObj spid="_x0000_s95870" name="文档" r:id="rId7" imgW="10358466" imgH="920673" progId="Word.Document.12">
                  <p:embed/>
                </p:oleObj>
              </mc:Choice>
              <mc:Fallback>
                <p:oleObj name="文档" r:id="rId7" imgW="10358466" imgH="920673" progId="Word.Document.12">
                  <p:embed/>
                  <p:pic>
                    <p:nvPicPr>
                      <p:cNvPr id="0" name=""/>
                      <p:cNvPicPr>
                        <a:picLocks noChangeAspect="1" noChangeArrowheads="1"/>
                      </p:cNvPicPr>
                      <p:nvPr/>
                    </p:nvPicPr>
                    <p:blipFill>
                      <a:blip r:embed="rId8"/>
                      <a:srcRect/>
                      <a:stretch>
                        <a:fillRect/>
                      </a:stretch>
                    </p:blipFill>
                    <p:spPr bwMode="auto">
                      <a:xfrm>
                        <a:off x="504825" y="2524919"/>
                        <a:ext cx="103536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521288936"/>
              </p:ext>
            </p:extLst>
          </p:nvPr>
        </p:nvGraphicFramePr>
        <p:xfrm>
          <a:off x="504825" y="3564285"/>
          <a:ext cx="10353675" cy="914400"/>
        </p:xfrm>
        <a:graphic>
          <a:graphicData uri="http://schemas.openxmlformats.org/presentationml/2006/ole">
            <mc:AlternateContent xmlns:mc="http://schemas.openxmlformats.org/markup-compatibility/2006">
              <mc:Choice xmlns:v="urn:schemas-microsoft-com:vml" Requires="v">
                <p:oleObj spid="_x0000_s95871" name="文档" r:id="rId10" imgW="10358466" imgH="920673" progId="Word.Document.12">
                  <p:embed/>
                </p:oleObj>
              </mc:Choice>
              <mc:Fallback>
                <p:oleObj name="文档" r:id="rId10" imgW="10358466" imgH="920673" progId="Word.Document.12">
                  <p:embed/>
                  <p:pic>
                    <p:nvPicPr>
                      <p:cNvPr id="0" name=""/>
                      <p:cNvPicPr>
                        <a:picLocks noChangeAspect="1" noChangeArrowheads="1"/>
                      </p:cNvPicPr>
                      <p:nvPr/>
                    </p:nvPicPr>
                    <p:blipFill>
                      <a:blip r:embed="rId11"/>
                      <a:srcRect/>
                      <a:stretch>
                        <a:fillRect/>
                      </a:stretch>
                    </p:blipFill>
                    <p:spPr bwMode="auto">
                      <a:xfrm>
                        <a:off x="504825" y="3564285"/>
                        <a:ext cx="103536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447991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原点到</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的距离相等，</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074619701"/>
              </p:ext>
            </p:extLst>
          </p:nvPr>
        </p:nvGraphicFramePr>
        <p:xfrm>
          <a:off x="504825" y="5462786"/>
          <a:ext cx="6991350" cy="914400"/>
        </p:xfrm>
        <a:graphic>
          <a:graphicData uri="http://schemas.openxmlformats.org/presentationml/2006/ole">
            <mc:AlternateContent xmlns:mc="http://schemas.openxmlformats.org/markup-compatibility/2006">
              <mc:Choice xmlns:v="urn:schemas-microsoft-com:vml" Requires="v">
                <p:oleObj spid="_x0000_s95872" name="文档" r:id="rId13" imgW="6995691" imgH="920673" progId="Word.Document.12">
                  <p:embed/>
                </p:oleObj>
              </mc:Choice>
              <mc:Fallback>
                <p:oleObj name="文档" r:id="rId13" imgW="6995691" imgH="920673" progId="Word.Document.12">
                  <p:embed/>
                  <p:pic>
                    <p:nvPicPr>
                      <p:cNvPr id="0" name=""/>
                      <p:cNvPicPr>
                        <a:picLocks noChangeAspect="1" noChangeArrowheads="1"/>
                      </p:cNvPicPr>
                      <p:nvPr/>
                    </p:nvPicPr>
                    <p:blipFill>
                      <a:blip r:embed="rId14"/>
                      <a:srcRect/>
                      <a:stretch>
                        <a:fillRect/>
                      </a:stretch>
                    </p:blipFill>
                    <p:spPr bwMode="auto">
                      <a:xfrm>
                        <a:off x="504825" y="5462786"/>
                        <a:ext cx="69913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70885404"/>
              </p:ext>
            </p:extLst>
          </p:nvPr>
        </p:nvGraphicFramePr>
        <p:xfrm>
          <a:off x="6887294" y="5167511"/>
          <a:ext cx="4895850" cy="1524000"/>
        </p:xfrm>
        <a:graphic>
          <a:graphicData uri="http://schemas.openxmlformats.org/presentationml/2006/ole">
            <mc:AlternateContent xmlns:mc="http://schemas.openxmlformats.org/markup-compatibility/2006">
              <mc:Choice xmlns:v="urn:schemas-microsoft-com:vml" Requires="v">
                <p:oleObj spid="_x0000_s95873" name="文档" r:id="rId16" imgW="4893894" imgH="1525696" progId="Word.Document.12">
                  <p:embed/>
                </p:oleObj>
              </mc:Choice>
              <mc:Fallback>
                <p:oleObj name="文档" r:id="rId16" imgW="4893894" imgH="1525696" progId="Word.Document.12">
                  <p:embed/>
                  <p:pic>
                    <p:nvPicPr>
                      <p:cNvPr id="0" name=""/>
                      <p:cNvPicPr>
                        <a:picLocks noChangeAspect="1" noChangeArrowheads="1"/>
                      </p:cNvPicPr>
                      <p:nvPr/>
                    </p:nvPicPr>
                    <p:blipFill>
                      <a:blip r:embed="rId17"/>
                      <a:srcRect/>
                      <a:stretch>
                        <a:fillRect/>
                      </a:stretch>
                    </p:blipFill>
                    <p:spPr bwMode="auto">
                      <a:xfrm>
                        <a:off x="6887294" y="5167511"/>
                        <a:ext cx="4895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3675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linds(horizontal)">
                                      <p:cBhvr>
                                        <p:cTn id="15" dur="750"/>
                                        <p:tgtEl>
                                          <p:spTgt spid="12">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750"/>
                                        <p:tgtEl>
                                          <p:spTgt spid="10">
                                            <p:txEl>
                                              <p:pRg st="0" end="0"/>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750"/>
                                        <p:tgtEl>
                                          <p:spTgt spid="13"/>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求经过两直线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的交点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，且与直线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垂直的直线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a:t>
            </a:r>
            <a:endParaRPr lang="zh-CN" altLang="zh-CN" sz="280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294819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p14="http://schemas.microsoft.com/office/powerpoint/2010/main" val="1928409862"/>
              </p:ext>
            </p:extLst>
          </p:nvPr>
        </p:nvGraphicFramePr>
        <p:xfrm>
          <a:off x="504825" y="1375470"/>
          <a:ext cx="10353675" cy="1152525"/>
        </p:xfrm>
        <a:graphic>
          <a:graphicData uri="http://schemas.openxmlformats.org/presentationml/2006/ole">
            <mc:AlternateContent xmlns:mc="http://schemas.openxmlformats.org/markup-compatibility/2006">
              <mc:Choice xmlns:v="urn:schemas-microsoft-com:vml" Requires="v">
                <p:oleObj spid="_x0000_s96744" name="文档" r:id="rId4" imgW="10358466" imgH="1160019" progId="Word.Document.12">
                  <p:embed/>
                </p:oleObj>
              </mc:Choice>
              <mc:Fallback>
                <p:oleObj name="文档" r:id="rId4" imgW="10358466" imgH="1160019" progId="Word.Document.12">
                  <p:embed/>
                  <p:pic>
                    <p:nvPicPr>
                      <p:cNvPr id="0" name=""/>
                      <p:cNvPicPr>
                        <a:picLocks noChangeAspect="1" noChangeArrowheads="1"/>
                      </p:cNvPicPr>
                      <p:nvPr/>
                    </p:nvPicPr>
                    <p:blipFill>
                      <a:blip r:embed="rId5"/>
                      <a:srcRect/>
                      <a:stretch>
                        <a:fillRect/>
                      </a:stretch>
                    </p:blipFill>
                    <p:spPr bwMode="auto">
                      <a:xfrm>
                        <a:off x="504825" y="1375470"/>
                        <a:ext cx="103536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29092550"/>
              </p:ext>
            </p:extLst>
          </p:nvPr>
        </p:nvGraphicFramePr>
        <p:xfrm>
          <a:off x="504825" y="2678857"/>
          <a:ext cx="10353675" cy="866775"/>
        </p:xfrm>
        <a:graphic>
          <a:graphicData uri="http://schemas.openxmlformats.org/presentationml/2006/ole">
            <mc:AlternateContent xmlns:mc="http://schemas.openxmlformats.org/markup-compatibility/2006">
              <mc:Choice xmlns:v="urn:schemas-microsoft-com:vml" Requires="v">
                <p:oleObj spid="_x0000_s96745" name="文档" r:id="rId7" imgW="10358466" imgH="866325" progId="Word.Document.12">
                  <p:embed/>
                </p:oleObj>
              </mc:Choice>
              <mc:Fallback>
                <p:oleObj name="文档" r:id="rId7" imgW="10358466" imgH="866325" progId="Word.Document.12">
                  <p:embed/>
                  <p:pic>
                    <p:nvPicPr>
                      <p:cNvPr id="0" name=""/>
                      <p:cNvPicPr>
                        <a:picLocks noChangeAspect="1" noChangeArrowheads="1"/>
                      </p:cNvPicPr>
                      <p:nvPr/>
                    </p:nvPicPr>
                    <p:blipFill>
                      <a:blip r:embed="rId8"/>
                      <a:srcRect/>
                      <a:stretch>
                        <a:fillRect/>
                      </a:stretch>
                    </p:blipFill>
                    <p:spPr bwMode="auto">
                      <a:xfrm>
                        <a:off x="504825" y="2678857"/>
                        <a:ext cx="103536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571913911"/>
              </p:ext>
            </p:extLst>
          </p:nvPr>
        </p:nvGraphicFramePr>
        <p:xfrm>
          <a:off x="504825" y="3634011"/>
          <a:ext cx="10353675" cy="866775"/>
        </p:xfrm>
        <a:graphic>
          <a:graphicData uri="http://schemas.openxmlformats.org/presentationml/2006/ole">
            <mc:AlternateContent xmlns:mc="http://schemas.openxmlformats.org/markup-compatibility/2006">
              <mc:Choice xmlns:v="urn:schemas-microsoft-com:vml" Requires="v">
                <p:oleObj spid="_x0000_s96746" name="文档" r:id="rId10" imgW="10358466" imgH="866325" progId="Word.Document.12">
                  <p:embed/>
                </p:oleObj>
              </mc:Choice>
              <mc:Fallback>
                <p:oleObj name="文档" r:id="rId10" imgW="10358466" imgH="866325" progId="Word.Document.12">
                  <p:embed/>
                  <p:pic>
                    <p:nvPicPr>
                      <p:cNvPr id="0" name=""/>
                      <p:cNvPicPr>
                        <a:picLocks noChangeAspect="1" noChangeArrowheads="1"/>
                      </p:cNvPicPr>
                      <p:nvPr/>
                    </p:nvPicPr>
                    <p:blipFill>
                      <a:blip r:embed="rId11"/>
                      <a:srcRect/>
                      <a:stretch>
                        <a:fillRect/>
                      </a:stretch>
                    </p:blipFill>
                    <p:spPr bwMode="auto">
                      <a:xfrm>
                        <a:off x="504825" y="3634011"/>
                        <a:ext cx="103536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4481339"/>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方法二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过直线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的交点，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可设直线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222507554"/>
              </p:ext>
            </p:extLst>
          </p:nvPr>
        </p:nvGraphicFramePr>
        <p:xfrm>
          <a:off x="504825" y="179909"/>
          <a:ext cx="10353675" cy="1152525"/>
        </p:xfrm>
        <a:graphic>
          <a:graphicData uri="http://schemas.openxmlformats.org/presentationml/2006/ole">
            <mc:AlternateContent xmlns:mc="http://schemas.openxmlformats.org/markup-compatibility/2006">
              <mc:Choice xmlns:v="urn:schemas-microsoft-com:vml" Requires="v">
                <p:oleObj spid="_x0000_s96747" name="文档" r:id="rId13" imgW="10358466" imgH="1160378" progId="Word.Document.12">
                  <p:embed/>
                </p:oleObj>
              </mc:Choice>
              <mc:Fallback>
                <p:oleObj name="文档" r:id="rId13" imgW="10358466" imgH="1160378" progId="Word.Document.12">
                  <p:embed/>
                  <p:pic>
                    <p:nvPicPr>
                      <p:cNvPr id="0" name=""/>
                      <p:cNvPicPr>
                        <a:picLocks noChangeAspect="1" noChangeArrowheads="1"/>
                      </p:cNvPicPr>
                      <p:nvPr/>
                    </p:nvPicPr>
                    <p:blipFill>
                      <a:blip r:embed="rId14"/>
                      <a:srcRect/>
                      <a:stretch>
                        <a:fillRect/>
                      </a:stretch>
                    </p:blipFill>
                    <p:spPr bwMode="auto">
                      <a:xfrm>
                        <a:off x="504825" y="179909"/>
                        <a:ext cx="103536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15"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07991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750"/>
                                        <p:tgtEl>
                                          <p:spTgt spid="6"/>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blinds(horizontal)">
                                      <p:cBhvr>
                                        <p:cTn id="23" dur="750"/>
                                        <p:tgtEl>
                                          <p:spTgt spid="10">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blinds(horizontal)">
                                      <p:cBhvr>
                                        <p:cTn id="27" dur="750"/>
                                        <p:tgtEl>
                                          <p:spTgt spid="10">
                                            <p:txEl>
                                              <p:pRg st="1" end="1"/>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blinds(horizontal)">
                                      <p:cBhvr>
                                        <p:cTn id="31" dur="75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382191" y="11742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3</a:t>
            </a:r>
            <a:r>
              <a:rPr lang="zh-CN" altLang="zh-CN" sz="2800" kern="100" dirty="0">
                <a:latin typeface="Times New Roman"/>
                <a:ea typeface="华文细黑"/>
                <a:cs typeface="Times New Roman"/>
              </a:rPr>
              <a:t>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9</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448937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blinds(horizontal)">
                                      <p:cBhvr>
                                        <p:cTn id="19" dur="75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知识网络                                                                                                       </a:t>
            </a:r>
            <a:r>
              <a:rPr lang="zh-CN" altLang="en-US" kern="0" dirty="0" smtClean="0">
                <a:solidFill>
                  <a:schemeClr val="bg1"/>
                </a:solidFill>
                <a:latin typeface="华文新魏" pitchFamily="2" charset="-122"/>
                <a:ea typeface="华文新魏" pitchFamily="2" charset="-122"/>
              </a:rPr>
              <a:t>整体构建</a:t>
            </a:r>
            <a:endParaRPr lang="zh-CN" altLang="en-US" kern="0" dirty="0">
              <a:solidFill>
                <a:schemeClr val="bg1"/>
              </a:solidFill>
              <a:latin typeface="华文新魏" pitchFamily="2" charset="-122"/>
              <a:ea typeface="华文新魏" pitchFamily="2"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pic>
        <p:nvPicPr>
          <p:cNvPr id="6" name="图片 5" descr="F:\2016赵瑊\同步\数学\创新 人A必修2\word\RJ3-39.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0750" y="621482"/>
            <a:ext cx="8208912" cy="5974998"/>
          </a:xfrm>
          <a:prstGeom prst="rect">
            <a:avLst/>
          </a:prstGeom>
          <a:noFill/>
          <a:ln>
            <a:noFill/>
          </a:ln>
        </p:spPr>
      </p:pic>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矩形 5"/>
              <p:cNvSpPr/>
              <p:nvPr/>
            </p:nvSpPr>
            <p:spPr>
              <a:xfrm>
                <a:off x="382191" y="151647"/>
                <a:ext cx="11412000" cy="14832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zh-CN" altLang="zh-CN" sz="2800" kern="100" dirty="0">
                    <a:latin typeface="Times New Roman"/>
                    <a:ea typeface="华文细黑"/>
                    <a:cs typeface="Times New Roman"/>
                  </a:rPr>
                  <a:t>已知直线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互相平行，且</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之间的距离</a:t>
                </a:r>
                <a:r>
                  <a:rPr lang="zh-CN" altLang="zh-CN" sz="2800" kern="100" dirty="0" smtClean="0">
                    <a:latin typeface="Times New Roman"/>
                    <a:ea typeface="华文细黑"/>
                    <a:cs typeface="Times New Roman"/>
                  </a:rPr>
                  <a:t>为</a:t>
                </a:r>
                <a14:m>
                  <m:oMath xmlns:m="http://schemas.openxmlformats.org/officeDocument/2006/math">
                    <m:rad>
                      <m:radPr>
                        <m:degHide m:val="on"/>
                        <m:ctrlPr>
                          <a:rPr lang="zh-CN" altLang="en-US" sz="2800" i="1" kern="100" smtClean="0">
                            <a:latin typeface="Cambria Math"/>
                            <a:ea typeface="华文细黑"/>
                            <a:cs typeface="Times New Roman"/>
                          </a:rPr>
                        </m:ctrlPr>
                      </m:radPr>
                      <m:deg/>
                      <m:e>
                        <m:r>
                          <m:rPr>
                            <m:nor/>
                          </m:rPr>
                          <a:rPr lang="en-US" altLang="zh-CN" sz="2800" kern="100" dirty="0">
                            <a:latin typeface="Times New Roman"/>
                            <a:ea typeface="华文细黑"/>
                            <a:cs typeface="Courier New"/>
                          </a:rPr>
                          <m:t>5</m:t>
                        </m:r>
                      </m:e>
                    </m:rad>
                  </m:oMath>
                </a14:m>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求直线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的方程</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mc:Choice>
        <mc:Fallback xmlns="">
          <p:sp>
            <p:nvSpPr>
              <p:cNvPr id="6" name="矩形 5"/>
              <p:cNvSpPr>
                <a:spLocks noRot="1" noChangeAspect="1" noMove="1" noResize="1" noEditPoints="1" noAdjustHandles="1" noChangeArrowheads="1" noChangeShapeType="1" noTextEdit="1"/>
              </p:cNvSpPr>
              <p:nvPr/>
            </p:nvSpPr>
            <p:spPr>
              <a:xfrm>
                <a:off x="382191" y="151647"/>
                <a:ext cx="11412000" cy="1483202"/>
              </a:xfrm>
              <a:prstGeom prst="rect">
                <a:avLst/>
              </a:prstGeom>
              <a:blipFill rotWithShape="1">
                <a:blip r:embed="rId2"/>
                <a:stretch>
                  <a:fillRect l="-855" r="-801" b="-2881"/>
                </a:stretch>
              </a:blipFill>
            </p:spPr>
            <p:txBody>
              <a:bodyPr/>
              <a:lstStyle/>
              <a:p>
                <a:r>
                  <a:rPr lang="zh-CN" altLang="en-US">
                    <a:noFill/>
                  </a:rPr>
                  <a:t> </a:t>
                </a:r>
              </a:p>
            </p:txBody>
          </p:sp>
        </mc:Fallback>
      </mc:AlternateContent>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81643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3205666678"/>
              </p:ext>
            </p:extLst>
          </p:nvPr>
        </p:nvGraphicFramePr>
        <p:xfrm>
          <a:off x="504825" y="1312987"/>
          <a:ext cx="10355263" cy="1152525"/>
        </p:xfrm>
        <a:graphic>
          <a:graphicData uri="http://schemas.openxmlformats.org/presentationml/2006/ole">
            <mc:AlternateContent xmlns:mc="http://schemas.openxmlformats.org/markup-compatibility/2006">
              <mc:Choice xmlns:v="urn:schemas-microsoft-com:vml" Requires="v">
                <p:oleObj spid="_x0000_s98618" name="文档" r:id="rId4" imgW="10360679" imgH="1160730" progId="Word.Document.12">
                  <p:embed/>
                </p:oleObj>
              </mc:Choice>
              <mc:Fallback>
                <p:oleObj name="文档" r:id="rId4" imgW="10360679" imgH="1160730" progId="Word.Document.12">
                  <p:embed/>
                  <p:pic>
                    <p:nvPicPr>
                      <p:cNvPr id="0" name=""/>
                      <p:cNvPicPr>
                        <a:picLocks noChangeAspect="1" noChangeArrowheads="1"/>
                      </p:cNvPicPr>
                      <p:nvPr/>
                    </p:nvPicPr>
                    <p:blipFill>
                      <a:blip r:embed="rId5"/>
                      <a:srcRect/>
                      <a:stretch>
                        <a:fillRect/>
                      </a:stretch>
                    </p:blipFill>
                    <p:spPr bwMode="auto">
                      <a:xfrm>
                        <a:off x="504825" y="1312987"/>
                        <a:ext cx="10355263"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247464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spc="-100" dirty="0">
                <a:latin typeface="Times New Roman"/>
                <a:ea typeface="华文细黑"/>
                <a:cs typeface="Times New Roman"/>
              </a:rPr>
              <a:t>当</a:t>
            </a:r>
            <a:r>
              <a:rPr lang="en-US" altLang="zh-CN" sz="2800" i="1" kern="100" spc="-100" dirty="0">
                <a:latin typeface="Times New Roman"/>
                <a:ea typeface="华文细黑"/>
                <a:cs typeface="Courier New"/>
              </a:rPr>
              <a:t>m</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4</a:t>
            </a:r>
            <a:r>
              <a:rPr lang="zh-CN" altLang="zh-CN" sz="2800" kern="100" spc="-100" dirty="0">
                <a:latin typeface="Times New Roman"/>
                <a:ea typeface="华文细黑"/>
                <a:cs typeface="Times New Roman"/>
              </a:rPr>
              <a:t>时</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直线</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的方程为</a:t>
            </a:r>
            <a:r>
              <a:rPr lang="en-US" altLang="zh-CN" sz="2800" kern="100" spc="-100" dirty="0" err="1">
                <a:latin typeface="Times New Roman"/>
                <a:ea typeface="华文细黑"/>
                <a:cs typeface="Courier New"/>
              </a:rPr>
              <a:t>4</a:t>
            </a:r>
            <a:r>
              <a:rPr lang="en-US" altLang="zh-CN" sz="2800" i="1" kern="100" spc="-100" dirty="0" err="1">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err="1">
                <a:latin typeface="Times New Roman"/>
                <a:ea typeface="华文细黑"/>
                <a:cs typeface="Courier New"/>
              </a:rPr>
              <a:t>8</a:t>
            </a:r>
            <a:r>
              <a:rPr lang="en-US" altLang="zh-CN" sz="2800" i="1" kern="100" spc="-100" dirty="0" err="1">
                <a:latin typeface="Times New Roman"/>
                <a:ea typeface="华文细黑"/>
                <a:cs typeface="Courier New"/>
              </a:rPr>
              <a:t>y</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n</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0</a:t>
            </a:r>
            <a:r>
              <a:rPr lang="zh-CN" altLang="zh-CN" sz="2800" kern="100" spc="-600" dirty="0" smtClean="0">
                <a:latin typeface="Times New Roman"/>
                <a:ea typeface="华文细黑"/>
                <a:cs typeface="Times New Roman"/>
              </a:rPr>
              <a:t>，</a:t>
            </a:r>
            <a:r>
              <a:rPr lang="zh-CN" altLang="zh-CN" sz="2800" kern="100" spc="-100" dirty="0" smtClean="0">
                <a:latin typeface="Times New Roman"/>
                <a:ea typeface="华文细黑"/>
                <a:cs typeface="Times New Roman"/>
              </a:rPr>
              <a:t>把</a:t>
            </a:r>
            <a:r>
              <a:rPr lang="en-US" altLang="zh-CN" sz="2800" i="1" kern="100" spc="-100" dirty="0" err="1">
                <a:latin typeface="Times New Roman"/>
                <a:ea typeface="华文细黑"/>
                <a:cs typeface="Courier New"/>
              </a:rPr>
              <a:t>l</a:t>
            </a:r>
            <a:r>
              <a:rPr lang="en-US" altLang="zh-CN" sz="2800" kern="100" spc="-100" baseline="-25000" dirty="0" err="1">
                <a:latin typeface="Times New Roman"/>
                <a:ea typeface="华文细黑"/>
                <a:cs typeface="Courier New"/>
              </a:rPr>
              <a:t>2</a:t>
            </a:r>
            <a:r>
              <a:rPr lang="zh-CN" altLang="zh-CN" sz="2800" kern="100" spc="-100" dirty="0">
                <a:latin typeface="Times New Roman"/>
                <a:ea typeface="华文细黑"/>
                <a:cs typeface="Times New Roman"/>
              </a:rPr>
              <a:t>的方程写成</a:t>
            </a:r>
            <a:r>
              <a:rPr lang="en-US" altLang="zh-CN" sz="2800" kern="100" spc="-100" dirty="0" err="1">
                <a:latin typeface="Times New Roman"/>
                <a:ea typeface="华文细黑"/>
                <a:cs typeface="Courier New"/>
              </a:rPr>
              <a:t>4</a:t>
            </a:r>
            <a:r>
              <a:rPr lang="en-US" altLang="zh-CN" sz="2800" i="1" kern="100" spc="-100" dirty="0" err="1">
                <a:latin typeface="Times New Roman"/>
                <a:ea typeface="华文细黑"/>
                <a:cs typeface="Courier New"/>
              </a:rPr>
              <a:t>x</a:t>
            </a:r>
            <a:r>
              <a:rPr lang="zh-CN" altLang="zh-CN" sz="2800" kern="100" spc="-100" dirty="0">
                <a:latin typeface="Times New Roman"/>
                <a:ea typeface="华文细黑"/>
                <a:cs typeface="Times New Roman"/>
              </a:rPr>
              <a:t>＋</a:t>
            </a:r>
            <a:r>
              <a:rPr lang="en-US" altLang="zh-CN" sz="2800" kern="100" spc="-100" dirty="0" err="1">
                <a:latin typeface="Times New Roman"/>
                <a:ea typeface="华文细黑"/>
                <a:cs typeface="Courier New"/>
              </a:rPr>
              <a:t>8</a:t>
            </a:r>
            <a:r>
              <a:rPr lang="en-US" altLang="zh-CN" sz="2800" i="1" kern="100" spc="-100" dirty="0" err="1">
                <a:latin typeface="Times New Roman"/>
                <a:ea typeface="华文细黑"/>
                <a:cs typeface="Courier New"/>
              </a:rPr>
              <a:t>y</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0</a:t>
            </a:r>
            <a:r>
              <a:rPr lang="zh-CN" altLang="zh-CN" sz="2800" kern="100" spc="-600" dirty="0">
                <a:latin typeface="Times New Roman"/>
                <a:ea typeface="华文细黑"/>
                <a:cs typeface="Times New Roman"/>
              </a:rPr>
              <a:t>，</a:t>
            </a:r>
            <a:endParaRPr lang="zh-CN" altLang="zh-CN" sz="2800" kern="100" spc="-6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953252033"/>
              </p:ext>
            </p:extLst>
          </p:nvPr>
        </p:nvGraphicFramePr>
        <p:xfrm>
          <a:off x="504825" y="254571"/>
          <a:ext cx="10353675" cy="971550"/>
        </p:xfrm>
        <a:graphic>
          <a:graphicData uri="http://schemas.openxmlformats.org/presentationml/2006/ole">
            <mc:AlternateContent xmlns:mc="http://schemas.openxmlformats.org/markup-compatibility/2006">
              <mc:Choice xmlns:v="urn:schemas-microsoft-com:vml" Requires="v">
                <p:oleObj spid="_x0000_s98619" name="文档" r:id="rId7" imgW="10358466" imgH="971061" progId="Word.Document.12">
                  <p:embed/>
                </p:oleObj>
              </mc:Choice>
              <mc:Fallback>
                <p:oleObj name="文档" r:id="rId7" imgW="10358466" imgH="971061" progId="Word.Document.12">
                  <p:embed/>
                  <p:pic>
                    <p:nvPicPr>
                      <p:cNvPr id="0" name=""/>
                      <p:cNvPicPr>
                        <a:picLocks noChangeAspect="1" noChangeArrowheads="1"/>
                      </p:cNvPicPr>
                      <p:nvPr/>
                    </p:nvPicPr>
                    <p:blipFill>
                      <a:blip r:embed="rId8"/>
                      <a:srcRect/>
                      <a:stretch>
                        <a:fillRect/>
                      </a:stretch>
                    </p:blipFill>
                    <p:spPr bwMode="auto">
                      <a:xfrm>
                        <a:off x="504825" y="254571"/>
                        <a:ext cx="1035367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525445605"/>
              </p:ext>
            </p:extLst>
          </p:nvPr>
        </p:nvGraphicFramePr>
        <p:xfrm>
          <a:off x="504825" y="3364576"/>
          <a:ext cx="10355263" cy="1104900"/>
        </p:xfrm>
        <a:graphic>
          <a:graphicData uri="http://schemas.openxmlformats.org/presentationml/2006/ole">
            <mc:AlternateContent xmlns:mc="http://schemas.openxmlformats.org/markup-compatibility/2006">
              <mc:Choice xmlns:v="urn:schemas-microsoft-com:vml" Requires="v">
                <p:oleObj spid="_x0000_s98620" name="文档" r:id="rId10" imgW="10360679" imgH="1104840" progId="Word.Document.12">
                  <p:embed/>
                </p:oleObj>
              </mc:Choice>
              <mc:Fallback>
                <p:oleObj name="文档" r:id="rId10" imgW="10360679" imgH="1104840" progId="Word.Document.12">
                  <p:embed/>
                  <p:pic>
                    <p:nvPicPr>
                      <p:cNvPr id="0" name=""/>
                      <p:cNvPicPr>
                        <a:picLocks noChangeAspect="1" noChangeArrowheads="1"/>
                      </p:cNvPicPr>
                      <p:nvPr/>
                    </p:nvPicPr>
                    <p:blipFill>
                      <a:blip r:embed="rId11"/>
                      <a:srcRect/>
                      <a:stretch>
                        <a:fillRect/>
                      </a:stretch>
                    </p:blipFill>
                    <p:spPr bwMode="auto">
                      <a:xfrm>
                        <a:off x="504825" y="3364576"/>
                        <a:ext cx="10355263"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0" y="4505751"/>
            <a:ext cx="11545663"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则直线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spc="-130" dirty="0">
                <a:latin typeface="Times New Roman"/>
                <a:ea typeface="华文细黑"/>
                <a:cs typeface="Times New Roman"/>
              </a:rPr>
              <a:t>当</a:t>
            </a:r>
            <a:r>
              <a:rPr lang="en-US" altLang="zh-CN" sz="2800" i="1" kern="100" spc="-130" dirty="0">
                <a:latin typeface="Times New Roman"/>
                <a:ea typeface="华文细黑"/>
                <a:cs typeface="Courier New"/>
              </a:rPr>
              <a:t>m</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4</a:t>
            </a:r>
            <a:r>
              <a:rPr lang="zh-CN" altLang="zh-CN" sz="2800" kern="100" spc="-130" dirty="0">
                <a:latin typeface="Times New Roman"/>
                <a:ea typeface="华文细黑"/>
                <a:cs typeface="Times New Roman"/>
              </a:rPr>
              <a:t>时</a:t>
            </a:r>
            <a:r>
              <a:rPr lang="zh-CN" altLang="zh-CN" sz="2800" kern="100" spc="-600" dirty="0">
                <a:latin typeface="Times New Roman"/>
                <a:ea typeface="华文细黑"/>
                <a:cs typeface="Times New Roman"/>
              </a:rPr>
              <a:t>，</a:t>
            </a:r>
            <a:r>
              <a:rPr lang="zh-CN" altLang="zh-CN" sz="2800" kern="100" spc="-130" dirty="0">
                <a:latin typeface="Times New Roman"/>
                <a:ea typeface="华文细黑"/>
                <a:cs typeface="Times New Roman"/>
              </a:rPr>
              <a:t>直线</a:t>
            </a:r>
            <a:r>
              <a:rPr lang="en-US" altLang="zh-CN" sz="2800" i="1" kern="100" spc="-130" dirty="0" err="1">
                <a:latin typeface="Times New Roman"/>
                <a:ea typeface="华文细黑"/>
                <a:cs typeface="Courier New"/>
              </a:rPr>
              <a:t>l</a:t>
            </a:r>
            <a:r>
              <a:rPr lang="en-US" altLang="zh-CN" sz="2800" kern="100" spc="-130" baseline="-25000" dirty="0" err="1">
                <a:latin typeface="Times New Roman"/>
                <a:ea typeface="华文细黑"/>
                <a:cs typeface="Courier New"/>
              </a:rPr>
              <a:t>1</a:t>
            </a:r>
            <a:r>
              <a:rPr lang="zh-CN" altLang="zh-CN" sz="2800" kern="100" spc="-130" dirty="0">
                <a:latin typeface="Times New Roman"/>
                <a:ea typeface="华文细黑"/>
                <a:cs typeface="Times New Roman"/>
              </a:rPr>
              <a:t>的方程为</a:t>
            </a:r>
            <a:r>
              <a:rPr lang="en-US" altLang="zh-CN" sz="2800" kern="100" spc="-130" dirty="0" err="1">
                <a:latin typeface="Times New Roman"/>
                <a:ea typeface="华文细黑"/>
                <a:cs typeface="Courier New"/>
              </a:rPr>
              <a:t>4</a:t>
            </a:r>
            <a:r>
              <a:rPr lang="en-US" altLang="zh-CN" sz="2800" i="1" kern="100" spc="-130" dirty="0" err="1">
                <a:latin typeface="Times New Roman"/>
                <a:ea typeface="华文细黑"/>
                <a:cs typeface="Courier New"/>
              </a:rPr>
              <a:t>x</a:t>
            </a:r>
            <a:r>
              <a:rPr lang="zh-CN" altLang="zh-CN" sz="2800" kern="100" spc="-130" dirty="0">
                <a:latin typeface="Times New Roman"/>
                <a:ea typeface="华文细黑"/>
                <a:cs typeface="Times New Roman"/>
              </a:rPr>
              <a:t>－</a:t>
            </a:r>
            <a:r>
              <a:rPr lang="en-US" altLang="zh-CN" sz="2800" kern="100" spc="-130" dirty="0" err="1">
                <a:latin typeface="Times New Roman"/>
                <a:ea typeface="华文细黑"/>
                <a:cs typeface="Courier New"/>
              </a:rPr>
              <a:t>8</a:t>
            </a:r>
            <a:r>
              <a:rPr lang="en-US" altLang="zh-CN" sz="2800" i="1" kern="100" spc="-130" dirty="0" err="1">
                <a:latin typeface="Times New Roman"/>
                <a:ea typeface="华文细黑"/>
                <a:cs typeface="Courier New"/>
              </a:rPr>
              <a:t>y</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n</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0</a:t>
            </a:r>
            <a:r>
              <a:rPr lang="zh-CN" altLang="zh-CN" sz="2800" kern="100" spc="-600" dirty="0">
                <a:latin typeface="Times New Roman"/>
                <a:ea typeface="华文细黑"/>
                <a:cs typeface="Times New Roman"/>
              </a:rPr>
              <a:t>，</a:t>
            </a:r>
            <a:r>
              <a:rPr lang="zh-CN" altLang="zh-CN" sz="2800" kern="100" spc="-130" dirty="0">
                <a:latin typeface="Times New Roman"/>
                <a:ea typeface="华文细黑"/>
                <a:cs typeface="Times New Roman"/>
              </a:rPr>
              <a:t>把</a:t>
            </a:r>
            <a:r>
              <a:rPr lang="en-US" altLang="zh-CN" sz="2800" i="1" kern="100" spc="-130" dirty="0" err="1">
                <a:latin typeface="Times New Roman"/>
                <a:ea typeface="华文细黑"/>
                <a:cs typeface="Courier New"/>
              </a:rPr>
              <a:t>l</a:t>
            </a:r>
            <a:r>
              <a:rPr lang="en-US" altLang="zh-CN" sz="2800" kern="100" spc="-130" baseline="-25000" dirty="0" err="1">
                <a:latin typeface="Times New Roman"/>
                <a:ea typeface="华文细黑"/>
                <a:cs typeface="Courier New"/>
              </a:rPr>
              <a:t>2</a:t>
            </a:r>
            <a:r>
              <a:rPr lang="zh-CN" altLang="zh-CN" sz="2800" kern="100" spc="-130" dirty="0">
                <a:latin typeface="Times New Roman"/>
                <a:ea typeface="华文细黑"/>
                <a:cs typeface="Times New Roman"/>
              </a:rPr>
              <a:t>的方程写成</a:t>
            </a:r>
            <a:r>
              <a:rPr lang="en-US" altLang="zh-CN" sz="2800" kern="100" spc="-130" dirty="0" err="1">
                <a:latin typeface="Times New Roman"/>
                <a:ea typeface="华文细黑"/>
                <a:cs typeface="Courier New"/>
              </a:rPr>
              <a:t>4</a:t>
            </a:r>
            <a:r>
              <a:rPr lang="en-US" altLang="zh-CN" sz="2800" i="1" kern="100" spc="-130" dirty="0" err="1">
                <a:latin typeface="Times New Roman"/>
                <a:ea typeface="华文细黑"/>
                <a:cs typeface="Courier New"/>
              </a:rPr>
              <a:t>x</a:t>
            </a:r>
            <a:r>
              <a:rPr lang="zh-CN" altLang="zh-CN" sz="2800" kern="100" spc="-130" dirty="0">
                <a:latin typeface="Times New Roman"/>
                <a:ea typeface="华文细黑"/>
                <a:cs typeface="Times New Roman"/>
              </a:rPr>
              <a:t>－</a:t>
            </a:r>
            <a:r>
              <a:rPr lang="en-US" altLang="zh-CN" sz="2800" kern="100" spc="-130" dirty="0" err="1">
                <a:latin typeface="Times New Roman"/>
                <a:ea typeface="华文细黑"/>
                <a:cs typeface="Courier New"/>
              </a:rPr>
              <a:t>8</a:t>
            </a:r>
            <a:r>
              <a:rPr lang="en-US" altLang="zh-CN" sz="2800" i="1" kern="100" spc="-130" dirty="0" err="1">
                <a:latin typeface="Times New Roman"/>
                <a:ea typeface="华文细黑"/>
                <a:cs typeface="Courier New"/>
              </a:rPr>
              <a:t>y</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2</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0</a:t>
            </a:r>
            <a:r>
              <a:rPr lang="zh-CN" altLang="zh-CN" sz="2800" kern="100" spc="-600" dirty="0">
                <a:latin typeface="Times New Roman"/>
                <a:ea typeface="华文细黑"/>
                <a:cs typeface="Times New Roman"/>
              </a:rPr>
              <a:t>，</a:t>
            </a:r>
            <a:endParaRPr lang="zh-CN" altLang="zh-CN" sz="2800" kern="100" spc="-600" dirty="0">
              <a:effectLst/>
              <a:latin typeface="宋体"/>
              <a:cs typeface="Courier New"/>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1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45828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750"/>
                                        <p:tgtEl>
                                          <p:spTgt spid="8">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750"/>
                                        <p:tgtEl>
                                          <p:spTgt spid="11"/>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blinds(horizontal)">
                                      <p:cBhvr>
                                        <p:cTn id="23" dur="750"/>
                                        <p:tgtEl>
                                          <p:spTgt spid="12">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animEffect transition="in" filter="blinds(horizontal)">
                                      <p:cBhvr>
                                        <p:cTn id="27"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2191" y="139764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则直线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综上所述，直线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480129328"/>
              </p:ext>
            </p:extLst>
          </p:nvPr>
        </p:nvGraphicFramePr>
        <p:xfrm>
          <a:off x="504825" y="290017"/>
          <a:ext cx="10353675" cy="1038225"/>
        </p:xfrm>
        <a:graphic>
          <a:graphicData uri="http://schemas.openxmlformats.org/presentationml/2006/ole">
            <mc:AlternateContent xmlns:mc="http://schemas.openxmlformats.org/markup-compatibility/2006">
              <mc:Choice xmlns:v="urn:schemas-microsoft-com:vml" Requires="v">
                <p:oleObj spid="_x0000_s99448" name="文档" r:id="rId4" imgW="10360679" imgH="1038690" progId="Word.Document.12">
                  <p:embed/>
                </p:oleObj>
              </mc:Choice>
              <mc:Fallback>
                <p:oleObj name="文档" r:id="rId4" imgW="10360679" imgH="1038690" progId="Word.Document.12">
                  <p:embed/>
                  <p:pic>
                    <p:nvPicPr>
                      <p:cNvPr id="0" name=""/>
                      <p:cNvPicPr>
                        <a:picLocks noChangeAspect="1" noChangeArrowheads="1"/>
                      </p:cNvPicPr>
                      <p:nvPr/>
                    </p:nvPicPr>
                    <p:blipFill>
                      <a:blip r:embed="rId5"/>
                      <a:srcRect/>
                      <a:stretch>
                        <a:fillRect/>
                      </a:stretch>
                    </p:blipFill>
                    <p:spPr bwMode="auto">
                      <a:xfrm>
                        <a:off x="504825" y="290017"/>
                        <a:ext cx="1035367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67053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blinds(horizontal)">
                                      <p:cBhvr>
                                        <p:cTn id="11" dur="750"/>
                                        <p:tgtEl>
                                          <p:spTgt spid="8">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blinds(horizontal)">
                                      <p:cBhvr>
                                        <p:cTn id="15" dur="75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82191" y="62524"/>
            <a:ext cx="11412000" cy="6641538"/>
          </a:xfrm>
          <a:prstGeom prst="rect">
            <a:avLst/>
          </a:prstGeom>
        </p:spPr>
        <p:txBody>
          <a:bodyPr wrap="square" lIns="121898" tIns="60948" rIns="121898" bIns="60948">
            <a:spAutoFit/>
          </a:bodyPr>
          <a:lstStyle/>
          <a:p>
            <a:pPr algn="just">
              <a:lnSpc>
                <a:spcPct val="139000"/>
              </a:lnSpc>
              <a:spcAft>
                <a:spcPts val="0"/>
              </a:spcAft>
              <a:tabLst>
                <a:tab pos="2070735" algn="l"/>
              </a:tabLst>
            </a:pPr>
            <a:r>
              <a:rPr lang="zh-CN" altLang="zh-CN" sz="2800" b="1" kern="100" dirty="0">
                <a:solidFill>
                  <a:srgbClr val="0000FF"/>
                </a:solidFill>
                <a:latin typeface="Times New Roman"/>
                <a:ea typeface="微软雅黑"/>
                <a:cs typeface="Times New Roman"/>
              </a:rPr>
              <a:t>题型四　最值问题</a:t>
            </a:r>
            <a:endParaRPr lang="zh-CN" altLang="zh-CN" sz="2800" kern="100" dirty="0">
              <a:latin typeface="宋体"/>
              <a:cs typeface="Courier New"/>
            </a:endParaRPr>
          </a:p>
          <a:p>
            <a:pPr algn="just">
              <a:lnSpc>
                <a:spcPct val="139000"/>
              </a:lnSpc>
              <a:spcAft>
                <a:spcPts val="0"/>
              </a:spcAft>
              <a:tabLst>
                <a:tab pos="2070735" algn="l"/>
              </a:tabLst>
            </a:pPr>
            <a:r>
              <a:rPr lang="zh-CN" altLang="zh-CN" sz="2800" kern="100" dirty="0">
                <a:latin typeface="Times New Roman"/>
                <a:ea typeface="华文细黑"/>
                <a:cs typeface="Times New Roman"/>
              </a:rPr>
              <a:t>方法梳理</a:t>
            </a:r>
            <a:endParaRPr lang="zh-CN" altLang="zh-CN" sz="2800" kern="100" dirty="0">
              <a:latin typeface="宋体"/>
              <a:cs typeface="Courier New"/>
            </a:endParaRPr>
          </a:p>
          <a:p>
            <a:pPr algn="just">
              <a:lnSpc>
                <a:spcPct val="139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构造函数求解最值：</a:t>
            </a:r>
            <a:endParaRPr lang="zh-CN" altLang="zh-CN" sz="2800" kern="100" dirty="0">
              <a:latin typeface="宋体"/>
              <a:cs typeface="Courier New"/>
            </a:endParaRPr>
          </a:p>
          <a:p>
            <a:pPr algn="just">
              <a:lnSpc>
                <a:spcPct val="139000"/>
              </a:lnSpc>
              <a:spcAft>
                <a:spcPts val="0"/>
              </a:spcAft>
              <a:tabLst>
                <a:tab pos="2070735" algn="l"/>
              </a:tabLst>
            </a:pPr>
            <a:r>
              <a:rPr lang="zh-CN" altLang="zh-CN" sz="2800" kern="100" dirty="0">
                <a:latin typeface="Times New Roman"/>
                <a:ea typeface="华文细黑"/>
                <a:cs typeface="Times New Roman"/>
              </a:rPr>
              <a:t>利用函数的定义域、奇偶性、周期性、单调性等性质特征及复合函数的结构特征求解函数的最值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9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结合直线方程的相关特征，保证在符合条件的范围内求解最值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9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结合图象，利用几何性质帮助解答</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9000"/>
              </a:lnSpc>
              <a:spcAft>
                <a:spcPts val="0"/>
              </a:spcAft>
              <a:tabLst>
                <a:tab pos="2070735" algn="l"/>
              </a:tabLst>
            </a:pPr>
            <a:r>
              <a:rPr lang="zh-CN" altLang="zh-CN" sz="2800" kern="100" dirty="0">
                <a:latin typeface="Times New Roman"/>
                <a:ea typeface="华文细黑"/>
                <a:cs typeface="Times New Roman"/>
              </a:rPr>
              <a:t>数学思想</a:t>
            </a:r>
            <a:endParaRPr lang="zh-CN" altLang="zh-CN" sz="2800" kern="100" dirty="0">
              <a:latin typeface="宋体"/>
              <a:cs typeface="Courier New"/>
            </a:endParaRPr>
          </a:p>
          <a:p>
            <a:pPr algn="just">
              <a:lnSpc>
                <a:spcPct val="139000"/>
              </a:lnSpc>
              <a:spcAft>
                <a:spcPts val="0"/>
              </a:spcAft>
              <a:tabLst>
                <a:tab pos="2070735" algn="l"/>
              </a:tabLst>
            </a:pPr>
            <a:r>
              <a:rPr lang="zh-CN" altLang="zh-CN" sz="2800" kern="100" dirty="0">
                <a:latin typeface="Times New Roman"/>
                <a:ea typeface="华文细黑"/>
                <a:cs typeface="Times New Roman"/>
              </a:rPr>
              <a:t>函数思想：通常情况下求解最值问题可以转化为对函数的研究，函数思想给我们一种最严谨的眼光来看待问题，是一种探求普遍真理的思想，本章中求最大距离、最大面积等问题时常常会用到函数思想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479168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5540390"/>
              </p:ext>
            </p:extLst>
          </p:nvPr>
        </p:nvGraphicFramePr>
        <p:xfrm>
          <a:off x="619125" y="295275"/>
          <a:ext cx="10953750" cy="1533525"/>
        </p:xfrm>
        <a:graphic>
          <a:graphicData uri="http://schemas.openxmlformats.org/presentationml/2006/ole">
            <mc:AlternateContent xmlns:mc="http://schemas.openxmlformats.org/markup-compatibility/2006">
              <mc:Choice xmlns:v="urn:schemas-microsoft-com:vml" Requires="v">
                <p:oleObj spid="_x0000_s100445" name="文档" r:id="rId5" imgW="10960644" imgH="1533330" progId="Word.Document.12">
                  <p:embed/>
                </p:oleObj>
              </mc:Choice>
              <mc:Fallback>
                <p:oleObj name="文档" r:id="rId5" imgW="10960644" imgH="1533330" progId="Word.Document.12">
                  <p:embed/>
                  <p:pic>
                    <p:nvPicPr>
                      <p:cNvPr id="0" name="对象 8"/>
                      <p:cNvPicPr>
                        <a:picLocks noChangeAspect="1" noChangeArrowheads="1"/>
                      </p:cNvPicPr>
                      <p:nvPr/>
                    </p:nvPicPr>
                    <p:blipFill>
                      <a:blip r:embed="rId6"/>
                      <a:srcRect/>
                      <a:stretch>
                        <a:fillRect/>
                      </a:stretch>
                    </p:blipFill>
                    <p:spPr bwMode="auto">
                      <a:xfrm>
                        <a:off x="619125" y="295275"/>
                        <a:ext cx="1095375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05677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3567686"/>
              </p:ext>
            </p:extLst>
          </p:nvPr>
        </p:nvGraphicFramePr>
        <p:xfrm>
          <a:off x="504825" y="1086669"/>
          <a:ext cx="8124825" cy="590550"/>
        </p:xfrm>
        <a:graphic>
          <a:graphicData uri="http://schemas.openxmlformats.org/presentationml/2006/ole">
            <mc:AlternateContent xmlns:mc="http://schemas.openxmlformats.org/markup-compatibility/2006">
              <mc:Choice xmlns:v="urn:schemas-microsoft-com:vml" Requires="v">
                <p:oleObj spid="_x0000_s76388" name="文档" r:id="rId4" imgW="8131812" imgH="590490" progId="Word.Document.12">
                  <p:embed/>
                </p:oleObj>
              </mc:Choice>
              <mc:Fallback>
                <p:oleObj name="文档" r:id="rId4" imgW="8131812" imgH="590490" progId="Word.Document.12">
                  <p:embed/>
                  <p:pic>
                    <p:nvPicPr>
                      <p:cNvPr id="0" name="对象 1"/>
                      <p:cNvPicPr>
                        <a:picLocks noChangeAspect="1" noChangeArrowheads="1"/>
                      </p:cNvPicPr>
                      <p:nvPr/>
                    </p:nvPicPr>
                    <p:blipFill>
                      <a:blip r:embed="rId5"/>
                      <a:srcRect/>
                      <a:stretch>
                        <a:fillRect/>
                      </a:stretch>
                    </p:blipFill>
                    <p:spPr bwMode="auto">
                      <a:xfrm>
                        <a:off x="504825" y="1086669"/>
                        <a:ext cx="812482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圆角矩形 9">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60646068"/>
              </p:ext>
            </p:extLst>
          </p:nvPr>
        </p:nvGraphicFramePr>
        <p:xfrm>
          <a:off x="504825" y="1816721"/>
          <a:ext cx="8124825" cy="1009650"/>
        </p:xfrm>
        <a:graphic>
          <a:graphicData uri="http://schemas.openxmlformats.org/presentationml/2006/ole">
            <mc:AlternateContent xmlns:mc="http://schemas.openxmlformats.org/markup-compatibility/2006">
              <mc:Choice xmlns:v="urn:schemas-microsoft-com:vml" Requires="v">
                <p:oleObj spid="_x0000_s76389" name="文档" r:id="rId8" imgW="8131812" imgH="1010610" progId="Word.Document.12">
                  <p:embed/>
                </p:oleObj>
              </mc:Choice>
              <mc:Fallback>
                <p:oleObj name="文档" r:id="rId8" imgW="8131812" imgH="1010610" progId="Word.Document.12">
                  <p:embed/>
                  <p:pic>
                    <p:nvPicPr>
                      <p:cNvPr id="0" name=""/>
                      <p:cNvPicPr>
                        <a:picLocks noChangeAspect="1" noChangeArrowheads="1"/>
                      </p:cNvPicPr>
                      <p:nvPr/>
                    </p:nvPicPr>
                    <p:blipFill>
                      <a:blip r:embed="rId9"/>
                      <a:srcRect/>
                      <a:stretch>
                        <a:fillRect/>
                      </a:stretch>
                    </p:blipFill>
                    <p:spPr bwMode="auto">
                      <a:xfrm>
                        <a:off x="504825" y="1816721"/>
                        <a:ext cx="81248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285373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564656271"/>
              </p:ext>
            </p:extLst>
          </p:nvPr>
        </p:nvGraphicFramePr>
        <p:xfrm>
          <a:off x="504825" y="3823345"/>
          <a:ext cx="8324850" cy="942975"/>
        </p:xfrm>
        <a:graphic>
          <a:graphicData uri="http://schemas.openxmlformats.org/presentationml/2006/ole">
            <mc:AlternateContent xmlns:mc="http://schemas.openxmlformats.org/markup-compatibility/2006">
              <mc:Choice xmlns:v="urn:schemas-microsoft-com:vml" Requires="v">
                <p:oleObj spid="_x0000_s76390" name="文档" r:id="rId11" imgW="8331710" imgH="943650" progId="Word.Document.12">
                  <p:embed/>
                </p:oleObj>
              </mc:Choice>
              <mc:Fallback>
                <p:oleObj name="文档" r:id="rId11" imgW="8331710" imgH="943650" progId="Word.Document.12">
                  <p:embed/>
                  <p:pic>
                    <p:nvPicPr>
                      <p:cNvPr id="0" name=""/>
                      <p:cNvPicPr>
                        <a:picLocks noChangeAspect="1" noChangeArrowheads="1"/>
                      </p:cNvPicPr>
                      <p:nvPr/>
                    </p:nvPicPr>
                    <p:blipFill>
                      <a:blip r:embed="rId12"/>
                      <a:srcRect/>
                      <a:stretch>
                        <a:fillRect/>
                      </a:stretch>
                    </p:blipFill>
                    <p:spPr bwMode="auto">
                      <a:xfrm>
                        <a:off x="504825" y="3823345"/>
                        <a:ext cx="83248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542302595"/>
              </p:ext>
            </p:extLst>
          </p:nvPr>
        </p:nvGraphicFramePr>
        <p:xfrm>
          <a:off x="504825" y="5210944"/>
          <a:ext cx="8324850" cy="933450"/>
        </p:xfrm>
        <a:graphic>
          <a:graphicData uri="http://schemas.openxmlformats.org/presentationml/2006/ole">
            <mc:AlternateContent xmlns:mc="http://schemas.openxmlformats.org/markup-compatibility/2006">
              <mc:Choice xmlns:v="urn:schemas-microsoft-com:vml" Requires="v">
                <p:oleObj spid="_x0000_s76391" name="文档" r:id="rId14" imgW="8331710" imgH="942840" progId="Word.Document.12">
                  <p:embed/>
                </p:oleObj>
              </mc:Choice>
              <mc:Fallback>
                <p:oleObj name="文档" r:id="rId14" imgW="8331710" imgH="942840" progId="Word.Document.12">
                  <p:embed/>
                  <p:pic>
                    <p:nvPicPr>
                      <p:cNvPr id="0" name=""/>
                      <p:cNvPicPr>
                        <a:picLocks noChangeAspect="1" noChangeArrowheads="1"/>
                      </p:cNvPicPr>
                      <p:nvPr/>
                    </p:nvPicPr>
                    <p:blipFill>
                      <a:blip r:embed="rId15"/>
                      <a:srcRect/>
                      <a:stretch>
                        <a:fillRect/>
                      </a:stretch>
                    </p:blipFill>
                    <p:spPr bwMode="auto">
                      <a:xfrm>
                        <a:off x="504825" y="5210944"/>
                        <a:ext cx="832485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00208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blinds(horizontal)">
                                      <p:cBhvr>
                                        <p:cTn id="19" dur="750"/>
                                        <p:tgtEl>
                                          <p:spTgt spid="11">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750"/>
                                        <p:tgtEl>
                                          <p:spTgt spid="12"/>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2846339331"/>
              </p:ext>
            </p:extLst>
          </p:nvPr>
        </p:nvGraphicFramePr>
        <p:xfrm>
          <a:off x="504825" y="333450"/>
          <a:ext cx="8124825" cy="581025"/>
        </p:xfrm>
        <a:graphic>
          <a:graphicData uri="http://schemas.openxmlformats.org/presentationml/2006/ole">
            <mc:AlternateContent xmlns:mc="http://schemas.openxmlformats.org/markup-compatibility/2006">
              <mc:Choice xmlns:v="urn:schemas-microsoft-com:vml" Requires="v">
                <p:oleObj spid="_x0000_s109569" name="文档" r:id="rId4" imgW="8131812" imgH="590490" progId="Word.Document.12">
                  <p:embed/>
                </p:oleObj>
              </mc:Choice>
              <mc:Fallback>
                <p:oleObj name="文档" r:id="rId4" imgW="8131812" imgH="590490" progId="Word.Document.12">
                  <p:embed/>
                  <p:pic>
                    <p:nvPicPr>
                      <p:cNvPr id="0" name=""/>
                      <p:cNvPicPr>
                        <a:picLocks noChangeAspect="1" noChangeArrowheads="1"/>
                      </p:cNvPicPr>
                      <p:nvPr/>
                    </p:nvPicPr>
                    <p:blipFill>
                      <a:blip r:embed="rId5"/>
                      <a:srcRect/>
                      <a:stretch>
                        <a:fillRect/>
                      </a:stretch>
                    </p:blipFill>
                    <p:spPr bwMode="auto">
                      <a:xfrm>
                        <a:off x="504825" y="333450"/>
                        <a:ext cx="81248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027579868"/>
              </p:ext>
            </p:extLst>
          </p:nvPr>
        </p:nvGraphicFramePr>
        <p:xfrm>
          <a:off x="504825" y="1106488"/>
          <a:ext cx="8124825" cy="828675"/>
        </p:xfrm>
        <a:graphic>
          <a:graphicData uri="http://schemas.openxmlformats.org/presentationml/2006/ole">
            <mc:AlternateContent xmlns:mc="http://schemas.openxmlformats.org/markup-compatibility/2006">
              <mc:Choice xmlns:v="urn:schemas-microsoft-com:vml" Requires="v">
                <p:oleObj spid="_x0000_s109570" name="文档" r:id="rId7" imgW="8131812" imgH="830520" progId="Word.Document.12">
                  <p:embed/>
                </p:oleObj>
              </mc:Choice>
              <mc:Fallback>
                <p:oleObj name="文档" r:id="rId7" imgW="8131812" imgH="830520" progId="Word.Document.12">
                  <p:embed/>
                  <p:pic>
                    <p:nvPicPr>
                      <p:cNvPr id="0" name=""/>
                      <p:cNvPicPr>
                        <a:picLocks noChangeAspect="1" noChangeArrowheads="1"/>
                      </p:cNvPicPr>
                      <p:nvPr/>
                    </p:nvPicPr>
                    <p:blipFill>
                      <a:blip r:embed="rId8"/>
                      <a:srcRect/>
                      <a:stretch>
                        <a:fillRect/>
                      </a:stretch>
                    </p:blipFill>
                    <p:spPr bwMode="auto">
                      <a:xfrm>
                        <a:off x="504825" y="1106488"/>
                        <a:ext cx="81248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685785883"/>
              </p:ext>
            </p:extLst>
          </p:nvPr>
        </p:nvGraphicFramePr>
        <p:xfrm>
          <a:off x="504825" y="2249091"/>
          <a:ext cx="8124825" cy="828675"/>
        </p:xfrm>
        <a:graphic>
          <a:graphicData uri="http://schemas.openxmlformats.org/presentationml/2006/ole">
            <mc:AlternateContent xmlns:mc="http://schemas.openxmlformats.org/markup-compatibility/2006">
              <mc:Choice xmlns:v="urn:schemas-microsoft-com:vml" Requires="v">
                <p:oleObj spid="_x0000_s109571" name="文档" r:id="rId10" imgW="8131812" imgH="837270" progId="Word.Document.12">
                  <p:embed/>
                </p:oleObj>
              </mc:Choice>
              <mc:Fallback>
                <p:oleObj name="文档" r:id="rId10" imgW="8131812" imgH="837270" progId="Word.Document.12">
                  <p:embed/>
                  <p:pic>
                    <p:nvPicPr>
                      <p:cNvPr id="0" name=""/>
                      <p:cNvPicPr>
                        <a:picLocks noChangeAspect="1" noChangeArrowheads="1"/>
                      </p:cNvPicPr>
                      <p:nvPr/>
                    </p:nvPicPr>
                    <p:blipFill>
                      <a:blip r:embed="rId11"/>
                      <a:srcRect/>
                      <a:stretch>
                        <a:fillRect/>
                      </a:stretch>
                    </p:blipFill>
                    <p:spPr bwMode="auto">
                      <a:xfrm>
                        <a:off x="504825" y="2249091"/>
                        <a:ext cx="81248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87852930"/>
              </p:ext>
            </p:extLst>
          </p:nvPr>
        </p:nvGraphicFramePr>
        <p:xfrm>
          <a:off x="504825" y="3463033"/>
          <a:ext cx="8124825" cy="838200"/>
        </p:xfrm>
        <a:graphic>
          <a:graphicData uri="http://schemas.openxmlformats.org/presentationml/2006/ole">
            <mc:AlternateContent xmlns:mc="http://schemas.openxmlformats.org/markup-compatibility/2006">
              <mc:Choice xmlns:v="urn:schemas-microsoft-com:vml" Requires="v">
                <p:oleObj spid="_x0000_s109572" name="文档" r:id="rId13" imgW="8131812" imgH="840510" progId="Word.Document.12">
                  <p:embed/>
                </p:oleObj>
              </mc:Choice>
              <mc:Fallback>
                <p:oleObj name="文档" r:id="rId13" imgW="8131812" imgH="840510" progId="Word.Document.12">
                  <p:embed/>
                  <p:pic>
                    <p:nvPicPr>
                      <p:cNvPr id="0" name=""/>
                      <p:cNvPicPr>
                        <a:picLocks noChangeAspect="1" noChangeArrowheads="1"/>
                      </p:cNvPicPr>
                      <p:nvPr/>
                    </p:nvPicPr>
                    <p:blipFill>
                      <a:blip r:embed="rId14"/>
                      <a:srcRect/>
                      <a:stretch>
                        <a:fillRect/>
                      </a:stretch>
                    </p:blipFill>
                    <p:spPr bwMode="auto">
                      <a:xfrm>
                        <a:off x="504825" y="3463033"/>
                        <a:ext cx="81248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444069575"/>
              </p:ext>
            </p:extLst>
          </p:nvPr>
        </p:nvGraphicFramePr>
        <p:xfrm>
          <a:off x="504825" y="4607818"/>
          <a:ext cx="8124825" cy="828675"/>
        </p:xfrm>
        <a:graphic>
          <a:graphicData uri="http://schemas.openxmlformats.org/presentationml/2006/ole">
            <mc:AlternateContent xmlns:mc="http://schemas.openxmlformats.org/markup-compatibility/2006">
              <mc:Choice xmlns:v="urn:schemas-microsoft-com:vml" Requires="v">
                <p:oleObj spid="_x0000_s109573" name="文档" r:id="rId16" imgW="8131812" imgH="836730" progId="Word.Document.12">
                  <p:embed/>
                </p:oleObj>
              </mc:Choice>
              <mc:Fallback>
                <p:oleObj name="文档" r:id="rId16" imgW="8131812" imgH="836730" progId="Word.Document.12">
                  <p:embed/>
                  <p:pic>
                    <p:nvPicPr>
                      <p:cNvPr id="0" name=""/>
                      <p:cNvPicPr>
                        <a:picLocks noChangeAspect="1" noChangeArrowheads="1"/>
                      </p:cNvPicPr>
                      <p:nvPr/>
                    </p:nvPicPr>
                    <p:blipFill>
                      <a:blip r:embed="rId17"/>
                      <a:srcRect/>
                      <a:stretch>
                        <a:fillRect/>
                      </a:stretch>
                    </p:blipFill>
                    <p:spPr bwMode="auto">
                      <a:xfrm>
                        <a:off x="504825" y="4607818"/>
                        <a:ext cx="81248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663805987"/>
              </p:ext>
            </p:extLst>
          </p:nvPr>
        </p:nvGraphicFramePr>
        <p:xfrm>
          <a:off x="504825" y="5634980"/>
          <a:ext cx="8124825" cy="838200"/>
        </p:xfrm>
        <a:graphic>
          <a:graphicData uri="http://schemas.openxmlformats.org/presentationml/2006/ole">
            <mc:AlternateContent xmlns:mc="http://schemas.openxmlformats.org/markup-compatibility/2006">
              <mc:Choice xmlns:v="urn:schemas-microsoft-com:vml" Requires="v">
                <p:oleObj spid="_x0000_s109574" name="文档" r:id="rId19" imgW="8131812" imgH="839970" progId="Word.Document.12">
                  <p:embed/>
                </p:oleObj>
              </mc:Choice>
              <mc:Fallback>
                <p:oleObj name="文档" r:id="rId19" imgW="8131812" imgH="839970" progId="Word.Document.12">
                  <p:embed/>
                  <p:pic>
                    <p:nvPicPr>
                      <p:cNvPr id="0" name=""/>
                      <p:cNvPicPr>
                        <a:picLocks noChangeAspect="1" noChangeArrowheads="1"/>
                      </p:cNvPicPr>
                      <p:nvPr/>
                    </p:nvPicPr>
                    <p:blipFill>
                      <a:blip r:embed="rId20"/>
                      <a:srcRect/>
                      <a:stretch>
                        <a:fillRect/>
                      </a:stretch>
                    </p:blipFill>
                    <p:spPr bwMode="auto">
                      <a:xfrm>
                        <a:off x="504825" y="5634980"/>
                        <a:ext cx="81248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28763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750"/>
                                        <p:tgtEl>
                                          <p:spTgt spid="6"/>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矩形 5"/>
              <p:cNvSpPr/>
              <p:nvPr/>
            </p:nvSpPr>
            <p:spPr>
              <a:xfrm>
                <a:off x="382191" y="117426"/>
                <a:ext cx="11412000" cy="5616578"/>
              </a:xfrm>
              <a:prstGeom prst="rect">
                <a:avLst/>
              </a:prstGeom>
            </p:spPr>
            <p:txBody>
              <a:bodyPr wrap="square" lIns="121898" tIns="60948" rIns="121898" bIns="60948">
                <a:spAutoFit/>
              </a:bodyPr>
              <a:lstStyle/>
              <a:p>
                <a:pPr algn="just">
                  <a:lnSpc>
                    <a:spcPct val="120000"/>
                  </a:lnSpc>
                  <a:spcAft>
                    <a:spcPts val="0"/>
                  </a:spcAft>
                  <a:tabLst>
                    <a:tab pos="2070735" algn="l"/>
                  </a:tabLst>
                </a:pPr>
                <a:r>
                  <a:rPr lang="zh-CN" altLang="zh-CN" sz="2800" b="1" kern="100" dirty="0" smtClean="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kern="100" dirty="0">
                    <a:latin typeface="Times New Roman"/>
                    <a:ea typeface="华文细黑"/>
                    <a:cs typeface="Times New Roman"/>
                  </a:rPr>
                  <a:t>　如图，一列载着危重病人的火车从</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地出发，沿北偏东</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射线</a:t>
                </a:r>
                <a:r>
                  <a:rPr lang="en-US" altLang="zh-CN" sz="2800" i="1" kern="100" dirty="0">
                    <a:latin typeface="Times New Roman"/>
                    <a:ea typeface="华文细黑"/>
                    <a:cs typeface="Courier New"/>
                  </a:rPr>
                  <a:t>OA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方向行驶，其中</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α</a:t>
                </a:r>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smtClean="0">
                            <a:latin typeface="Cambria Math"/>
                            <a:ea typeface="华文细黑"/>
                            <a:cs typeface="Times New Roman"/>
                          </a:rPr>
                        </m:ctrlPr>
                      </m:fPr>
                      <m:num>
                        <m:rad>
                          <m:radPr>
                            <m:degHide m:val="on"/>
                            <m:ctrlPr>
                              <a:rPr lang="en-US" altLang="zh-CN" sz="2800" i="1" kern="100" smtClean="0">
                                <a:latin typeface="Cambria Math"/>
                                <a:ea typeface="华文细黑"/>
                                <a:cs typeface="Times New Roman"/>
                              </a:rPr>
                            </m:ctrlPr>
                          </m:radPr>
                          <m:deg/>
                          <m:e>
                            <m:r>
                              <m:rPr>
                                <m:nor/>
                              </m:rPr>
                              <a:rPr lang="en-US" altLang="zh-CN" sz="2800" kern="100" dirty="0">
                                <a:latin typeface="Times New Roman"/>
                                <a:ea typeface="华文细黑"/>
                                <a:cs typeface="Courier New"/>
                              </a:rPr>
                              <m:t>10</m:t>
                            </m:r>
                          </m:e>
                        </m:rad>
                      </m:num>
                      <m:den>
                        <m:r>
                          <m:rPr>
                            <m:nor/>
                          </m:rPr>
                          <a:rPr lang="en-US" altLang="zh-CN" sz="2800" kern="100" dirty="0">
                            <a:latin typeface="Times New Roman"/>
                            <a:ea typeface="华文细黑"/>
                            <a:cs typeface="Courier New"/>
                          </a:rPr>
                          <m:t>10</m:t>
                        </m:r>
                      </m:den>
                    </m:f>
                  </m:oMath>
                </a14:m>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在距离</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地</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为正常数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千米，北偏</a:t>
                </a:r>
                <a:r>
                  <a:rPr lang="zh-CN" altLang="zh-CN" sz="2800" kern="100" spc="30" dirty="0">
                    <a:latin typeface="Times New Roman"/>
                    <a:ea typeface="华文细黑"/>
                    <a:cs typeface="Times New Roman"/>
                  </a:rPr>
                  <a:t>东</a:t>
                </a:r>
                <a:r>
                  <a:rPr lang="en-US" altLang="zh-CN" sz="2800" i="1" kern="100" spc="30" dirty="0">
                    <a:latin typeface="Times New Roman"/>
                    <a:ea typeface="华文细黑"/>
                    <a:cs typeface="Courier New"/>
                  </a:rPr>
                  <a:t>β</a:t>
                </a:r>
                <a:r>
                  <a:rPr lang="zh-CN" altLang="zh-CN" sz="2800" kern="100" spc="30" dirty="0">
                    <a:latin typeface="Times New Roman"/>
                    <a:ea typeface="华文细黑"/>
                    <a:cs typeface="Times New Roman"/>
                  </a:rPr>
                  <a:t>度的</a:t>
                </a:r>
                <a:r>
                  <a:rPr lang="en-US" altLang="zh-CN" sz="2800" i="1" kern="100" spc="30" dirty="0">
                    <a:latin typeface="Times New Roman"/>
                    <a:ea typeface="华文细黑"/>
                    <a:cs typeface="Courier New"/>
                  </a:rPr>
                  <a:t>N</a:t>
                </a:r>
                <a:r>
                  <a:rPr lang="zh-CN" altLang="zh-CN" sz="2800" kern="100" spc="30" dirty="0">
                    <a:latin typeface="Times New Roman"/>
                    <a:ea typeface="华文细黑"/>
                    <a:cs typeface="Times New Roman"/>
                  </a:rPr>
                  <a:t>处住有一位医学专</a:t>
                </a:r>
                <a:r>
                  <a:rPr lang="zh-CN" altLang="zh-CN" sz="2800" kern="100" dirty="0">
                    <a:latin typeface="Times New Roman"/>
                    <a:ea typeface="华文细黑"/>
                    <a:cs typeface="Times New Roman"/>
                  </a:rPr>
                  <a:t>家，其中</a:t>
                </a:r>
                <a:r>
                  <a:rPr lang="en-US" altLang="zh-CN" sz="2800" kern="100" dirty="0">
                    <a:latin typeface="Times New Roman"/>
                    <a:ea typeface="华文细黑"/>
                    <a:cs typeface="Courier New"/>
                  </a:rPr>
                  <a:t>sin </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14:m>
                  <m:oMath xmlns:m="http://schemas.openxmlformats.org/officeDocument/2006/math">
                    <m:f>
                      <m:fPr>
                        <m:ctrlPr>
                          <a:rPr lang="en-US" altLang="zh-CN" sz="2800" i="1" kern="100">
                            <a:latin typeface="Cambria Math"/>
                            <a:ea typeface="华文细黑"/>
                            <a:cs typeface="Times New Roman"/>
                          </a:rPr>
                        </m:ctrlPr>
                      </m:fPr>
                      <m:num>
                        <m:r>
                          <m:rPr>
                            <m:nor/>
                          </m:rPr>
                          <a:rPr lang="en-US" altLang="zh-CN" sz="2800" kern="100" dirty="0">
                            <a:latin typeface="Times New Roman"/>
                            <a:ea typeface="华文细黑"/>
                            <a:cs typeface="Courier New"/>
                          </a:rPr>
                          <m:t>3</m:t>
                        </m:r>
                      </m:num>
                      <m:den>
                        <m:r>
                          <m:rPr>
                            <m:nor/>
                          </m:rPr>
                          <a:rPr lang="en-US" altLang="zh-CN" sz="2800" b="0" i="0" kern="100" dirty="0" smtClean="0">
                            <a:latin typeface="Times New Roman"/>
                            <a:ea typeface="华文细黑"/>
                            <a:cs typeface="Courier New"/>
                          </a:rPr>
                          <m:t>5</m:t>
                        </m:r>
                      </m:den>
                    </m:f>
                  </m:oMath>
                </a14:m>
                <a:r>
                  <a:rPr lang="zh-CN" altLang="zh-CN" sz="2800" kern="100" dirty="0">
                    <a:latin typeface="Times New Roman"/>
                    <a:ea typeface="华文细黑"/>
                    <a:cs typeface="Times New Roman"/>
                  </a:rPr>
                  <a:t>，</a:t>
                </a:r>
                <a:r>
                  <a:rPr lang="zh-CN" altLang="zh-CN" sz="2800" kern="100" spc="30" dirty="0">
                    <a:latin typeface="Times New Roman"/>
                    <a:ea typeface="华文细黑"/>
                    <a:cs typeface="Times New Roman"/>
                  </a:rPr>
                  <a:t>现</a:t>
                </a:r>
                <a:r>
                  <a:rPr lang="en-US" altLang="zh-CN" sz="2800" kern="100" spc="30" dirty="0">
                    <a:latin typeface="Times New Roman"/>
                    <a:ea typeface="华文细黑"/>
                    <a:cs typeface="Courier New"/>
                  </a:rPr>
                  <a:t>120</a:t>
                </a:r>
                <a:r>
                  <a:rPr lang="zh-CN" altLang="zh-CN" sz="2800" kern="100" spc="30" dirty="0">
                    <a:latin typeface="Times New Roman"/>
                    <a:ea typeface="华文细黑"/>
                    <a:cs typeface="Times New Roman"/>
                  </a:rPr>
                  <a:t>指挥中心紧急</a:t>
                </a:r>
                <a:r>
                  <a:rPr lang="zh-CN" altLang="zh-CN" sz="2800" kern="100" spc="30" dirty="0" smtClean="0">
                    <a:latin typeface="Times New Roman"/>
                    <a:ea typeface="华文细黑"/>
                    <a:cs typeface="Times New Roman"/>
                  </a:rPr>
                  <a:t>征</a:t>
                </a:r>
                <a:endParaRPr lang="en-US" altLang="zh-CN" sz="2800" kern="100" spc="3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调离</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地正东</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千米</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处的救护车，先到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处载上医学专家，再全速赶往乘有危重病人的火车，并在</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处相遇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经计算，当两车行驶的路线与</a:t>
                </a:r>
                <a:r>
                  <a:rPr lang="en-US" altLang="zh-CN" sz="2800" i="1" kern="100" dirty="0">
                    <a:latin typeface="Times New Roman"/>
                    <a:ea typeface="华文细黑"/>
                    <a:cs typeface="Courier New"/>
                  </a:rPr>
                  <a:t>OB</a:t>
                </a:r>
                <a:r>
                  <a:rPr lang="zh-CN" altLang="zh-CN" sz="2800" kern="100" dirty="0">
                    <a:latin typeface="Times New Roman"/>
                    <a:ea typeface="华文细黑"/>
                    <a:cs typeface="Times New Roman"/>
                  </a:rPr>
                  <a:t>所围成的三角形</a:t>
                </a:r>
                <a:r>
                  <a:rPr lang="en-US" altLang="zh-CN" sz="2800" i="1" kern="100" dirty="0" err="1">
                    <a:latin typeface="Times New Roman"/>
                    <a:ea typeface="华文细黑"/>
                    <a:cs typeface="Courier New"/>
                  </a:rPr>
                  <a:t>OBC</a:t>
                </a:r>
                <a:r>
                  <a:rPr lang="zh-CN" altLang="zh-CN" sz="2800" kern="100" dirty="0">
                    <a:latin typeface="Times New Roman"/>
                    <a:ea typeface="华文细黑"/>
                    <a:cs typeface="Times New Roman"/>
                  </a:rPr>
                  <a:t>的面积</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最小时，抢救最及时</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在以</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为原点，正北方向为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轴的直角坐标</a:t>
                </a:r>
                <a:r>
                  <a:rPr lang="zh-CN" altLang="zh-CN" sz="2800" kern="100" dirty="0" smtClean="0">
                    <a:latin typeface="Times New Roman"/>
                    <a:ea typeface="华文细黑"/>
                    <a:cs typeface="Times New Roman"/>
                  </a:rPr>
                  <a:t>系中，</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求</a:t>
                </a:r>
                <a:r>
                  <a:rPr lang="zh-CN" altLang="zh-CN" sz="2800" kern="100" dirty="0">
                    <a:latin typeface="Times New Roman"/>
                    <a:ea typeface="华文细黑"/>
                    <a:cs typeface="Times New Roman"/>
                  </a:rPr>
                  <a:t>射线</a:t>
                </a:r>
                <a:r>
                  <a:rPr lang="en-US" altLang="zh-CN" sz="2800" i="1" kern="100" dirty="0">
                    <a:latin typeface="Times New Roman"/>
                    <a:ea typeface="华文细黑"/>
                    <a:cs typeface="Courier New"/>
                  </a:rPr>
                  <a:t>OA</a:t>
                </a:r>
                <a:r>
                  <a:rPr lang="zh-CN" altLang="zh-CN" sz="2800" kern="100" dirty="0">
                    <a:latin typeface="Times New Roman"/>
                    <a:ea typeface="华文细黑"/>
                    <a:cs typeface="Times New Roman"/>
                  </a:rPr>
                  <a:t>所在的直线方程；</a:t>
                </a:r>
                <a:endParaRPr lang="zh-CN" altLang="zh-CN" sz="2800" kern="100" dirty="0">
                  <a:effectLst/>
                  <a:latin typeface="宋体"/>
                  <a:cs typeface="Courier New"/>
                </a:endParaRPr>
              </a:p>
            </p:txBody>
          </p:sp>
        </mc:Choice>
        <mc:Fallback xmlns="">
          <p:sp>
            <p:nvSpPr>
              <p:cNvPr id="6" name="矩形 5"/>
              <p:cNvSpPr>
                <a:spLocks noRot="1" noChangeAspect="1" noMove="1" noResize="1" noEditPoints="1" noAdjustHandles="1" noChangeArrowheads="1" noChangeShapeType="1" noTextEdit="1"/>
              </p:cNvSpPr>
              <p:nvPr/>
            </p:nvSpPr>
            <p:spPr>
              <a:xfrm>
                <a:off x="382191" y="117426"/>
                <a:ext cx="11412000" cy="5616578"/>
              </a:xfrm>
              <a:prstGeom prst="rect">
                <a:avLst/>
              </a:prstGeom>
              <a:blipFill rotWithShape="1">
                <a:blip r:embed="rId2"/>
                <a:stretch>
                  <a:fillRect l="-855" t="-108" r="-801" b="-434"/>
                </a:stretch>
              </a:blipFill>
            </p:spPr>
            <p:txBody>
              <a:bodyPr/>
              <a:lstStyle/>
              <a:p>
                <a:r>
                  <a:rPr lang="zh-CN" altLang="en-US">
                    <a:noFill/>
                  </a:rPr>
                  <a:t> </a:t>
                </a:r>
              </a:p>
            </p:txBody>
          </p:sp>
        </mc:Fallback>
      </mc:AlternateContent>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9" name="图片 8" descr="F:\2016赵瑊\同步\数学\创新 人A必修2\word\RJ3-41.TIF"/>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37807" y="3755129"/>
            <a:ext cx="3456384" cy="2756151"/>
          </a:xfrm>
          <a:prstGeom prst="rect">
            <a:avLst/>
          </a:prstGeom>
          <a:noFill/>
          <a:ln>
            <a:noFill/>
          </a:ln>
        </p:spPr>
      </p:pic>
    </p:spTree>
    <p:extLst>
      <p:ext uri="{BB962C8B-B14F-4D97-AF65-F5344CB8AC3E}">
        <p14:creationId xmlns:p14="http://schemas.microsoft.com/office/powerpoint/2010/main" val="136853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2191" y="263770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OA</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2407598"/>
              </p:ext>
            </p:extLst>
          </p:nvPr>
        </p:nvGraphicFramePr>
        <p:xfrm>
          <a:off x="504825" y="27112"/>
          <a:ext cx="8124825" cy="1314450"/>
        </p:xfrm>
        <a:graphic>
          <a:graphicData uri="http://schemas.openxmlformats.org/presentationml/2006/ole">
            <mc:AlternateContent xmlns:mc="http://schemas.openxmlformats.org/markup-compatibility/2006">
              <mc:Choice xmlns:v="urn:schemas-microsoft-com:vml" Requires="v">
                <p:oleObj spid="_x0000_s80483" name="文档" r:id="rId4" imgW="8131812" imgH="1314360" progId="Word.Document.12">
                  <p:embed/>
                </p:oleObj>
              </mc:Choice>
              <mc:Fallback>
                <p:oleObj name="文档" r:id="rId4" imgW="8131812" imgH="1314360" progId="Word.Document.12">
                  <p:embed/>
                  <p:pic>
                    <p:nvPicPr>
                      <p:cNvPr id="0" name=""/>
                      <p:cNvPicPr>
                        <a:picLocks noChangeAspect="1" noChangeArrowheads="1"/>
                      </p:cNvPicPr>
                      <p:nvPr/>
                    </p:nvPicPr>
                    <p:blipFill>
                      <a:blip r:embed="rId5"/>
                      <a:srcRect/>
                      <a:stretch>
                        <a:fillRect/>
                      </a:stretch>
                    </p:blipFill>
                    <p:spPr bwMode="auto">
                      <a:xfrm>
                        <a:off x="504825" y="27112"/>
                        <a:ext cx="81248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5757548"/>
              </p:ext>
            </p:extLst>
          </p:nvPr>
        </p:nvGraphicFramePr>
        <p:xfrm>
          <a:off x="504825" y="1213148"/>
          <a:ext cx="8124825" cy="1371600"/>
        </p:xfrm>
        <a:graphic>
          <a:graphicData uri="http://schemas.openxmlformats.org/presentationml/2006/ole">
            <mc:AlternateContent xmlns:mc="http://schemas.openxmlformats.org/markup-compatibility/2006">
              <mc:Choice xmlns:v="urn:schemas-microsoft-com:vml" Requires="v">
                <p:oleObj spid="_x0000_s80484" name="文档" r:id="rId7" imgW="8131812" imgH="1371600" progId="Word.Document.12">
                  <p:embed/>
                </p:oleObj>
              </mc:Choice>
              <mc:Fallback>
                <p:oleObj name="文档" r:id="rId7" imgW="8131812" imgH="1371600" progId="Word.Document.12">
                  <p:embed/>
                  <p:pic>
                    <p:nvPicPr>
                      <p:cNvPr id="0" name=""/>
                      <p:cNvPicPr>
                        <a:picLocks noChangeAspect="1" noChangeArrowheads="1"/>
                      </p:cNvPicPr>
                      <p:nvPr/>
                    </p:nvPicPr>
                    <p:blipFill>
                      <a:blip r:embed="rId8"/>
                      <a:srcRect/>
                      <a:stretch>
                        <a:fillRect/>
                      </a:stretch>
                    </p:blipFill>
                    <p:spPr bwMode="auto">
                      <a:xfrm>
                        <a:off x="504825" y="1213148"/>
                        <a:ext cx="81248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88058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750"/>
                                        <p:tgtEl>
                                          <p:spTgt spid="13"/>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关于</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的函数关系式</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49861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要点归纳                                                                                                       </a:t>
            </a:r>
            <a:r>
              <a:rPr lang="zh-CN" altLang="en-US" kern="0" dirty="0" smtClean="0">
                <a:solidFill>
                  <a:schemeClr val="bg1"/>
                </a:solidFill>
                <a:latin typeface="华文新魏" pitchFamily="2" charset="-122"/>
                <a:ea typeface="华文新魏" pitchFamily="2" charset="-122"/>
              </a:rPr>
              <a:t>主干梳理</a:t>
            </a:r>
            <a:endParaRPr lang="zh-CN" altLang="en-US" kern="0" dirty="0">
              <a:solidFill>
                <a:schemeClr val="bg1"/>
              </a:solidFill>
              <a:latin typeface="华文新魏" pitchFamily="2" charset="-122"/>
              <a:ea typeface="华文新魏" pitchFamily="2" charset="-122"/>
            </a:endParaRPr>
          </a:p>
        </p:txBody>
      </p:sp>
      <p:sp>
        <p:nvSpPr>
          <p:cNvPr id="5" name="矩形 4"/>
          <p:cNvSpPr/>
          <p:nvPr/>
        </p:nvSpPr>
        <p:spPr>
          <a:xfrm>
            <a:off x="382191" y="558403"/>
            <a:ext cx="11412000" cy="6284773"/>
          </a:xfrm>
          <a:prstGeom prst="rect">
            <a:avLst/>
          </a:prstGeom>
        </p:spPr>
        <p:txBody>
          <a:bodyPr wrap="square" lIns="121898" tIns="60948" rIns="121898" bIns="60948">
            <a:spAutoFit/>
          </a:bodyPr>
          <a:lstStyle/>
          <a:p>
            <a:pPr algn="just">
              <a:lnSpc>
                <a:spcPct val="135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直线的倾斜角与斜率</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倾斜角与斜率从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两方面刻画了直线的倾斜程度，但倾斜角</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是角度</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&lt;180°)</a:t>
            </a:r>
            <a:r>
              <a:rPr lang="zh-CN" altLang="zh-CN" sz="2800" kern="100" dirty="0">
                <a:latin typeface="Times New Roman"/>
                <a:ea typeface="华文细黑"/>
                <a:cs typeface="Times New Roman"/>
              </a:rPr>
              <a:t>，是倾斜度的直接体现；斜率</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是实数</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k</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，是倾斜程度的间接反映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在解题的过程中，用斜率往往比用倾斜角更方便</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5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倾斜角与斜率的对应关系：当</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时，直线的斜率不存在；当</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90</a:t>
            </a:r>
            <a:r>
              <a:rPr lang="en-US" altLang="zh-CN" sz="2800" kern="100" spc="-290" dirty="0">
                <a:latin typeface="Times New Roman"/>
                <a:ea typeface="华文细黑"/>
                <a:cs typeface="Courier New"/>
              </a:rPr>
              <a:t>°</a:t>
            </a:r>
            <a:r>
              <a:rPr lang="zh-CN" altLang="zh-CN" sz="2800" kern="100" dirty="0">
                <a:latin typeface="Times New Roman"/>
                <a:ea typeface="华文细黑"/>
                <a:cs typeface="Times New Roman"/>
              </a:rPr>
              <a:t>时</a:t>
            </a:r>
            <a:r>
              <a:rPr lang="zh-CN" altLang="zh-CN" sz="2800" kern="100" spc="-290" dirty="0">
                <a:latin typeface="Times New Roman"/>
                <a:ea typeface="华文细黑"/>
                <a:cs typeface="Times New Roman"/>
              </a:rPr>
              <a:t>，</a:t>
            </a:r>
            <a:r>
              <a:rPr lang="zh-CN" altLang="zh-CN" sz="2800" kern="100" dirty="0">
                <a:latin typeface="Times New Roman"/>
                <a:ea typeface="华文细黑"/>
                <a:cs typeface="Times New Roman"/>
              </a:rPr>
              <a:t>斜率</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tan </a:t>
            </a:r>
            <a:r>
              <a:rPr lang="en-US" altLang="zh-CN" sz="2800" i="1" kern="100" dirty="0">
                <a:latin typeface="Times New Roman"/>
                <a:ea typeface="华文细黑"/>
                <a:cs typeface="Courier New"/>
              </a:rPr>
              <a:t>α</a:t>
            </a:r>
            <a:r>
              <a:rPr lang="zh-CN" altLang="zh-CN" sz="2800" kern="100" spc="-290" dirty="0">
                <a:latin typeface="Times New Roman"/>
                <a:ea typeface="华文细黑"/>
                <a:cs typeface="Times New Roman"/>
              </a:rPr>
              <a:t>，</a:t>
            </a:r>
            <a:r>
              <a:rPr lang="zh-CN" altLang="zh-CN" sz="2800" kern="100" dirty="0">
                <a:latin typeface="Times New Roman"/>
                <a:ea typeface="华文细黑"/>
                <a:cs typeface="Times New Roman"/>
              </a:rPr>
              <a:t>且经过两点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spc="-29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spc="-29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直线</a:t>
            </a:r>
            <a:endParaRPr lang="en-US" altLang="zh-CN" sz="2800" kern="100" dirty="0" smtClean="0">
              <a:latin typeface="Times New Roman"/>
              <a:ea typeface="华文细黑"/>
              <a:cs typeface="Times New Roman"/>
            </a:endParaRPr>
          </a:p>
          <a:p>
            <a:pPr algn="just">
              <a:lnSpc>
                <a:spcPct val="3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35000"/>
              </a:lnSpc>
              <a:spcAft>
                <a:spcPts val="0"/>
              </a:spcAft>
              <a:tabLst>
                <a:tab pos="2070735" algn="l"/>
              </a:tabLst>
            </a:pP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斜率</a:t>
            </a:r>
            <a:r>
              <a:rPr lang="en-US" altLang="zh-CN" sz="2800" i="1" kern="100" dirty="0" err="1">
                <a:latin typeface="Times New Roman"/>
                <a:ea typeface="华文细黑"/>
                <a:cs typeface="Courier New"/>
              </a:rPr>
              <a:t>k</a:t>
            </a:r>
            <a:r>
              <a:rPr lang="en-US" altLang="zh-CN" sz="2800" i="1" kern="100" baseline="-25000" dirty="0" err="1">
                <a:latin typeface="Times New Roman"/>
                <a:ea typeface="华文细黑"/>
                <a:cs typeface="Courier New"/>
              </a:rPr>
              <a:t>AB</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a:p>
            <a:pPr algn="just">
              <a:lnSpc>
                <a:spcPct val="50000"/>
              </a:lnSpc>
              <a:spcAft>
                <a:spcPts val="0"/>
              </a:spcAft>
              <a:tabLst>
                <a:tab pos="2070735" algn="l"/>
              </a:tabLst>
            </a:pPr>
            <a:endParaRPr lang="en-US" altLang="zh-CN" sz="2800" kern="100" dirty="0" smtClean="0">
              <a:latin typeface="Times New Roman"/>
              <a:ea typeface="华文细黑"/>
              <a:cs typeface="Courier New"/>
            </a:endParaRPr>
          </a:p>
          <a:p>
            <a:pPr algn="just">
              <a:lnSpc>
                <a:spcPct val="135000"/>
              </a:lnSpc>
              <a:spcAft>
                <a:spcPts val="0"/>
              </a:spcAft>
              <a:tabLst>
                <a:tab pos="207073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spc="-60" dirty="0">
                <a:latin typeface="Times New Roman"/>
                <a:ea typeface="华文细黑"/>
                <a:cs typeface="Times New Roman"/>
              </a:rPr>
              <a:t>当</a:t>
            </a:r>
            <a:r>
              <a:rPr lang="en-US" altLang="zh-CN" sz="2800" i="1" kern="100" spc="-60" dirty="0">
                <a:latin typeface="Times New Roman"/>
                <a:ea typeface="华文细黑"/>
                <a:cs typeface="Courier New"/>
              </a:rPr>
              <a:t>α</a:t>
            </a:r>
            <a:r>
              <a:rPr lang="zh-CN" altLang="zh-CN" sz="2800" kern="100" spc="-60" dirty="0">
                <a:latin typeface="Times New Roman"/>
                <a:ea typeface="华文细黑"/>
                <a:cs typeface="Times New Roman"/>
              </a:rPr>
              <a:t>由</a:t>
            </a:r>
            <a:r>
              <a:rPr lang="en-US" altLang="zh-CN" sz="2800" kern="100" spc="-60" dirty="0">
                <a:latin typeface="Times New Roman"/>
                <a:ea typeface="华文细黑"/>
                <a:cs typeface="Courier New"/>
              </a:rPr>
              <a:t>0°</a:t>
            </a:r>
            <a:r>
              <a:rPr lang="en-US" altLang="zh-CN" sz="2800" kern="100" spc="-60" dirty="0">
                <a:latin typeface="宋体"/>
                <a:ea typeface="华文细黑"/>
                <a:cs typeface="Times New Roman"/>
              </a:rPr>
              <a:t>→</a:t>
            </a:r>
            <a:r>
              <a:rPr lang="en-US" altLang="zh-CN" sz="2800" kern="100" spc="-60" dirty="0">
                <a:latin typeface="Times New Roman"/>
                <a:ea typeface="华文细黑"/>
                <a:cs typeface="Courier New"/>
              </a:rPr>
              <a:t>90°</a:t>
            </a:r>
            <a:r>
              <a:rPr lang="en-US" altLang="zh-CN" sz="2800" kern="100" spc="-60" dirty="0">
                <a:latin typeface="宋体"/>
                <a:ea typeface="华文细黑"/>
                <a:cs typeface="Times New Roman"/>
              </a:rPr>
              <a:t>→</a:t>
            </a:r>
            <a:r>
              <a:rPr lang="en-US" altLang="zh-CN" sz="2800" kern="100" spc="-60" dirty="0">
                <a:latin typeface="Times New Roman"/>
                <a:ea typeface="华文细黑"/>
                <a:cs typeface="Courier New"/>
              </a:rPr>
              <a:t>180°(</a:t>
            </a:r>
            <a:r>
              <a:rPr lang="zh-CN" altLang="zh-CN" sz="2800" kern="100" spc="-60" dirty="0">
                <a:latin typeface="Times New Roman"/>
                <a:ea typeface="华文细黑"/>
                <a:cs typeface="Times New Roman"/>
              </a:rPr>
              <a:t>不含</a:t>
            </a:r>
            <a:r>
              <a:rPr lang="en-US" altLang="zh-CN" sz="2800" kern="100" spc="-60" dirty="0">
                <a:latin typeface="Times New Roman"/>
                <a:ea typeface="华文细黑"/>
                <a:cs typeface="Courier New"/>
              </a:rPr>
              <a:t>180°)</a:t>
            </a:r>
            <a:r>
              <a:rPr lang="zh-CN" altLang="zh-CN" sz="2800" kern="100" spc="-60" dirty="0" smtClean="0">
                <a:latin typeface="Times New Roman"/>
                <a:ea typeface="华文细黑"/>
                <a:cs typeface="Times New Roman"/>
              </a:rPr>
              <a:t>变化时</a:t>
            </a:r>
            <a:r>
              <a:rPr lang="zh-CN" altLang="zh-CN" sz="2800" kern="100" spc="-60" dirty="0">
                <a:latin typeface="Times New Roman"/>
                <a:ea typeface="华文细黑"/>
                <a:cs typeface="Times New Roman"/>
              </a:rPr>
              <a:t>，</a:t>
            </a:r>
            <a:r>
              <a:rPr lang="en-US" altLang="zh-CN" sz="2800" i="1" kern="100" spc="-60" dirty="0">
                <a:latin typeface="Times New Roman"/>
                <a:ea typeface="华文细黑"/>
                <a:cs typeface="Courier New"/>
              </a:rPr>
              <a:t>k</a:t>
            </a:r>
            <a:r>
              <a:rPr lang="zh-CN" altLang="zh-CN" sz="2800" kern="100" spc="-60" dirty="0">
                <a:latin typeface="Times New Roman"/>
                <a:ea typeface="华文细黑"/>
                <a:cs typeface="Times New Roman"/>
              </a:rPr>
              <a:t>由</a:t>
            </a:r>
            <a:r>
              <a:rPr lang="en-US" altLang="zh-CN" sz="2800" kern="100" spc="-60" dirty="0">
                <a:latin typeface="Times New Roman"/>
                <a:ea typeface="华文细黑"/>
                <a:cs typeface="Courier New"/>
              </a:rPr>
              <a:t>0(</a:t>
            </a:r>
            <a:r>
              <a:rPr lang="zh-CN" altLang="zh-CN" sz="2800" kern="100" spc="-60" dirty="0">
                <a:latin typeface="Times New Roman"/>
                <a:ea typeface="华文细黑"/>
                <a:cs typeface="Times New Roman"/>
              </a:rPr>
              <a:t>含</a:t>
            </a:r>
            <a:r>
              <a:rPr lang="en-US" altLang="zh-CN" sz="2800" kern="100" spc="-60" dirty="0">
                <a:latin typeface="Times New Roman"/>
                <a:ea typeface="华文细黑"/>
                <a:cs typeface="Courier New"/>
              </a:rPr>
              <a:t>0)</a:t>
            </a:r>
            <a:r>
              <a:rPr lang="zh-CN" altLang="zh-CN" sz="2800" kern="100" spc="-60" dirty="0">
                <a:latin typeface="Times New Roman"/>
                <a:ea typeface="华文细黑"/>
                <a:cs typeface="Times New Roman"/>
              </a:rPr>
              <a:t>逐渐增大到＋</a:t>
            </a:r>
            <a:r>
              <a:rPr lang="en-US" altLang="zh-CN" sz="2800" kern="100" spc="-60" dirty="0" smtClean="0">
                <a:latin typeface="宋体"/>
                <a:ea typeface="华文细黑"/>
                <a:cs typeface="Times New Roman"/>
              </a:rPr>
              <a:t>∞</a:t>
            </a:r>
            <a:r>
              <a:rPr lang="en-US" altLang="zh-CN" sz="2800" kern="100" spc="-50" dirty="0" smtClean="0">
                <a:latin typeface="宋体"/>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不存在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，然后由－</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不存在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逐渐增大到</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不含</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32166415"/>
              </p:ext>
            </p:extLst>
          </p:nvPr>
        </p:nvGraphicFramePr>
        <p:xfrm>
          <a:off x="2278782" y="4604767"/>
          <a:ext cx="1276350" cy="1047750"/>
        </p:xfrm>
        <a:graphic>
          <a:graphicData uri="http://schemas.openxmlformats.org/presentationml/2006/ole">
            <mc:AlternateContent xmlns:mc="http://schemas.openxmlformats.org/markup-compatibility/2006">
              <mc:Choice xmlns:v="urn:schemas-microsoft-com:vml" Requires="v">
                <p:oleObj spid="_x0000_s82183" name="文档" r:id="rId4" imgW="1284400" imgH="1047364" progId="Word.Document.12">
                  <p:embed/>
                </p:oleObj>
              </mc:Choice>
              <mc:Fallback>
                <p:oleObj name="文档" r:id="rId4" imgW="1284400" imgH="1047364" progId="Word.Document.12">
                  <p:embed/>
                  <p:pic>
                    <p:nvPicPr>
                      <p:cNvPr id="0" name="对象 1"/>
                      <p:cNvPicPr>
                        <a:picLocks noChangeAspect="1" noChangeArrowheads="1"/>
                      </p:cNvPicPr>
                      <p:nvPr/>
                    </p:nvPicPr>
                    <p:blipFill>
                      <a:blip r:embed="rId5"/>
                      <a:srcRect/>
                      <a:stretch>
                        <a:fillRect/>
                      </a:stretch>
                    </p:blipFill>
                    <p:spPr bwMode="auto">
                      <a:xfrm>
                        <a:off x="2278782" y="4604767"/>
                        <a:ext cx="127635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2191" y="11510"/>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设点</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48336039"/>
              </p:ext>
            </p:extLst>
          </p:nvPr>
        </p:nvGraphicFramePr>
        <p:xfrm>
          <a:off x="504825" y="1476053"/>
          <a:ext cx="8124825" cy="971550"/>
        </p:xfrm>
        <a:graphic>
          <a:graphicData uri="http://schemas.openxmlformats.org/presentationml/2006/ole">
            <mc:AlternateContent xmlns:mc="http://schemas.openxmlformats.org/markup-compatibility/2006">
              <mc:Choice xmlns:v="urn:schemas-microsoft-com:vml" Requires="v">
                <p:oleObj spid="_x0000_s102729" name="文档" r:id="rId4" imgW="8131812" imgH="980910" progId="Word.Document.12">
                  <p:embed/>
                </p:oleObj>
              </mc:Choice>
              <mc:Fallback>
                <p:oleObj name="文档" r:id="rId4" imgW="8131812" imgH="980910" progId="Word.Document.12">
                  <p:embed/>
                  <p:pic>
                    <p:nvPicPr>
                      <p:cNvPr id="0" name=""/>
                      <p:cNvPicPr>
                        <a:picLocks noChangeAspect="1" noChangeArrowheads="1"/>
                      </p:cNvPicPr>
                      <p:nvPr/>
                    </p:nvPicPr>
                    <p:blipFill>
                      <a:blip r:embed="rId5"/>
                      <a:srcRect/>
                      <a:stretch>
                        <a:fillRect/>
                      </a:stretch>
                    </p:blipFill>
                    <p:spPr bwMode="auto">
                      <a:xfrm>
                        <a:off x="504825" y="1476053"/>
                        <a:ext cx="81248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4191558439"/>
              </p:ext>
            </p:extLst>
          </p:nvPr>
        </p:nvGraphicFramePr>
        <p:xfrm>
          <a:off x="504825" y="2556173"/>
          <a:ext cx="8124825" cy="1000125"/>
        </p:xfrm>
        <a:graphic>
          <a:graphicData uri="http://schemas.openxmlformats.org/presentationml/2006/ole">
            <mc:AlternateContent xmlns:mc="http://schemas.openxmlformats.org/markup-compatibility/2006">
              <mc:Choice xmlns:v="urn:schemas-microsoft-com:vml" Requires="v">
                <p:oleObj spid="_x0000_s102730" name="文档" r:id="rId7" imgW="8131812" imgH="1000080" progId="Word.Document.12">
                  <p:embed/>
                </p:oleObj>
              </mc:Choice>
              <mc:Fallback>
                <p:oleObj name="文档" r:id="rId7" imgW="8131812" imgH="1000080" progId="Word.Document.12">
                  <p:embed/>
                  <p:pic>
                    <p:nvPicPr>
                      <p:cNvPr id="0" name=""/>
                      <p:cNvPicPr>
                        <a:picLocks noChangeAspect="1" noChangeArrowheads="1"/>
                      </p:cNvPicPr>
                      <p:nvPr/>
                    </p:nvPicPr>
                    <p:blipFill>
                      <a:blip r:embed="rId8"/>
                      <a:srcRect/>
                      <a:stretch>
                        <a:fillRect/>
                      </a:stretch>
                    </p:blipFill>
                    <p:spPr bwMode="auto">
                      <a:xfrm>
                        <a:off x="504825" y="2556173"/>
                        <a:ext cx="812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089590426"/>
              </p:ext>
            </p:extLst>
          </p:nvPr>
        </p:nvGraphicFramePr>
        <p:xfrm>
          <a:off x="504825" y="3485009"/>
          <a:ext cx="9601200" cy="2143125"/>
        </p:xfrm>
        <a:graphic>
          <a:graphicData uri="http://schemas.openxmlformats.org/presentationml/2006/ole">
            <mc:AlternateContent xmlns:mc="http://schemas.openxmlformats.org/markup-compatibility/2006">
              <mc:Choice xmlns:v="urn:schemas-microsoft-com:vml" Requires="v">
                <p:oleObj spid="_x0000_s102731" name="文档" r:id="rId10" imgW="9608088" imgH="2142990" progId="Word.Document.12">
                  <p:embed/>
                </p:oleObj>
              </mc:Choice>
              <mc:Fallback>
                <p:oleObj name="文档" r:id="rId10" imgW="9608088" imgH="2142990" progId="Word.Document.12">
                  <p:embed/>
                  <p:pic>
                    <p:nvPicPr>
                      <p:cNvPr id="0" name=""/>
                      <p:cNvPicPr>
                        <a:picLocks noChangeAspect="1" noChangeArrowheads="1"/>
                      </p:cNvPicPr>
                      <p:nvPr/>
                    </p:nvPicPr>
                    <p:blipFill>
                      <a:blip r:embed="rId11"/>
                      <a:srcRect/>
                      <a:stretch>
                        <a:fillRect/>
                      </a:stretch>
                    </p:blipFill>
                    <p:spPr bwMode="auto">
                      <a:xfrm>
                        <a:off x="504825" y="3485009"/>
                        <a:ext cx="96012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577442779"/>
              </p:ext>
            </p:extLst>
          </p:nvPr>
        </p:nvGraphicFramePr>
        <p:xfrm>
          <a:off x="504825" y="5695950"/>
          <a:ext cx="3981450" cy="990600"/>
        </p:xfrm>
        <a:graphic>
          <a:graphicData uri="http://schemas.openxmlformats.org/presentationml/2006/ole">
            <mc:AlternateContent xmlns:mc="http://schemas.openxmlformats.org/markup-compatibility/2006">
              <mc:Choice xmlns:v="urn:schemas-microsoft-com:vml" Requires="v">
                <p:oleObj spid="_x0000_s102732" name="文档" r:id="rId13" imgW="3988513" imgH="990360" progId="Word.Document.12">
                  <p:embed/>
                </p:oleObj>
              </mc:Choice>
              <mc:Fallback>
                <p:oleObj name="文档" r:id="rId13" imgW="3988513" imgH="990360" progId="Word.Document.12">
                  <p:embed/>
                  <p:pic>
                    <p:nvPicPr>
                      <p:cNvPr id="0" name=""/>
                      <p:cNvPicPr>
                        <a:picLocks noChangeAspect="1" noChangeArrowheads="1"/>
                      </p:cNvPicPr>
                      <p:nvPr/>
                    </p:nvPicPr>
                    <p:blipFill>
                      <a:blip r:embed="rId14"/>
                      <a:srcRect/>
                      <a:stretch>
                        <a:fillRect/>
                      </a:stretch>
                    </p:blipFill>
                    <p:spPr bwMode="auto">
                      <a:xfrm>
                        <a:off x="504825" y="5695950"/>
                        <a:ext cx="39814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249282799"/>
              </p:ext>
            </p:extLst>
          </p:nvPr>
        </p:nvGraphicFramePr>
        <p:xfrm>
          <a:off x="4150990" y="5695950"/>
          <a:ext cx="6600825" cy="981075"/>
        </p:xfrm>
        <a:graphic>
          <a:graphicData uri="http://schemas.openxmlformats.org/presentationml/2006/ole">
            <mc:AlternateContent xmlns:mc="http://schemas.openxmlformats.org/markup-compatibility/2006">
              <mc:Choice xmlns:v="urn:schemas-microsoft-com:vml" Requires="v">
                <p:oleObj spid="_x0000_s102733" name="文档" r:id="rId16" imgW="6607722" imgH="980910" progId="Word.Document.12">
                  <p:embed/>
                </p:oleObj>
              </mc:Choice>
              <mc:Fallback>
                <p:oleObj name="文档" r:id="rId16" imgW="6607722" imgH="980910" progId="Word.Document.12">
                  <p:embed/>
                  <p:pic>
                    <p:nvPicPr>
                      <p:cNvPr id="0" name=""/>
                      <p:cNvPicPr>
                        <a:picLocks noChangeAspect="1" noChangeArrowheads="1"/>
                      </p:cNvPicPr>
                      <p:nvPr/>
                    </p:nvPicPr>
                    <p:blipFill>
                      <a:blip r:embed="rId17"/>
                      <a:srcRect/>
                      <a:stretch>
                        <a:fillRect/>
                      </a:stretch>
                    </p:blipFill>
                    <p:spPr bwMode="auto">
                      <a:xfrm>
                        <a:off x="4150990" y="5695950"/>
                        <a:ext cx="660082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85109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750"/>
                                        <p:tgtEl>
                                          <p:spTgt spid="13"/>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750"/>
                                        <p:tgtEl>
                                          <p:spTgt spid="5"/>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750"/>
                                        <p:tgtEl>
                                          <p:spTgt spid="7"/>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为何值时，抢救最及时？</a:t>
            </a:r>
            <a:endParaRPr lang="zh-CN" altLang="zh-CN" sz="280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870415142"/>
              </p:ext>
            </p:extLst>
          </p:nvPr>
        </p:nvGraphicFramePr>
        <p:xfrm>
          <a:off x="504825" y="909514"/>
          <a:ext cx="10620375" cy="1514475"/>
        </p:xfrm>
        <a:graphic>
          <a:graphicData uri="http://schemas.openxmlformats.org/presentationml/2006/ole">
            <mc:AlternateContent xmlns:mc="http://schemas.openxmlformats.org/markup-compatibility/2006">
              <mc:Choice xmlns:v="urn:schemas-microsoft-com:vml" Requires="v">
                <p:oleObj spid="_x0000_s103642" name="文档" r:id="rId4" imgW="10627300" imgH="1514160" progId="Word.Document.12">
                  <p:embed/>
                </p:oleObj>
              </mc:Choice>
              <mc:Fallback>
                <p:oleObj name="文档" r:id="rId4" imgW="10627300" imgH="1514160" progId="Word.Document.12">
                  <p:embed/>
                  <p:pic>
                    <p:nvPicPr>
                      <p:cNvPr id="0" name=""/>
                      <p:cNvPicPr>
                        <a:picLocks noChangeAspect="1" noChangeArrowheads="1"/>
                      </p:cNvPicPr>
                      <p:nvPr/>
                    </p:nvPicPr>
                    <p:blipFill>
                      <a:blip r:embed="rId5"/>
                      <a:srcRect/>
                      <a:stretch>
                        <a:fillRect/>
                      </a:stretch>
                    </p:blipFill>
                    <p:spPr bwMode="auto">
                      <a:xfrm>
                        <a:off x="504825" y="909514"/>
                        <a:ext cx="106203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407813825"/>
              </p:ext>
            </p:extLst>
          </p:nvPr>
        </p:nvGraphicFramePr>
        <p:xfrm>
          <a:off x="504825" y="2618656"/>
          <a:ext cx="7581900" cy="828675"/>
        </p:xfrm>
        <a:graphic>
          <a:graphicData uri="http://schemas.openxmlformats.org/presentationml/2006/ole">
            <mc:AlternateContent xmlns:mc="http://schemas.openxmlformats.org/markup-compatibility/2006">
              <mc:Choice xmlns:v="urn:schemas-microsoft-com:vml" Requires="v">
                <p:oleObj spid="_x0000_s103643" name="文档" r:id="rId7" imgW="7588845" imgH="830520" progId="Word.Document.12">
                  <p:embed/>
                </p:oleObj>
              </mc:Choice>
              <mc:Fallback>
                <p:oleObj name="文档" r:id="rId7" imgW="7588845" imgH="830520" progId="Word.Document.12">
                  <p:embed/>
                  <p:pic>
                    <p:nvPicPr>
                      <p:cNvPr id="0" name=""/>
                      <p:cNvPicPr>
                        <a:picLocks noChangeAspect="1" noChangeArrowheads="1"/>
                      </p:cNvPicPr>
                      <p:nvPr/>
                    </p:nvPicPr>
                    <p:blipFill>
                      <a:blip r:embed="rId8"/>
                      <a:srcRect/>
                      <a:stretch>
                        <a:fillRect/>
                      </a:stretch>
                    </p:blipFill>
                    <p:spPr bwMode="auto">
                      <a:xfrm>
                        <a:off x="504825" y="2618656"/>
                        <a:ext cx="7581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634099432"/>
              </p:ext>
            </p:extLst>
          </p:nvPr>
        </p:nvGraphicFramePr>
        <p:xfrm>
          <a:off x="504825" y="3802038"/>
          <a:ext cx="7581900" cy="847725"/>
        </p:xfrm>
        <a:graphic>
          <a:graphicData uri="http://schemas.openxmlformats.org/presentationml/2006/ole">
            <mc:AlternateContent xmlns:mc="http://schemas.openxmlformats.org/markup-compatibility/2006">
              <mc:Choice xmlns:v="urn:schemas-microsoft-com:vml" Requires="v">
                <p:oleObj spid="_x0000_s103644" name="文档" r:id="rId10" imgW="7588845" imgH="854010" progId="Word.Document.12">
                  <p:embed/>
                </p:oleObj>
              </mc:Choice>
              <mc:Fallback>
                <p:oleObj name="文档" r:id="rId10" imgW="7588845" imgH="854010" progId="Word.Document.12">
                  <p:embed/>
                  <p:pic>
                    <p:nvPicPr>
                      <p:cNvPr id="0" name=""/>
                      <p:cNvPicPr>
                        <a:picLocks noChangeAspect="1" noChangeArrowheads="1"/>
                      </p:cNvPicPr>
                      <p:nvPr/>
                    </p:nvPicPr>
                    <p:blipFill>
                      <a:blip r:embed="rId11"/>
                      <a:srcRect/>
                      <a:stretch>
                        <a:fillRect/>
                      </a:stretch>
                    </p:blipFill>
                    <p:spPr bwMode="auto">
                      <a:xfrm>
                        <a:off x="504825" y="3802038"/>
                        <a:ext cx="75819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716447157"/>
              </p:ext>
            </p:extLst>
          </p:nvPr>
        </p:nvGraphicFramePr>
        <p:xfrm>
          <a:off x="504825" y="4941962"/>
          <a:ext cx="7581900" cy="847725"/>
        </p:xfrm>
        <a:graphic>
          <a:graphicData uri="http://schemas.openxmlformats.org/presentationml/2006/ole">
            <mc:AlternateContent xmlns:mc="http://schemas.openxmlformats.org/markup-compatibility/2006">
              <mc:Choice xmlns:v="urn:schemas-microsoft-com:vml" Requires="v">
                <p:oleObj spid="_x0000_s103645" name="文档" r:id="rId13" imgW="7588845" imgH="854010" progId="Word.Document.12">
                  <p:embed/>
                </p:oleObj>
              </mc:Choice>
              <mc:Fallback>
                <p:oleObj name="文档" r:id="rId13" imgW="7588845" imgH="854010" progId="Word.Document.12">
                  <p:embed/>
                  <p:pic>
                    <p:nvPicPr>
                      <p:cNvPr id="0" name=""/>
                      <p:cNvPicPr>
                        <a:picLocks noChangeAspect="1" noChangeArrowheads="1"/>
                      </p:cNvPicPr>
                      <p:nvPr/>
                    </p:nvPicPr>
                    <p:blipFill>
                      <a:blip r:embed="rId14"/>
                      <a:srcRect/>
                      <a:stretch>
                        <a:fillRect/>
                      </a:stretch>
                    </p:blipFill>
                    <p:spPr bwMode="auto">
                      <a:xfrm>
                        <a:off x="504825" y="4941962"/>
                        <a:ext cx="75819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91729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82191" y="11742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题型五　分类讨论思想</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分类讨论思想其实质就是将整体问题化为部分问题来解决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在解题过程中，需选定一个标准，根据这个标准划分成几个能用不同形式解决的小问题，从而使问题得到解决</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在本章中涉及到分类讨论的问题主要是由直线的斜率是否存在及直线的点斜式、斜截式、两点式、截距式的局限性引起的分类讨论问题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629490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4541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kern="100" dirty="0">
                <a:latin typeface="Times New Roman"/>
                <a:ea typeface="华文细黑"/>
                <a:cs typeface="Times New Roman"/>
              </a:rPr>
              <a:t>　设直线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在两坐标轴上的截距相等，求直线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4061492106"/>
              </p:ext>
            </p:extLst>
          </p:nvPr>
        </p:nvGraphicFramePr>
        <p:xfrm>
          <a:off x="504825" y="4111774"/>
          <a:ext cx="7581900" cy="1009650"/>
        </p:xfrm>
        <a:graphic>
          <a:graphicData uri="http://schemas.openxmlformats.org/presentationml/2006/ole">
            <mc:AlternateContent xmlns:mc="http://schemas.openxmlformats.org/markup-compatibility/2006">
              <mc:Choice xmlns:v="urn:schemas-microsoft-com:vml" Requires="v">
                <p:oleObj spid="_x0000_s105524" name="文档" r:id="rId4" imgW="7588845" imgH="1010610" progId="Word.Document.12">
                  <p:embed/>
                </p:oleObj>
              </mc:Choice>
              <mc:Fallback>
                <p:oleObj name="文档" r:id="rId4" imgW="7588845" imgH="1010610" progId="Word.Document.12">
                  <p:embed/>
                  <p:pic>
                    <p:nvPicPr>
                      <p:cNvPr id="0" name=""/>
                      <p:cNvPicPr>
                        <a:picLocks noChangeAspect="1" noChangeArrowheads="1"/>
                      </p:cNvPicPr>
                      <p:nvPr/>
                    </p:nvPicPr>
                    <p:blipFill>
                      <a:blip r:embed="rId5"/>
                      <a:srcRect/>
                      <a:stretch>
                        <a:fillRect/>
                      </a:stretch>
                    </p:blipFill>
                    <p:spPr bwMode="auto">
                      <a:xfrm>
                        <a:off x="504825" y="4111774"/>
                        <a:ext cx="75819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82191" y="1375470"/>
            <a:ext cx="11412000" cy="26258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当</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时，直线经过原点，满足条件，此时直线的方程为：</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时，直线在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轴上无截距，不符合题意，故当</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2</a:t>
            </a:r>
            <a:r>
              <a:rPr lang="zh-CN" altLang="zh-CN" sz="2800" kern="100" dirty="0">
                <a:latin typeface="Times New Roman"/>
                <a:ea typeface="华文细黑"/>
                <a:cs typeface="Times New Roman"/>
              </a:rPr>
              <a:t>时，由题意得：</a:t>
            </a:r>
            <a:endParaRPr lang="zh-CN" altLang="zh-CN" sz="2800" kern="100" dirty="0">
              <a:effectLst/>
              <a:latin typeface="宋体"/>
              <a:cs typeface="Courier New"/>
            </a:endParaRPr>
          </a:p>
        </p:txBody>
      </p:sp>
      <p:sp>
        <p:nvSpPr>
          <p:cNvPr id="15" name="矩形 14"/>
          <p:cNvSpPr/>
          <p:nvPr/>
        </p:nvSpPr>
        <p:spPr>
          <a:xfrm>
            <a:off x="382191" y="5091624"/>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此时直线的方程为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综上，所求直线方程为</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1992679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blinds(horizontal)">
                                      <p:cBhvr>
                                        <p:cTn id="22" dur="5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xEl>
                                              <p:pRg st="1" end="1"/>
                                            </p:txEl>
                                          </p:spTgt>
                                        </p:tgtEl>
                                        <p:attrNameLst>
                                          <p:attrName>style.visibility</p:attrName>
                                        </p:attrNameLst>
                                      </p:cBhvr>
                                      <p:to>
                                        <p:strVal val="visible"/>
                                      </p:to>
                                    </p:set>
                                    <p:animEffect transition="in" filter="blinds(horizontal)">
                                      <p:cBhvr>
                                        <p:cTn id="27" dur="500"/>
                                        <p:tgtEl>
                                          <p:spTgt spid="1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4">
                                            <p:txEl>
                                              <p:pRg st="0" end="0"/>
                                            </p:txEl>
                                          </p:spTgt>
                                        </p:tgtEl>
                                      </p:cBhvr>
                                    </p:animEffect>
                                    <p:set>
                                      <p:cBhvr>
                                        <p:cTn id="32" dur="1" fill="hold">
                                          <p:stCondLst>
                                            <p:cond delay="499"/>
                                          </p:stCondLst>
                                        </p:cTn>
                                        <p:tgtEl>
                                          <p:spTgt spid="14">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4">
                                            <p:txEl>
                                              <p:pRg st="1" end="1"/>
                                            </p:txEl>
                                          </p:spTgt>
                                        </p:tgtEl>
                                      </p:cBhvr>
                                    </p:animEffect>
                                    <p:set>
                                      <p:cBhvr>
                                        <p:cTn id="35" dur="1" fill="hold">
                                          <p:stCondLst>
                                            <p:cond delay="499"/>
                                          </p:stCondLst>
                                        </p:cTn>
                                        <p:tgtEl>
                                          <p:spTgt spid="14">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5">
                                            <p:txEl>
                                              <p:pRg st="0" end="0"/>
                                            </p:txEl>
                                          </p:spTgt>
                                        </p:tgtEl>
                                      </p:cBhvr>
                                    </p:animEffect>
                                    <p:set>
                                      <p:cBhvr>
                                        <p:cTn id="41" dur="1" fill="hold">
                                          <p:stCondLst>
                                            <p:cond delay="499"/>
                                          </p:stCondLst>
                                        </p:cTn>
                                        <p:tgtEl>
                                          <p:spTgt spid="15">
                                            <p:txEl>
                                              <p:pRg st="0" end="0"/>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5">
                                            <p:txEl>
                                              <p:pRg st="1" end="1"/>
                                            </p:txEl>
                                          </p:spTgt>
                                        </p:tgtEl>
                                      </p:cBhvr>
                                    </p:animEffect>
                                    <p:set>
                                      <p:cBhvr>
                                        <p:cTn id="44" dur="1" fill="hold">
                                          <p:stCondLst>
                                            <p:cond delay="499"/>
                                          </p:stCondLst>
                                        </p:cTn>
                                        <p:tgtEl>
                                          <p:spTgt spid="15">
                                            <p:txEl>
                                              <p:pRg st="1" end="1"/>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4" grpId="0" uiExpand="1" build="allAtOnce"/>
      <p:bldP spid="15" grpId="0" uiExpand="1" build="allAtOnce"/>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5</a:t>
            </a:r>
            <a:r>
              <a:rPr lang="zh-CN" altLang="zh-CN" sz="2800" kern="100" dirty="0">
                <a:latin typeface="Times New Roman"/>
                <a:ea typeface="华文细黑"/>
                <a:cs typeface="Times New Roman"/>
              </a:rPr>
              <a:t>　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经过点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，且在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轴上的截距互为相反数，试求该直线的方程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845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2191" y="2162225"/>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当截距都不为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时，根据题意，</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11806351"/>
              </p:ext>
            </p:extLst>
          </p:nvPr>
        </p:nvGraphicFramePr>
        <p:xfrm>
          <a:off x="504825" y="261442"/>
          <a:ext cx="9648825" cy="885825"/>
        </p:xfrm>
        <a:graphic>
          <a:graphicData uri="http://schemas.openxmlformats.org/presentationml/2006/ole">
            <mc:AlternateContent xmlns:mc="http://schemas.openxmlformats.org/markup-compatibility/2006">
              <mc:Choice xmlns:v="urn:schemas-microsoft-com:vml" Requires="v">
                <p:oleObj spid="_x0000_s106655" name="文档" r:id="rId4" imgW="9655902" imgH="885600" progId="Word.Document.12">
                  <p:embed/>
                </p:oleObj>
              </mc:Choice>
              <mc:Fallback>
                <p:oleObj name="文档" r:id="rId4" imgW="9655902" imgH="885600" progId="Word.Document.12">
                  <p:embed/>
                  <p:pic>
                    <p:nvPicPr>
                      <p:cNvPr id="0" name=""/>
                      <p:cNvPicPr>
                        <a:picLocks noChangeAspect="1" noChangeArrowheads="1"/>
                      </p:cNvPicPr>
                      <p:nvPr/>
                    </p:nvPicPr>
                    <p:blipFill>
                      <a:blip r:embed="rId5"/>
                      <a:srcRect/>
                      <a:stretch>
                        <a:fillRect/>
                      </a:stretch>
                    </p:blipFill>
                    <p:spPr bwMode="auto">
                      <a:xfrm>
                        <a:off x="504825" y="261442"/>
                        <a:ext cx="96488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474621501"/>
              </p:ext>
            </p:extLst>
          </p:nvPr>
        </p:nvGraphicFramePr>
        <p:xfrm>
          <a:off x="504825" y="1266875"/>
          <a:ext cx="9601200" cy="895350"/>
        </p:xfrm>
        <a:graphic>
          <a:graphicData uri="http://schemas.openxmlformats.org/presentationml/2006/ole">
            <mc:AlternateContent xmlns:mc="http://schemas.openxmlformats.org/markup-compatibility/2006">
              <mc:Choice xmlns:v="urn:schemas-microsoft-com:vml" Requires="v">
                <p:oleObj spid="_x0000_s106656" name="文档" r:id="rId7" imgW="9608088" imgH="895320" progId="Word.Document.12">
                  <p:embed/>
                </p:oleObj>
              </mc:Choice>
              <mc:Fallback>
                <p:oleObj name="文档" r:id="rId7" imgW="9608088" imgH="895320" progId="Word.Document.12">
                  <p:embed/>
                  <p:pic>
                    <p:nvPicPr>
                      <p:cNvPr id="0" name=""/>
                      <p:cNvPicPr>
                        <a:picLocks noChangeAspect="1" noChangeArrowheads="1"/>
                      </p:cNvPicPr>
                      <p:nvPr/>
                    </p:nvPicPr>
                    <p:blipFill>
                      <a:blip r:embed="rId8"/>
                      <a:srcRect/>
                      <a:stretch>
                        <a:fillRect/>
                      </a:stretch>
                    </p:blipFill>
                    <p:spPr bwMode="auto">
                      <a:xfrm>
                        <a:off x="504825" y="1266875"/>
                        <a:ext cx="96012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664460263"/>
              </p:ext>
            </p:extLst>
          </p:nvPr>
        </p:nvGraphicFramePr>
        <p:xfrm>
          <a:off x="504825" y="3035846"/>
          <a:ext cx="9648825" cy="914400"/>
        </p:xfrm>
        <a:graphic>
          <a:graphicData uri="http://schemas.openxmlformats.org/presentationml/2006/ole">
            <mc:AlternateContent xmlns:mc="http://schemas.openxmlformats.org/markup-compatibility/2006">
              <mc:Choice xmlns:v="urn:schemas-microsoft-com:vml" Requires="v">
                <p:oleObj spid="_x0000_s106657" name="文档" r:id="rId10" imgW="9655902" imgH="920430" progId="Word.Document.12">
                  <p:embed/>
                </p:oleObj>
              </mc:Choice>
              <mc:Fallback>
                <p:oleObj name="文档" r:id="rId10" imgW="9655902" imgH="920430" progId="Word.Document.12">
                  <p:embed/>
                  <p:pic>
                    <p:nvPicPr>
                      <p:cNvPr id="0" name=""/>
                      <p:cNvPicPr>
                        <a:picLocks noChangeAspect="1" noChangeArrowheads="1"/>
                      </p:cNvPicPr>
                      <p:nvPr/>
                    </p:nvPicPr>
                    <p:blipFill>
                      <a:blip r:embed="rId11"/>
                      <a:srcRect/>
                      <a:stretch>
                        <a:fillRect/>
                      </a:stretch>
                    </p:blipFill>
                    <p:spPr bwMode="auto">
                      <a:xfrm>
                        <a:off x="504825" y="3035846"/>
                        <a:ext cx="96488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056684499"/>
              </p:ext>
            </p:extLst>
          </p:nvPr>
        </p:nvGraphicFramePr>
        <p:xfrm>
          <a:off x="504825" y="4159399"/>
          <a:ext cx="9601200" cy="914400"/>
        </p:xfrm>
        <a:graphic>
          <a:graphicData uri="http://schemas.openxmlformats.org/presentationml/2006/ole">
            <mc:AlternateContent xmlns:mc="http://schemas.openxmlformats.org/markup-compatibility/2006">
              <mc:Choice xmlns:v="urn:schemas-microsoft-com:vml" Requires="v">
                <p:oleObj spid="_x0000_s106658" name="文档" r:id="rId13" imgW="9608088" imgH="920430" progId="Word.Document.12">
                  <p:embed/>
                </p:oleObj>
              </mc:Choice>
              <mc:Fallback>
                <p:oleObj name="文档" r:id="rId13" imgW="9608088" imgH="920430" progId="Word.Document.12">
                  <p:embed/>
                  <p:pic>
                    <p:nvPicPr>
                      <p:cNvPr id="0" name=""/>
                      <p:cNvPicPr>
                        <a:picLocks noChangeAspect="1" noChangeArrowheads="1"/>
                      </p:cNvPicPr>
                      <p:nvPr/>
                    </p:nvPicPr>
                    <p:blipFill>
                      <a:blip r:embed="rId14"/>
                      <a:srcRect/>
                      <a:stretch>
                        <a:fillRect/>
                      </a:stretch>
                    </p:blipFill>
                    <p:spPr bwMode="auto">
                      <a:xfrm>
                        <a:off x="504825" y="4159399"/>
                        <a:ext cx="9601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5033020"/>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综上，所求直线方程为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227969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750"/>
                                        <p:tgtEl>
                                          <p:spTgt spid="6">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750"/>
                                        <p:tgtEl>
                                          <p:spTgt spid="10"/>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750"/>
                                        <p:tgtEl>
                                          <p:spTgt spid="11">
                                            <p:txEl>
                                              <p:pRg st="0" end="0"/>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Effect transition="in" filter="blinds(horizontal)">
                                      <p:cBhvr>
                                        <p:cTn id="31" dur="75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题型六　数形结合思想</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根据数学问题的条件和结论的内在联系，将抽象的数学语言与直观的图形相结合，使抽象思维与形象思维相结合</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93014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6</a:t>
            </a:r>
            <a:r>
              <a:rPr lang="zh-CN" altLang="zh-CN" sz="2800" kern="100" dirty="0">
                <a:latin typeface="Times New Roman"/>
                <a:ea typeface="华文细黑"/>
                <a:cs typeface="Times New Roman"/>
              </a:rPr>
              <a:t>　已知直线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，且与以</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为端点的线段相交，求直线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的斜率的取值范围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037476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382191" y="1684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如图所示，</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017874486"/>
              </p:ext>
            </p:extLst>
          </p:nvPr>
        </p:nvGraphicFramePr>
        <p:xfrm>
          <a:off x="504825" y="765498"/>
          <a:ext cx="6896100" cy="1009650"/>
        </p:xfrm>
        <a:graphic>
          <a:graphicData uri="http://schemas.openxmlformats.org/presentationml/2006/ole">
            <mc:AlternateContent xmlns:mc="http://schemas.openxmlformats.org/markup-compatibility/2006">
              <mc:Choice xmlns:v="urn:schemas-microsoft-com:vml" Requires="v">
                <p:oleObj spid="_x0000_s107634" name="文档" r:id="rId4" imgW="6902977" imgH="1010610" progId="Word.Document.12">
                  <p:embed/>
                </p:oleObj>
              </mc:Choice>
              <mc:Fallback>
                <p:oleObj name="文档" r:id="rId4" imgW="6902977" imgH="1010610" progId="Word.Document.12">
                  <p:embed/>
                  <p:pic>
                    <p:nvPicPr>
                      <p:cNvPr id="0" name=""/>
                      <p:cNvPicPr>
                        <a:picLocks noChangeAspect="1" noChangeArrowheads="1"/>
                      </p:cNvPicPr>
                      <p:nvPr/>
                    </p:nvPicPr>
                    <p:blipFill>
                      <a:blip r:embed="rId5"/>
                      <a:srcRect/>
                      <a:stretch>
                        <a:fillRect/>
                      </a:stretch>
                    </p:blipFill>
                    <p:spPr bwMode="auto">
                      <a:xfrm>
                        <a:off x="504825" y="765498"/>
                        <a:ext cx="68961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2848654"/>
            <a:ext cx="6361087"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当直线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绕着点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由</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逆时针旋转到与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轴平行的位置</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时，它的斜率的变化范围是</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8" name="图片 7" descr="F:\2016赵瑊\同步\数学\创新 人A必修2\word\RJ3-42.TIF"/>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35366" y="218009"/>
            <a:ext cx="4258825" cy="4051024"/>
          </a:xfrm>
          <a:prstGeom prst="rect">
            <a:avLst/>
          </a:prstGeom>
          <a:noFill/>
          <a:ln>
            <a:noFill/>
          </a:ln>
        </p:spPr>
      </p:pic>
      <p:graphicFrame>
        <p:nvGraphicFramePr>
          <p:cNvPr id="11" name="对象 10"/>
          <p:cNvGraphicFramePr>
            <a:graphicFrameLocks noChangeAspect="1"/>
          </p:cNvGraphicFramePr>
          <p:nvPr>
            <p:extLst>
              <p:ext uri="{D42A27DB-BD31-4B8C-83A1-F6EECF244321}">
                <p14:modId xmlns:p14="http://schemas.microsoft.com/office/powerpoint/2010/main" val="2950940898"/>
              </p:ext>
            </p:extLst>
          </p:nvPr>
        </p:nvGraphicFramePr>
        <p:xfrm>
          <a:off x="504825" y="1870001"/>
          <a:ext cx="6896100" cy="1009650"/>
        </p:xfrm>
        <a:graphic>
          <a:graphicData uri="http://schemas.openxmlformats.org/presentationml/2006/ole">
            <mc:AlternateContent xmlns:mc="http://schemas.openxmlformats.org/markup-compatibility/2006">
              <mc:Choice xmlns:v="urn:schemas-microsoft-com:vml" Requires="v">
                <p:oleObj spid="_x0000_s107635" name="文档" r:id="rId8" imgW="6902977" imgH="1011150" progId="Word.Document.12">
                  <p:embed/>
                </p:oleObj>
              </mc:Choice>
              <mc:Fallback>
                <p:oleObj name="文档" r:id="rId8" imgW="6902977" imgH="1011150" progId="Word.Document.12">
                  <p:embed/>
                  <p:pic>
                    <p:nvPicPr>
                      <p:cNvPr id="0" name=""/>
                      <p:cNvPicPr>
                        <a:picLocks noChangeAspect="1" noChangeArrowheads="1"/>
                      </p:cNvPicPr>
                      <p:nvPr/>
                    </p:nvPicPr>
                    <p:blipFill>
                      <a:blip r:embed="rId9"/>
                      <a:srcRect/>
                      <a:stretch>
                        <a:fillRect/>
                      </a:stretch>
                    </p:blipFill>
                    <p:spPr bwMode="auto">
                      <a:xfrm>
                        <a:off x="504825" y="1870001"/>
                        <a:ext cx="68961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96475045"/>
              </p:ext>
            </p:extLst>
          </p:nvPr>
        </p:nvGraphicFramePr>
        <p:xfrm>
          <a:off x="504825" y="5013970"/>
          <a:ext cx="11229975" cy="1828800"/>
        </p:xfrm>
        <a:graphic>
          <a:graphicData uri="http://schemas.openxmlformats.org/presentationml/2006/ole">
            <mc:AlternateContent xmlns:mc="http://schemas.openxmlformats.org/markup-compatibility/2006">
              <mc:Choice xmlns:v="urn:schemas-microsoft-com:vml" Requires="v">
                <p:oleObj spid="_x0000_s107636" name="文档" r:id="rId11" imgW="11236990" imgH="1829520" progId="Word.Document.12">
                  <p:embed/>
                </p:oleObj>
              </mc:Choice>
              <mc:Fallback>
                <p:oleObj name="文档" r:id="rId11" imgW="11236990" imgH="1829520" progId="Word.Document.12">
                  <p:embed/>
                  <p:pic>
                    <p:nvPicPr>
                      <p:cNvPr id="0" name=""/>
                      <p:cNvPicPr>
                        <a:picLocks noChangeAspect="1" noChangeArrowheads="1"/>
                      </p:cNvPicPr>
                      <p:nvPr/>
                    </p:nvPicPr>
                    <p:blipFill>
                      <a:blip r:embed="rId12"/>
                      <a:srcRect/>
                      <a:stretch>
                        <a:fillRect/>
                      </a:stretch>
                    </p:blipFill>
                    <p:spPr bwMode="auto">
                      <a:xfrm>
                        <a:off x="504825" y="5013970"/>
                        <a:ext cx="11229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306704930"/>
              </p:ext>
            </p:extLst>
          </p:nvPr>
        </p:nvGraphicFramePr>
        <p:xfrm>
          <a:off x="3324225" y="5785495"/>
          <a:ext cx="8572500" cy="866775"/>
        </p:xfrm>
        <a:graphic>
          <a:graphicData uri="http://schemas.openxmlformats.org/presentationml/2006/ole">
            <mc:AlternateContent xmlns:mc="http://schemas.openxmlformats.org/markup-compatibility/2006">
              <mc:Choice xmlns:v="urn:schemas-microsoft-com:vml" Requires="v">
                <p:oleObj spid="_x0000_s107637" name="文档" r:id="rId14" imgW="8579422" imgH="866430" progId="Word.Document.12">
                  <p:embed/>
                </p:oleObj>
              </mc:Choice>
              <mc:Fallback>
                <p:oleObj name="文档" r:id="rId14" imgW="8579422" imgH="866430" progId="Word.Document.12">
                  <p:embed/>
                  <p:pic>
                    <p:nvPicPr>
                      <p:cNvPr id="0" name=""/>
                      <p:cNvPicPr>
                        <a:picLocks noChangeAspect="1" noChangeArrowheads="1"/>
                      </p:cNvPicPr>
                      <p:nvPr/>
                    </p:nvPicPr>
                    <p:blipFill>
                      <a:blip r:embed="rId15"/>
                      <a:srcRect/>
                      <a:stretch>
                        <a:fillRect/>
                      </a:stretch>
                    </p:blipFill>
                    <p:spPr bwMode="auto">
                      <a:xfrm>
                        <a:off x="3324225" y="5785495"/>
                        <a:ext cx="85725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40403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750"/>
                                        <p:tgtEl>
                                          <p:spTgt spid="1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linds(horizontal)">
                                      <p:cBhvr>
                                        <p:cTn id="14" dur="750"/>
                                        <p:tgtEl>
                                          <p:spTgt spid="13"/>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750"/>
                                        <p:tgtEl>
                                          <p:spTgt spid="11"/>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blinds(horizontal)">
                                      <p:cBhvr>
                                        <p:cTn id="22" dur="750"/>
                                        <p:tgtEl>
                                          <p:spTgt spid="15">
                                            <p:txEl>
                                              <p:pRg st="0" end="0"/>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750"/>
                                        <p:tgtEl>
                                          <p:spTgt spid="12"/>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矩形 16"/>
          <p:cNvSpPr/>
          <p:nvPr/>
        </p:nvSpPr>
        <p:spPr>
          <a:xfrm>
            <a:off x="382191" y="4541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6</a:t>
            </a:r>
            <a:r>
              <a:rPr lang="zh-CN" altLang="zh-CN" sz="2800" kern="100" dirty="0">
                <a:latin typeface="Times New Roman"/>
                <a:ea typeface="华文细黑"/>
                <a:cs typeface="Times New Roman"/>
              </a:rPr>
              <a:t>　在抛物线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上求一点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，使点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到直线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的距离最小，并求出这个最小距离</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859231151"/>
              </p:ext>
            </p:extLst>
          </p:nvPr>
        </p:nvGraphicFramePr>
        <p:xfrm>
          <a:off x="504825" y="1500808"/>
          <a:ext cx="7581900" cy="647700"/>
        </p:xfrm>
        <a:graphic>
          <a:graphicData uri="http://schemas.openxmlformats.org/presentationml/2006/ole">
            <mc:AlternateContent xmlns:mc="http://schemas.openxmlformats.org/markup-compatibility/2006">
              <mc:Choice xmlns:v="urn:schemas-microsoft-com:vml" Requires="v">
                <p:oleObj spid="_x0000_s108585" name="文档" r:id="rId4" imgW="7588845" imgH="647730" progId="Word.Document.12">
                  <p:embed/>
                </p:oleObj>
              </mc:Choice>
              <mc:Fallback>
                <p:oleObj name="文档" r:id="rId4" imgW="7588845" imgH="647730" progId="Word.Document.12">
                  <p:embed/>
                  <p:pic>
                    <p:nvPicPr>
                      <p:cNvPr id="0" name=""/>
                      <p:cNvPicPr>
                        <a:picLocks noChangeAspect="1" noChangeArrowheads="1"/>
                      </p:cNvPicPr>
                      <p:nvPr/>
                    </p:nvPicPr>
                    <p:blipFill>
                      <a:blip r:embed="rId5"/>
                      <a:srcRect/>
                      <a:stretch>
                        <a:fillRect/>
                      </a:stretch>
                    </p:blipFill>
                    <p:spPr bwMode="auto">
                      <a:xfrm>
                        <a:off x="504825" y="1500808"/>
                        <a:ext cx="75819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812861952"/>
              </p:ext>
            </p:extLst>
          </p:nvPr>
        </p:nvGraphicFramePr>
        <p:xfrm>
          <a:off x="504825" y="2194198"/>
          <a:ext cx="11115675" cy="2181225"/>
        </p:xfrm>
        <a:graphic>
          <a:graphicData uri="http://schemas.openxmlformats.org/presentationml/2006/ole">
            <mc:AlternateContent xmlns:mc="http://schemas.openxmlformats.org/markup-compatibility/2006">
              <mc:Choice xmlns:v="urn:schemas-microsoft-com:vml" Requires="v">
                <p:oleObj spid="_x0000_s108586" name="文档" r:id="rId7" imgW="11122454" imgH="2181600" progId="Word.Document.12">
                  <p:embed/>
                </p:oleObj>
              </mc:Choice>
              <mc:Fallback>
                <p:oleObj name="文档" r:id="rId7" imgW="11122454" imgH="2181600" progId="Word.Document.12">
                  <p:embed/>
                  <p:pic>
                    <p:nvPicPr>
                      <p:cNvPr id="0" name=""/>
                      <p:cNvPicPr>
                        <a:picLocks noChangeAspect="1" noChangeArrowheads="1"/>
                      </p:cNvPicPr>
                      <p:nvPr/>
                    </p:nvPicPr>
                    <p:blipFill>
                      <a:blip r:embed="rId8"/>
                      <a:srcRect/>
                      <a:stretch>
                        <a:fillRect/>
                      </a:stretch>
                    </p:blipFill>
                    <p:spPr bwMode="auto">
                      <a:xfrm>
                        <a:off x="504825" y="2194198"/>
                        <a:ext cx="11115675"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87227815"/>
              </p:ext>
            </p:extLst>
          </p:nvPr>
        </p:nvGraphicFramePr>
        <p:xfrm>
          <a:off x="504825" y="4505325"/>
          <a:ext cx="11115675" cy="2219325"/>
        </p:xfrm>
        <a:graphic>
          <a:graphicData uri="http://schemas.openxmlformats.org/presentationml/2006/ole">
            <mc:AlternateContent xmlns:mc="http://schemas.openxmlformats.org/markup-compatibility/2006">
              <mc:Choice xmlns:v="urn:schemas-microsoft-com:vml" Requires="v">
                <p:oleObj spid="_x0000_s108587" name="文档" r:id="rId10" imgW="11122454" imgH="2219130" progId="Word.Document.12">
                  <p:embed/>
                </p:oleObj>
              </mc:Choice>
              <mc:Fallback>
                <p:oleObj name="文档" r:id="rId10" imgW="11122454" imgH="2219130" progId="Word.Document.12">
                  <p:embed/>
                  <p:pic>
                    <p:nvPicPr>
                      <p:cNvPr id="0" name=""/>
                      <p:cNvPicPr>
                        <a:picLocks noChangeAspect="1" noChangeArrowheads="1"/>
                      </p:cNvPicPr>
                      <p:nvPr/>
                    </p:nvPicPr>
                    <p:blipFill>
                      <a:blip r:embed="rId11"/>
                      <a:srcRect/>
                      <a:stretch>
                        <a:fillRect/>
                      </a:stretch>
                    </p:blipFill>
                    <p:spPr bwMode="auto">
                      <a:xfrm>
                        <a:off x="504825" y="4505325"/>
                        <a:ext cx="11115675"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60570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8351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直线的五种方程及比较</a:t>
            </a:r>
            <a:endParaRPr lang="zh-CN" altLang="zh-CN" sz="28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288088483"/>
              </p:ext>
            </p:extLst>
          </p:nvPr>
        </p:nvGraphicFramePr>
        <p:xfrm>
          <a:off x="481092" y="958463"/>
          <a:ext cx="11211688" cy="5492115"/>
        </p:xfrm>
        <a:graphic>
          <a:graphicData uri="http://schemas.openxmlformats.org/drawingml/2006/table">
            <a:tbl>
              <a:tblPr/>
              <a:tblGrid>
                <a:gridCol w="1381760"/>
                <a:gridCol w="2701136"/>
                <a:gridCol w="3888432"/>
                <a:gridCol w="3240360"/>
              </a:tblGrid>
              <a:tr h="0">
                <a:tc>
                  <a:txBody>
                    <a:bodyPr/>
                    <a:lstStyle/>
                    <a:p>
                      <a:pPr algn="ctr">
                        <a:lnSpc>
                          <a:spcPct val="143000"/>
                        </a:lnSpc>
                        <a:spcAft>
                          <a:spcPts val="0"/>
                        </a:spcAft>
                        <a:tabLst>
                          <a:tab pos="2070735" algn="l"/>
                        </a:tabLst>
                      </a:pPr>
                      <a:r>
                        <a:rPr lang="zh-CN" sz="2800" kern="100" dirty="0">
                          <a:effectLst/>
                          <a:latin typeface="Times New Roman"/>
                          <a:ea typeface="华文细黑"/>
                          <a:cs typeface="Times New Roman"/>
                        </a:rPr>
                        <a:t>名称</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方程</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常数的几何意义</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适用条件</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点斜式</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800" i="1" kern="100">
                          <a:effectLst/>
                          <a:latin typeface="Times New Roman"/>
                          <a:ea typeface="华文细黑"/>
                          <a:cs typeface="Courier New"/>
                        </a:rPr>
                        <a:t>y</a:t>
                      </a:r>
                      <a:r>
                        <a:rPr lang="zh-CN" sz="2800" kern="100">
                          <a:effectLst/>
                          <a:latin typeface="Times New Roman"/>
                          <a:ea typeface="华文细黑"/>
                          <a:cs typeface="Times New Roman"/>
                        </a:rPr>
                        <a:t>－</a:t>
                      </a:r>
                      <a:r>
                        <a:rPr lang="en-US" sz="2800" i="1" kern="100">
                          <a:effectLst/>
                          <a:latin typeface="Times New Roman"/>
                          <a:ea typeface="华文细黑"/>
                          <a:cs typeface="Courier New"/>
                        </a:rPr>
                        <a:t>y</a:t>
                      </a:r>
                      <a:r>
                        <a:rPr lang="en-US" sz="2800" kern="100" baseline="-25000">
                          <a:effectLst/>
                          <a:latin typeface="Times New Roman"/>
                          <a:ea typeface="华文细黑"/>
                          <a:cs typeface="Courier New"/>
                        </a:rPr>
                        <a:t>0</a:t>
                      </a:r>
                      <a:r>
                        <a:rPr lang="zh-CN" sz="2800" kern="100">
                          <a:effectLst/>
                          <a:latin typeface="Times New Roman"/>
                          <a:ea typeface="华文细黑"/>
                          <a:cs typeface="Times New Roman"/>
                        </a:rPr>
                        <a:t>＝</a:t>
                      </a:r>
                      <a:r>
                        <a:rPr lang="en-US" sz="2800" i="1" kern="100">
                          <a:effectLst/>
                          <a:latin typeface="Times New Roman"/>
                          <a:ea typeface="华文细黑"/>
                          <a:cs typeface="Courier New"/>
                        </a:rPr>
                        <a:t>k</a:t>
                      </a: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a:t>
                      </a:r>
                      <a:r>
                        <a:rPr lang="en-US" sz="2800" i="1" kern="100">
                          <a:effectLst/>
                          <a:latin typeface="Times New Roman"/>
                          <a:ea typeface="华文细黑"/>
                          <a:cs typeface="Courier New"/>
                        </a:rPr>
                        <a:t>x</a:t>
                      </a:r>
                      <a:r>
                        <a:rPr lang="en-US" sz="2800" kern="100" baseline="-25000">
                          <a:effectLst/>
                          <a:latin typeface="Times New Roman"/>
                          <a:ea typeface="华文细黑"/>
                          <a:cs typeface="Courier New"/>
                        </a:rPr>
                        <a:t>0</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3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baseline="-25000">
                          <a:effectLst/>
                          <a:latin typeface="Times New Roman"/>
                          <a:ea typeface="华文细黑"/>
                          <a:cs typeface="Courier New"/>
                        </a:rPr>
                        <a:t>0</a:t>
                      </a:r>
                      <a:r>
                        <a:rPr lang="zh-CN" sz="2800" kern="100">
                          <a:effectLst/>
                          <a:latin typeface="Times New Roman"/>
                          <a:ea typeface="华文细黑"/>
                          <a:cs typeface="Times New Roman"/>
                        </a:rPr>
                        <a:t>，</a:t>
                      </a:r>
                      <a:r>
                        <a:rPr lang="en-US" sz="2800" i="1" kern="100">
                          <a:effectLst/>
                          <a:latin typeface="Times New Roman"/>
                          <a:ea typeface="华文细黑"/>
                          <a:cs typeface="Courier New"/>
                        </a:rPr>
                        <a:t>y</a:t>
                      </a:r>
                      <a:r>
                        <a:rPr lang="en-US" sz="2800" kern="100" baseline="-25000">
                          <a:effectLst/>
                          <a:latin typeface="Times New Roman"/>
                          <a:ea typeface="华文细黑"/>
                          <a:cs typeface="Courier New"/>
                        </a:rPr>
                        <a:t>0</a:t>
                      </a:r>
                      <a:r>
                        <a:rPr lang="en-US" sz="2800" kern="100">
                          <a:effectLst/>
                          <a:latin typeface="Times New Roman"/>
                          <a:ea typeface="华文细黑"/>
                          <a:cs typeface="Courier New"/>
                        </a:rPr>
                        <a:t>)</a:t>
                      </a:r>
                      <a:r>
                        <a:rPr lang="zh-CN" sz="2800" kern="100">
                          <a:effectLst/>
                          <a:latin typeface="Times New Roman"/>
                          <a:ea typeface="华文细黑"/>
                          <a:cs typeface="Times New Roman"/>
                        </a:rPr>
                        <a:t>是直线上的一个定点，</a:t>
                      </a:r>
                      <a:r>
                        <a:rPr lang="en-US" sz="2800" i="1" kern="100">
                          <a:effectLst/>
                          <a:latin typeface="Times New Roman"/>
                          <a:ea typeface="华文细黑"/>
                          <a:cs typeface="Courier New"/>
                        </a:rPr>
                        <a:t>k</a:t>
                      </a:r>
                      <a:r>
                        <a:rPr lang="zh-CN" sz="2800" kern="100">
                          <a:effectLst/>
                          <a:latin typeface="Times New Roman"/>
                          <a:ea typeface="华文细黑"/>
                          <a:cs typeface="Times New Roman"/>
                        </a:rPr>
                        <a:t>是斜率</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直线不垂直于</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斜截式</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800" i="1" kern="100">
                          <a:effectLst/>
                          <a:latin typeface="Times New Roman"/>
                          <a:ea typeface="华文细黑"/>
                          <a:cs typeface="Courier New"/>
                        </a:rPr>
                        <a:t>y</a:t>
                      </a:r>
                      <a:r>
                        <a:rPr lang="zh-CN" sz="2800" kern="100">
                          <a:effectLst/>
                          <a:latin typeface="Times New Roman"/>
                          <a:ea typeface="华文细黑"/>
                          <a:cs typeface="Times New Roman"/>
                        </a:rPr>
                        <a:t>＝</a:t>
                      </a:r>
                      <a:r>
                        <a:rPr lang="en-US" sz="2800" i="1" kern="100">
                          <a:effectLst/>
                          <a:latin typeface="Times New Roman"/>
                          <a:ea typeface="华文细黑"/>
                          <a:cs typeface="Courier New"/>
                        </a:rPr>
                        <a:t>kx</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3000"/>
                        </a:lnSpc>
                        <a:spcAft>
                          <a:spcPts val="0"/>
                        </a:spcAft>
                        <a:tabLst>
                          <a:tab pos="2070735" algn="l"/>
                        </a:tabLst>
                      </a:pPr>
                      <a:r>
                        <a:rPr lang="en-US" sz="2800" i="1" kern="100" dirty="0">
                          <a:effectLst/>
                          <a:latin typeface="Times New Roman"/>
                          <a:ea typeface="华文细黑"/>
                          <a:cs typeface="Courier New"/>
                        </a:rPr>
                        <a:t>k</a:t>
                      </a:r>
                      <a:r>
                        <a:rPr lang="zh-CN" sz="2800" kern="100" dirty="0">
                          <a:effectLst/>
                          <a:latin typeface="Times New Roman"/>
                          <a:ea typeface="华文细黑"/>
                          <a:cs typeface="Times New Roman"/>
                        </a:rPr>
                        <a:t>是斜率，</a:t>
                      </a:r>
                      <a:r>
                        <a:rPr lang="en-US" sz="2800" i="1" kern="100" dirty="0">
                          <a:effectLst/>
                          <a:latin typeface="Times New Roman"/>
                          <a:ea typeface="华文细黑"/>
                          <a:cs typeface="Courier New"/>
                        </a:rPr>
                        <a:t>b</a:t>
                      </a:r>
                      <a:r>
                        <a:rPr lang="zh-CN" sz="2800" kern="100" dirty="0">
                          <a:effectLst/>
                          <a:latin typeface="Times New Roman"/>
                          <a:ea typeface="华文细黑"/>
                          <a:cs typeface="Times New Roman"/>
                        </a:rPr>
                        <a:t>是直线在</a:t>
                      </a:r>
                      <a:r>
                        <a:rPr lang="en-US" sz="2800" i="1" kern="100" dirty="0">
                          <a:effectLst/>
                          <a:latin typeface="Times New Roman"/>
                          <a:ea typeface="华文细黑"/>
                          <a:cs typeface="Courier New"/>
                        </a:rPr>
                        <a:t>y</a:t>
                      </a:r>
                      <a:r>
                        <a:rPr lang="zh-CN" sz="2800" kern="100" dirty="0">
                          <a:effectLst/>
                          <a:latin typeface="Times New Roman"/>
                          <a:ea typeface="华文细黑"/>
                          <a:cs typeface="Times New Roman"/>
                        </a:rPr>
                        <a:t>轴上的截距</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直线不垂直于</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两点式</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3000"/>
                        </a:lnSpc>
                        <a:spcAft>
                          <a:spcPts val="0"/>
                        </a:spcAft>
                        <a:tabLst>
                          <a:tab pos="2070735" algn="l"/>
                        </a:tabLst>
                      </a:pP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baseline="-25000">
                          <a:effectLst/>
                          <a:latin typeface="Times New Roman"/>
                          <a:ea typeface="华文细黑"/>
                          <a:cs typeface="Courier New"/>
                        </a:rPr>
                        <a:t>1</a:t>
                      </a:r>
                      <a:r>
                        <a:rPr lang="zh-CN" sz="2800" kern="100">
                          <a:effectLst/>
                          <a:latin typeface="Times New Roman"/>
                          <a:ea typeface="华文细黑"/>
                          <a:cs typeface="Times New Roman"/>
                        </a:rPr>
                        <a:t>，</a:t>
                      </a:r>
                      <a:r>
                        <a:rPr lang="en-US" sz="2800" i="1" kern="100">
                          <a:effectLst/>
                          <a:latin typeface="Times New Roman"/>
                          <a:ea typeface="华文细黑"/>
                          <a:cs typeface="Courier New"/>
                        </a:rPr>
                        <a:t>y</a:t>
                      </a:r>
                      <a:r>
                        <a:rPr lang="en-US" sz="2800" kern="100" baseline="-25000">
                          <a:effectLst/>
                          <a:latin typeface="Times New Roman"/>
                          <a:ea typeface="华文细黑"/>
                          <a:cs typeface="Courier New"/>
                        </a:rPr>
                        <a:t>1</a:t>
                      </a:r>
                      <a:r>
                        <a:rPr lang="en-US" sz="2800" kern="100">
                          <a:effectLst/>
                          <a:latin typeface="Times New Roman"/>
                          <a:ea typeface="华文细黑"/>
                          <a:cs typeface="Courier New"/>
                        </a:rPr>
                        <a:t>)</a:t>
                      </a:r>
                      <a:r>
                        <a:rPr lang="zh-CN" sz="2800" kern="100">
                          <a:effectLst/>
                          <a:latin typeface="Times New Roman"/>
                          <a:ea typeface="华文细黑"/>
                          <a:cs typeface="Times New Roman"/>
                        </a:rPr>
                        <a:t>，</a:t>
                      </a:r>
                      <a:r>
                        <a:rPr lang="en-US" sz="2800" kern="100">
                          <a:effectLst/>
                          <a:latin typeface="Times New Roman"/>
                          <a:ea typeface="华文细黑"/>
                          <a:cs typeface="Courier New"/>
                        </a:rPr>
                        <a:t>(</a:t>
                      </a:r>
                      <a:r>
                        <a:rPr lang="en-US" sz="2800" i="1" kern="100">
                          <a:effectLst/>
                          <a:latin typeface="Times New Roman"/>
                          <a:ea typeface="华文细黑"/>
                          <a:cs typeface="Courier New"/>
                        </a:rPr>
                        <a:t>x</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a:t>
                      </a:r>
                      <a:r>
                        <a:rPr lang="en-US" sz="2800" i="1" kern="100">
                          <a:effectLst/>
                          <a:latin typeface="Times New Roman"/>
                          <a:ea typeface="华文细黑"/>
                          <a:cs typeface="Courier New"/>
                        </a:rPr>
                        <a:t>y</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a:t>
                      </a:r>
                      <a:r>
                        <a:rPr lang="zh-CN" sz="2800" kern="100">
                          <a:effectLst/>
                          <a:latin typeface="Times New Roman"/>
                          <a:ea typeface="华文细黑"/>
                          <a:cs typeface="Times New Roman"/>
                        </a:rPr>
                        <a:t>是直线上的两个定点</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3000"/>
                        </a:lnSpc>
                        <a:spcAft>
                          <a:spcPts val="0"/>
                        </a:spcAft>
                        <a:tabLst>
                          <a:tab pos="2070735" algn="l"/>
                        </a:tabLst>
                      </a:pPr>
                      <a:r>
                        <a:rPr lang="zh-CN" sz="2800" kern="100">
                          <a:effectLst/>
                          <a:latin typeface="Times New Roman"/>
                          <a:ea typeface="华文细黑"/>
                          <a:cs typeface="Times New Roman"/>
                        </a:rPr>
                        <a:t>直线不垂直于</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轴和</a:t>
                      </a:r>
                      <a:r>
                        <a:rPr lang="en-US" sz="2800" i="1" kern="100">
                          <a:effectLst/>
                          <a:latin typeface="Times New Roman"/>
                          <a:ea typeface="华文细黑"/>
                          <a:cs typeface="Courier New"/>
                        </a:rPr>
                        <a:t>y</a:t>
                      </a:r>
                      <a:r>
                        <a:rPr lang="zh-CN" sz="2800" kern="100">
                          <a:effectLst/>
                          <a:latin typeface="Times New Roman"/>
                          <a:ea typeface="华文细黑"/>
                          <a:cs typeface="Times New Roman"/>
                        </a:rPr>
                        <a:t>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截距式</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3000"/>
                        </a:lnSpc>
                        <a:spcAft>
                          <a:spcPts val="0"/>
                        </a:spcAft>
                        <a:tabLst>
                          <a:tab pos="2070735" algn="l"/>
                        </a:tabLst>
                      </a:pPr>
                      <a:r>
                        <a:rPr lang="en-US" sz="2800" i="1" kern="100">
                          <a:effectLst/>
                          <a:latin typeface="Times New Roman"/>
                          <a:ea typeface="华文细黑"/>
                          <a:cs typeface="Courier New"/>
                        </a:rPr>
                        <a:t>a</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zh-CN" sz="2800" kern="100">
                          <a:effectLst/>
                          <a:latin typeface="Times New Roman"/>
                          <a:ea typeface="华文细黑"/>
                          <a:cs typeface="Times New Roman"/>
                        </a:rPr>
                        <a:t>分别是直线在</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轴，</a:t>
                      </a:r>
                      <a:r>
                        <a:rPr lang="en-US" sz="2800" i="1" kern="100">
                          <a:effectLst/>
                          <a:latin typeface="Times New Roman"/>
                          <a:ea typeface="华文细黑"/>
                          <a:cs typeface="Courier New"/>
                        </a:rPr>
                        <a:t>y</a:t>
                      </a:r>
                      <a:r>
                        <a:rPr lang="zh-CN" sz="2800" kern="100">
                          <a:effectLst/>
                          <a:latin typeface="Times New Roman"/>
                          <a:ea typeface="华文细黑"/>
                          <a:cs typeface="Times New Roman"/>
                        </a:rPr>
                        <a:t>轴上的非零截距</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3000"/>
                        </a:lnSpc>
                        <a:spcAft>
                          <a:spcPts val="0"/>
                        </a:spcAft>
                        <a:tabLst>
                          <a:tab pos="2070735" algn="l"/>
                        </a:tabLst>
                      </a:pPr>
                      <a:r>
                        <a:rPr lang="zh-CN" sz="2800" kern="100" dirty="0">
                          <a:effectLst/>
                          <a:latin typeface="Times New Roman"/>
                          <a:ea typeface="华文细黑"/>
                          <a:cs typeface="Times New Roman"/>
                        </a:rPr>
                        <a:t>直线不垂直于</a:t>
                      </a:r>
                      <a:r>
                        <a:rPr lang="en-US" sz="2800" i="1" kern="100" dirty="0">
                          <a:effectLst/>
                          <a:latin typeface="Times New Roman"/>
                          <a:ea typeface="华文细黑"/>
                          <a:cs typeface="Courier New"/>
                        </a:rPr>
                        <a:t>x</a:t>
                      </a:r>
                      <a:r>
                        <a:rPr lang="zh-CN" sz="2800" kern="100" dirty="0">
                          <a:effectLst/>
                          <a:latin typeface="Times New Roman"/>
                          <a:ea typeface="华文细黑"/>
                          <a:cs typeface="Times New Roman"/>
                        </a:rPr>
                        <a:t>轴和</a:t>
                      </a:r>
                      <a:r>
                        <a:rPr lang="en-US" sz="2800" i="1" kern="100" dirty="0">
                          <a:effectLst/>
                          <a:latin typeface="Times New Roman"/>
                          <a:ea typeface="华文细黑"/>
                          <a:cs typeface="Courier New"/>
                        </a:rPr>
                        <a:t>y</a:t>
                      </a:r>
                      <a:r>
                        <a:rPr lang="zh-CN" sz="2800" kern="100" dirty="0">
                          <a:effectLst/>
                          <a:latin typeface="Times New Roman"/>
                          <a:ea typeface="华文细黑"/>
                          <a:cs typeface="Times New Roman"/>
                        </a:rPr>
                        <a:t>轴，且不过原点</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307751475"/>
              </p:ext>
            </p:extLst>
          </p:nvPr>
        </p:nvGraphicFramePr>
        <p:xfrm>
          <a:off x="2043708" y="3986411"/>
          <a:ext cx="2495550" cy="1181100"/>
        </p:xfrm>
        <a:graphic>
          <a:graphicData uri="http://schemas.openxmlformats.org/presentationml/2006/ole">
            <mc:AlternateContent xmlns:mc="http://schemas.openxmlformats.org/markup-compatibility/2006">
              <mc:Choice xmlns:v="urn:schemas-microsoft-com:vml" Requires="v">
                <p:oleObj spid="_x0000_s83445" name="文档" r:id="rId4" imgW="2501058" imgH="1188452" progId="Word.Document.12">
                  <p:embed/>
                </p:oleObj>
              </mc:Choice>
              <mc:Fallback>
                <p:oleObj name="文档" r:id="rId4" imgW="2501058" imgH="1188452" progId="Word.Document.12">
                  <p:embed/>
                  <p:pic>
                    <p:nvPicPr>
                      <p:cNvPr id="0" name="对象 1"/>
                      <p:cNvPicPr>
                        <a:picLocks noChangeAspect="1" noChangeArrowheads="1"/>
                      </p:cNvPicPr>
                      <p:nvPr/>
                    </p:nvPicPr>
                    <p:blipFill>
                      <a:blip r:embed="rId5"/>
                      <a:srcRect/>
                      <a:stretch>
                        <a:fillRect/>
                      </a:stretch>
                    </p:blipFill>
                    <p:spPr bwMode="auto">
                      <a:xfrm>
                        <a:off x="2043708" y="3986411"/>
                        <a:ext cx="249555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028817544"/>
              </p:ext>
            </p:extLst>
          </p:nvPr>
        </p:nvGraphicFramePr>
        <p:xfrm>
          <a:off x="2497832" y="5319514"/>
          <a:ext cx="1581150" cy="1047750"/>
        </p:xfrm>
        <a:graphic>
          <a:graphicData uri="http://schemas.openxmlformats.org/presentationml/2006/ole">
            <mc:AlternateContent xmlns:mc="http://schemas.openxmlformats.org/markup-compatibility/2006">
              <mc:Choice xmlns:v="urn:schemas-microsoft-com:vml" Requires="v">
                <p:oleObj spid="_x0000_s83446" name="文档" r:id="rId7" imgW="1580441" imgH="1047364" progId="Word.Document.12">
                  <p:embed/>
                </p:oleObj>
              </mc:Choice>
              <mc:Fallback>
                <p:oleObj name="文档" r:id="rId7" imgW="1580441" imgH="1047364" progId="Word.Document.12">
                  <p:embed/>
                  <p:pic>
                    <p:nvPicPr>
                      <p:cNvPr id="0" name=""/>
                      <p:cNvPicPr>
                        <a:picLocks noChangeAspect="1" noChangeArrowheads="1"/>
                      </p:cNvPicPr>
                      <p:nvPr/>
                    </p:nvPicPr>
                    <p:blipFill>
                      <a:blip r:embed="rId8"/>
                      <a:srcRect/>
                      <a:stretch>
                        <a:fillRect/>
                      </a:stretch>
                    </p:blipFill>
                    <p:spPr bwMode="auto">
                      <a:xfrm>
                        <a:off x="2497832" y="5319514"/>
                        <a:ext cx="158115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21299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381363" y="86998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在平面解析几何中，用代数知识解决几何问题时应首先挖掘出几何图形的几何条件，把它们进一步转化为代数方程之间的关系求解</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关于对称问题，要充分利用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垂直平分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这个基本条件，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垂直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是指两个对称点的连线与已知直线垂直，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是指：两对称点连成线段的中点在已知直线上，可通过这两个条件列方程组求解</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涉及直线斜率问题时，应从斜率存在与不存在两方面考虑，防止漏掉情况</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604145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创新图片\数学创新 2-1\9109795_18.jpg"/>
          <p:cNvPicPr>
            <a:picLocks noChangeAspect="1" noChangeArrowheads="1"/>
          </p:cNvPicPr>
          <p:nvPr/>
        </p:nvPicPr>
        <p:blipFill rotWithShape="1">
          <a:blip r:embed="rId2">
            <a:extLst>
              <a:ext uri="{28A0092B-C50C-407E-A947-70E740481C1C}">
                <a14:useLocalDpi xmlns:a14="http://schemas.microsoft.com/office/drawing/2010/main" val="0"/>
              </a:ext>
            </a:extLst>
          </a:blip>
          <a:srcRect l="1" r="298" b="2748"/>
          <a:stretch/>
        </p:blipFill>
        <p:spPr bwMode="auto">
          <a:xfrm>
            <a:off x="8999538" y="3124920"/>
            <a:ext cx="3190875" cy="37346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2191" y="3097933"/>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解题时要根据题目条件灵活选择，注意其适用条件：点斜式和斜截式不能表示斜率不存在的直线，两点式不能表示与坐标轴垂直的直线，截距式不能表示与坐标轴垂直和过原点的直线，一般式虽然可以表示任何直线，但要注意</a:t>
            </a:r>
            <a:r>
              <a:rPr lang="en-US" altLang="zh-CN" sz="2800" i="1" kern="100" dirty="0" err="1">
                <a:latin typeface="Times New Roman"/>
                <a:ea typeface="华文细黑"/>
                <a:cs typeface="Courier New"/>
              </a:rPr>
              <a:t>A</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300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dirty="0">
                <a:latin typeface="Times New Roman"/>
                <a:ea typeface="华文细黑"/>
                <a:cs typeface="Times New Roman"/>
              </a:rPr>
              <a:t>，必要时要对特殊情况进行讨论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6" name="表格 5"/>
          <p:cNvGraphicFramePr>
            <a:graphicFrameLocks noGrp="1"/>
          </p:cNvGraphicFramePr>
          <p:nvPr>
            <p:extLst>
              <p:ext uri="{D42A27DB-BD31-4B8C-83A1-F6EECF244321}">
                <p14:modId xmlns:p14="http://schemas.microsoft.com/office/powerpoint/2010/main" val="3547770848"/>
              </p:ext>
            </p:extLst>
          </p:nvPr>
        </p:nvGraphicFramePr>
        <p:xfrm>
          <a:off x="542696" y="433637"/>
          <a:ext cx="11143120" cy="2560320"/>
        </p:xfrm>
        <a:graphic>
          <a:graphicData uri="http://schemas.openxmlformats.org/drawingml/2006/table">
            <a:tbl>
              <a:tblPr/>
              <a:tblGrid>
                <a:gridCol w="1683128"/>
                <a:gridCol w="3456384"/>
                <a:gridCol w="3910648"/>
                <a:gridCol w="2092960"/>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一般式</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en-US" sz="2800" i="1" kern="100" dirty="0">
                          <a:effectLst/>
                          <a:latin typeface="Times New Roman"/>
                          <a:ea typeface="华文细黑"/>
                          <a:cs typeface="Courier New"/>
                        </a:rPr>
                        <a:t>Ax</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By</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C</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r>
                        <a:rPr lang="en-US" sz="2800" i="1" kern="100" dirty="0">
                          <a:effectLst/>
                          <a:latin typeface="Times New Roman"/>
                          <a:ea typeface="华文细黑"/>
                          <a:cs typeface="Courier New"/>
                        </a:rPr>
                        <a:t>A</a:t>
                      </a:r>
                      <a:r>
                        <a:rPr lang="zh-CN" sz="2800" kern="100" spc="-500" baseline="0" dirty="0">
                          <a:effectLst/>
                          <a:latin typeface="Times New Roman"/>
                          <a:ea typeface="华文细黑"/>
                          <a:cs typeface="Times New Roman"/>
                        </a:rPr>
                        <a:t>，</a:t>
                      </a:r>
                      <a:r>
                        <a:rPr lang="en-US" sz="2800" i="1" kern="100" dirty="0">
                          <a:effectLst/>
                          <a:latin typeface="Times New Roman"/>
                          <a:ea typeface="华文细黑"/>
                          <a:cs typeface="Courier New"/>
                        </a:rPr>
                        <a:t>B</a:t>
                      </a:r>
                      <a:r>
                        <a:rPr lang="zh-CN" sz="2800" kern="100" dirty="0">
                          <a:effectLst/>
                          <a:latin typeface="Times New Roman"/>
                          <a:ea typeface="华文细黑"/>
                          <a:cs typeface="Times New Roman"/>
                        </a:rPr>
                        <a:t>不同时为</a:t>
                      </a:r>
                      <a:r>
                        <a:rPr lang="en-US" sz="2800" kern="100" dirty="0">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A</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zh-CN" sz="2800" kern="100">
                          <a:effectLst/>
                          <a:latin typeface="Times New Roman"/>
                          <a:ea typeface="华文细黑"/>
                          <a:cs typeface="Times New Roman"/>
                        </a:rPr>
                        <a:t>，</a:t>
                      </a:r>
                      <a:r>
                        <a:rPr lang="en-US" sz="2800" i="1" kern="100">
                          <a:effectLst/>
                          <a:latin typeface="Times New Roman"/>
                          <a:ea typeface="华文细黑"/>
                          <a:cs typeface="Courier New"/>
                        </a:rPr>
                        <a:t>C</a:t>
                      </a:r>
                      <a:r>
                        <a:rPr lang="zh-CN" sz="2800" kern="100">
                          <a:effectLst/>
                          <a:latin typeface="Times New Roman"/>
                          <a:ea typeface="华文细黑"/>
                          <a:cs typeface="Times New Roman"/>
                        </a:rPr>
                        <a:t>为系数</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任何情况</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特殊直线</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x</a:t>
                      </a:r>
                      <a:r>
                        <a:rPr lang="zh-CN" sz="2800" kern="100">
                          <a:effectLst/>
                          <a:latin typeface="Times New Roman"/>
                          <a:ea typeface="华文细黑"/>
                          <a:cs typeface="Times New Roman"/>
                        </a:rPr>
                        <a:t>＝</a:t>
                      </a:r>
                      <a:r>
                        <a:rPr lang="en-US" sz="2800" i="1" kern="100">
                          <a:effectLst/>
                          <a:latin typeface="Times New Roman"/>
                          <a:ea typeface="华文细黑"/>
                          <a:cs typeface="Courier New"/>
                        </a:rPr>
                        <a:t>a</a:t>
                      </a:r>
                      <a:r>
                        <a:rPr lang="en-US" sz="2800" kern="100">
                          <a:effectLst/>
                          <a:latin typeface="Times New Roman"/>
                          <a:ea typeface="华文细黑"/>
                          <a:cs typeface="Courier New"/>
                        </a:rPr>
                        <a:t> (</a:t>
                      </a:r>
                      <a:r>
                        <a:rPr lang="en-US" sz="2800" i="1" kern="100">
                          <a:effectLst/>
                          <a:latin typeface="Times New Roman"/>
                          <a:ea typeface="华文细黑"/>
                          <a:cs typeface="Courier New"/>
                        </a:rPr>
                        <a:t>y</a:t>
                      </a:r>
                      <a:r>
                        <a:rPr lang="zh-CN" sz="2800" kern="100">
                          <a:effectLst/>
                          <a:latin typeface="Times New Roman"/>
                          <a:ea typeface="华文细黑"/>
                          <a:cs typeface="Times New Roman"/>
                        </a:rPr>
                        <a:t>轴：</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a:t>
                      </a:r>
                      <a:r>
                        <a:rPr lang="en-US" sz="2800" kern="100">
                          <a:effectLst/>
                          <a:latin typeface="Times New Roman"/>
                          <a:ea typeface="华文细黑"/>
                          <a:cs typeface="Courier New"/>
                        </a:rPr>
                        <a:t>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垂直于</a:t>
                      </a:r>
                      <a:r>
                        <a:rPr lang="en-US" sz="2800" i="1" kern="100" dirty="0">
                          <a:effectLst/>
                          <a:latin typeface="Times New Roman"/>
                          <a:ea typeface="华文细黑"/>
                          <a:cs typeface="Courier New"/>
                        </a:rPr>
                        <a:t>x</a:t>
                      </a:r>
                      <a:r>
                        <a:rPr lang="zh-CN" sz="2800" kern="100" dirty="0">
                          <a:effectLst/>
                          <a:latin typeface="Times New Roman"/>
                          <a:ea typeface="华文细黑"/>
                          <a:cs typeface="Times New Roman"/>
                        </a:rPr>
                        <a:t>轴且过点</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a</a:t>
                      </a:r>
                      <a:r>
                        <a:rPr lang="zh-CN" sz="2800" i="0" kern="100" dirty="0">
                          <a:effectLst/>
                          <a:latin typeface="Times New Roman"/>
                          <a:ea typeface="华文细黑"/>
                          <a:cs typeface="Times New Roman"/>
                        </a:rPr>
                        <a:t>，</a:t>
                      </a:r>
                      <a:r>
                        <a:rPr lang="en-US" sz="2800" kern="100" dirty="0">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斜率不存在</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y</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a:effectLst/>
                          <a:latin typeface="Times New Roman"/>
                          <a:ea typeface="华文细黑"/>
                          <a:cs typeface="Courier New"/>
                        </a:rPr>
                        <a:t> (</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轴：</a:t>
                      </a:r>
                      <a:r>
                        <a:rPr lang="en-US" sz="2800" i="1" kern="100">
                          <a:effectLst/>
                          <a:latin typeface="Times New Roman"/>
                          <a:ea typeface="华文细黑"/>
                          <a:cs typeface="Courier New"/>
                        </a:rPr>
                        <a:t>y</a:t>
                      </a:r>
                      <a:r>
                        <a:rPr lang="zh-CN" sz="2800" kern="100">
                          <a:effectLst/>
                          <a:latin typeface="Times New Roman"/>
                          <a:ea typeface="华文细黑"/>
                          <a:cs typeface="Times New Roman"/>
                        </a:rPr>
                        <a:t>＝</a:t>
                      </a:r>
                      <a:r>
                        <a:rPr lang="en-US" sz="2800" kern="100">
                          <a:effectLst/>
                          <a:latin typeface="Times New Roman"/>
                          <a:ea typeface="华文细黑"/>
                          <a:cs typeface="Courier New"/>
                        </a:rPr>
                        <a:t>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垂直于</a:t>
                      </a:r>
                      <a:r>
                        <a:rPr lang="en-US" sz="2800" i="1" kern="100">
                          <a:effectLst/>
                          <a:latin typeface="Times New Roman"/>
                          <a:ea typeface="华文细黑"/>
                          <a:cs typeface="Courier New"/>
                        </a:rPr>
                        <a:t>y</a:t>
                      </a:r>
                      <a:r>
                        <a:rPr lang="zh-CN" sz="2800" kern="100">
                          <a:effectLst/>
                          <a:latin typeface="Times New Roman"/>
                          <a:ea typeface="华文细黑"/>
                          <a:cs typeface="Times New Roman"/>
                        </a:rPr>
                        <a:t>轴且过点</a:t>
                      </a:r>
                      <a:r>
                        <a:rPr lang="en-US" sz="2800" kern="100">
                          <a:effectLst/>
                          <a:latin typeface="Times New Roman"/>
                          <a:ea typeface="华文细黑"/>
                          <a:cs typeface="Courier New"/>
                        </a:rPr>
                        <a:t>(0</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a:effectLst/>
                          <a:latin typeface="Times New Roman"/>
                          <a:ea typeface="华文细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斜率</a:t>
                      </a:r>
                      <a:r>
                        <a:rPr lang="en-US" sz="2800" i="1" kern="100" dirty="0">
                          <a:effectLst/>
                          <a:latin typeface="Times New Roman"/>
                          <a:ea typeface="华文细黑"/>
                          <a:cs typeface="Courier New"/>
                        </a:rPr>
                        <a:t>k</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86034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两直线的平行与垂直</a:t>
            </a:r>
            <a:endParaRPr lang="zh-CN" altLang="zh-CN" sz="28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230716667"/>
              </p:ext>
            </p:extLst>
          </p:nvPr>
        </p:nvGraphicFramePr>
        <p:xfrm>
          <a:off x="522015" y="1017485"/>
          <a:ext cx="11117807" cy="3200400"/>
        </p:xfrm>
        <a:graphic>
          <a:graphicData uri="http://schemas.openxmlformats.org/drawingml/2006/table">
            <a:tbl>
              <a:tblPr/>
              <a:tblGrid>
                <a:gridCol w="2804160"/>
                <a:gridCol w="3686810"/>
                <a:gridCol w="4626837"/>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直线方程</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l</a:t>
                      </a:r>
                      <a:r>
                        <a:rPr lang="en-US" sz="2800" kern="100" baseline="-25000">
                          <a:effectLst/>
                          <a:latin typeface="Times New Roman"/>
                          <a:ea typeface="华文细黑"/>
                          <a:cs typeface="Courier New"/>
                        </a:rPr>
                        <a:t>1</a:t>
                      </a:r>
                      <a:r>
                        <a:rPr lang="zh-CN" sz="2800" kern="100">
                          <a:effectLst/>
                          <a:latin typeface="Times New Roman"/>
                          <a:ea typeface="华文细黑"/>
                          <a:cs typeface="Times New Roman"/>
                        </a:rPr>
                        <a:t>：</a:t>
                      </a:r>
                      <a:r>
                        <a:rPr lang="en-US" sz="2800" i="1" kern="100">
                          <a:effectLst/>
                          <a:latin typeface="Times New Roman"/>
                          <a:ea typeface="华文细黑"/>
                          <a:cs typeface="Courier New"/>
                        </a:rPr>
                        <a:t>y</a:t>
                      </a:r>
                      <a:r>
                        <a:rPr lang="zh-CN" sz="2800" kern="100">
                          <a:effectLst/>
                          <a:latin typeface="Times New Roman"/>
                          <a:ea typeface="华文细黑"/>
                          <a:cs typeface="Times New Roman"/>
                        </a:rPr>
                        <a:t>＝</a:t>
                      </a:r>
                      <a:r>
                        <a:rPr lang="en-US" sz="2800" i="1" kern="100">
                          <a:effectLst/>
                          <a:latin typeface="Times New Roman"/>
                          <a:ea typeface="华文细黑"/>
                          <a:cs typeface="Courier New"/>
                        </a:rPr>
                        <a:t>k</a:t>
                      </a:r>
                      <a:r>
                        <a:rPr lang="en-US" sz="2800" kern="100" baseline="-25000">
                          <a:effectLst/>
                          <a:latin typeface="Times New Roman"/>
                          <a:ea typeface="华文细黑"/>
                          <a:cs typeface="Courier New"/>
                        </a:rPr>
                        <a:t>1</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baseline="-25000">
                          <a:effectLst/>
                          <a:latin typeface="Times New Roman"/>
                          <a:ea typeface="华文细黑"/>
                          <a:cs typeface="Courier New"/>
                        </a:rPr>
                        <a:t>1</a:t>
                      </a:r>
                      <a:r>
                        <a:rPr lang="zh-CN" sz="2800" kern="100">
                          <a:effectLst/>
                          <a:latin typeface="Times New Roman"/>
                          <a:ea typeface="华文细黑"/>
                          <a:cs typeface="Times New Roman"/>
                        </a:rPr>
                        <a:t>，</a:t>
                      </a:r>
                      <a:endParaRPr lang="zh-CN" sz="2800" kern="100">
                        <a:effectLst/>
                        <a:latin typeface="宋体"/>
                        <a:cs typeface="Courier New"/>
                      </a:endParaRPr>
                    </a:p>
                    <a:p>
                      <a:pPr algn="ctr">
                        <a:lnSpc>
                          <a:spcPct val="150000"/>
                        </a:lnSpc>
                        <a:spcAft>
                          <a:spcPts val="0"/>
                        </a:spcAft>
                        <a:tabLst>
                          <a:tab pos="2070735" algn="l"/>
                        </a:tabLst>
                      </a:pPr>
                      <a:r>
                        <a:rPr lang="en-US" sz="2800" i="1" kern="100">
                          <a:effectLst/>
                          <a:latin typeface="Times New Roman"/>
                          <a:ea typeface="华文细黑"/>
                          <a:cs typeface="Courier New"/>
                        </a:rPr>
                        <a:t>l</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a:t>
                      </a:r>
                      <a:r>
                        <a:rPr lang="en-US" sz="2800" i="1" kern="100">
                          <a:effectLst/>
                          <a:latin typeface="Times New Roman"/>
                          <a:ea typeface="华文细黑"/>
                          <a:cs typeface="Courier New"/>
                        </a:rPr>
                        <a:t>y</a:t>
                      </a:r>
                      <a:r>
                        <a:rPr lang="zh-CN" sz="2800" kern="100">
                          <a:effectLst/>
                          <a:latin typeface="Times New Roman"/>
                          <a:ea typeface="华文细黑"/>
                          <a:cs typeface="Times New Roman"/>
                        </a:rPr>
                        <a:t>＝</a:t>
                      </a:r>
                      <a:r>
                        <a:rPr lang="en-US" sz="2800" i="1" kern="100">
                          <a:effectLst/>
                          <a:latin typeface="Times New Roman"/>
                          <a:ea typeface="华文细黑"/>
                          <a:cs typeface="Courier New"/>
                        </a:rPr>
                        <a:t>k</a:t>
                      </a:r>
                      <a:r>
                        <a:rPr lang="en-US" sz="2800" kern="100" baseline="-25000">
                          <a:effectLst/>
                          <a:latin typeface="Times New Roman"/>
                          <a:ea typeface="华文细黑"/>
                          <a:cs typeface="Courier New"/>
                        </a:rPr>
                        <a:t>2</a:t>
                      </a:r>
                      <a:r>
                        <a:rPr lang="en-US" sz="2800" i="1" kern="100">
                          <a:effectLst/>
                          <a:latin typeface="Times New Roman"/>
                          <a:ea typeface="华文细黑"/>
                          <a:cs typeface="Courier New"/>
                        </a:rPr>
                        <a:t>x</a:t>
                      </a:r>
                      <a:r>
                        <a:rPr lang="zh-CN" sz="2800" kern="100">
                          <a:effectLst/>
                          <a:latin typeface="Times New Roman"/>
                          <a:ea typeface="华文细黑"/>
                          <a:cs typeface="Times New Roman"/>
                        </a:rPr>
                        <a:t>＋</a:t>
                      </a:r>
                      <a:r>
                        <a:rPr lang="en-US" sz="2800" i="1" kern="100">
                          <a:effectLst/>
                          <a:latin typeface="Times New Roman"/>
                          <a:ea typeface="华文细黑"/>
                          <a:cs typeface="Courier New"/>
                        </a:rPr>
                        <a:t>b</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A</a:t>
                      </a:r>
                      <a:r>
                        <a:rPr lang="en-US" sz="2800" kern="100" baseline="-25000" dirty="0" err="1">
                          <a:effectLst/>
                          <a:latin typeface="Times New Roman"/>
                          <a:ea typeface="华文细黑"/>
                          <a:cs typeface="Courier New"/>
                        </a:rPr>
                        <a:t>1</a:t>
                      </a:r>
                      <a:r>
                        <a:rPr lang="en-US" sz="2800" i="1" kern="100" dirty="0" err="1">
                          <a:effectLst/>
                          <a:latin typeface="Times New Roman"/>
                          <a:ea typeface="华文细黑"/>
                          <a:cs typeface="Courier New"/>
                        </a:rPr>
                        <a:t>x</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1</a:t>
                      </a:r>
                      <a:r>
                        <a:rPr lang="en-US" sz="2800" i="1" kern="100" dirty="0" err="1">
                          <a:effectLst/>
                          <a:latin typeface="Times New Roman"/>
                          <a:ea typeface="华文细黑"/>
                          <a:cs typeface="Courier New"/>
                        </a:rPr>
                        <a:t>y</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C</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r>
                        <a:rPr lang="zh-CN" sz="2800" kern="100" dirty="0">
                          <a:effectLst/>
                          <a:latin typeface="Times New Roman"/>
                          <a:ea typeface="华文细黑"/>
                          <a:cs typeface="Times New Roman"/>
                        </a:rPr>
                        <a:t>，</a:t>
                      </a:r>
                      <a:endParaRPr lang="zh-CN" sz="2800" kern="100" dirty="0">
                        <a:effectLst/>
                        <a:latin typeface="宋体"/>
                        <a:cs typeface="Courier New"/>
                      </a:endParaRPr>
                    </a:p>
                    <a:p>
                      <a:pPr algn="ctr">
                        <a:lnSpc>
                          <a:spcPct val="150000"/>
                        </a:lnSpc>
                        <a:spcAft>
                          <a:spcPts val="0"/>
                        </a:spcAft>
                        <a:tabLst>
                          <a:tab pos="2070735" algn="l"/>
                        </a:tabLst>
                      </a:pP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A</a:t>
                      </a:r>
                      <a:r>
                        <a:rPr lang="en-US" sz="2800" kern="100" baseline="-25000" dirty="0" err="1">
                          <a:effectLst/>
                          <a:latin typeface="Times New Roman"/>
                          <a:ea typeface="华文细黑"/>
                          <a:cs typeface="Courier New"/>
                        </a:rPr>
                        <a:t>2</a:t>
                      </a:r>
                      <a:r>
                        <a:rPr lang="en-US" sz="2800" i="1" kern="100" dirty="0" err="1">
                          <a:effectLst/>
                          <a:latin typeface="Times New Roman"/>
                          <a:ea typeface="华文细黑"/>
                          <a:cs typeface="Courier New"/>
                        </a:rPr>
                        <a:t>x</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2</a:t>
                      </a:r>
                      <a:r>
                        <a:rPr lang="en-US" sz="2800" i="1" kern="100" dirty="0" err="1">
                          <a:effectLst/>
                          <a:latin typeface="Times New Roman"/>
                          <a:ea typeface="华文细黑"/>
                          <a:cs typeface="Courier New"/>
                        </a:rPr>
                        <a:t>y</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C</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平行的等价条件</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1</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2</a:t>
                      </a:r>
                      <a:r>
                        <a:rPr lang="en-US" sz="2800" kern="100" dirty="0" err="1">
                          <a:effectLst/>
                          <a:latin typeface="Cambria Math"/>
                          <a:ea typeface="华文细黑"/>
                          <a:cs typeface="Cambria Math"/>
                        </a:rPr>
                        <a:t>⇔</a:t>
                      </a:r>
                      <a:r>
                        <a:rPr lang="en-US" sz="2800" i="1" kern="100" dirty="0" err="1">
                          <a:effectLst/>
                          <a:latin typeface="Times New Roman"/>
                          <a:ea typeface="华文细黑"/>
                          <a:cs typeface="Courier New"/>
                        </a:rPr>
                        <a:t>k</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k</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且</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1</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2</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1</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2</a:t>
                      </a:r>
                      <a:r>
                        <a:rPr lang="en-US" sz="2800" kern="100" dirty="0" err="1">
                          <a:effectLst/>
                          <a:latin typeface="Cambria Math"/>
                          <a:ea typeface="华文细黑"/>
                          <a:cs typeface="Cambria Math"/>
                        </a:rPr>
                        <a:t>⇔</a:t>
                      </a:r>
                      <a:r>
                        <a:rPr lang="en-US" sz="2800" i="1" kern="100" dirty="0" err="1">
                          <a:effectLst/>
                          <a:latin typeface="Times New Roman"/>
                          <a:ea typeface="华文细黑"/>
                          <a:cs typeface="Courier New"/>
                        </a:rPr>
                        <a:t>A</a:t>
                      </a:r>
                      <a:r>
                        <a:rPr lang="en-US" sz="2800" kern="100" baseline="-25000" dirty="0" err="1">
                          <a:effectLst/>
                          <a:latin typeface="Times New Roman"/>
                          <a:ea typeface="华文细黑"/>
                          <a:cs typeface="Courier New"/>
                        </a:rPr>
                        <a:t>1</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A</a:t>
                      </a:r>
                      <a:r>
                        <a:rPr lang="en-US" sz="2800" kern="100" baseline="-25000" dirty="0" err="1">
                          <a:effectLst/>
                          <a:latin typeface="Times New Roman"/>
                          <a:ea typeface="华文细黑"/>
                          <a:cs typeface="Courier New"/>
                        </a:rPr>
                        <a:t>2</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r>
                        <a:rPr lang="zh-CN" sz="2800" kern="100" dirty="0">
                          <a:effectLst/>
                          <a:latin typeface="Times New Roman"/>
                          <a:ea typeface="华文细黑"/>
                          <a:cs typeface="Times New Roman"/>
                        </a:rPr>
                        <a:t>，且</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1</a:t>
                      </a:r>
                      <a:r>
                        <a:rPr lang="en-US" sz="2800" i="1" kern="100" dirty="0" err="1">
                          <a:effectLst/>
                          <a:latin typeface="Times New Roman"/>
                          <a:ea typeface="华文细黑"/>
                          <a:cs typeface="Courier New"/>
                        </a:rPr>
                        <a:t>C</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2</a:t>
                      </a:r>
                      <a:r>
                        <a:rPr lang="en-US" sz="2800" i="1" kern="100" dirty="0" err="1">
                          <a:effectLst/>
                          <a:latin typeface="Times New Roman"/>
                          <a:ea typeface="华文细黑"/>
                          <a:cs typeface="Courier New"/>
                        </a:rPr>
                        <a:t>C</a:t>
                      </a:r>
                      <a:r>
                        <a:rPr lang="en-US" sz="2800" kern="100" baseline="-25000" dirty="0" err="1">
                          <a:effectLst/>
                          <a:latin typeface="Times New Roman"/>
                          <a:ea typeface="华文细黑"/>
                          <a:cs typeface="Courier New"/>
                        </a:rPr>
                        <a:t>1</a:t>
                      </a:r>
                      <a:r>
                        <a:rPr lang="en-US" sz="2800" kern="100" dirty="0" err="1">
                          <a:effectLst/>
                          <a:latin typeface="宋体"/>
                          <a:ea typeface="华文细黑"/>
                          <a:cs typeface="Times New Roman"/>
                        </a:rPr>
                        <a:t>≠</a:t>
                      </a:r>
                      <a:r>
                        <a:rPr lang="en-US" sz="2800" kern="100" dirty="0" err="1">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垂直的等价条件</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l</a:t>
                      </a:r>
                      <a:r>
                        <a:rPr lang="en-US" sz="2800" kern="100" baseline="-25000">
                          <a:effectLst/>
                          <a:latin typeface="Times New Roman"/>
                          <a:ea typeface="华文细黑"/>
                          <a:cs typeface="Courier New"/>
                        </a:rPr>
                        <a:t>1</a:t>
                      </a:r>
                      <a:r>
                        <a:rPr lang="en-US" sz="2800" kern="100">
                          <a:effectLst/>
                          <a:latin typeface="宋体"/>
                          <a:ea typeface="华文细黑"/>
                          <a:cs typeface="Times New Roman"/>
                        </a:rPr>
                        <a:t>⊥</a:t>
                      </a:r>
                      <a:r>
                        <a:rPr lang="en-US" sz="2800" i="1" kern="100">
                          <a:effectLst/>
                          <a:latin typeface="Times New Roman"/>
                          <a:ea typeface="华文细黑"/>
                          <a:cs typeface="Courier New"/>
                        </a:rPr>
                        <a:t>l</a:t>
                      </a:r>
                      <a:r>
                        <a:rPr lang="en-US" sz="2800" kern="100" baseline="-25000">
                          <a:effectLst/>
                          <a:latin typeface="Times New Roman"/>
                          <a:ea typeface="华文细黑"/>
                          <a:cs typeface="Courier New"/>
                        </a:rPr>
                        <a:t>2</a:t>
                      </a:r>
                      <a:r>
                        <a:rPr lang="en-US" sz="2800" kern="100">
                          <a:effectLst/>
                          <a:latin typeface="Cambria Math"/>
                          <a:ea typeface="华文细黑"/>
                          <a:cs typeface="Cambria Math"/>
                        </a:rPr>
                        <a:t>⇔</a:t>
                      </a:r>
                      <a:r>
                        <a:rPr lang="en-US" sz="2800" i="1" kern="100">
                          <a:effectLst/>
                          <a:latin typeface="Times New Roman"/>
                          <a:ea typeface="华文细黑"/>
                          <a:cs typeface="Courier New"/>
                        </a:rPr>
                        <a:t>k</a:t>
                      </a:r>
                      <a:r>
                        <a:rPr lang="en-US" sz="2800" kern="100" baseline="-25000">
                          <a:effectLst/>
                          <a:latin typeface="Times New Roman"/>
                          <a:ea typeface="华文细黑"/>
                          <a:cs typeface="Courier New"/>
                        </a:rPr>
                        <a:t>1</a:t>
                      </a:r>
                      <a:r>
                        <a:rPr lang="en-US" sz="2800" kern="100">
                          <a:effectLst/>
                          <a:latin typeface="Times New Roman"/>
                          <a:ea typeface="华文细黑"/>
                          <a:cs typeface="Courier New"/>
                        </a:rPr>
                        <a:t>·</a:t>
                      </a:r>
                      <a:r>
                        <a:rPr lang="en-US" sz="2800" i="1" kern="100">
                          <a:effectLst/>
                          <a:latin typeface="Times New Roman"/>
                          <a:ea typeface="华文细黑"/>
                          <a:cs typeface="Courier New"/>
                        </a:rPr>
                        <a:t>k</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a:t>
                      </a:r>
                      <a:r>
                        <a:rPr lang="en-US" sz="2800" kern="100">
                          <a:effectLst/>
                          <a:latin typeface="Times New Roman"/>
                          <a:ea typeface="华文细黑"/>
                          <a:cs typeface="Courier New"/>
                        </a:rPr>
                        <a:t>1</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1</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2</a:t>
                      </a:r>
                      <a:r>
                        <a:rPr lang="en-US" sz="2800" kern="100" dirty="0" err="1">
                          <a:effectLst/>
                          <a:latin typeface="Cambria Math"/>
                          <a:ea typeface="华文细黑"/>
                          <a:cs typeface="Cambria Math"/>
                        </a:rPr>
                        <a:t>⇔</a:t>
                      </a:r>
                      <a:r>
                        <a:rPr lang="en-US" sz="2800" i="1" kern="100" dirty="0" err="1">
                          <a:effectLst/>
                          <a:latin typeface="Times New Roman"/>
                          <a:ea typeface="华文细黑"/>
                          <a:cs typeface="Courier New"/>
                        </a:rPr>
                        <a:t>A</a:t>
                      </a:r>
                      <a:r>
                        <a:rPr lang="en-US" sz="2800" kern="100" baseline="-25000" dirty="0" err="1">
                          <a:effectLst/>
                          <a:latin typeface="Times New Roman"/>
                          <a:ea typeface="华文细黑"/>
                          <a:cs typeface="Courier New"/>
                        </a:rPr>
                        <a:t>1</a:t>
                      </a:r>
                      <a:r>
                        <a:rPr lang="en-US" sz="2800" i="1" kern="100" dirty="0" err="1">
                          <a:effectLst/>
                          <a:latin typeface="Times New Roman"/>
                          <a:ea typeface="华文细黑"/>
                          <a:cs typeface="Courier New"/>
                        </a:rPr>
                        <a:t>A</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2</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382191" y="4339378"/>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由两直线的方程判断两条直线是否平行或垂直时，要注意条件的限制；同时已知平行或垂直关系求直线的方程或确定方程的系数关系时，要根据题目条件设出合理的直线方程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824299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731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距离问题</a:t>
            </a:r>
            <a:endParaRPr lang="zh-CN" altLang="zh-CN" sz="280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1725627962"/>
              </p:ext>
            </p:extLst>
          </p:nvPr>
        </p:nvGraphicFramePr>
        <p:xfrm>
          <a:off x="478582" y="837506"/>
          <a:ext cx="11233248" cy="4369034"/>
        </p:xfrm>
        <a:graphic>
          <a:graphicData uri="http://schemas.openxmlformats.org/drawingml/2006/table">
            <a:tbl>
              <a:tblPr/>
              <a:tblGrid>
                <a:gridCol w="3731260"/>
                <a:gridCol w="3466148"/>
                <a:gridCol w="4035840"/>
              </a:tblGrid>
              <a:tr h="12573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类型</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已知条件</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公式</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3186">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两点间的距离</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A</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1</a:t>
                      </a:r>
                      <a:r>
                        <a:rPr lang="zh-CN" sz="2800" kern="100" spc="-500" baseline="0" dirty="0">
                          <a:effectLst/>
                          <a:latin typeface="Times New Roman"/>
                          <a:ea typeface="华文细黑"/>
                          <a:cs typeface="Times New Roman"/>
                        </a:rPr>
                        <a:t>，</a:t>
                      </a:r>
                      <a:r>
                        <a:rPr lang="en-US" sz="2800" i="1" kern="100" dirty="0" err="1">
                          <a:effectLst/>
                          <a:latin typeface="Times New Roman"/>
                          <a:ea typeface="华文细黑"/>
                          <a:cs typeface="Courier New"/>
                        </a:rPr>
                        <a:t>y</a:t>
                      </a:r>
                      <a:r>
                        <a:rPr lang="en-US" sz="2800" kern="100" baseline="-25000" dirty="0" err="1">
                          <a:effectLst/>
                          <a:latin typeface="Times New Roman"/>
                          <a:ea typeface="华文细黑"/>
                          <a:cs typeface="Courier New"/>
                        </a:rPr>
                        <a:t>1</a:t>
                      </a:r>
                      <a:r>
                        <a:rPr lang="en-US" sz="2800" kern="100" dirty="0">
                          <a:effectLst/>
                          <a:latin typeface="Times New Roman"/>
                          <a:ea typeface="华文细黑"/>
                          <a:cs typeface="Courier New"/>
                        </a:rPr>
                        <a:t>)</a:t>
                      </a:r>
                      <a:r>
                        <a:rPr lang="zh-CN" sz="2800" kern="100" spc="-500" baseline="0" dirty="0">
                          <a:effectLst/>
                          <a:latin typeface="Times New Roman"/>
                          <a:ea typeface="华文细黑"/>
                          <a:cs typeface="Times New Roman"/>
                        </a:rPr>
                        <a:t>，</a:t>
                      </a:r>
                      <a:r>
                        <a:rPr lang="en-US" sz="2800" i="1" kern="100" dirty="0">
                          <a:effectLst/>
                          <a:latin typeface="Times New Roman"/>
                          <a:ea typeface="华文细黑"/>
                          <a:cs typeface="Courier New"/>
                        </a:rPr>
                        <a:t>B</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2</a:t>
                      </a:r>
                      <a:r>
                        <a:rPr lang="zh-CN" sz="2800" kern="100" spc="-500" baseline="0" dirty="0">
                          <a:effectLst/>
                          <a:latin typeface="Times New Roman"/>
                          <a:ea typeface="华文细黑"/>
                          <a:cs typeface="Times New Roman"/>
                        </a:rPr>
                        <a:t>，</a:t>
                      </a:r>
                      <a:r>
                        <a:rPr lang="en-US" sz="2800" i="1" kern="100" dirty="0" err="1">
                          <a:effectLst/>
                          <a:latin typeface="Times New Roman"/>
                          <a:ea typeface="华文细黑"/>
                          <a:cs typeface="Courier New"/>
                        </a:rPr>
                        <a:t>y</a:t>
                      </a:r>
                      <a:r>
                        <a:rPr lang="en-US" sz="2800" kern="100" baseline="-25000" dirty="0" err="1">
                          <a:effectLst/>
                          <a:latin typeface="Times New Roman"/>
                          <a:ea typeface="华文细黑"/>
                          <a:cs typeface="Courier New"/>
                        </a:rPr>
                        <a:t>2</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2128">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点到直线的距离</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800" i="1" kern="100" dirty="0">
                          <a:effectLst/>
                          <a:latin typeface="Times New Roman"/>
                          <a:ea typeface="华文细黑"/>
                          <a:cs typeface="Courier New"/>
                        </a:rPr>
                        <a:t>P</a:t>
                      </a:r>
                      <a:r>
                        <a:rPr lang="en-US" sz="2800" kern="100" dirty="0">
                          <a:effectLst/>
                          <a:latin typeface="Times New Roman"/>
                          <a:ea typeface="华文细黑"/>
                          <a:cs typeface="Courier New"/>
                        </a:rPr>
                        <a:t>(</a:t>
                      </a:r>
                      <a:r>
                        <a:rPr lang="en-US" sz="2800" i="1" kern="100" dirty="0" err="1">
                          <a:effectLst/>
                          <a:latin typeface="Times New Roman"/>
                          <a:ea typeface="华文细黑"/>
                          <a:cs typeface="Courier New"/>
                        </a:rPr>
                        <a:t>x</a:t>
                      </a:r>
                      <a:r>
                        <a:rPr lang="en-US" sz="2800" kern="100" baseline="-25000" dirty="0" err="1">
                          <a:effectLst/>
                          <a:latin typeface="Times New Roman"/>
                          <a:ea typeface="华文细黑"/>
                          <a:cs typeface="Courier New"/>
                        </a:rPr>
                        <a:t>0</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y</a:t>
                      </a:r>
                      <a:r>
                        <a:rPr lang="en-US" sz="2800" kern="100" baseline="-25000" dirty="0" err="1">
                          <a:effectLst/>
                          <a:latin typeface="Times New Roman"/>
                          <a:ea typeface="华文细黑"/>
                          <a:cs typeface="Courier New"/>
                        </a:rPr>
                        <a:t>0</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 </a:t>
                      </a:r>
                      <a:endParaRPr lang="zh-CN" sz="2800" kern="100" dirty="0">
                        <a:effectLst/>
                        <a:latin typeface="宋体"/>
                        <a:cs typeface="Courier New"/>
                      </a:endParaRPr>
                    </a:p>
                    <a:p>
                      <a:pPr algn="ctr">
                        <a:lnSpc>
                          <a:spcPct val="139000"/>
                        </a:lnSpc>
                        <a:spcAft>
                          <a:spcPts val="0"/>
                        </a:spcAft>
                        <a:tabLst>
                          <a:tab pos="2070735" algn="l"/>
                        </a:tabLst>
                      </a:pP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Ax</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By</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C</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00">
                <a:tc>
                  <a:txBody>
                    <a:bodyPr/>
                    <a:lstStyle/>
                    <a:p>
                      <a:pPr algn="ctr">
                        <a:lnSpc>
                          <a:spcPct val="150000"/>
                        </a:lnSpc>
                        <a:spcAft>
                          <a:spcPts val="0"/>
                        </a:spcAft>
                        <a:tabLst>
                          <a:tab pos="2070735" algn="l"/>
                        </a:tabLst>
                      </a:pPr>
                      <a:r>
                        <a:rPr lang="zh-CN" sz="2800" kern="100" spc="-100" baseline="0" dirty="0">
                          <a:effectLst/>
                          <a:latin typeface="Times New Roman"/>
                          <a:ea typeface="华文细黑"/>
                          <a:cs typeface="Times New Roman"/>
                        </a:rPr>
                        <a:t>两条平行直线间的距离</a:t>
                      </a:r>
                      <a:endParaRPr lang="zh-CN" sz="28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Ax</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By</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C</a:t>
                      </a:r>
                      <a:r>
                        <a:rPr lang="en-US" sz="2800" kern="100" baseline="-25000" dirty="0" err="1">
                          <a:effectLst/>
                          <a:latin typeface="Times New Roman"/>
                          <a:ea typeface="华文细黑"/>
                          <a:cs typeface="Courier New"/>
                        </a:rPr>
                        <a:t>1</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r>
                        <a:rPr lang="zh-CN" sz="2800" kern="100" spc="-500" baseline="0" dirty="0">
                          <a:effectLst/>
                          <a:latin typeface="Times New Roman"/>
                          <a:ea typeface="华文细黑"/>
                          <a:cs typeface="Times New Roman"/>
                        </a:rPr>
                        <a:t>，</a:t>
                      </a:r>
                      <a:endParaRPr lang="zh-CN" sz="2800" kern="100" spc="-500" baseline="0" dirty="0">
                        <a:effectLst/>
                        <a:latin typeface="宋体"/>
                        <a:cs typeface="Courier New"/>
                      </a:endParaRPr>
                    </a:p>
                    <a:p>
                      <a:pPr algn="ctr">
                        <a:lnSpc>
                          <a:spcPct val="139000"/>
                        </a:lnSpc>
                        <a:spcAft>
                          <a:spcPts val="0"/>
                        </a:spcAft>
                        <a:tabLst>
                          <a:tab pos="2070735" algn="l"/>
                        </a:tabLst>
                      </a:pPr>
                      <a:r>
                        <a:rPr lang="en-US" sz="2800" i="1" kern="100" dirty="0" err="1">
                          <a:effectLst/>
                          <a:latin typeface="Times New Roman"/>
                          <a:ea typeface="华文细黑"/>
                          <a:cs typeface="Courier New"/>
                        </a:rPr>
                        <a:t>l</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Ax</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By</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C</a:t>
                      </a:r>
                      <a:r>
                        <a:rPr lang="en-US" sz="2800" kern="100" baseline="-25000" dirty="0" err="1">
                          <a:effectLst/>
                          <a:latin typeface="Times New Roman"/>
                          <a:ea typeface="华文细黑"/>
                          <a:cs typeface="Courier New"/>
                        </a:rPr>
                        <a:t>2</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0</a:t>
                      </a:r>
                      <a:endParaRPr lang="zh-CN" sz="2800" kern="100" dirty="0">
                        <a:effectLst/>
                        <a:latin typeface="宋体"/>
                        <a:cs typeface="Courier New"/>
                      </a:endParaRPr>
                    </a:p>
                    <a:p>
                      <a:pPr algn="ctr">
                        <a:lnSpc>
                          <a:spcPct val="139000"/>
                        </a:lnSpc>
                        <a:spcAft>
                          <a:spcPts val="0"/>
                        </a:spcAft>
                        <a:tabLst>
                          <a:tab pos="2070735" algn="l"/>
                        </a:tabLst>
                      </a:pP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a:t>
                      </a:r>
                      <a:r>
                        <a:rPr lang="zh-CN" sz="2800" kern="100" dirty="0">
                          <a:effectLst/>
                          <a:latin typeface="Times New Roman"/>
                          <a:ea typeface="华文细黑"/>
                          <a:cs typeface="Times New Roman"/>
                        </a:rPr>
                        <a:t>不同时为</a:t>
                      </a:r>
                      <a:r>
                        <a:rPr lang="en-US" sz="2800" kern="100" dirty="0">
                          <a:effectLst/>
                          <a:latin typeface="Times New Roman"/>
                          <a:ea typeface="华文细黑"/>
                          <a:cs typeface="Courier New"/>
                        </a:rPr>
                        <a:t>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156512480"/>
              </p:ext>
            </p:extLst>
          </p:nvPr>
        </p:nvGraphicFramePr>
        <p:xfrm>
          <a:off x="7851973" y="1574022"/>
          <a:ext cx="3867150" cy="647700"/>
        </p:xfrm>
        <a:graphic>
          <a:graphicData uri="http://schemas.openxmlformats.org/presentationml/2006/ole">
            <mc:AlternateContent xmlns:mc="http://schemas.openxmlformats.org/markup-compatibility/2006">
              <mc:Choice xmlns:v="urn:schemas-microsoft-com:vml" Requires="v">
                <p:oleObj spid="_x0000_s88701" name="文档" r:id="rId4" imgW="3874826" imgH="647494" progId="Word.Document.12">
                  <p:embed/>
                </p:oleObj>
              </mc:Choice>
              <mc:Fallback>
                <p:oleObj name="文档" r:id="rId4" imgW="3874826" imgH="647494" progId="Word.Document.12">
                  <p:embed/>
                  <p:pic>
                    <p:nvPicPr>
                      <p:cNvPr id="0" name="对象 3"/>
                      <p:cNvPicPr>
                        <a:picLocks noChangeAspect="1" noChangeArrowheads="1"/>
                      </p:cNvPicPr>
                      <p:nvPr/>
                    </p:nvPicPr>
                    <p:blipFill>
                      <a:blip r:embed="rId5"/>
                      <a:srcRect/>
                      <a:stretch>
                        <a:fillRect/>
                      </a:stretch>
                    </p:blipFill>
                    <p:spPr bwMode="auto">
                      <a:xfrm>
                        <a:off x="7851973" y="1574022"/>
                        <a:ext cx="38671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815789262"/>
              </p:ext>
            </p:extLst>
          </p:nvPr>
        </p:nvGraphicFramePr>
        <p:xfrm>
          <a:off x="8374657" y="2240772"/>
          <a:ext cx="2924175" cy="1181100"/>
        </p:xfrm>
        <a:graphic>
          <a:graphicData uri="http://schemas.openxmlformats.org/presentationml/2006/ole">
            <mc:AlternateContent xmlns:mc="http://schemas.openxmlformats.org/markup-compatibility/2006">
              <mc:Choice xmlns:v="urn:schemas-microsoft-com:vml" Requires="v">
                <p:oleObj spid="_x0000_s88702" name="文档" r:id="rId7" imgW="2928384" imgH="1188452" progId="Word.Document.12">
                  <p:embed/>
                </p:oleObj>
              </mc:Choice>
              <mc:Fallback>
                <p:oleObj name="文档" r:id="rId7" imgW="2928384" imgH="1188452" progId="Word.Document.12">
                  <p:embed/>
                  <p:pic>
                    <p:nvPicPr>
                      <p:cNvPr id="0" name=""/>
                      <p:cNvPicPr>
                        <a:picLocks noChangeAspect="1" noChangeArrowheads="1"/>
                      </p:cNvPicPr>
                      <p:nvPr/>
                    </p:nvPicPr>
                    <p:blipFill>
                      <a:blip r:embed="rId8"/>
                      <a:srcRect/>
                      <a:stretch>
                        <a:fillRect/>
                      </a:stretch>
                    </p:blipFill>
                    <p:spPr bwMode="auto">
                      <a:xfrm>
                        <a:off x="8374657" y="2240772"/>
                        <a:ext cx="29241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34931819"/>
              </p:ext>
            </p:extLst>
          </p:nvPr>
        </p:nvGraphicFramePr>
        <p:xfrm>
          <a:off x="8723659" y="3690457"/>
          <a:ext cx="2114550" cy="1181100"/>
        </p:xfrm>
        <a:graphic>
          <a:graphicData uri="http://schemas.openxmlformats.org/presentationml/2006/ole">
            <mc:AlternateContent xmlns:mc="http://schemas.openxmlformats.org/markup-compatibility/2006">
              <mc:Choice xmlns:v="urn:schemas-microsoft-com:vml" Requires="v">
                <p:oleObj spid="_x0000_s88703" name="文档" r:id="rId10" imgW="2128160" imgH="1188452" progId="Word.Document.12">
                  <p:embed/>
                </p:oleObj>
              </mc:Choice>
              <mc:Fallback>
                <p:oleObj name="文档" r:id="rId10" imgW="2128160" imgH="1188452" progId="Word.Document.12">
                  <p:embed/>
                  <p:pic>
                    <p:nvPicPr>
                      <p:cNvPr id="0" name=""/>
                      <p:cNvPicPr>
                        <a:picLocks noChangeAspect="1" noChangeArrowheads="1"/>
                      </p:cNvPicPr>
                      <p:nvPr/>
                    </p:nvPicPr>
                    <p:blipFill>
                      <a:blip r:embed="rId11"/>
                      <a:srcRect/>
                      <a:stretch>
                        <a:fillRect/>
                      </a:stretch>
                    </p:blipFill>
                    <p:spPr bwMode="auto">
                      <a:xfrm>
                        <a:off x="8723659" y="3690457"/>
                        <a:ext cx="211455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5255583"/>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学习时要注意特殊情况下的距离公式，并注意利用它的几何意义，解题时往往将代数运算与几何图形直观分析相结合</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88625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117426"/>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直线系方程</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直线系方程是解析几何中直线方程的基本内容之一，它把具有某一共同性质的直线族表示成一个含参数的方程，然后根据直线所满足的其他条件确定出参数的值，进而求出直线方程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直线系方程的常见类型有：</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过定点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的直线系方程是：</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是参数，直线系中未包括直线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，也就是平常所提到的直线的点斜式方程；</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平行于已知直线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的直线系方程是：</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是参数，</a:t>
            </a:r>
            <a:r>
              <a:rPr lang="en-US" altLang="zh-CN" sz="2800" i="1" kern="100" dirty="0" err="1">
                <a:latin typeface="Times New Roman"/>
                <a:ea typeface="华文细黑"/>
                <a:cs typeface="Courier New"/>
              </a:rPr>
              <a:t>λ</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垂直于已知直线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的直线系方程是：</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Bx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是参数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94042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2604</TotalTime>
  <Words>2223</Words>
  <Application>Microsoft Office PowerPoint</Application>
  <PresentationFormat>自定义</PresentationFormat>
  <Paragraphs>215</Paragraphs>
  <Slides>51</Slides>
  <Notes>0</Notes>
  <HiddenSlides>14</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53"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1784</cp:revision>
  <dcterms:created xsi:type="dcterms:W3CDTF">2014-10-15T07:25:01Z</dcterms:created>
  <dcterms:modified xsi:type="dcterms:W3CDTF">2016-07-21T06:18:36Z</dcterms:modified>
</cp:coreProperties>
</file>