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48" r:id="rId6"/>
    <p:sldId id="551" r:id="rId7"/>
    <p:sldId id="556" r:id="rId8"/>
    <p:sldId id="278" r:id="rId9"/>
    <p:sldId id="580" r:id="rId10"/>
    <p:sldId id="579" r:id="rId11"/>
    <p:sldId id="309" r:id="rId12"/>
    <p:sldId id="457" r:id="rId13"/>
    <p:sldId id="581" r:id="rId14"/>
    <p:sldId id="582" r:id="rId15"/>
    <p:sldId id="461" r:id="rId16"/>
    <p:sldId id="462" r:id="rId17"/>
    <p:sldId id="583" r:id="rId18"/>
    <p:sldId id="584" r:id="rId19"/>
    <p:sldId id="578" r:id="rId20"/>
    <p:sldId id="585" r:id="rId21"/>
    <p:sldId id="543" r:id="rId22"/>
    <p:sldId id="466" r:id="rId23"/>
    <p:sldId id="586" r:id="rId24"/>
    <p:sldId id="587" r:id="rId25"/>
    <p:sldId id="537" r:id="rId26"/>
    <p:sldId id="545" r:id="rId27"/>
    <p:sldId id="588" r:id="rId28"/>
    <p:sldId id="482" r:id="rId29"/>
    <p:sldId id="361" r:id="rId30"/>
    <p:sldId id="424" r:id="rId31"/>
    <p:sldId id="589" r:id="rId32"/>
    <p:sldId id="447" r:id="rId33"/>
    <p:sldId id="448" r:id="rId34"/>
    <p:sldId id="423" r:id="rId35"/>
    <p:sldId id="475" r:id="rId36"/>
    <p:sldId id="451" r:id="rId37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11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4.docx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6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7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8.docx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8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emf"/><Relationship Id="rId11" Type="http://schemas.openxmlformats.org/officeDocument/2006/relationships/package" Target="../embeddings/Microsoft_Word___12.docx"/><Relationship Id="rId5" Type="http://schemas.openxmlformats.org/officeDocument/2006/relationships/package" Target="../embeddings/Microsoft_Word___10.docx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3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4.bin"/><Relationship Id="rId7" Type="http://schemas.openxmlformats.org/officeDocument/2006/relationships/image" Target="file:///F:\2016&#36213;&#29770;\&#21516;&#27493;\&#25968;&#23398;\&#21019;&#26032;%20&#20154;A&#24517;&#20462;2\word\RJ3-17.TI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png"/><Relationship Id="rId11" Type="http://schemas.openxmlformats.org/officeDocument/2006/relationships/slide" Target="slide21.xml"/><Relationship Id="rId5" Type="http://schemas.openxmlformats.org/officeDocument/2006/relationships/image" Target="../media/image18.emf"/><Relationship Id="rId10" Type="http://schemas.openxmlformats.org/officeDocument/2006/relationships/image" Target="../media/image19.emf"/><Relationship Id="rId4" Type="http://schemas.openxmlformats.org/officeDocument/2006/relationships/package" Target="../embeddings/Microsoft_Word___14.docx"/><Relationship Id="rId9" Type="http://schemas.openxmlformats.org/officeDocument/2006/relationships/package" Target="../embeddings/Microsoft_Word___15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file:///F:\2016&#36213;&#29770;\&#21516;&#27493;\&#25968;&#23398;\&#21019;&#26032;%20&#20154;A&#24517;&#20462;2\word\RJ3-18.TIF" TargetMode="External"/><Relationship Id="rId3" Type="http://schemas.openxmlformats.org/officeDocument/2006/relationships/slide" Target="slide24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package" Target="../embeddings/Microsoft_Word___20.docx"/><Relationship Id="rId1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7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1.docx"/><Relationship Id="rId20" Type="http://schemas.openxmlformats.org/officeDocument/2006/relationships/image" Target="../media/image28.emf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5" Type="http://schemas.openxmlformats.org/officeDocument/2006/relationships/oleObject" Target="../embeddings/oleObject21.bin"/><Relationship Id="rId10" Type="http://schemas.openxmlformats.org/officeDocument/2006/relationships/package" Target="../embeddings/Microsoft_Word___19.docx"/><Relationship Id="rId19" Type="http://schemas.openxmlformats.org/officeDocument/2006/relationships/package" Target="../embeddings/Microsoft_Word___22.docx"/><Relationship Id="rId4" Type="http://schemas.openxmlformats.org/officeDocument/2006/relationships/package" Target="../embeddings/Microsoft_Word___17.docx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28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3.docx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3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32.xml"/><Relationship Id="rId11" Type="http://schemas.openxmlformats.org/officeDocument/2006/relationships/image" Target="../media/image31.emf"/><Relationship Id="rId5" Type="http://schemas.openxmlformats.org/officeDocument/2006/relationships/slide" Target="slide30.xml"/><Relationship Id="rId10" Type="http://schemas.openxmlformats.org/officeDocument/2006/relationships/package" Target="../embeddings/Microsoft_Word___25.docx"/><Relationship Id="rId4" Type="http://schemas.openxmlformats.org/officeDocument/2006/relationships/slide" Target="slide29.xml"/><Relationship Id="rId9" Type="http://schemas.openxmlformats.org/officeDocument/2006/relationships/oleObject" Target="../embeddings/oleObject25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3.emf"/><Relationship Id="rId18" Type="http://schemas.openxmlformats.org/officeDocument/2006/relationships/package" Target="../embeddings/Microsoft_Word___29.docx"/><Relationship Id="rId3" Type="http://schemas.openxmlformats.org/officeDocument/2006/relationships/slide" Target="slide29.xml"/><Relationship Id="rId21" Type="http://schemas.openxmlformats.org/officeDocument/2006/relationships/package" Target="../embeddings/Microsoft_Word___30.docx"/><Relationship Id="rId7" Type="http://schemas.openxmlformats.org/officeDocument/2006/relationships/slide" Target="slide34.xml"/><Relationship Id="rId12" Type="http://schemas.openxmlformats.org/officeDocument/2006/relationships/package" Target="../embeddings/Microsoft_Word___27.docx"/><Relationship Id="rId17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4.emf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14.vml"/><Relationship Id="rId6" Type="http://schemas.openxmlformats.org/officeDocument/2006/relationships/slide" Target="slide33.xml"/><Relationship Id="rId11" Type="http://schemas.openxmlformats.org/officeDocument/2006/relationships/oleObject" Target="../embeddings/oleObject27.bin"/><Relationship Id="rId5" Type="http://schemas.openxmlformats.org/officeDocument/2006/relationships/slide" Target="slide32.xml"/><Relationship Id="rId15" Type="http://schemas.openxmlformats.org/officeDocument/2006/relationships/package" Target="../embeddings/Microsoft_Word___28.docx"/><Relationship Id="rId10" Type="http://schemas.openxmlformats.org/officeDocument/2006/relationships/image" Target="../media/image32.emf"/><Relationship Id="rId19" Type="http://schemas.openxmlformats.org/officeDocument/2006/relationships/image" Target="../media/image35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26.docx"/><Relationship Id="rId14" Type="http://schemas.openxmlformats.org/officeDocument/2006/relationships/oleObject" Target="../embeddings/oleObject28.bin"/><Relationship Id="rId22" Type="http://schemas.openxmlformats.org/officeDocument/2006/relationships/image" Target="../media/image3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8.emf"/><Relationship Id="rId3" Type="http://schemas.openxmlformats.org/officeDocument/2006/relationships/slide" Target="slide29.xml"/><Relationship Id="rId7" Type="http://schemas.openxmlformats.org/officeDocument/2006/relationships/slide" Target="slide34.xml"/><Relationship Id="rId12" Type="http://schemas.openxmlformats.org/officeDocument/2006/relationships/package" Target="../embeddings/Microsoft_Word___32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9.emf"/><Relationship Id="rId1" Type="http://schemas.openxmlformats.org/officeDocument/2006/relationships/vmlDrawing" Target="../drawings/vmlDrawing15.vml"/><Relationship Id="rId6" Type="http://schemas.openxmlformats.org/officeDocument/2006/relationships/slide" Target="slide33.xml"/><Relationship Id="rId11" Type="http://schemas.openxmlformats.org/officeDocument/2006/relationships/oleObject" Target="../embeddings/oleObject32.bin"/><Relationship Id="rId5" Type="http://schemas.openxmlformats.org/officeDocument/2006/relationships/slide" Target="slide32.xml"/><Relationship Id="rId15" Type="http://schemas.openxmlformats.org/officeDocument/2006/relationships/package" Target="../embeddings/Microsoft_Word___33.docx"/><Relationship Id="rId10" Type="http://schemas.openxmlformats.org/officeDocument/2006/relationships/image" Target="../media/image37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1.docx"/><Relationship Id="rId14" Type="http://schemas.openxmlformats.org/officeDocument/2006/relationships/oleObject" Target="../embeddings/oleObject33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1.emf"/><Relationship Id="rId3" Type="http://schemas.openxmlformats.org/officeDocument/2006/relationships/slide" Target="slide29.xml"/><Relationship Id="rId7" Type="http://schemas.openxmlformats.org/officeDocument/2006/relationships/slide" Target="slide34.xml"/><Relationship Id="rId12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3.xml"/><Relationship Id="rId11" Type="http://schemas.openxmlformats.org/officeDocument/2006/relationships/oleObject" Target="../embeddings/oleObject35.bin"/><Relationship Id="rId5" Type="http://schemas.openxmlformats.org/officeDocument/2006/relationships/slide" Target="slide32.xml"/><Relationship Id="rId10" Type="http://schemas.openxmlformats.org/officeDocument/2006/relationships/image" Target="../media/image40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4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95189" y="2277666"/>
            <a:ext cx="52565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§3.1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直线的倾斜角与斜率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190" y="2711406"/>
            <a:ext cx="1116123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3.1.2</a:t>
            </a:r>
            <a:r>
              <a:rPr lang="zh-CN" altLang="en-US" sz="5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两条直线平行与垂直的判定</a:t>
            </a:r>
            <a:endParaRPr lang="zh-CN" altLang="en-US" sz="5500" b="1" spc="-13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3" descr="C:\Users\Administrator\Desktop\创新图片\数学创新 2-1\9109795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34" y="4779637"/>
            <a:ext cx="3142878" cy="208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698130"/>
              </p:ext>
            </p:extLst>
          </p:nvPr>
        </p:nvGraphicFramePr>
        <p:xfrm>
          <a:off x="514350" y="923925"/>
          <a:ext cx="111918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90" name="文档" r:id="rId5" imgW="11194917" imgH="1057082" progId="Word.Document.12">
                  <p:embed/>
                </p:oleObj>
              </mc:Choice>
              <mc:Fallback>
                <p:oleObj name="文档" r:id="rId5" imgW="11194917" imgH="105708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23925"/>
                        <a:ext cx="111918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77999" y="184561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平行或重合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需进一步研究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四点是否共线，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195866"/>
              </p:ext>
            </p:extLst>
          </p:nvPr>
        </p:nvGraphicFramePr>
        <p:xfrm>
          <a:off x="514350" y="3318148"/>
          <a:ext cx="111918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91" name="文档" r:id="rId8" imgW="11194917" imgH="1057082" progId="Word.Document.12">
                  <p:embed/>
                </p:oleObj>
              </mc:Choice>
              <mc:Fallback>
                <p:oleObj name="文档" r:id="rId8" imgW="11194917" imgH="105708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18148"/>
                        <a:ext cx="111918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77999" y="429389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四点共线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86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uiExpand="1" build="allAtOnce"/>
      <p:bldP spid="16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356724"/>
            <a:ext cx="12190413" cy="3998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636918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判断两条直线平行，应首先看两条直线的斜率是否存在，即先看两点的横坐标是否相等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判断斜率是否相等，实际是看倾斜角是否相等，归根结底是充分利用两条直线平行的条件：同位角相等，则两条直线平行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在两条直线斜率都存在，且相等的情况下，应注意两条直线是否重合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8" y="117426"/>
            <a:ext cx="11411999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的三个顶点的坐标分别是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，求顶点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610068"/>
              </p:ext>
            </p:extLst>
          </p:nvPr>
        </p:nvGraphicFramePr>
        <p:xfrm>
          <a:off x="514350" y="2940596"/>
          <a:ext cx="111918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154" name="文档" r:id="rId4" imgW="11194917" imgH="2291963" progId="Word.Document.12">
                  <p:embed/>
                </p:oleObj>
              </mc:Choice>
              <mc:Fallback>
                <p:oleObj name="文档" r:id="rId4" imgW="11194917" imgH="229196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40596"/>
                        <a:ext cx="11191875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77998" y="1454914"/>
            <a:ext cx="11411999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，由题意，得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8" y="5163319"/>
            <a:ext cx="1141199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8" y="117426"/>
            <a:ext cx="11411999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两条直线垂直关系的判定与应用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判断下列各组中的直线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是否垂直：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89201"/>
              </p:ext>
            </p:extLst>
          </p:nvPr>
        </p:nvGraphicFramePr>
        <p:xfrm>
          <a:off x="514350" y="2263924"/>
          <a:ext cx="11191875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91" name="文档" r:id="rId4" imgW="11194917" imgH="1885255" progId="Word.Document.12">
                  <p:embed/>
                </p:oleObj>
              </mc:Choice>
              <mc:Fallback>
                <p:oleObj name="文档" r:id="rId4" imgW="11194917" imgH="188525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63924"/>
                        <a:ext cx="11191875" cy="18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21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8" y="117426"/>
            <a:ext cx="1141199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814190"/>
              </p:ext>
            </p:extLst>
          </p:nvPr>
        </p:nvGraphicFramePr>
        <p:xfrm>
          <a:off x="504825" y="899989"/>
          <a:ext cx="11191875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0" name="文档" r:id="rId4" imgW="11194917" imgH="1885615" progId="Word.Document.12">
                  <p:embed/>
                </p:oleObj>
              </mc:Choice>
              <mc:Fallback>
                <p:oleObj name="文档" r:id="rId4" imgW="11194917" imgH="188561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99989"/>
                        <a:ext cx="11191875" cy="18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77998" y="2632768"/>
            <a:ext cx="1141199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8" y="3330974"/>
            <a:ext cx="11411999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151897"/>
              </p:ext>
            </p:extLst>
          </p:nvPr>
        </p:nvGraphicFramePr>
        <p:xfrm>
          <a:off x="504825" y="4163194"/>
          <a:ext cx="11191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1" name="文档" r:id="rId7" imgW="11194917" imgH="1047364" progId="Word.Document.12">
                  <p:embed/>
                </p:oleObj>
              </mc:Choice>
              <mc:Fallback>
                <p:oleObj name="文档" r:id="rId7" imgW="11194917" imgH="104736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163194"/>
                        <a:ext cx="11191875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7998" y="5190466"/>
            <a:ext cx="1141199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22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037084"/>
            <a:ext cx="12190413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590" y="1273930"/>
            <a:ext cx="11070182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使用斜率公式判定两直线垂直的步骤：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一看：就是看所给两点的横坐标是否相等，若相等，则直线的斜率不存在，若不相等，则进行第二步；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二用：就是将点的坐标代入斜率公式；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三求值：计算斜率的值，进行判断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尤其是点的坐标中含有参数时，应用斜率公式要对参数进行讨论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7" y="117426"/>
            <a:ext cx="1144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的顶点坐标为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为直角三角形，试求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7" y="117426"/>
            <a:ext cx="1144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680887"/>
              </p:ext>
            </p:extLst>
          </p:nvPr>
        </p:nvGraphicFramePr>
        <p:xfrm>
          <a:off x="495300" y="970459"/>
          <a:ext cx="110394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4" name="文档" r:id="rId5" imgW="10931096" imgH="1045924" progId="Word.Document.12">
                  <p:embed/>
                </p:oleObj>
              </mc:Choice>
              <mc:Fallback>
                <p:oleObj name="文档" r:id="rId5" imgW="10931096" imgH="104592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970459"/>
                        <a:ext cx="110394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1837" y="1965251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403354"/>
              </p:ext>
            </p:extLst>
          </p:nvPr>
        </p:nvGraphicFramePr>
        <p:xfrm>
          <a:off x="495300" y="2847975"/>
          <a:ext cx="110394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5" name="文档" r:id="rId8" imgW="10931096" imgH="895478" progId="Word.Document.12">
                  <p:embed/>
                </p:oleObj>
              </mc:Choice>
              <mc:Fallback>
                <p:oleObj name="文档" r:id="rId8" imgW="10931096" imgH="89547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847975"/>
                        <a:ext cx="1103947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71837" y="3750306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57215"/>
              </p:ext>
            </p:extLst>
          </p:nvPr>
        </p:nvGraphicFramePr>
        <p:xfrm>
          <a:off x="495300" y="4728592"/>
          <a:ext cx="110394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6" name="文档" r:id="rId11" imgW="10931096" imgH="920673" progId="Word.Document.12">
                  <p:embed/>
                </p:oleObj>
              </mc:Choice>
              <mc:Fallback>
                <p:oleObj name="文档" r:id="rId11" imgW="10931096" imgH="9206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728592"/>
                        <a:ext cx="1103947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154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1837" y="117426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053774"/>
              </p:ext>
            </p:extLst>
          </p:nvPr>
        </p:nvGraphicFramePr>
        <p:xfrm>
          <a:off x="495300" y="1085900"/>
          <a:ext cx="110394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8" name="文档" r:id="rId4" imgW="10931096" imgH="1045924" progId="Word.Document.12">
                  <p:embed/>
                </p:oleObj>
              </mc:Choice>
              <mc:Fallback>
                <p:oleObj name="文档" r:id="rId4" imgW="10931096" imgH="104592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085900"/>
                        <a:ext cx="11039475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1837" y="2175655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为直角三角形，则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7850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37" y="117426"/>
            <a:ext cx="1144057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平行与垂直关系的综合应用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四点，若顺次连接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四点，试判定图形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93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能根据两条直线的斜率判定两条直线是否平行或垂直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能根据两条直线平行或垂直的关系确定两条直线斜率的关系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1837" y="7318"/>
            <a:ext cx="1144057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四点在坐标平面内的位置，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如图，由斜率公式可得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508886"/>
              </p:ext>
            </p:extLst>
          </p:nvPr>
        </p:nvGraphicFramePr>
        <p:xfrm>
          <a:off x="495300" y="1419225"/>
          <a:ext cx="7591425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66" name="文档" r:id="rId4" imgW="7531725" imgH="2271808" progId="Word.Document.12">
                  <p:embed/>
                </p:oleObj>
              </mc:Choice>
              <mc:Fallback>
                <p:oleObj name="文档" r:id="rId4" imgW="7531725" imgH="227180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419225"/>
                        <a:ext cx="7591425" cy="229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 descr="F:\2016赵瑊\同步\数学\创新 人A必修2\word\RJ3-17.TIF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847031"/>
            <a:ext cx="3628974" cy="2704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371837" y="3511327"/>
            <a:ext cx="1144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，由图可知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不重合，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587289"/>
              </p:ext>
            </p:extLst>
          </p:nvPr>
        </p:nvGraphicFramePr>
        <p:xfrm>
          <a:off x="495300" y="4985395"/>
          <a:ext cx="75914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67" name="文档" r:id="rId9" imgW="7531725" imgH="867045" progId="Word.Document.12">
                  <p:embed/>
                </p:oleObj>
              </mc:Choice>
              <mc:Fallback>
                <p:oleObj name="文档" r:id="rId9" imgW="7531725" imgH="8670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985395"/>
                        <a:ext cx="759142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71837" y="5757005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为直角梯形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1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</p:spTree>
    <p:extLst>
      <p:ext uri="{BB962C8B-B14F-4D97-AF65-F5344CB8AC3E}">
        <p14:creationId xmlns:p14="http://schemas.microsoft.com/office/powerpoint/2010/main" val="16941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095" y="1378002"/>
            <a:ext cx="12190413" cy="39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0590" y="1614848"/>
            <a:ext cx="11070182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利用直线的斜率判定平面图形的形状一般要运用数形结合的方法，先由图形作出猜测，然后利用直线的斜率关系进行判定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由几何图形的形状求参数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一般是点的坐标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时，要根据图形的特征确定斜率之间的关系，既要考虑斜率是否存在，又要考虑到图形可能出现的各种情形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257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837" y="117426"/>
            <a:ext cx="1144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的坐标，使四边形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为直角梯形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按逆时针方向排列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837" y="79326"/>
            <a:ext cx="11440575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设所求点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，如图所示，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不垂直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都不可作为直角梯形的直角边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是直角梯形的直角边，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的斜率不存在，从而有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95542"/>
              </p:ext>
            </p:extLst>
          </p:nvPr>
        </p:nvGraphicFramePr>
        <p:xfrm>
          <a:off x="495300" y="4682108"/>
          <a:ext cx="75914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86" name="文档" r:id="rId5" imgW="7531725" imgH="980059" progId="Word.Document.12">
                  <p:embed/>
                </p:oleObj>
              </mc:Choice>
              <mc:Fallback>
                <p:oleObj name="文档" r:id="rId5" imgW="7531725" imgH="9800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682108"/>
                        <a:ext cx="75914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 descr="F:\2016赵瑊\同步\数学\创新 人A必修2\word\RJ3-18.TIF"/>
          <p:cNvPicPr/>
          <p:nvPr/>
        </p:nvPicPr>
        <p:blipFill rotWithShape="1"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7"/>
          <a:stretch/>
        </p:blipFill>
        <p:spPr bwMode="auto">
          <a:xfrm>
            <a:off x="8404002" y="242392"/>
            <a:ext cx="3408410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371837" y="5622514"/>
            <a:ext cx="1144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不平行，故所求点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0626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1837" y="79639"/>
            <a:ext cx="1144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是直角梯形的直角边，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967475"/>
              </p:ext>
            </p:extLst>
          </p:nvPr>
        </p:nvGraphicFramePr>
        <p:xfrm>
          <a:off x="495300" y="1476053"/>
          <a:ext cx="7591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76" name="文档" r:id="rId4" imgW="7531725" imgH="1010292" progId="Word.Document.12">
                  <p:embed/>
                </p:oleObj>
              </mc:Choice>
              <mc:Fallback>
                <p:oleObj name="文档" r:id="rId4" imgW="7531725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476053"/>
                        <a:ext cx="7591425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122555"/>
              </p:ext>
            </p:extLst>
          </p:nvPr>
        </p:nvGraphicFramePr>
        <p:xfrm>
          <a:off x="495300" y="2503215"/>
          <a:ext cx="7581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77" name="文档" r:id="rId7" imgW="7505896" imgH="1055642" progId="Word.Document.12">
                  <p:embed/>
                </p:oleObj>
              </mc:Choice>
              <mc:Fallback>
                <p:oleObj name="文档" r:id="rId7" imgW="7505896" imgH="10556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503215"/>
                        <a:ext cx="75819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124731"/>
              </p:ext>
            </p:extLst>
          </p:nvPr>
        </p:nvGraphicFramePr>
        <p:xfrm>
          <a:off x="495300" y="3501802"/>
          <a:ext cx="7591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78" name="文档" r:id="rId10" imgW="7531725" imgH="1010292" progId="Word.Document.12">
                  <p:embed/>
                </p:oleObj>
              </mc:Choice>
              <mc:Fallback>
                <p:oleObj name="文档" r:id="rId10" imgW="7531725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501802"/>
                        <a:ext cx="7591425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04972"/>
              </p:ext>
            </p:extLst>
          </p:nvPr>
        </p:nvGraphicFramePr>
        <p:xfrm>
          <a:off x="495300" y="4588768"/>
          <a:ext cx="75914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79" name="文档" r:id="rId13" imgW="7531725" imgH="867045" progId="Word.Document.12">
                  <p:embed/>
                </p:oleObj>
              </mc:Choice>
              <mc:Fallback>
                <p:oleObj name="文档" r:id="rId13" imgW="7531725" imgH="8670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4588768"/>
                        <a:ext cx="759142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208070"/>
              </p:ext>
            </p:extLst>
          </p:nvPr>
        </p:nvGraphicFramePr>
        <p:xfrm>
          <a:off x="495300" y="5606405"/>
          <a:ext cx="75914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80" name="文档" r:id="rId16" imgW="7531725" imgH="867045" progId="Word.Document.12">
                  <p:embed/>
                </p:oleObj>
              </mc:Choice>
              <mc:Fallback>
                <p:oleObj name="文档" r:id="rId16" imgW="7531725" imgH="8670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606405"/>
                        <a:ext cx="759142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23258"/>
              </p:ext>
            </p:extLst>
          </p:nvPr>
        </p:nvGraphicFramePr>
        <p:xfrm>
          <a:off x="4095750" y="5619750"/>
          <a:ext cx="75914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81" name="文档" r:id="rId19" imgW="7531725" imgH="856967" progId="Word.Document.12">
                  <p:embed/>
                </p:oleObj>
              </mc:Choice>
              <mc:Fallback>
                <p:oleObj name="文档" r:id="rId19" imgW="7531725" imgH="8569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0" y="5619750"/>
                        <a:ext cx="75914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61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94373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49177" y="157160"/>
            <a:ext cx="10090645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忽略斜率不存在的情况而致误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140" y="16843"/>
            <a:ext cx="11448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两点的纵坐标为确定的数，故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轴不平行，因而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轴不垂直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在求解时要对直线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分与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轴垂直和不垂直两种情况讨论求解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两点的纵坐标不相等，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轴不平行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轴不垂直，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轴垂直时，－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两点的纵坐标均为－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轴，此时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，满足题意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39575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140" y="117426"/>
            <a:ext cx="11448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轴不垂直时，由斜率公式，得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774457"/>
              </p:ext>
            </p:extLst>
          </p:nvPr>
        </p:nvGraphicFramePr>
        <p:xfrm>
          <a:off x="495300" y="938089"/>
          <a:ext cx="110490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64" name="文档" r:id="rId5" imgW="11053469" imgH="1085515" progId="Word.Document.12">
                  <p:embed/>
                </p:oleObj>
              </mc:Choice>
              <mc:Fallback>
                <p:oleObj name="文档" r:id="rId5" imgW="11053469" imgH="108551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938089"/>
                        <a:ext cx="11049000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63140" y="1946201"/>
            <a:ext cx="11448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43215"/>
              </p:ext>
            </p:extLst>
          </p:nvPr>
        </p:nvGraphicFramePr>
        <p:xfrm>
          <a:off x="495300" y="3496072"/>
          <a:ext cx="110490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65" name="文档" r:id="rId8" imgW="11053469" imgH="1085515" progId="Word.Document.12">
                  <p:embed/>
                </p:oleObj>
              </mc:Choice>
              <mc:Fallback>
                <p:oleObj name="文档" r:id="rId8" imgW="11053469" imgH="108551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496072"/>
                        <a:ext cx="110490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63140" y="4510227"/>
            <a:ext cx="11448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193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1845618"/>
            <a:ext cx="12190413" cy="27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2127701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本题常见的错误是不分情况讨论，直接利用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由于斜率是倾斜角的正切值，故倾斜角为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的这种情况一定不要遗漏，这类失误是常犯的错误，一定要注意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1240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1999159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横坐标相同，即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27654" y="8552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8757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571734"/>
              </p:ext>
            </p:extLst>
          </p:nvPr>
        </p:nvGraphicFramePr>
        <p:xfrm>
          <a:off x="476250" y="2047875"/>
          <a:ext cx="112395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088" name="文档" r:id="rId10" imgW="11019996" imgH="923912" progId="Word.Document.12">
                  <p:embed/>
                </p:oleObj>
              </mc:Choice>
              <mc:Fallback>
                <p:oleObj name="文档" r:id="rId10" imgW="11019996" imgH="923912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047875"/>
                        <a:ext cx="11239500" cy="94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82191" y="313647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335038"/>
              </p:ext>
            </p:extLst>
          </p:nvPr>
        </p:nvGraphicFramePr>
        <p:xfrm>
          <a:off x="476250" y="152400"/>
          <a:ext cx="82677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48" name="文档" r:id="rId9" imgW="8114377" imgH="920313" progId="Word.Document.12">
                  <p:embed/>
                </p:oleObj>
              </mc:Choice>
              <mc:Fallback>
                <p:oleObj name="文档" r:id="rId9" imgW="8114377" imgH="92031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52400"/>
                        <a:ext cx="826770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764366"/>
              </p:ext>
            </p:extLst>
          </p:nvPr>
        </p:nvGraphicFramePr>
        <p:xfrm>
          <a:off x="476250" y="1207121"/>
          <a:ext cx="112395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49" name="文档" r:id="rId12" imgW="11019996" imgH="923552" progId="Word.Document.12">
                  <p:embed/>
                </p:oleObj>
              </mc:Choice>
              <mc:Fallback>
                <p:oleObj name="文档" r:id="rId12" imgW="11019996" imgH="9235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207121"/>
                        <a:ext cx="1123950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722259"/>
              </p:ext>
            </p:extLst>
          </p:nvPr>
        </p:nvGraphicFramePr>
        <p:xfrm>
          <a:off x="476250" y="2205683"/>
          <a:ext cx="11239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50" name="文档" r:id="rId15" imgW="11019996" imgH="1010292" progId="Word.Document.12">
                  <p:embed/>
                </p:oleObj>
              </mc:Choice>
              <mc:Fallback>
                <p:oleObj name="文档" r:id="rId15" imgW="11019996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205683"/>
                        <a:ext cx="112395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24562"/>
              </p:ext>
            </p:extLst>
          </p:nvPr>
        </p:nvGraphicFramePr>
        <p:xfrm>
          <a:off x="476250" y="3926582"/>
          <a:ext cx="11239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51" name="文档" r:id="rId18" imgW="11019996" imgH="1010292" progId="Word.Document.12">
                  <p:embed/>
                </p:oleObj>
              </mc:Choice>
              <mc:Fallback>
                <p:oleObj name="文档" r:id="rId18" imgW="11019996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3926582"/>
                        <a:ext cx="112395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561366"/>
              </p:ext>
            </p:extLst>
          </p:nvPr>
        </p:nvGraphicFramePr>
        <p:xfrm>
          <a:off x="476250" y="5012432"/>
          <a:ext cx="11239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52" name="文档" r:id="rId21" imgW="11019996" imgH="1010292" progId="Word.Document.12">
                  <p:embed/>
                </p:oleObj>
              </mc:Choice>
              <mc:Fallback>
                <p:oleObj name="文档" r:id="rId21" imgW="11019996" imgH="101029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5012432"/>
                        <a:ext cx="112395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/>
          <p:nvPr/>
        </p:nvSpPr>
        <p:spPr>
          <a:xfrm>
            <a:off x="382191" y="5950074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6536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2191" y="59290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  	B.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  	D.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2191" y="260082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两直线垂直则它们的倾斜角的绝对值相差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79135" y="78690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 build="allAtOnce"/>
      <p:bldP spid="29" grpId="0"/>
      <p:bldP spid="2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2" name="矩形 11"/>
          <p:cNvSpPr/>
          <p:nvPr/>
        </p:nvSpPr>
        <p:spPr>
          <a:xfrm>
            <a:off x="382191" y="201820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以上都不正确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047253"/>
              </p:ext>
            </p:extLst>
          </p:nvPr>
        </p:nvGraphicFramePr>
        <p:xfrm>
          <a:off x="476250" y="819150"/>
          <a:ext cx="112395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44" name="文档" r:id="rId9" imgW="11019996" imgH="1317663" progId="Word.Document.12">
                  <p:embed/>
                </p:oleObj>
              </mc:Choice>
              <mc:Fallback>
                <p:oleObj name="文档" r:id="rId9" imgW="11019996" imgH="131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819150"/>
                        <a:ext cx="1123950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554209"/>
              </p:ext>
            </p:extLst>
          </p:nvPr>
        </p:nvGraphicFramePr>
        <p:xfrm>
          <a:off x="476250" y="2924175"/>
          <a:ext cx="112395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45" name="文档" r:id="rId12" imgW="11019996" imgH="1082636" progId="Word.Document.12">
                  <p:embed/>
                </p:oleObj>
              </mc:Choice>
              <mc:Fallback>
                <p:oleObj name="文档" r:id="rId12" imgW="11019996" imgH="10826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924175"/>
                        <a:ext cx="112395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867827"/>
              </p:ext>
            </p:extLst>
          </p:nvPr>
        </p:nvGraphicFramePr>
        <p:xfrm>
          <a:off x="476250" y="4106441"/>
          <a:ext cx="112395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46" name="文档" r:id="rId15" imgW="11019996" imgH="1082276" progId="Word.Document.12">
                  <p:embed/>
                </p:oleObj>
              </mc:Choice>
              <mc:Fallback>
                <p:oleObj name="文档" r:id="rId15" imgW="11019996" imgH="108227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106441"/>
                        <a:ext cx="1123950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382191" y="514848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，所以两条直线垂直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4865" y="150451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8757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上有三点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x,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399877"/>
              </p:ext>
            </p:extLst>
          </p:nvPr>
        </p:nvGraphicFramePr>
        <p:xfrm>
          <a:off x="476250" y="1999159"/>
          <a:ext cx="111442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226" name="文档" r:id="rId9" imgW="10928577" imgH="886480" progId="Word.Document.12">
                  <p:embed/>
                </p:oleObj>
              </mc:Choice>
              <mc:Fallback>
                <p:oleObj name="文档" r:id="rId9" imgW="10928577" imgH="886480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999159"/>
                        <a:ext cx="111442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728437"/>
              </p:ext>
            </p:extLst>
          </p:nvPr>
        </p:nvGraphicFramePr>
        <p:xfrm>
          <a:off x="476250" y="2968590"/>
          <a:ext cx="111442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227" name="文档" r:id="rId12" imgW="10928577" imgH="1073278" progId="Word.Document.12">
                  <p:embed/>
                </p:oleObj>
              </mc:Choice>
              <mc:Fallback>
                <p:oleObj name="文档" r:id="rId12" imgW="10928577" imgH="107327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968590"/>
                        <a:ext cx="11144250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82191" y="4099956"/>
            <a:ext cx="1141200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25714" y="1356306"/>
            <a:ext cx="67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4103" y="134156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86365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两直线平行或垂直的判定方法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189251"/>
              </p:ext>
            </p:extLst>
          </p:nvPr>
        </p:nvGraphicFramePr>
        <p:xfrm>
          <a:off x="560115" y="1788468"/>
          <a:ext cx="11007698" cy="3200400"/>
        </p:xfrm>
        <a:graphic>
          <a:graphicData uri="http://schemas.openxmlformats.org/drawingml/2006/table">
            <a:tbl>
              <a:tblPr/>
              <a:tblGrid>
                <a:gridCol w="2375679"/>
                <a:gridCol w="6256340"/>
                <a:gridCol w="2375679"/>
              </a:tblGrid>
              <a:tr h="53179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9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斜率均不存在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平行或重合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9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一条直线的斜率为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，另一条直线的斜率不存在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9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斜率均存在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积为－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381363" y="512798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在两条直线平行或垂直关系的判断中体会分类讨论的思想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 descr="C:\Users\Administrator\Desktop\创新图片\数学创新 2-1\9109795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34" y="4779637"/>
            <a:ext cx="3142878" cy="208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31007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两条直线平行与斜率的关系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，设两条不重合的直线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的斜率分别为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；反之，若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u="sng" kern="100" dirty="0" smtClean="0">
                <a:latin typeface="宋体"/>
                <a:ea typeface="华文细黑"/>
                <a:cs typeface="Times New Roman"/>
              </a:rPr>
              <a:t>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，若两条不重合的直线的斜率不存在，则这两条直线也平行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图片 13" descr="RJ3-1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36" y="3341305"/>
            <a:ext cx="7569059" cy="294023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5154488" y="2061642"/>
            <a:ext cx="806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981" y="20616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如果两条直线平行，那么这两条直线的斜率一定相等吗？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840385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只有在两条直线的斜率都存在的情况下，斜率才相等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600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731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两条直线垂直与斜率的关系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，如果两条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它们互相垂直，那么它们的斜率之积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反之，如果它们的斜率之积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那么它们互相垂直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en-US" altLang="zh-CN" sz="2800" kern="100" dirty="0" smtClean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中的一条斜率不存在，另一条斜率为零，则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的位置关系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RJ3-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78" y="3343085"/>
            <a:ext cx="7992888" cy="31090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108450" y="1994967"/>
            <a:ext cx="304641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7489" y="7429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都有斜率</a:t>
            </a:r>
          </a:p>
        </p:txBody>
      </p:sp>
      <p:sp>
        <p:nvSpPr>
          <p:cNvPr id="8" name="矩形 7"/>
          <p:cNvSpPr/>
          <p:nvPr/>
        </p:nvSpPr>
        <p:spPr>
          <a:xfrm>
            <a:off x="1526932" y="140926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</a:p>
        </p:txBody>
      </p:sp>
      <p:sp>
        <p:nvSpPr>
          <p:cNvPr id="9" name="矩形 8"/>
          <p:cNvSpPr/>
          <p:nvPr/>
        </p:nvSpPr>
        <p:spPr>
          <a:xfrm>
            <a:off x="7578799" y="141515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</a:p>
        </p:txBody>
      </p:sp>
      <p:sp>
        <p:nvSpPr>
          <p:cNvPr id="10" name="矩形 9"/>
          <p:cNvSpPr/>
          <p:nvPr/>
        </p:nvSpPr>
        <p:spPr>
          <a:xfrm>
            <a:off x="907571" y="1992018"/>
            <a:ext cx="164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</a:p>
        </p:txBody>
      </p:sp>
      <p:sp>
        <p:nvSpPr>
          <p:cNvPr id="11" name="矩形 10"/>
          <p:cNvSpPr/>
          <p:nvPr/>
        </p:nvSpPr>
        <p:spPr>
          <a:xfrm>
            <a:off x="1904410" y="33100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垂直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如果两条直线垂直，则它们的斜率的积一定等于－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81845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若两条直线的斜率都存在，它们垂直时斜率之积是－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，但若两条直线垂直时还可能它们的斜率一个是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，另一个不存在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7435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634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两条直线平行关系的判定与应用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根据下列给定的条件，判断直线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是否平行：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271136"/>
              </p:ext>
            </p:extLst>
          </p:nvPr>
        </p:nvGraphicFramePr>
        <p:xfrm>
          <a:off x="504825" y="2762672"/>
          <a:ext cx="111918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00" name="文档" r:id="rId4" imgW="11194917" imgH="1056722" progId="Word.Document.12">
                  <p:embed/>
                </p:oleObj>
              </mc:Choice>
              <mc:Fallback>
                <p:oleObj name="文档" r:id="rId4" imgW="11194917" imgH="1056722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762672"/>
                        <a:ext cx="111918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7999" y="378041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2335"/>
              </p:ext>
            </p:extLst>
          </p:nvPr>
        </p:nvGraphicFramePr>
        <p:xfrm>
          <a:off x="504825" y="1243346"/>
          <a:ext cx="111918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275" name="文档" r:id="rId4" imgW="11194917" imgH="1057082" progId="Word.Document.12">
                  <p:embed/>
                </p:oleObj>
              </mc:Choice>
              <mc:Fallback>
                <p:oleObj name="文档" r:id="rId4" imgW="11194917" imgH="105708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243346"/>
                        <a:ext cx="111918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7999" y="220565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平行或重合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622969"/>
              </p:ext>
            </p:extLst>
          </p:nvPr>
        </p:nvGraphicFramePr>
        <p:xfrm>
          <a:off x="504825" y="320512"/>
          <a:ext cx="111918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276" name="文档" r:id="rId7" imgW="11194917" imgH="895118" progId="Word.Document.12">
                  <p:embed/>
                </p:oleObj>
              </mc:Choice>
              <mc:Fallback>
                <p:oleObj name="文档" r:id="rId7" imgW="11194917" imgH="8951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20512"/>
                        <a:ext cx="11191875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77999" y="290278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7999" y="360381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由题意，知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的斜率不存在，且不是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的斜率也不存在，恰好是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9250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/>
      <p:bldP spid="1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3910</TotalTime>
  <Words>1158</Words>
  <Application>Microsoft Office PowerPoint</Application>
  <PresentationFormat>自定义</PresentationFormat>
  <Paragraphs>206</Paragraphs>
  <Slides>36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2845</cp:revision>
  <dcterms:created xsi:type="dcterms:W3CDTF">2014-10-15T07:25:01Z</dcterms:created>
  <dcterms:modified xsi:type="dcterms:W3CDTF">2016-07-21T02:59:18Z</dcterms:modified>
</cp:coreProperties>
</file>