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512" r:id="rId6"/>
    <p:sldId id="532" r:id="rId7"/>
    <p:sldId id="514" r:id="rId8"/>
    <p:sldId id="546" r:id="rId9"/>
    <p:sldId id="278" r:id="rId10"/>
    <p:sldId id="541" r:id="rId11"/>
    <p:sldId id="547" r:id="rId12"/>
    <p:sldId id="309" r:id="rId13"/>
    <p:sldId id="457" r:id="rId14"/>
    <p:sldId id="548" r:id="rId15"/>
    <p:sldId id="542" r:id="rId16"/>
    <p:sldId id="544" r:id="rId17"/>
    <p:sldId id="549" r:id="rId18"/>
    <p:sldId id="461" r:id="rId19"/>
    <p:sldId id="462" r:id="rId20"/>
    <p:sldId id="504" r:id="rId21"/>
    <p:sldId id="465" r:id="rId22"/>
    <p:sldId id="466" r:id="rId23"/>
    <p:sldId id="468" r:id="rId24"/>
    <p:sldId id="538" r:id="rId25"/>
    <p:sldId id="545" r:id="rId26"/>
    <p:sldId id="539" r:id="rId27"/>
    <p:sldId id="537" r:id="rId28"/>
    <p:sldId id="550" r:id="rId29"/>
    <p:sldId id="482" r:id="rId30"/>
    <p:sldId id="361" r:id="rId31"/>
    <p:sldId id="424" r:id="rId32"/>
    <p:sldId id="447" r:id="rId33"/>
    <p:sldId id="448" r:id="rId34"/>
    <p:sldId id="551" r:id="rId35"/>
    <p:sldId id="423" r:id="rId36"/>
    <p:sldId id="475" r:id="rId37"/>
    <p:sldId id="451" r:id="rId38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6" autoAdjust="0"/>
    <p:restoredTop sz="99883" autoAdjust="0"/>
  </p:normalViewPr>
  <p:slideViewPr>
    <p:cSldViewPr>
      <p:cViewPr>
        <p:scale>
          <a:sx n="100" d="100"/>
          <a:sy n="100" d="100"/>
        </p:scale>
        <p:origin x="-1092" y="-23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Relationship Id="rId4" Type="http://schemas.openxmlformats.org/officeDocument/2006/relationships/image" Target="../media/image3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Relationship Id="rId4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8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__6.docx"/><Relationship Id="rId12" Type="http://schemas.openxmlformats.org/officeDocument/2006/relationships/package" Target="../embeddings/Microsoft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7.bin"/><Relationship Id="rId5" Type="http://schemas.openxmlformats.org/officeDocument/2006/relationships/image" Target="../media/image6.emf"/><Relationship Id="rId10" Type="http://schemas.openxmlformats.org/officeDocument/2006/relationships/slide" Target="slide12.xml"/><Relationship Id="rId4" Type="http://schemas.openxmlformats.org/officeDocument/2006/relationships/package" Target="../embeddings/Microsoft_Word___5.docx"/><Relationship Id="rId9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package" Target="../embeddings/Microsoft_Word___11.docx"/><Relationship Id="rId3" Type="http://schemas.openxmlformats.org/officeDocument/2006/relationships/oleObject" Target="../embeddings/oleObject8.bin"/><Relationship Id="rId7" Type="http://schemas.openxmlformats.org/officeDocument/2006/relationships/package" Target="../embeddings/Microsoft_Word___9.docx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14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12.docx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2.emf"/><Relationship Id="rId5" Type="http://schemas.openxmlformats.org/officeDocument/2006/relationships/image" Target="../media/image10.emf"/><Relationship Id="rId15" Type="http://schemas.openxmlformats.org/officeDocument/2006/relationships/oleObject" Target="../embeddings/oleObject12.bin"/><Relationship Id="rId10" Type="http://schemas.openxmlformats.org/officeDocument/2006/relationships/package" Target="../embeddings/Microsoft_Word___10.docx"/><Relationship Id="rId4" Type="http://schemas.openxmlformats.org/officeDocument/2006/relationships/package" Target="../embeddings/Microsoft_Word___8.docx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8.xml"/><Relationship Id="rId4" Type="http://schemas.openxmlformats.org/officeDocument/2006/relationships/image" Target="file:///F:\2016&#36213;&#29770;\&#21516;&#27493;\&#25968;&#23398;\&#21019;&#26032;%20&#20154;A&#24517;&#20462;2\word\RJ3-29.TIF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13" Type="http://schemas.openxmlformats.org/officeDocument/2006/relationships/package" Target="../embeddings/Microsoft_Word___16.docx"/><Relationship Id="rId3" Type="http://schemas.openxmlformats.org/officeDocument/2006/relationships/oleObject" Target="../embeddings/oleObject13.bin"/><Relationship Id="rId7" Type="http://schemas.openxmlformats.org/officeDocument/2006/relationships/package" Target="../embeddings/Microsoft_Word___14.docx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1.xml"/><Relationship Id="rId16" Type="http://schemas.openxmlformats.org/officeDocument/2006/relationships/slide" Target="slide18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18.emf"/><Relationship Id="rId5" Type="http://schemas.openxmlformats.org/officeDocument/2006/relationships/image" Target="../media/image16.emf"/><Relationship Id="rId15" Type="http://schemas.openxmlformats.org/officeDocument/2006/relationships/slide" Target="slide17.xml"/><Relationship Id="rId10" Type="http://schemas.openxmlformats.org/officeDocument/2006/relationships/package" Target="../embeddings/Microsoft_Word___15.docx"/><Relationship Id="rId4" Type="http://schemas.openxmlformats.org/officeDocument/2006/relationships/package" Target="../embeddings/Microsoft_Word___13.docx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19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oleObject" Target="../embeddings/oleObject17.bin"/><Relationship Id="rId7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20.emf"/><Relationship Id="rId4" Type="http://schemas.openxmlformats.org/officeDocument/2006/relationships/package" Target="../embeddings/Microsoft_Word___17.docx"/><Relationship Id="rId9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__19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file:///F:\2016&#36213;&#29770;\&#21516;&#27493;\&#25968;&#23398;\&#21019;&#26032;%20&#20154;A&#24517;&#20462;2\word\RJ3-31.TIF" TargetMode="External"/><Relationship Id="rId3" Type="http://schemas.openxmlformats.org/officeDocument/2006/relationships/oleObject" Target="../embeddings/oleObject20.bin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slide" Target="slide21.xml"/><Relationship Id="rId11" Type="http://schemas.openxmlformats.org/officeDocument/2006/relationships/image" Target="../media/image24.emf"/><Relationship Id="rId5" Type="http://schemas.openxmlformats.org/officeDocument/2006/relationships/image" Target="../media/image23.emf"/><Relationship Id="rId10" Type="http://schemas.openxmlformats.org/officeDocument/2006/relationships/package" Target="../embeddings/Microsoft_Word___21.docx"/><Relationship Id="rId4" Type="http://schemas.openxmlformats.org/officeDocument/2006/relationships/package" Target="../embeddings/Microsoft_Word___20.docx"/><Relationship Id="rId9" Type="http://schemas.openxmlformats.org/officeDocument/2006/relationships/oleObject" Target="../embeddings/oleObject21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oleObject" Target="../embeddings/oleObject22.bin"/><Relationship Id="rId7" Type="http://schemas.openxmlformats.org/officeDocument/2006/relationships/image" Target="file:///F:\2016&#36213;&#29770;\&#21516;&#27493;\&#25968;&#23398;\&#21019;&#26032;%20&#20154;A&#24517;&#20462;2\word\RJ3-30.TI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8.png"/><Relationship Id="rId5" Type="http://schemas.openxmlformats.org/officeDocument/2006/relationships/image" Target="../media/image26.emf"/><Relationship Id="rId10" Type="http://schemas.openxmlformats.org/officeDocument/2006/relationships/image" Target="../media/image27.emf"/><Relationship Id="rId4" Type="http://schemas.openxmlformats.org/officeDocument/2006/relationships/package" Target="../embeddings/Microsoft_Word___22.docx"/><Relationship Id="rId9" Type="http://schemas.openxmlformats.org/officeDocument/2006/relationships/package" Target="../embeddings/Microsoft_Word___23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oleObject" Target="../embeddings/oleObject24.bin"/><Relationship Id="rId7" Type="http://schemas.openxmlformats.org/officeDocument/2006/relationships/slide" Target="slide2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slide" Target="slide25.xml"/><Relationship Id="rId11" Type="http://schemas.openxmlformats.org/officeDocument/2006/relationships/image" Target="../media/image30.emf"/><Relationship Id="rId5" Type="http://schemas.openxmlformats.org/officeDocument/2006/relationships/image" Target="../media/image29.emf"/><Relationship Id="rId10" Type="http://schemas.openxmlformats.org/officeDocument/2006/relationships/package" Target="../embeddings/Microsoft_Word___25.docx"/><Relationship Id="rId4" Type="http://schemas.openxmlformats.org/officeDocument/2006/relationships/package" Target="../embeddings/Microsoft_Word___24.docx"/><Relationship Id="rId9" Type="http://schemas.openxmlformats.org/officeDocument/2006/relationships/oleObject" Target="../embeddings/oleObject25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7.docx"/><Relationship Id="rId3" Type="http://schemas.openxmlformats.org/officeDocument/2006/relationships/slide" Target="slide26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2.emf"/><Relationship Id="rId5" Type="http://schemas.openxmlformats.org/officeDocument/2006/relationships/package" Target="../embeddings/Microsoft_Word___26.docx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3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slide" Target="slide28.xml"/><Relationship Id="rId7" Type="http://schemas.openxmlformats.org/officeDocument/2006/relationships/package" Target="../embeddings/Microsoft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8.bin"/><Relationship Id="rId5" Type="http://schemas.openxmlformats.org/officeDocument/2006/relationships/slide" Target="slide3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13" Type="http://schemas.openxmlformats.org/officeDocument/2006/relationships/package" Target="../embeddings/Microsoft_Word___32.docx"/><Relationship Id="rId3" Type="http://schemas.openxmlformats.org/officeDocument/2006/relationships/oleObject" Target="../embeddings/oleObject29.bin"/><Relationship Id="rId7" Type="http://schemas.openxmlformats.org/officeDocument/2006/relationships/package" Target="../embeddings/Microsoft_Word___30.docx"/><Relationship Id="rId12" Type="http://schemas.openxmlformats.org/officeDocument/2006/relationships/oleObject" Target="../embeddings/oleObject32.bin"/><Relationship Id="rId2" Type="http://schemas.openxmlformats.org/officeDocument/2006/relationships/slideLayout" Target="../slideLayouts/slideLayout1.xml"/><Relationship Id="rId16" Type="http://schemas.openxmlformats.org/officeDocument/2006/relationships/slide" Target="slide29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37.emf"/><Relationship Id="rId5" Type="http://schemas.openxmlformats.org/officeDocument/2006/relationships/image" Target="../media/image35.emf"/><Relationship Id="rId15" Type="http://schemas.openxmlformats.org/officeDocument/2006/relationships/image" Target="../media/image39.png"/><Relationship Id="rId10" Type="http://schemas.openxmlformats.org/officeDocument/2006/relationships/package" Target="../embeddings/Microsoft_Word___31.docx"/><Relationship Id="rId4" Type="http://schemas.openxmlformats.org/officeDocument/2006/relationships/package" Target="../embeddings/Microsoft_Word___29.docx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3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Word___33.docx"/><Relationship Id="rId5" Type="http://schemas.openxmlformats.org/officeDocument/2006/relationships/oleObject" Target="../embeddings/oleObject33.bin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slide" Target="slide30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10" Type="http://schemas.openxmlformats.org/officeDocument/2006/relationships/image" Target="../media/image41.emf"/><Relationship Id="rId4" Type="http://schemas.openxmlformats.org/officeDocument/2006/relationships/slide" Target="slide31.xml"/><Relationship Id="rId9" Type="http://schemas.openxmlformats.org/officeDocument/2006/relationships/package" Target="../embeddings/Microsoft_Word___34.docx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slide" Target="slide30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10" Type="http://schemas.openxmlformats.org/officeDocument/2006/relationships/image" Target="../media/image42.emf"/><Relationship Id="rId4" Type="http://schemas.openxmlformats.org/officeDocument/2006/relationships/slide" Target="slide31.xml"/><Relationship Id="rId9" Type="http://schemas.openxmlformats.org/officeDocument/2006/relationships/package" Target="../embeddings/Microsoft_Word___35.docx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44.emf"/><Relationship Id="rId3" Type="http://schemas.openxmlformats.org/officeDocument/2006/relationships/slide" Target="slide30.xml"/><Relationship Id="rId7" Type="http://schemas.openxmlformats.org/officeDocument/2006/relationships/slide" Target="slide35.xml"/><Relationship Id="rId12" Type="http://schemas.openxmlformats.org/officeDocument/2006/relationships/package" Target="../embeddings/Microsoft_Word___37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5.emf"/><Relationship Id="rId1" Type="http://schemas.openxmlformats.org/officeDocument/2006/relationships/vmlDrawing" Target="../drawings/vmlDrawing17.vml"/><Relationship Id="rId6" Type="http://schemas.openxmlformats.org/officeDocument/2006/relationships/slide" Target="slide33.xml"/><Relationship Id="rId11" Type="http://schemas.openxmlformats.org/officeDocument/2006/relationships/oleObject" Target="../embeddings/oleObject37.bin"/><Relationship Id="rId5" Type="http://schemas.openxmlformats.org/officeDocument/2006/relationships/slide" Target="slide32.xml"/><Relationship Id="rId15" Type="http://schemas.openxmlformats.org/officeDocument/2006/relationships/package" Target="../embeddings/Microsoft_Word___38.docx"/><Relationship Id="rId10" Type="http://schemas.openxmlformats.org/officeDocument/2006/relationships/image" Target="../media/image43.emf"/><Relationship Id="rId4" Type="http://schemas.openxmlformats.org/officeDocument/2006/relationships/slide" Target="slide31.xml"/><Relationship Id="rId9" Type="http://schemas.openxmlformats.org/officeDocument/2006/relationships/package" Target="../embeddings/Microsoft_Word___36.docx"/><Relationship Id="rId14" Type="http://schemas.openxmlformats.org/officeDocument/2006/relationships/oleObject" Target="../embeddings/oleObject38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34.xml"/><Relationship Id="rId7" Type="http://schemas.openxmlformats.org/officeDocument/2006/relationships/slide" Target="slide3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46.emf"/><Relationship Id="rId11" Type="http://schemas.openxmlformats.org/officeDocument/2006/relationships/slide" Target="slide35.xml"/><Relationship Id="rId5" Type="http://schemas.openxmlformats.org/officeDocument/2006/relationships/package" Target="../embeddings/Microsoft_Word___39.docx"/><Relationship Id="rId10" Type="http://schemas.openxmlformats.org/officeDocument/2006/relationships/slide" Target="slide33.xml"/><Relationship Id="rId4" Type="http://schemas.openxmlformats.org/officeDocument/2006/relationships/oleObject" Target="../embeddings/oleObject39.bin"/><Relationship Id="rId9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image" Target="../media/image48.emf"/><Relationship Id="rId3" Type="http://schemas.openxmlformats.org/officeDocument/2006/relationships/oleObject" Target="../embeddings/oleObject40.bin"/><Relationship Id="rId7" Type="http://schemas.openxmlformats.org/officeDocument/2006/relationships/slide" Target="slide31.xml"/><Relationship Id="rId12" Type="http://schemas.openxmlformats.org/officeDocument/2006/relationships/package" Target="../embeddings/Microsoft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slide" Target="slide30.xml"/><Relationship Id="rId11" Type="http://schemas.openxmlformats.org/officeDocument/2006/relationships/oleObject" Target="../embeddings/oleObject41.bin"/><Relationship Id="rId5" Type="http://schemas.openxmlformats.org/officeDocument/2006/relationships/image" Target="../media/image47.emf"/><Relationship Id="rId10" Type="http://schemas.openxmlformats.org/officeDocument/2006/relationships/slide" Target="slide35.xml"/><Relationship Id="rId4" Type="http://schemas.openxmlformats.org/officeDocument/2006/relationships/package" Target="../embeddings/Microsoft_Word___40.docx"/><Relationship Id="rId9" Type="http://schemas.openxmlformats.org/officeDocument/2006/relationships/slide" Target="slide3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50.emf"/><Relationship Id="rId3" Type="http://schemas.openxmlformats.org/officeDocument/2006/relationships/slide" Target="slide30.xml"/><Relationship Id="rId7" Type="http://schemas.openxmlformats.org/officeDocument/2006/relationships/slide" Target="slide35.xml"/><Relationship Id="rId12" Type="http://schemas.openxmlformats.org/officeDocument/2006/relationships/package" Target="../embeddings/Microsoft_Word___43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1.emf"/><Relationship Id="rId1" Type="http://schemas.openxmlformats.org/officeDocument/2006/relationships/vmlDrawing" Target="../drawings/vmlDrawing20.vml"/><Relationship Id="rId6" Type="http://schemas.openxmlformats.org/officeDocument/2006/relationships/slide" Target="slide33.xml"/><Relationship Id="rId11" Type="http://schemas.openxmlformats.org/officeDocument/2006/relationships/oleObject" Target="../embeddings/oleObject43.bin"/><Relationship Id="rId5" Type="http://schemas.openxmlformats.org/officeDocument/2006/relationships/slide" Target="slide32.xml"/><Relationship Id="rId15" Type="http://schemas.openxmlformats.org/officeDocument/2006/relationships/package" Target="../embeddings/Microsoft_Word___44.docx"/><Relationship Id="rId10" Type="http://schemas.openxmlformats.org/officeDocument/2006/relationships/image" Target="../media/image49.emf"/><Relationship Id="rId4" Type="http://schemas.openxmlformats.org/officeDocument/2006/relationships/slide" Target="slide31.xml"/><Relationship Id="rId9" Type="http://schemas.openxmlformats.org/officeDocument/2006/relationships/package" Target="../embeddings/Microsoft_Word___42.docx"/><Relationship Id="rId14" Type="http://schemas.openxmlformats.org/officeDocument/2006/relationships/oleObject" Target="../embeddings/oleObject44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3" Type="http://schemas.openxmlformats.org/officeDocument/2006/relationships/oleObject" Target="../embeddings/oleObject45.bin"/><Relationship Id="rId7" Type="http://schemas.openxmlformats.org/officeDocument/2006/relationships/package" Target="../embeddings/Microsoft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46.bin"/><Relationship Id="rId5" Type="http://schemas.openxmlformats.org/officeDocument/2006/relationships/image" Target="../media/image52.emf"/><Relationship Id="rId4" Type="http://schemas.openxmlformats.org/officeDocument/2006/relationships/package" Target="../embeddings/Microsoft_Word___45.docx"/><Relationship Id="rId9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3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istrator\Desktop\创新图片\数学创新 2-1\2771897_25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9546" y="4581922"/>
            <a:ext cx="3050445" cy="2277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46336" y="1773610"/>
            <a:ext cx="55967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第三章　</a:t>
            </a:r>
            <a:r>
              <a:rPr lang="en-US" altLang="zh-CN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§3.3</a:t>
            </a:r>
            <a:r>
              <a:rPr lang="zh-CN" altLang="en-US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直线的交点坐标与距离公式</a:t>
            </a:r>
            <a:endParaRPr lang="zh-CN" altLang="en-US" sz="1600" i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5121" y="2178775"/>
            <a:ext cx="10892258" cy="2488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7000"/>
              </a:lnSpc>
            </a:pP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3.3.1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两条直线的交点坐标</a:t>
            </a:r>
          </a:p>
          <a:p>
            <a:pPr>
              <a:lnSpc>
                <a:spcPct val="137000"/>
              </a:lnSpc>
            </a:pP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3.3.2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两点间的距离</a:t>
            </a:r>
          </a:p>
        </p:txBody>
      </p:sp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7999" y="2780631"/>
            <a:ext cx="11412000" cy="7555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直线过坐标原点，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692780"/>
              </p:ext>
            </p:extLst>
          </p:nvPr>
        </p:nvGraphicFramePr>
        <p:xfrm>
          <a:off x="504825" y="318195"/>
          <a:ext cx="1104900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69" name="文档" r:id="rId4" imgW="11056001" imgH="1160190" progId="Word.Document.12">
                  <p:embed/>
                </p:oleObj>
              </mc:Choice>
              <mc:Fallback>
                <p:oleObj name="文档" r:id="rId4" imgW="11056001" imgH="11601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825" y="318195"/>
                        <a:ext cx="11049000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198825"/>
              </p:ext>
            </p:extLst>
          </p:nvPr>
        </p:nvGraphicFramePr>
        <p:xfrm>
          <a:off x="504825" y="1595289"/>
          <a:ext cx="1104900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70" name="文档" r:id="rId7" imgW="11056001" imgH="1160730" progId="Word.Document.12">
                  <p:embed/>
                </p:oleObj>
              </mc:Choice>
              <mc:Fallback>
                <p:oleObj name="文档" r:id="rId7" imgW="11056001" imgH="11607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4825" y="1595289"/>
                        <a:ext cx="11049000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377999" y="4830046"/>
            <a:ext cx="11412000" cy="83199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故直线方程为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7" name="圆角矩形 16">
            <a:hlinkClick r:id="rId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圆角矩形 17">
            <a:hlinkClick r:id="rId10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282425"/>
              </p:ext>
            </p:extLst>
          </p:nvPr>
        </p:nvGraphicFramePr>
        <p:xfrm>
          <a:off x="504825" y="3731146"/>
          <a:ext cx="11049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71" name="文档" r:id="rId12" imgW="11050842" imgH="1068209" progId="Word.Document.12">
                  <p:embed/>
                </p:oleObj>
              </mc:Choice>
              <mc:Fallback>
                <p:oleObj name="文档" r:id="rId12" imgW="11050842" imgH="10682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4825" y="3731146"/>
                        <a:ext cx="110490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897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  <p:sp>
        <p:nvSpPr>
          <p:cNvPr id="16" name="矩形 15"/>
          <p:cNvSpPr/>
          <p:nvPr/>
        </p:nvSpPr>
        <p:spPr>
          <a:xfrm>
            <a:off x="377999" y="189434"/>
            <a:ext cx="11412000" cy="369739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方法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不过原点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将原点坐标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代入上式，得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0905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95" y="1864668"/>
            <a:ext cx="12190413" cy="26738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566" y="2032481"/>
            <a:ext cx="11412000" cy="227429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交点的直线系有两种：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可表示过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交点的所有直线；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不能表示直线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566" y="146086"/>
            <a:ext cx="11412000" cy="14019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求经过两条直线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，且与直线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垂直的直线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9674977"/>
              </p:ext>
            </p:extLst>
          </p:nvPr>
        </p:nvGraphicFramePr>
        <p:xfrm>
          <a:off x="504825" y="204292"/>
          <a:ext cx="1104900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90" name="文档" r:id="rId4" imgW="11056001" imgH="1160730" progId="Word.Document.12">
                  <p:embed/>
                </p:oleObj>
              </mc:Choice>
              <mc:Fallback>
                <p:oleObj name="文档" r:id="rId4" imgW="11056001" imgH="11607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825" y="204292"/>
                        <a:ext cx="11049000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942158"/>
              </p:ext>
            </p:extLst>
          </p:nvPr>
        </p:nvGraphicFramePr>
        <p:xfrm>
          <a:off x="504825" y="1341165"/>
          <a:ext cx="1104900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91" name="文档" r:id="rId7" imgW="11056001" imgH="1160730" progId="Word.Document.12">
                  <p:embed/>
                </p:oleObj>
              </mc:Choice>
              <mc:Fallback>
                <p:oleObj name="文档" r:id="rId7" imgW="11056001" imgH="11607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4825" y="1341165"/>
                        <a:ext cx="11049000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377999" y="3348261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9163511"/>
              </p:ext>
            </p:extLst>
          </p:nvPr>
        </p:nvGraphicFramePr>
        <p:xfrm>
          <a:off x="504825" y="2546648"/>
          <a:ext cx="110490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92" name="文档" r:id="rId10" imgW="11056001" imgH="980910" progId="Word.Document.12">
                  <p:embed/>
                </p:oleObj>
              </mc:Choice>
              <mc:Fallback>
                <p:oleObj name="文档" r:id="rId10" imgW="11056001" imgH="9809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4825" y="2546648"/>
                        <a:ext cx="11049000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0528512"/>
              </p:ext>
            </p:extLst>
          </p:nvPr>
        </p:nvGraphicFramePr>
        <p:xfrm>
          <a:off x="504825" y="4207024"/>
          <a:ext cx="1104900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93" name="文档" r:id="rId13" imgW="11056001" imgH="895320" progId="Word.Document.12">
                  <p:embed/>
                </p:oleObj>
              </mc:Choice>
              <mc:Fallback>
                <p:oleObj name="文档" r:id="rId13" imgW="11056001" imgH="8953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4825" y="4207024"/>
                        <a:ext cx="11049000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560950"/>
              </p:ext>
            </p:extLst>
          </p:nvPr>
        </p:nvGraphicFramePr>
        <p:xfrm>
          <a:off x="504825" y="5121399"/>
          <a:ext cx="1104900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94" name="文档" r:id="rId16" imgW="11056001" imgH="866430" progId="Word.Document.12">
                  <p:embed/>
                </p:oleObj>
              </mc:Choice>
              <mc:Fallback>
                <p:oleObj name="文档" r:id="rId16" imgW="11056001" imgH="8664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4825" y="5121399"/>
                        <a:ext cx="11049000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377999" y="589149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4751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9" y="117426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两点间距离公式的应用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三顶点坐标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，试判断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的形状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2" name="图片 11" descr="F:\2016赵瑊\同步\数学\创新 人A必修2\word\RJ3-29.TIF"/>
          <p:cNvPicPr/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775" y="1773610"/>
            <a:ext cx="4032448" cy="457563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768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9" y="2554745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是等腰直角三角形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8567245"/>
              </p:ext>
            </p:extLst>
          </p:nvPr>
        </p:nvGraphicFramePr>
        <p:xfrm>
          <a:off x="504825" y="271339"/>
          <a:ext cx="10944225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581" name="文档" r:id="rId4" imgW="10951189" imgH="676080" progId="Word.Document.12">
                  <p:embed/>
                </p:oleObj>
              </mc:Choice>
              <mc:Fallback>
                <p:oleObj name="文档" r:id="rId4" imgW="10951189" imgH="6760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825" y="271339"/>
                        <a:ext cx="10944225" cy="676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8956627"/>
              </p:ext>
            </p:extLst>
          </p:nvPr>
        </p:nvGraphicFramePr>
        <p:xfrm>
          <a:off x="504825" y="4676885"/>
          <a:ext cx="10944225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582" name="文档" r:id="rId7" imgW="10951189" imgH="1010610" progId="Word.Document.12">
                  <p:embed/>
                </p:oleObj>
              </mc:Choice>
              <mc:Fallback>
                <p:oleObj name="文档" r:id="rId7" imgW="10951189" imgH="10106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4825" y="4676885"/>
                        <a:ext cx="10944225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689485"/>
              </p:ext>
            </p:extLst>
          </p:nvPr>
        </p:nvGraphicFramePr>
        <p:xfrm>
          <a:off x="504825" y="1177440"/>
          <a:ext cx="109442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583" name="文档" r:id="rId10" imgW="10951189" imgH="599670" progId="Word.Document.12">
                  <p:embed/>
                </p:oleObj>
              </mc:Choice>
              <mc:Fallback>
                <p:oleObj name="文档" r:id="rId10" imgW="10951189" imgH="5996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4825" y="1177440"/>
                        <a:ext cx="10944225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0339031"/>
              </p:ext>
            </p:extLst>
          </p:nvPr>
        </p:nvGraphicFramePr>
        <p:xfrm>
          <a:off x="504825" y="1979053"/>
          <a:ext cx="109442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584" name="文档" r:id="rId13" imgW="10951189" imgH="600210" progId="Word.Document.12">
                  <p:embed/>
                </p:oleObj>
              </mc:Choice>
              <mc:Fallback>
                <p:oleObj name="文档" r:id="rId13" imgW="10951189" imgH="6002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4825" y="1979053"/>
                        <a:ext cx="10944225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77999" y="571357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圆角矩形 14">
            <a:hlinkClick r:id="rId15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16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682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7999" y="191762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|.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是等腰直角三角形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767355"/>
              </p:ext>
            </p:extLst>
          </p:nvPr>
        </p:nvGraphicFramePr>
        <p:xfrm>
          <a:off x="504825" y="342975"/>
          <a:ext cx="10944225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97" name="文档" r:id="rId4" imgW="10951189" imgH="676350" progId="Word.Document.12">
                  <p:embed/>
                </p:oleObj>
              </mc:Choice>
              <mc:Fallback>
                <p:oleObj name="文档" r:id="rId4" imgW="10951189" imgH="6763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825" y="342975"/>
                        <a:ext cx="10944225" cy="676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8916996"/>
              </p:ext>
            </p:extLst>
          </p:nvPr>
        </p:nvGraphicFramePr>
        <p:xfrm>
          <a:off x="504825" y="1235646"/>
          <a:ext cx="109442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98" name="文档" r:id="rId7" imgW="10951189" imgH="600210" progId="Word.Document.12">
                  <p:embed/>
                </p:oleObj>
              </mc:Choice>
              <mc:Fallback>
                <p:oleObj name="文档" r:id="rId7" imgW="10951189" imgH="6002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4825" y="1235646"/>
                        <a:ext cx="10944225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>
            <a:hlinkClick r:id="rId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</p:spTree>
    <p:extLst>
      <p:ext uri="{BB962C8B-B14F-4D97-AF65-F5344CB8AC3E}">
        <p14:creationId xmlns:p14="http://schemas.microsoft.com/office/powerpoint/2010/main" val="213800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447478"/>
            <a:ext cx="12190413" cy="39240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0115" y="1683341"/>
            <a:ext cx="11070182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判断三角形的形状，要采用数形结合的方法，大致明确三角形的形状，以确定证明的方向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在分析三角形的形状时，要从两方面考虑：一是要考虑角的特征，主要考察是否为直角或等角；二是要考虑三角形边的长度特征，主要考察边是否相等或是否满足勾股定理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742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191" y="1454914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i="1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593374"/>
              </p:ext>
            </p:extLst>
          </p:nvPr>
        </p:nvGraphicFramePr>
        <p:xfrm>
          <a:off x="504825" y="2397671"/>
          <a:ext cx="109442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90" name="文档" r:id="rId4" imgW="10951189" imgH="600210" progId="Word.Document.12">
                  <p:embed/>
                </p:oleObj>
              </mc:Choice>
              <mc:Fallback>
                <p:oleObj name="文档" r:id="rId4" imgW="10951189" imgH="600210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397671"/>
                        <a:ext cx="10944225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2191" y="3007271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解得：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 build="allAtOnce"/>
      <p:bldP spid="9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2055" y="1558354"/>
            <a:ext cx="10440000" cy="2111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会用解方程组的方法求两条相交直线的交点坐标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会根据方程解的个数判定两条直线的位置关系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掌握两点间距离公式并会应用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6605"/>
            <a:ext cx="1141200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坐标法的应用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求证：三角形的中位线长度等于底边长度的一半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741897"/>
              </p:ext>
            </p:extLst>
          </p:nvPr>
        </p:nvGraphicFramePr>
        <p:xfrm>
          <a:off x="504825" y="3854971"/>
          <a:ext cx="109442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157" name="文档" r:id="rId4" imgW="10951189" imgH="990360" progId="Word.Document.12">
                  <p:embed/>
                </p:oleObj>
              </mc:Choice>
              <mc:Fallback>
                <p:oleObj name="文档" r:id="rId4" imgW="10951189" imgH="990360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854971"/>
                        <a:ext cx="10944225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2191" y="1317179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为原点，边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所在直线为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轴建立平面直角坐标系，其中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分别为边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i="1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191" y="5800725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即三角形的中位线长度等于底边长度的一半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圆角矩形 13">
            <a:hlinkClick r:id="rId6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图片 9" descr="F:\2016赵瑊\同步\数学\创新 人A必修2\word\RJ3-31.TIF"/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478" y="2215183"/>
            <a:ext cx="3250713" cy="28682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926779"/>
              </p:ext>
            </p:extLst>
          </p:nvPr>
        </p:nvGraphicFramePr>
        <p:xfrm>
          <a:off x="504825" y="4872608"/>
          <a:ext cx="109442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158" name="文档" r:id="rId10" imgW="10951189" imgH="990630" progId="Word.Document.12">
                  <p:embed/>
                </p:oleObj>
              </mc:Choice>
              <mc:Fallback>
                <p:oleObj name="文档" r:id="rId10" imgW="10951189" imgH="99063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872608"/>
                        <a:ext cx="10944225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026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 uiExpand="1" build="allAtOnce"/>
      <p:bldP spid="13" grpId="0"/>
      <p:bldP spid="1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" y="1898576"/>
            <a:ext cx="12204000" cy="27363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5149" y="2181589"/>
            <a:ext cx="11305256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利用坐标法解决平面几何问题按以下步骤进行：第一步：建立适当的直角坐标系，用坐标表示有关的量；第二步：进行有关代数运算；第三步：把代数运算关系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翻译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成几何关系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1742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已知：等腰梯形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，对角线为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4992766"/>
              </p:ext>
            </p:extLst>
          </p:nvPr>
        </p:nvGraphicFramePr>
        <p:xfrm>
          <a:off x="504825" y="3069754"/>
          <a:ext cx="72675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76" name="文档" r:id="rId4" imgW="7274410" imgH="599670" progId="Word.Document.12">
                  <p:embed/>
                </p:oleObj>
              </mc:Choice>
              <mc:Fallback>
                <p:oleObj name="文档" r:id="rId4" imgW="7274410" imgH="5996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069754"/>
                        <a:ext cx="7267575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82191" y="1461195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宋体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如图所示，建立直角坐标系，设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i="1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 descr="F:\2016赵瑊\同步\数学\创新 人A必修2\word\RJ3-30.TIF"/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0128" y="2446832"/>
            <a:ext cx="3610752" cy="233061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973874"/>
              </p:ext>
            </p:extLst>
          </p:nvPr>
        </p:nvGraphicFramePr>
        <p:xfrm>
          <a:off x="504825" y="3943375"/>
          <a:ext cx="72675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77" name="文档" r:id="rId9" imgW="7274410" imgH="600210" progId="Word.Document.12">
                  <p:embed/>
                </p:oleObj>
              </mc:Choice>
              <mc:Fallback>
                <p:oleObj name="文档" r:id="rId9" imgW="7274410" imgH="60021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943375"/>
                        <a:ext cx="7267575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82191" y="4572397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2" y="261442"/>
            <a:ext cx="1703343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8637" y="157160"/>
            <a:ext cx="10079217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数形结合思想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584000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数学思想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987033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已知两点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，在直线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上求一点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最小；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2191" y="-2603"/>
            <a:ext cx="11412000" cy="244891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作出几何图形，借助三角形的几何性质可求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取最小值与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取最大值时的点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如图，可判断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的同侧，设点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的对称点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813160"/>
              </p:ext>
            </p:extLst>
          </p:nvPr>
        </p:nvGraphicFramePr>
        <p:xfrm>
          <a:off x="504825" y="2503215"/>
          <a:ext cx="7086600" cy="219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60" name="文档" r:id="rId4" imgW="7093421" imgH="2194290" progId="Word.Document.12">
                  <p:embed/>
                </p:oleObj>
              </mc:Choice>
              <mc:Fallback>
                <p:oleObj name="文档" r:id="rId4" imgW="7093421" imgH="2194290" progId="Word.Document.12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503215"/>
                        <a:ext cx="7086600" cy="219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圆角矩形 21">
            <a:hlinkClick r:id="rId7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pic>
        <p:nvPicPr>
          <p:cNvPr id="9" name="图片 8" descr="RJ3-32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438" y="2204889"/>
            <a:ext cx="3610753" cy="306754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154009"/>
              </p:ext>
            </p:extLst>
          </p:nvPr>
        </p:nvGraphicFramePr>
        <p:xfrm>
          <a:off x="504825" y="4708004"/>
          <a:ext cx="7086600" cy="196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61" name="文档" r:id="rId10" imgW="7093421" imgH="1962090" progId="Word.Document.12">
                  <p:embed/>
                </p:oleObj>
              </mc:Choice>
              <mc:Fallback>
                <p:oleObj name="文档" r:id="rId10" imgW="7093421" imgH="196209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708004"/>
                        <a:ext cx="7086600" cy="1962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976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sp>
        <p:nvSpPr>
          <p:cNvPr id="11" name="矩形 10"/>
          <p:cNvSpPr/>
          <p:nvPr/>
        </p:nvSpPr>
        <p:spPr>
          <a:xfrm>
            <a:off x="382191" y="943422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由平面几何知识可知，当点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的交点时，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最小，此时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不在此点时，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828793"/>
              </p:ext>
            </p:extLst>
          </p:nvPr>
        </p:nvGraphicFramePr>
        <p:xfrm>
          <a:off x="504825" y="170384"/>
          <a:ext cx="93916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61" name="文档" r:id="rId5" imgW="9398465" imgH="885600" progId="Word.Document.12">
                  <p:embed/>
                </p:oleObj>
              </mc:Choice>
              <mc:Fallback>
                <p:oleObj name="文档" r:id="rId5" imgW="9398465" imgH="885600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70384"/>
                        <a:ext cx="9391650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771486"/>
              </p:ext>
            </p:extLst>
          </p:nvPr>
        </p:nvGraphicFramePr>
        <p:xfrm>
          <a:off x="504825" y="3079279"/>
          <a:ext cx="102203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62" name="文档" r:id="rId8" imgW="10227233" imgH="876150" progId="Word.Document.12">
                  <p:embed/>
                </p:oleObj>
              </mc:Choice>
              <mc:Fallback>
                <p:oleObj name="文档" r:id="rId8" imgW="10227233" imgH="87615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079279"/>
                        <a:ext cx="10220325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82191" y="3880892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由两点式求得直线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由平面几何知识可知，当点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的交点时，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最大，此时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的交点为所求点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8712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157834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解后反思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2141307"/>
            <a:ext cx="12190413" cy="205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2404561"/>
            <a:ext cx="11305256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本题通过对称问题的转换，将求距离的最值问题转化为共线问题，这是一种常用的解题思路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另外通过图形探求问题也是一种常用方法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038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0052544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8703442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735440"/>
              </p:ext>
            </p:extLst>
          </p:nvPr>
        </p:nvGraphicFramePr>
        <p:xfrm>
          <a:off x="504825" y="1154113"/>
          <a:ext cx="112109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309" name="文档" r:id="rId7" imgW="11218081" imgH="666630" progId="Word.Document.12">
                  <p:embed/>
                </p:oleObj>
              </mc:Choice>
              <mc:Fallback>
                <p:oleObj name="文档" r:id="rId7" imgW="11218081" imgH="666630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154113"/>
                        <a:ext cx="11210925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-802" y="261442"/>
            <a:ext cx="1703343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848637" y="157160"/>
            <a:ext cx="10079217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利用函数的几何意义求最值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8542" y="261442"/>
            <a:ext cx="1584000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解题技巧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200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731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被开方数可以写成两个数的平方和的形式，联想到距离公式的结构特征和几何意义，从而求解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9277095"/>
              </p:ext>
            </p:extLst>
          </p:nvPr>
        </p:nvGraphicFramePr>
        <p:xfrm>
          <a:off x="504825" y="1533203"/>
          <a:ext cx="1121092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60" name="文档" r:id="rId4" imgW="11218081" imgH="666630" progId="Word.Document.12">
                  <p:embed/>
                </p:oleObj>
              </mc:Choice>
              <mc:Fallback>
                <p:oleObj name="文档" r:id="rId4" imgW="11218081" imgH="66663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533203"/>
                        <a:ext cx="11210925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82191" y="2158062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上式表示：在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轴上的一点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两点距离之和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spc="-7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spc="-7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spc="-7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spc="-7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，当且仅当点</a:t>
            </a:r>
            <a:r>
              <a:rPr lang="en-US" altLang="zh-CN" sz="2800" i="1" kern="100" spc="-7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spc="-7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spc="-7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重合时，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spc="-7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spc="-7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有最小值</a:t>
            </a:r>
            <a:r>
              <a:rPr lang="zh-CN" altLang="zh-CN" sz="2800" kern="100" spc="-7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spc="-70" dirty="0"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772261"/>
              </p:ext>
            </p:extLst>
          </p:nvPr>
        </p:nvGraphicFramePr>
        <p:xfrm>
          <a:off x="504825" y="3784873"/>
          <a:ext cx="112109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61" name="文档" r:id="rId7" imgW="11218081" imgH="590490" progId="Word.Document.12">
                  <p:embed/>
                </p:oleObj>
              </mc:Choice>
              <mc:Fallback>
                <p:oleObj name="文档" r:id="rId7" imgW="11218081" imgH="59049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784873"/>
                        <a:ext cx="11210925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129806"/>
              </p:ext>
            </p:extLst>
          </p:nvPr>
        </p:nvGraphicFramePr>
        <p:xfrm>
          <a:off x="504825" y="4581922"/>
          <a:ext cx="1121092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62" name="文档" r:id="rId10" imgW="11218081" imgH="831870" progId="Word.Document.12">
                  <p:embed/>
                </p:oleObj>
              </mc:Choice>
              <mc:Fallback>
                <p:oleObj name="文档" r:id="rId10" imgW="11218081" imgH="8318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581922"/>
                        <a:ext cx="11210925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333998"/>
              </p:ext>
            </p:extLst>
          </p:nvPr>
        </p:nvGraphicFramePr>
        <p:xfrm>
          <a:off x="504825" y="5662042"/>
          <a:ext cx="1121092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63" name="文档" r:id="rId13" imgW="11218081" imgH="831870" progId="Word.Document.12">
                  <p:embed/>
                </p:oleObj>
              </mc:Choice>
              <mc:Fallback>
                <p:oleObj name="文档" r:id="rId13" imgW="11218081" imgH="8318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662042"/>
                        <a:ext cx="11210925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图片 22" descr="RJ3-33"/>
          <p:cNvPicPr/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125" y="3626768"/>
            <a:ext cx="2592288" cy="2314543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圆角矩形 23">
            <a:hlinkClick r:id="rId1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</p:spTree>
    <p:extLst>
      <p:ext uri="{BB962C8B-B14F-4D97-AF65-F5344CB8AC3E}">
        <p14:creationId xmlns:p14="http://schemas.microsoft.com/office/powerpoint/2010/main" val="202018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095" y="1096963"/>
            <a:ext cx="12190413" cy="45365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157834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解后反思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018924"/>
              </p:ext>
            </p:extLst>
          </p:nvPr>
        </p:nvGraphicFramePr>
        <p:xfrm>
          <a:off x="469057" y="1601019"/>
          <a:ext cx="11210925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24" name="文档" r:id="rId6" imgW="11218081" imgH="3826170" progId="Word.Document.12">
                  <p:embed/>
                </p:oleObj>
              </mc:Choice>
              <mc:Fallback>
                <p:oleObj name="文档" r:id="rId6" imgW="11218081" imgH="382617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057" y="1601019"/>
                        <a:ext cx="11210925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302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3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2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3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191" y="621482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经过直线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的交点，且垂直于直线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的直线的方程是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  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B.2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  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D.2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191" y="4444061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交点坐标为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由垂直关系，得所求直线的斜率为－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则所求直线方程为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88754" y="144601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073816"/>
              </p:ext>
            </p:extLst>
          </p:nvPr>
        </p:nvGraphicFramePr>
        <p:xfrm>
          <a:off x="504825" y="3352249"/>
          <a:ext cx="112109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46" name="文档" r:id="rId9" imgW="11218081" imgH="1160190" progId="Word.Document.12">
                  <p:embed/>
                </p:oleObj>
              </mc:Choice>
              <mc:Fallback>
                <p:oleObj name="文档" r:id="rId9" imgW="11218081" imgH="116019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352249"/>
                        <a:ext cx="11210925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5" grpId="0" build="allAtOnce"/>
      <p:bldP spid="2" grpId="0"/>
      <p:bldP spid="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594962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相交于一点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的值为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891167" y="78024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3190841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交点坐标为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代入方程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9141242"/>
              </p:ext>
            </p:extLst>
          </p:nvPr>
        </p:nvGraphicFramePr>
        <p:xfrm>
          <a:off x="504825" y="2081039"/>
          <a:ext cx="112109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7" name="文档" r:id="rId9" imgW="11218081" imgH="1160730" progId="Word.Document.12">
                  <p:embed/>
                </p:oleObj>
              </mc:Choice>
              <mc:Fallback>
                <p:oleObj name="文档" r:id="rId9" imgW="11218081" imgH="1160730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081039"/>
                        <a:ext cx="11210925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6" grpId="0" uiExpand="1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2191" y="587574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两条直线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的交点在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轴上，那么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B.6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.±6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以上答案均不对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03301" y="143262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918067"/>
              </p:ext>
            </p:extLst>
          </p:nvPr>
        </p:nvGraphicFramePr>
        <p:xfrm>
          <a:off x="504825" y="2690664"/>
          <a:ext cx="112109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378" name="文档" r:id="rId9" imgW="11218081" imgH="885870" progId="Word.Document.12">
                  <p:embed/>
                </p:oleObj>
              </mc:Choice>
              <mc:Fallback>
                <p:oleObj name="文档" r:id="rId9" imgW="11218081" imgH="88587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690664"/>
                        <a:ext cx="11210925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727234"/>
              </p:ext>
            </p:extLst>
          </p:nvPr>
        </p:nvGraphicFramePr>
        <p:xfrm>
          <a:off x="504825" y="3718248"/>
          <a:ext cx="112109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379" name="文档" r:id="rId12" imgW="11218081" imgH="905040" progId="Word.Document.12">
                  <p:embed/>
                </p:oleObj>
              </mc:Choice>
              <mc:Fallback>
                <p:oleObj name="文档" r:id="rId12" imgW="11218081" imgH="905040" progId="Word.Document.12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718248"/>
                        <a:ext cx="11210925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382191" y="4572397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两直线的交点在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6518920"/>
              </p:ext>
            </p:extLst>
          </p:nvPr>
        </p:nvGraphicFramePr>
        <p:xfrm>
          <a:off x="504825" y="5478675"/>
          <a:ext cx="112109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380" name="文档" r:id="rId15" imgW="11218081" imgH="905040" progId="Word.Document.12">
                  <p:embed/>
                </p:oleObj>
              </mc:Choice>
              <mc:Fallback>
                <p:oleObj name="文档" r:id="rId15" imgW="11218081" imgH="9050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478675"/>
                        <a:ext cx="11210925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7" grpId="0"/>
      <p:bldP spid="1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2191" y="59290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与两直线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分别交于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两点，若线段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7588999"/>
              </p:ext>
            </p:extLst>
          </p:nvPr>
        </p:nvGraphicFramePr>
        <p:xfrm>
          <a:off x="504825" y="2097063"/>
          <a:ext cx="93916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83" name="文档" r:id="rId5" imgW="9398465" imgH="830520" progId="Word.Document.12">
                  <p:embed/>
                </p:oleObj>
              </mc:Choice>
              <mc:Fallback>
                <p:oleObj name="文档" r:id="rId5" imgW="9398465" imgH="830520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097063"/>
                        <a:ext cx="9391650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82191" y="592907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，与直线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969382"/>
              </p:ext>
            </p:extLst>
          </p:nvPr>
        </p:nvGraphicFramePr>
        <p:xfrm>
          <a:off x="504825" y="2666281"/>
          <a:ext cx="93916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05" name="文档" r:id="rId4" imgW="9398465" imgH="920430" progId="Word.Document.12">
                  <p:embed/>
                </p:oleObj>
              </mc:Choice>
              <mc:Fallback>
                <p:oleObj name="文档" r:id="rId4" imgW="9398465" imgH="92043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666281"/>
                        <a:ext cx="939165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1" name="矩形 10"/>
          <p:cNvSpPr/>
          <p:nvPr/>
        </p:nvSpPr>
        <p:spPr>
          <a:xfrm>
            <a:off x="382191" y="349227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都在直线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184286"/>
              </p:ext>
            </p:extLst>
          </p:nvPr>
        </p:nvGraphicFramePr>
        <p:xfrm>
          <a:off x="504825" y="4932437"/>
          <a:ext cx="939165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06" name="文档" r:id="rId12" imgW="9398465" imgH="1010610" progId="Word.Document.12">
                  <p:embed/>
                </p:oleObj>
              </mc:Choice>
              <mc:Fallback>
                <p:oleObj name="文档" r:id="rId12" imgW="9398465" imgH="101061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932437"/>
                        <a:ext cx="9391650" cy="1009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82191" y="587806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98091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664915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轴上，点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2191" y="135108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566563"/>
              </p:ext>
            </p:extLst>
          </p:nvPr>
        </p:nvGraphicFramePr>
        <p:xfrm>
          <a:off x="504825" y="2769205"/>
          <a:ext cx="93916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43" name="文档" r:id="rId9" imgW="9398465" imgH="920970" progId="Word.Document.12">
                  <p:embed/>
                </p:oleObj>
              </mc:Choice>
              <mc:Fallback>
                <p:oleObj name="文档" r:id="rId9" imgW="9398465" imgH="920970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769205"/>
                        <a:ext cx="939165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82191" y="3572441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398282"/>
              </p:ext>
            </p:extLst>
          </p:nvPr>
        </p:nvGraphicFramePr>
        <p:xfrm>
          <a:off x="504825" y="4514165"/>
          <a:ext cx="93916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44" name="文档" r:id="rId12" imgW="9398465" imgH="599670" progId="Word.Document.12">
                  <p:embed/>
                </p:oleObj>
              </mc:Choice>
              <mc:Fallback>
                <p:oleObj name="文档" r:id="rId12" imgW="9398465" imgH="5996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514165"/>
                        <a:ext cx="93916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5228006"/>
              </p:ext>
            </p:extLst>
          </p:nvPr>
        </p:nvGraphicFramePr>
        <p:xfrm>
          <a:off x="10532640" y="705246"/>
          <a:ext cx="8477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45" name="文档" r:id="rId15" imgW="854701" imgH="599670" progId="Word.Document.12">
                  <p:embed/>
                </p:oleObj>
              </mc:Choice>
              <mc:Fallback>
                <p:oleObj name="文档" r:id="rId15" imgW="854701" imgH="5996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32640" y="705246"/>
                        <a:ext cx="847725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 uiExpand="1" build="allAtOnce"/>
      <p:bldP spid="13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1001937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992164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088339"/>
              </p:ext>
            </p:extLst>
          </p:nvPr>
        </p:nvGraphicFramePr>
        <p:xfrm>
          <a:off x="447675" y="880939"/>
          <a:ext cx="11277600" cy="310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71" name="文档" r:id="rId4" imgW="11284533" imgH="3105000" progId="Word.Document.12">
                  <p:embed/>
                </p:oleObj>
              </mc:Choice>
              <mc:Fallback>
                <p:oleObj name="文档" r:id="rId4" imgW="11284533" imgH="3105000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675" y="880939"/>
                        <a:ext cx="11277600" cy="310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25041" y="3811285"/>
            <a:ext cx="11520000" cy="141599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解析法又称为坐标法，它就是通过建立直角坐标系，用坐标代替点、用方程代替曲线、用代数的方法研究平面图形的几何性质的方法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271110"/>
              </p:ext>
            </p:extLst>
          </p:nvPr>
        </p:nvGraphicFramePr>
        <p:xfrm>
          <a:off x="447675" y="5289029"/>
          <a:ext cx="1127760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72" name="文档" r:id="rId7" imgW="11284533" imgH="1323810" progId="Word.Document.12">
                  <p:embed/>
                </p:oleObj>
              </mc:Choice>
              <mc:Fallback>
                <p:oleObj name="文档" r:id="rId7" imgW="11284533" imgH="132381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675" y="5289029"/>
                        <a:ext cx="1127760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圆角矩形 18">
            <a:hlinkClick r:id="rId9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30751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49599" y="3338736"/>
            <a:ext cx="7488832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 descr="C:\Users\Administrator\Desktop\创新图片\数学创新 2-1\2771897_25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9546" y="4581922"/>
            <a:ext cx="3050445" cy="2277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573857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两条直线的交点坐标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两条直线的交点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已知两直线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不同时为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不同时为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基本知识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点与坐标的一一对应关系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824002"/>
              </p:ext>
            </p:extLst>
          </p:nvPr>
        </p:nvGraphicFramePr>
        <p:xfrm>
          <a:off x="531540" y="3994278"/>
          <a:ext cx="11089232" cy="2560320"/>
        </p:xfrm>
        <a:graphic>
          <a:graphicData uri="http://schemas.openxmlformats.org/drawingml/2006/table">
            <a:tbl>
              <a:tblPr/>
              <a:tblGrid>
                <a:gridCol w="3687643"/>
                <a:gridCol w="7401589"/>
              </a:tblGrid>
              <a:tr h="6300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几何元素及关系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代数表示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点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l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l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：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By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不同时为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点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在直线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l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上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209974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两条直线的交点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390662"/>
              </p:ext>
            </p:extLst>
          </p:nvPr>
        </p:nvGraphicFramePr>
        <p:xfrm>
          <a:off x="557657" y="448891"/>
          <a:ext cx="10362085" cy="1540743"/>
        </p:xfrm>
        <a:graphic>
          <a:graphicData uri="http://schemas.openxmlformats.org/drawingml/2006/table">
            <a:tbl>
              <a:tblPr/>
              <a:tblGrid>
                <a:gridCol w="3456622"/>
                <a:gridCol w="6905463"/>
              </a:tblGrid>
              <a:tr h="15407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l</a:t>
                      </a:r>
                      <a:r>
                        <a:rPr lang="en-US" sz="2800" kern="100" baseline="-25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l</a:t>
                      </a:r>
                      <a:r>
                        <a:rPr lang="en-US" sz="2800" kern="100" baseline="-25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的交点是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9562822"/>
              </p:ext>
            </p:extLst>
          </p:nvPr>
        </p:nvGraphicFramePr>
        <p:xfrm>
          <a:off x="4229100" y="638175"/>
          <a:ext cx="7162800" cy="1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249" name="文档" r:id="rId4" imgW="7157310" imgH="1266195" progId="Word.Document.12">
                  <p:embed/>
                </p:oleObj>
              </mc:Choice>
              <mc:Fallback>
                <p:oleObj name="文档" r:id="rId4" imgW="7157310" imgH="12661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29100" y="638175"/>
                        <a:ext cx="7162800" cy="1266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085265"/>
              </p:ext>
            </p:extLst>
          </p:nvPr>
        </p:nvGraphicFramePr>
        <p:xfrm>
          <a:off x="542925" y="2828925"/>
          <a:ext cx="10639425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250" name="文档" r:id="rId7" imgW="10641351" imgH="1421155" progId="Word.Document.12">
                  <p:embed/>
                </p:oleObj>
              </mc:Choice>
              <mc:Fallback>
                <p:oleObj name="文档" r:id="rId7" imgW="10641351" imgH="14211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2925" y="2828925"/>
                        <a:ext cx="10639425" cy="141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82191" y="4021029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若方程组有惟一解，则两条直线相交，此解就是交点的坐标；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若方程组无解，则两条直线无公共点，此时两条直线平行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4333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过定点的直线系方程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交于点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，则方程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表示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直线系，不包括直线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若两直线的方程组成的二元一次方程组有解，则两直线是否相交于一点？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191" y="4006171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不一定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两条直线是否相交，取决于联立两直线方程所得的方程组是否有惟一解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若方程组有无穷多个解，则两直线重合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19642" y="1504628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过点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P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46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4" grpId="0" build="allAtOnce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55522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两点间的距离公式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两点间的距离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平面上的两点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间的距离公式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6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两点间距离的特殊情况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与任一点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07174" y="4133031"/>
            <a:ext cx="16538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|</a:t>
            </a:r>
          </a:p>
          <a:p>
            <a:pPr lvl="0">
              <a:lnSpc>
                <a:spcPct val="1500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|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8316571"/>
              </p:ext>
            </p:extLst>
          </p:nvPr>
        </p:nvGraphicFramePr>
        <p:xfrm>
          <a:off x="1731293" y="2268513"/>
          <a:ext cx="347662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08" name="文档" r:id="rId4" imgW="3483634" imgH="638010" progId="Word.Document.12">
                  <p:embed/>
                </p:oleObj>
              </mc:Choice>
              <mc:Fallback>
                <p:oleObj name="文档" r:id="rId4" imgW="3483634" imgH="63801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1293" y="2268513"/>
                        <a:ext cx="3476625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842379"/>
              </p:ext>
            </p:extLst>
          </p:nvPr>
        </p:nvGraphicFramePr>
        <p:xfrm>
          <a:off x="7453833" y="3540274"/>
          <a:ext cx="157162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09" name="文档" r:id="rId7" imgW="1578657" imgH="638010" progId="Word.Document.12">
                  <p:embed/>
                </p:oleObj>
              </mc:Choice>
              <mc:Fallback>
                <p:oleObj name="文档" r:id="rId7" imgW="1578657" imgH="63801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3833" y="3540274"/>
                        <a:ext cx="1571625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072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当两点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都在同一坐标轴上时，两点间距离公式还适用吗？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457003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当两点都在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；当两点都在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510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9" y="657445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两直线的交点问题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求经过两直线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的交点且过坐标原点的直线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3374</TotalTime>
  <Words>1390</Words>
  <Application>Microsoft Office PowerPoint</Application>
  <PresentationFormat>自定义</PresentationFormat>
  <Paragraphs>205</Paragraphs>
  <Slides>37</Slides>
  <Notes>0</Notes>
  <HiddenSlides>14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2241</cp:revision>
  <dcterms:created xsi:type="dcterms:W3CDTF">2014-10-15T07:25:01Z</dcterms:created>
  <dcterms:modified xsi:type="dcterms:W3CDTF">2016-07-21T03:25:31Z</dcterms:modified>
</cp:coreProperties>
</file>