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300" r:id="rId4"/>
    <p:sldId id="258" r:id="rId5"/>
    <p:sldId id="264" r:id="rId6"/>
    <p:sldId id="263" r:id="rId7"/>
    <p:sldId id="265" r:id="rId8"/>
    <p:sldId id="266" r:id="rId9"/>
    <p:sldId id="261" r:id="rId10"/>
    <p:sldId id="268" r:id="rId11"/>
    <p:sldId id="269" r:id="rId12"/>
    <p:sldId id="274" r:id="rId13"/>
    <p:sldId id="262" r:id="rId14"/>
    <p:sldId id="276" r:id="rId15"/>
    <p:sldId id="287" r:id="rId16"/>
    <p:sldId id="272" r:id="rId17"/>
    <p:sldId id="281" r:id="rId18"/>
    <p:sldId id="284" r:id="rId19"/>
    <p:sldId id="289" r:id="rId20"/>
    <p:sldId id="295" r:id="rId21"/>
    <p:sldId id="294" r:id="rId22"/>
    <p:sldId id="292" r:id="rId23"/>
    <p:sldId id="291" r:id="rId24"/>
    <p:sldId id="29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211977" y="3622767"/>
            <a:ext cx="6214743" cy="592181"/>
          </a:xfr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211977" y="2372498"/>
            <a:ext cx="6214743" cy="1162214"/>
          </a:xfrm>
        </p:spPr>
        <p:txBody>
          <a:bodyPr>
            <a:normAutofit/>
          </a:bodyPr>
          <a:lstStyle>
            <a:lvl1pPr algn="ctr">
              <a:defRPr sz="4000" baseline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+mj-ea"/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5625"/>
            <a:ext cx="7983537" cy="51784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09600" y="1130400"/>
            <a:ext cx="6678000" cy="699594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209600" y="2181600"/>
            <a:ext cx="6678000" cy="291240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803275" indent="-260350" defTabSz="-635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itchFamily="34" charset="0"/>
              <a:buChar char="•"/>
              <a:tabLst>
                <a:tab pos="803275" algn="l"/>
              </a:tabLst>
              <a:defRPr sz="2000">
                <a:solidFill>
                  <a:schemeClr val="tx1"/>
                </a:solidFill>
                <a:latin typeface="+mn-ea"/>
                <a:ea typeface="+mn-ea"/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1831702"/>
            <a:ext cx="5995988" cy="1235075"/>
          </a:xfrm>
        </p:spPr>
        <p:txBody>
          <a:bodyPr anchor="b">
            <a:normAutofit/>
          </a:bodyPr>
          <a:lstStyle>
            <a:lvl1pPr algn="ctr">
              <a:defRPr sz="3200" baseline="0"/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574006" y="3093766"/>
            <a:ext cx="5995988" cy="511583"/>
          </a:xfrm>
          <a:blipFill>
            <a:blip r:embed="rId2"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09600" y="752400"/>
            <a:ext cx="6721200" cy="699594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209600" y="1695600"/>
            <a:ext cx="6721200" cy="205964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716280" indent="-271780" defTabSz="629920">
              <a:spcAft>
                <a:spcPts val="0"/>
              </a:spcAft>
              <a:buClrTx/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209600" y="3877199"/>
            <a:ext cx="6721200" cy="2054043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716280" indent="-255905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itchFamily="34" charset="0"/>
              <a:buChar char="•"/>
              <a:tabLst>
                <a:tab pos="901700" algn="l"/>
              </a:tabLst>
              <a:defRPr sz="2000"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47155" y="295955"/>
            <a:ext cx="7886699" cy="71702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7155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47155" y="2200274"/>
            <a:ext cx="3868340" cy="36845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 marL="630555" indent="-186055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itchFamily="34" charset="0"/>
              <a:buChar char="•"/>
              <a:tabLst>
                <a:tab pos="358775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6463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646463" y="2200274"/>
            <a:ext cx="3887391" cy="36845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 marL="803275" indent="-260350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itchFamily="34" charset="0"/>
              <a:buChar char="•"/>
              <a:tabLst>
                <a:tab pos="444500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9344" y="1662172"/>
            <a:ext cx="5925313" cy="885956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2628" y="987426"/>
            <a:ext cx="2949178" cy="106997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3850109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702628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7797" y="365125"/>
            <a:ext cx="6907536" cy="5811838"/>
          </a:xfrm>
        </p:spPr>
        <p:txBody>
          <a:bodyPr vert="eaVert"/>
          <a:lstStyle>
            <a:lvl1pPr>
              <a:defRPr sz="2400">
                <a:solidFill>
                  <a:schemeClr val="tx1"/>
                </a:solidFill>
              </a:defRPr>
            </a:lvl1pPr>
            <a:lvl2pPr marL="630555" indent="-271780">
              <a:buClrTx/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-1" b="11852"/>
          <a:stretch>
            <a:fillRect/>
          </a:stretch>
        </p:blipFill>
        <p:spPr>
          <a:xfrm>
            <a:off x="0" y="720438"/>
            <a:ext cx="9142485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1554" y="101596"/>
            <a:ext cx="8248533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61430" y="948916"/>
            <a:ext cx="8240189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 baseline="0">
          <a:solidFill>
            <a:schemeClr val="accent1">
              <a:lumMod val="50000"/>
            </a:schemeClr>
          </a:solidFill>
          <a:latin typeface="Arial" pitchFamily="34" charset="0"/>
          <a:ea typeface="+mj-ea"/>
          <a:cs typeface="+mj-cs"/>
        </a:defRPr>
      </a:lvl1pPr>
    </p:titleStyle>
    <p:bodyStyle>
      <a:lvl1pPr marL="444500" indent="-444500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80000"/>
        <a:buFontTx/>
        <a:buBlip>
          <a:blip r:embed="rId12"/>
        </a:buBlip>
        <a:defRPr sz="2400" kern="1200" baseline="0">
          <a:solidFill>
            <a:schemeClr val="tx1"/>
          </a:solidFill>
          <a:latin typeface="Arial" pitchFamily="34" charset="0"/>
          <a:ea typeface="+mj-ea"/>
          <a:cs typeface="+mn-cs"/>
        </a:defRPr>
      </a:lvl1pPr>
      <a:lvl2pPr marL="716280" indent="-271780" algn="just" defTabSz="914400" rtl="0" eaLnBrk="1" latinLnBrk="0" hangingPunct="1">
        <a:spcBef>
          <a:spcPts val="0"/>
        </a:spcBef>
        <a:spcAft>
          <a:spcPts val="0"/>
        </a:spcAft>
        <a:buClrTx/>
        <a:buFont typeface="Arial" pitchFamily="34" charset="0"/>
        <a:buChar char="•"/>
        <a:tabLst>
          <a:tab pos="542925" algn="l"/>
        </a:tabLst>
        <a:defRPr sz="2000" kern="1200" baseline="0">
          <a:solidFill>
            <a:schemeClr val="tx1"/>
          </a:solidFill>
          <a:latin typeface="幼圆" pitchFamily="49" charset="-122"/>
          <a:ea typeface="+mj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4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jpeg"/><Relationship Id="rId7" Type="http://schemas.openxmlformats.org/officeDocument/2006/relationships/image" Target="../media/image31.jpe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4.jpeg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914644" y="2449473"/>
            <a:ext cx="600837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Arial" charset="0"/>
                <a:ea typeface="宋体" pitchFamily="2" charset="-122"/>
                <a:sym typeface="+mn-ea"/>
              </a:rPr>
              <a:t>第二节  分离规律试验</a:t>
            </a:r>
            <a:endParaRPr lang="zh-CN" altLang="en-US" sz="4800" b="1" dirty="0" smtClean="0">
              <a:solidFill>
                <a:srgbClr val="0000FF"/>
              </a:solidFill>
              <a:latin typeface="Arial" charset="0"/>
              <a:ea typeface="宋体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65138" y="1098550"/>
            <a:ext cx="5902325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/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2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）体细胞中遗传因子</a:t>
            </a:r>
            <a:r>
              <a:rPr lang="zh-CN" altLang="en-US" sz="3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成对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存在。</a:t>
            </a:r>
            <a:endParaRPr lang="zh-CN" altLang="en-US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itchFamily="66" charset="0"/>
              <a:ea typeface="华文中宋" pitchFamily="2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065213" y="1736725"/>
            <a:ext cx="5378450" cy="1068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algn="just" eaLnBrk="1" hangingPunct="1"/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如：纯种紫花遗传因子是</a:t>
            </a:r>
            <a:r>
              <a:rPr lang="en-US" altLang="zh-CN" sz="32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新魏" pitchFamily="2" charset="-122"/>
              </a:rPr>
              <a:t>CC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，</a:t>
            </a:r>
            <a:endParaRPr lang="zh-CN" altLang="en-US" sz="3200" dirty="0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  <a:p>
            <a:pPr lvl="0" algn="just" eaLnBrk="1" hangingPunct="1"/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        纯种白花遗传因子是</a:t>
            </a:r>
            <a:r>
              <a:rPr lang="en-US" altLang="zh-CN" sz="32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新魏" pitchFamily="2" charset="-122"/>
              </a:rPr>
              <a:t>cc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。</a:t>
            </a:r>
            <a:endParaRPr lang="zh-CN" altLang="en-US" sz="3200" dirty="0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0481" name="矩形 29699"/>
          <p:cNvSpPr/>
          <p:nvPr/>
        </p:nvSpPr>
        <p:spPr>
          <a:xfrm>
            <a:off x="149225" y="447040"/>
            <a:ext cx="74472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b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FF"/>
                </a:solidFill>
                <a:latin typeface="宋体" pitchFamily="2" charset="-122"/>
                <a:ea typeface="宋体" pitchFamily="2" charset="-122"/>
              </a:rPr>
              <a:t>（二）提出假说，解释现象</a:t>
            </a:r>
            <a:endParaRPr lang="zh-CN" altLang="en-US" sz="2800" b="1">
              <a:solidFill>
                <a:srgbClr val="CC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576388" y="3332163"/>
            <a:ext cx="6408738" cy="1061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algn="just" eaLnBrk="1" hangingPunct="1">
              <a:spcBef>
                <a:spcPct val="5000"/>
              </a:spcBef>
            </a:pP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遗传因子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组成相同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的个体。</a:t>
            </a:r>
            <a:endParaRPr lang="zh-CN" altLang="en-US" sz="30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algn="just" eaLnBrk="1" hangingPunct="1">
              <a:spcBef>
                <a:spcPct val="5000"/>
              </a:spcBef>
            </a:pP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如：纯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  <a:sym typeface="+mn-ea"/>
              </a:rPr>
              <a:t>紫花</a:t>
            </a:r>
            <a:r>
              <a:rPr lang="en-US" altLang="zh-CN" sz="32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新魏" pitchFamily="2" charset="-122"/>
                <a:sym typeface="+mn-ea"/>
              </a:rPr>
              <a:t>CC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，纯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  <a:sym typeface="+mn-ea"/>
              </a:rPr>
              <a:t>白花</a:t>
            </a:r>
            <a:r>
              <a:rPr lang="en-US" altLang="zh-CN" sz="32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新魏" pitchFamily="2" charset="-122"/>
                <a:sym typeface="+mn-ea"/>
              </a:rPr>
              <a:t>cc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。</a:t>
            </a:r>
            <a:endParaRPr lang="zh-CN" altLang="en-US" sz="3200" dirty="0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1547813" y="4837113"/>
            <a:ext cx="5688013" cy="1061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algn="just" eaLnBrk="1" hangingPunct="1">
              <a:spcBef>
                <a:spcPct val="5000"/>
              </a:spcBef>
            </a:pP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遗传因子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组成不同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的个体。</a:t>
            </a:r>
            <a:endParaRPr lang="zh-CN" altLang="en-US" sz="30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algn="just" eaLnBrk="1" hangingPunct="1">
              <a:spcBef>
                <a:spcPct val="5000"/>
              </a:spcBef>
            </a:pP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如：</a:t>
            </a:r>
            <a:r>
              <a:rPr lang="en-US" altLang="zh-CN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F</a:t>
            </a:r>
            <a:r>
              <a:rPr lang="en-US" altLang="zh-CN" sz="3200" baseline="-250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1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中的紫花</a:t>
            </a:r>
            <a:r>
              <a:rPr lang="en-US" altLang="zh-CN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Cc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。</a:t>
            </a:r>
            <a:endParaRPr lang="zh-CN" altLang="en-US" sz="3200" dirty="0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855663" y="2862263"/>
            <a:ext cx="1584325" cy="54991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charset="0"/>
                <a:ea typeface="宋体" charset="0"/>
              </a:rPr>
              <a:t>纯合子</a:t>
            </a:r>
            <a:endParaRPr lang="zh-CN" altLang="en-US" sz="30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836613" y="4289425"/>
            <a:ext cx="1512888" cy="54991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charset="0"/>
                <a:ea typeface="宋体" charset="0"/>
              </a:rPr>
              <a:t>杂合子</a:t>
            </a:r>
            <a:endParaRPr lang="zh-CN" altLang="en-US" sz="30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94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946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9462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"/>
                                        <p:tgtEl>
                                          <p:spTgt spid="19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194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94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946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9465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"/>
                                        <p:tgtEl>
                                          <p:spTgt spid="194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"/>
                                        <p:tgtEl>
                                          <p:spTgt spid="194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94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1946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19466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 build="p"/>
      <p:bldP spid="19462" grpId="0" uiExpand="1" build="p"/>
      <p:bldP spid="19465" grpId="0" uiExpand="1" build="p"/>
      <p:bldP spid="19466" grpId="0" uiExpand="1" build="p"/>
      <p:bldP spid="19467" grpId="0" uiExpand="1" build="p"/>
      <p:bldP spid="1946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文本框 30723"/>
          <p:cNvSpPr txBox="1"/>
          <p:nvPr/>
        </p:nvSpPr>
        <p:spPr>
          <a:xfrm>
            <a:off x="422275" y="1065213"/>
            <a:ext cx="8497888" cy="162687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）生物体形成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生殖细胞</a:t>
            </a:r>
            <a:r>
              <a:rPr lang="en-US" altLang="zh-CN" sz="28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配子</a:t>
            </a:r>
            <a:r>
              <a:rPr lang="zh-CN" altLang="en-US" sz="28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时，成对的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遗传因子</a:t>
            </a:r>
            <a:r>
              <a:rPr lang="zh-CN" altLang="en-US" sz="28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彼此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分离</a:t>
            </a:r>
            <a:r>
              <a:rPr lang="zh-CN" altLang="en-US" sz="28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  <a:sym typeface="+mn-ea"/>
              </a:rPr>
              <a:t>，分别进入不同的配子中。配子中只含每对遗传因子中的一个。</a:t>
            </a:r>
            <a:endParaRPr lang="zh-CN" altLang="en-US" sz="2800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0736" name="组合 30735"/>
          <p:cNvGrpSpPr/>
          <p:nvPr/>
        </p:nvGrpSpPr>
        <p:grpSpPr>
          <a:xfrm>
            <a:off x="2790190" y="2744470"/>
            <a:ext cx="3835400" cy="3935007"/>
            <a:chOff x="0" y="935"/>
            <a:chExt cx="2835" cy="3028"/>
          </a:xfrm>
        </p:grpSpPr>
        <p:pic>
          <p:nvPicPr>
            <p:cNvPr id="21508" name="图片 30736" descr="pic_273910"/>
            <p:cNvPicPr>
              <a:picLocks noChangeAspect="1"/>
            </p:cNvPicPr>
            <p:nvPr/>
          </p:nvPicPr>
          <p:blipFill>
            <a:blip r:embed="rId1"/>
            <a:srcRect r="49037" b="24159"/>
            <a:stretch>
              <a:fillRect/>
            </a:stretch>
          </p:blipFill>
          <p:spPr>
            <a:xfrm>
              <a:off x="0" y="977"/>
              <a:ext cx="2835" cy="277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509" name="文本框 30737"/>
            <p:cNvSpPr txBox="1"/>
            <p:nvPr/>
          </p:nvSpPr>
          <p:spPr>
            <a:xfrm>
              <a:off x="639" y="1383"/>
              <a:ext cx="401" cy="633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0" name="文本框 30738"/>
            <p:cNvSpPr txBox="1"/>
            <p:nvPr/>
          </p:nvSpPr>
          <p:spPr>
            <a:xfrm>
              <a:off x="2311" y="1393"/>
              <a:ext cx="329" cy="633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1" name="文本框 30739"/>
            <p:cNvSpPr txBox="1"/>
            <p:nvPr/>
          </p:nvSpPr>
          <p:spPr>
            <a:xfrm>
              <a:off x="718" y="2412"/>
              <a:ext cx="200" cy="35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2" name="文本框 30740"/>
            <p:cNvSpPr txBox="1"/>
            <p:nvPr/>
          </p:nvSpPr>
          <p:spPr>
            <a:xfrm>
              <a:off x="2393" y="2407"/>
              <a:ext cx="198" cy="35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3" name="文本框 30741"/>
            <p:cNvSpPr txBox="1"/>
            <p:nvPr/>
          </p:nvSpPr>
          <p:spPr>
            <a:xfrm>
              <a:off x="1485" y="3330"/>
              <a:ext cx="360" cy="633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4" name="文本框 30742"/>
            <p:cNvSpPr txBox="1"/>
            <p:nvPr/>
          </p:nvSpPr>
          <p:spPr>
            <a:xfrm>
              <a:off x="559" y="935"/>
              <a:ext cx="678" cy="35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紫花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5" name="文本框 30743"/>
            <p:cNvSpPr txBox="1"/>
            <p:nvPr/>
          </p:nvSpPr>
          <p:spPr>
            <a:xfrm>
              <a:off x="2156" y="935"/>
              <a:ext cx="679" cy="35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白花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6" name="文本框 30744"/>
            <p:cNvSpPr txBox="1"/>
            <p:nvPr/>
          </p:nvSpPr>
          <p:spPr>
            <a:xfrm>
              <a:off x="1997" y="3330"/>
              <a:ext cx="679" cy="35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紫花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0481" name="矩形 29699"/>
          <p:cNvSpPr/>
          <p:nvPr/>
        </p:nvSpPr>
        <p:spPr>
          <a:xfrm>
            <a:off x="587375" y="475615"/>
            <a:ext cx="74472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b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FF"/>
                </a:solidFill>
                <a:latin typeface="宋体" pitchFamily="2" charset="-122"/>
                <a:ea typeface="宋体" pitchFamily="2" charset="-122"/>
              </a:rPr>
              <a:t>（二）提出假说，解释现象</a:t>
            </a:r>
            <a:endParaRPr lang="zh-CN" altLang="en-US" sz="2800" b="1">
              <a:solidFill>
                <a:srgbClr val="CC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46075" y="917575"/>
            <a:ext cx="7126288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/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4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）受精时，雌雄配子的</a:t>
            </a:r>
            <a:r>
              <a:rPr lang="zh-CN" altLang="en-US" sz="3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结合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是</a:t>
            </a:r>
            <a:r>
              <a:rPr lang="zh-CN" altLang="en-US" sz="3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随机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的。</a:t>
            </a:r>
            <a:endParaRPr lang="zh-CN" altLang="en-US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itchFamily="66" charset="0"/>
              <a:ea typeface="华文中宋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87900" y="1544955"/>
            <a:ext cx="4203700" cy="5053330"/>
            <a:chOff x="3016" y="709"/>
            <a:chExt cx="2744" cy="3447"/>
          </a:xfrm>
        </p:grpSpPr>
        <p:pic>
          <p:nvPicPr>
            <p:cNvPr id="7" name="图片 36868" descr="pic_273910"/>
            <p:cNvPicPr>
              <a:picLocks noChangeAspect="1"/>
            </p:cNvPicPr>
            <p:nvPr/>
          </p:nvPicPr>
          <p:blipFill>
            <a:blip r:embed="rId1"/>
            <a:srcRect l="50963"/>
            <a:stretch>
              <a:fillRect/>
            </a:stretch>
          </p:blipFill>
          <p:spPr>
            <a:xfrm>
              <a:off x="3016" y="750"/>
              <a:ext cx="2744" cy="340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8" name="文本框 36869"/>
            <p:cNvSpPr txBox="1"/>
            <p:nvPr/>
          </p:nvSpPr>
          <p:spPr>
            <a:xfrm>
              <a:off x="3341" y="3211"/>
              <a:ext cx="407" cy="312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9" name="文本框 36870"/>
            <p:cNvSpPr txBox="1"/>
            <p:nvPr/>
          </p:nvSpPr>
          <p:spPr>
            <a:xfrm>
              <a:off x="5293" y="3211"/>
              <a:ext cx="334" cy="312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" name="文本框 36871"/>
            <p:cNvSpPr txBox="1"/>
            <p:nvPr/>
          </p:nvSpPr>
          <p:spPr>
            <a:xfrm>
              <a:off x="3978" y="2022"/>
              <a:ext cx="163" cy="31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" name="文本框 36872"/>
            <p:cNvSpPr txBox="1"/>
            <p:nvPr/>
          </p:nvSpPr>
          <p:spPr>
            <a:xfrm>
              <a:off x="3707" y="1137"/>
              <a:ext cx="366" cy="312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2" name="文本框 36873"/>
            <p:cNvSpPr txBox="1"/>
            <p:nvPr/>
          </p:nvSpPr>
          <p:spPr>
            <a:xfrm>
              <a:off x="5009" y="1151"/>
              <a:ext cx="366" cy="312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" name="文本框 36874"/>
            <p:cNvSpPr txBox="1"/>
            <p:nvPr/>
          </p:nvSpPr>
          <p:spPr>
            <a:xfrm>
              <a:off x="3991" y="3211"/>
              <a:ext cx="366" cy="312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" name="文本框 36875"/>
            <p:cNvSpPr txBox="1"/>
            <p:nvPr/>
          </p:nvSpPr>
          <p:spPr>
            <a:xfrm>
              <a:off x="4642" y="3193"/>
              <a:ext cx="366" cy="312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5" name="文本框 36876"/>
            <p:cNvSpPr txBox="1"/>
            <p:nvPr/>
          </p:nvSpPr>
          <p:spPr>
            <a:xfrm>
              <a:off x="3486" y="2022"/>
              <a:ext cx="244" cy="31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6" name="文本框 36877"/>
            <p:cNvSpPr txBox="1"/>
            <p:nvPr/>
          </p:nvSpPr>
          <p:spPr>
            <a:xfrm>
              <a:off x="5261" y="2022"/>
              <a:ext cx="163" cy="31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" name="文本框 36878"/>
            <p:cNvSpPr txBox="1"/>
            <p:nvPr/>
          </p:nvSpPr>
          <p:spPr>
            <a:xfrm>
              <a:off x="4778" y="2039"/>
              <a:ext cx="244" cy="31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4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" name="文本框 36879"/>
            <p:cNvSpPr txBox="1"/>
            <p:nvPr/>
          </p:nvSpPr>
          <p:spPr>
            <a:xfrm>
              <a:off x="3626" y="709"/>
              <a:ext cx="691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紫花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9" name="文本框 36880"/>
            <p:cNvSpPr txBox="1"/>
            <p:nvPr/>
          </p:nvSpPr>
          <p:spPr>
            <a:xfrm>
              <a:off x="4886" y="709"/>
              <a:ext cx="691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紫花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" name="文本框 36881"/>
            <p:cNvSpPr txBox="1"/>
            <p:nvPr/>
          </p:nvSpPr>
          <p:spPr>
            <a:xfrm>
              <a:off x="3291" y="3576"/>
              <a:ext cx="587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紫花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" name="文本框 36882"/>
            <p:cNvSpPr txBox="1"/>
            <p:nvPr/>
          </p:nvSpPr>
          <p:spPr>
            <a:xfrm>
              <a:off x="5210" y="3567"/>
              <a:ext cx="550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白花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2" name="文本框 36883"/>
            <p:cNvSpPr txBox="1"/>
            <p:nvPr/>
          </p:nvSpPr>
          <p:spPr>
            <a:xfrm>
              <a:off x="4602" y="3563"/>
              <a:ext cx="528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紫花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3" name="文本框 36884"/>
            <p:cNvSpPr txBox="1"/>
            <p:nvPr/>
          </p:nvSpPr>
          <p:spPr>
            <a:xfrm>
              <a:off x="3950" y="3582"/>
              <a:ext cx="692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 dirty="0">
                  <a:latin typeface="Times New Roman" pitchFamily="18" charset="0"/>
                  <a:ea typeface="宋体" pitchFamily="2" charset="-122"/>
                </a:rPr>
                <a:t>紫花</a:t>
              </a:r>
              <a:endParaRPr lang="zh-CN" altLang="en-US" sz="2400" b="1" dirty="0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590550" y="2786063"/>
            <a:ext cx="3960813" cy="549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成对遗传因子分离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3785870" y="3096895"/>
            <a:ext cx="628650" cy="0"/>
          </a:xfrm>
          <a:prstGeom prst="straightConnector1">
            <a:avLst/>
          </a:prstGeom>
          <a:ln w="57150">
            <a:solidFill>
              <a:srgbClr val="00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546" name="Text Box 42"/>
          <p:cNvSpPr txBox="1">
            <a:spLocks noChangeArrowheads="1"/>
          </p:cNvSpPr>
          <p:nvPr/>
        </p:nvSpPr>
        <p:spPr bwMode="auto">
          <a:xfrm>
            <a:off x="685800" y="4044950"/>
            <a:ext cx="3673475" cy="549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雌雄配子随机结合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836670" y="4357370"/>
            <a:ext cx="628650" cy="0"/>
          </a:xfrm>
          <a:prstGeom prst="straightConnector1">
            <a:avLst/>
          </a:prstGeom>
          <a:ln w="57150">
            <a:solidFill>
              <a:srgbClr val="00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481" name="矩形 29699"/>
          <p:cNvSpPr/>
          <p:nvPr/>
        </p:nvSpPr>
        <p:spPr>
          <a:xfrm>
            <a:off x="520700" y="285115"/>
            <a:ext cx="74472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b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FF"/>
                </a:solidFill>
                <a:latin typeface="宋体" pitchFamily="2" charset="-122"/>
                <a:ea typeface="宋体" pitchFamily="2" charset="-122"/>
              </a:rPr>
              <a:t>（二）提出假说，解释现象</a:t>
            </a:r>
            <a:endParaRPr lang="zh-CN" altLang="en-US" sz="2800" b="1">
              <a:solidFill>
                <a:srgbClr val="CC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215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2154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"/>
                                        <p:tgtEl>
                                          <p:spTgt spid="215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2154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/>
      <p:bldP spid="21545" grpId="0" build="p"/>
      <p:bldP spid="2154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33795"/>
          <p:cNvSpPr txBox="1"/>
          <p:nvPr/>
        </p:nvSpPr>
        <p:spPr>
          <a:xfrm>
            <a:off x="276225" y="312738"/>
            <a:ext cx="4684713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FF"/>
                </a:solidFill>
                <a:latin typeface="宋体" pitchFamily="2" charset="-122"/>
                <a:ea typeface="宋体" pitchFamily="2" charset="-122"/>
              </a:rPr>
              <a:t>（三）设计实验，验证假说</a:t>
            </a:r>
            <a:endParaRPr lang="zh-CN" altLang="en-US" sz="2800" b="1" dirty="0">
              <a:solidFill>
                <a:srgbClr val="CC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810" name="文本框 33809"/>
          <p:cNvSpPr txBox="1"/>
          <p:nvPr/>
        </p:nvSpPr>
        <p:spPr>
          <a:xfrm>
            <a:off x="128905" y="1033780"/>
            <a:ext cx="3914140" cy="17545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lnSpc>
                <a:spcPct val="13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测交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：让被测个体与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隐性纯合子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杂交，用来验证被测个体的基因型。</a:t>
            </a:r>
            <a:endParaRPr lang="zh-CN" altLang="en-US" sz="28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33808" name="组合 33807"/>
          <p:cNvGrpSpPr/>
          <p:nvPr/>
        </p:nvGrpSpPr>
        <p:grpSpPr>
          <a:xfrm>
            <a:off x="4030980" y="1146810"/>
            <a:ext cx="4665980" cy="4758690"/>
            <a:chOff x="2400" y="0"/>
            <a:chExt cx="3360" cy="3456"/>
          </a:xfrm>
        </p:grpSpPr>
        <p:pic>
          <p:nvPicPr>
            <p:cNvPr id="27651" name="图片 33797" descr="cejiao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" y="0"/>
              <a:ext cx="3360" cy="345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7652" name="文本框 33798"/>
            <p:cNvSpPr txBox="1"/>
            <p:nvPr/>
          </p:nvSpPr>
          <p:spPr>
            <a:xfrm>
              <a:off x="4876" y="608"/>
              <a:ext cx="372" cy="376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8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8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53" name="文本框 33799"/>
            <p:cNvSpPr txBox="1"/>
            <p:nvPr/>
          </p:nvSpPr>
          <p:spPr>
            <a:xfrm>
              <a:off x="4059" y="1345"/>
              <a:ext cx="182" cy="37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8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8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54" name="文本框 33800"/>
            <p:cNvSpPr txBox="1"/>
            <p:nvPr/>
          </p:nvSpPr>
          <p:spPr>
            <a:xfrm>
              <a:off x="3722" y="609"/>
              <a:ext cx="586" cy="376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wrap="square"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8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8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55" name="文本框 33801"/>
            <p:cNvSpPr txBox="1"/>
            <p:nvPr/>
          </p:nvSpPr>
          <p:spPr>
            <a:xfrm>
              <a:off x="3515" y="1924"/>
              <a:ext cx="800" cy="376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/>
            </a:ln>
          </p:spPr>
          <p:txBody>
            <a:bodyPr wrap="square"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8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8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56" name="文本框 33802"/>
            <p:cNvSpPr txBox="1"/>
            <p:nvPr/>
          </p:nvSpPr>
          <p:spPr>
            <a:xfrm>
              <a:off x="3561" y="1298"/>
              <a:ext cx="272" cy="37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8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8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57" name="文本框 33803"/>
            <p:cNvSpPr txBox="1"/>
            <p:nvPr/>
          </p:nvSpPr>
          <p:spPr>
            <a:xfrm>
              <a:off x="5012" y="1334"/>
              <a:ext cx="182" cy="37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800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8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58" name="文本框 33804"/>
            <p:cNvSpPr txBox="1"/>
            <p:nvPr/>
          </p:nvSpPr>
          <p:spPr>
            <a:xfrm>
              <a:off x="4911" y="1888"/>
              <a:ext cx="373" cy="376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800">
                  <a:latin typeface="Times New Roman" pitchFamily="18" charset="0"/>
                  <a:ea typeface="宋体" pitchFamily="2" charset="-122"/>
                </a:rPr>
                <a:t>cc</a:t>
              </a:r>
              <a:endParaRPr lang="en-US" altLang="zh-CN" sz="28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59" name="文本框 33805"/>
            <p:cNvSpPr txBox="1"/>
            <p:nvPr/>
          </p:nvSpPr>
          <p:spPr>
            <a:xfrm>
              <a:off x="3515" y="2247"/>
              <a:ext cx="1814" cy="2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紫花</a:t>
              </a:r>
              <a:r>
                <a:rPr lang="zh-CN" altLang="en-US" dirty="0">
                  <a:latin typeface="Times New Roman" pitchFamily="18" charset="0"/>
                  <a:ea typeface="宋体" pitchFamily="2" charset="-122"/>
                </a:rPr>
                <a:t>                       </a:t>
              </a:r>
              <a:r>
                <a:rPr lang="zh-CN" altLang="en-US" b="1" dirty="0">
                  <a:latin typeface="Times New Roman" pitchFamily="18" charset="0"/>
                  <a:ea typeface="宋体" pitchFamily="2" charset="-122"/>
                </a:rPr>
                <a:t>白花</a:t>
              </a:r>
              <a:endParaRPr lang="zh-CN" altLang="en-US" b="1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60" name="文本框 33806"/>
            <p:cNvSpPr txBox="1"/>
            <p:nvPr/>
          </p:nvSpPr>
          <p:spPr>
            <a:xfrm>
              <a:off x="3626" y="364"/>
              <a:ext cx="1814" cy="2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b="1" dirty="0">
                  <a:latin typeface="Times New Roman" pitchFamily="18" charset="0"/>
                  <a:ea typeface="宋体" pitchFamily="2" charset="-122"/>
                </a:rPr>
                <a:t>紫花</a:t>
              </a:r>
              <a:r>
                <a:rPr lang="zh-CN" altLang="en-US" dirty="0">
                  <a:latin typeface="Times New Roman" pitchFamily="18" charset="0"/>
                  <a:ea typeface="宋体" pitchFamily="2" charset="-122"/>
                </a:rPr>
                <a:t>                      </a:t>
              </a:r>
              <a:r>
                <a:rPr lang="zh-CN" altLang="en-US" b="1" dirty="0">
                  <a:latin typeface="Times New Roman" pitchFamily="18" charset="0"/>
                  <a:ea typeface="宋体" pitchFamily="2" charset="-122"/>
                </a:rPr>
                <a:t> 白花</a:t>
              </a:r>
              <a:endParaRPr lang="zh-CN" altLang="en-US" b="1" dirty="0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33809" name="文本框 33808"/>
          <p:cNvSpPr txBox="1"/>
          <p:nvPr/>
        </p:nvSpPr>
        <p:spPr>
          <a:xfrm>
            <a:off x="210820" y="2762885"/>
            <a:ext cx="3952875" cy="987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   </a:t>
            </a:r>
            <a:r>
              <a:rPr lang="zh-CN" altLang="en-US" sz="24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测交结果：</a:t>
            </a:r>
            <a:endParaRPr lang="zh-CN" altLang="en-US" sz="24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sym typeface="+mn-ea"/>
              </a:rPr>
              <a:t>紫花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中宋" pitchFamily="2" charset="-122"/>
                <a:sym typeface="+mn-ea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sym typeface="+mn-ea"/>
              </a:rPr>
              <a:t>白花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中宋" pitchFamily="2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中宋" pitchFamily="2" charset="-122"/>
                <a:sym typeface="+mn-ea"/>
              </a:rPr>
              <a:t>=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sym typeface="+mn-ea"/>
              </a:rPr>
              <a:t>166</a:t>
            </a:r>
            <a:r>
              <a:rPr lang="en-US" altLang="zh-CN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中宋" pitchFamily="2" charset="-122"/>
                <a:sym typeface="+mn-ea"/>
              </a:rPr>
              <a:t>: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sym typeface="+mn-ea"/>
              </a:rPr>
              <a:t>85</a:t>
            </a:r>
            <a:r>
              <a:rPr lang="en-US" altLang="zh-CN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sym typeface="+mn-ea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中宋" pitchFamily="2" charset="-122"/>
                <a:sym typeface="+mn-ea"/>
              </a:rPr>
              <a:t>1:1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itchFamily="18" charset="0"/>
              <a:ea typeface="华文中宋" pitchFamily="2" charset="-122"/>
              <a:sym typeface="+mn-ea"/>
            </a:endParaRP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38100" y="3896360"/>
            <a:ext cx="4145280" cy="248158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p>
            <a:pPr lvl="0" eaLnBrk="1" hangingPunct="1">
              <a:spcBef>
                <a:spcPct val="30000"/>
              </a:spcBef>
            </a:pPr>
            <a:r>
              <a:rPr lang="zh-CN" altLang="en-US" sz="28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测交结果符合预期设想：</a:t>
            </a:r>
            <a:endParaRPr lang="zh-CN" altLang="en-US" sz="28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28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1</a:t>
            </a:r>
            <a:r>
              <a:rPr lang="zh-CN" altLang="en-US" sz="28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）证实</a:t>
            </a:r>
            <a:r>
              <a:rPr lang="en-US" altLang="zh-CN" sz="28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F</a:t>
            </a:r>
            <a:r>
              <a:rPr lang="en-US" altLang="zh-CN" sz="2800" baseline="-25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1</a:t>
            </a:r>
            <a:r>
              <a:rPr lang="zh-CN" altLang="en-US" sz="28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是杂合子；</a:t>
            </a:r>
            <a:endParaRPr lang="zh-CN" altLang="en-US" sz="28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28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2</a:t>
            </a:r>
            <a:r>
              <a:rPr lang="zh-CN" altLang="en-US" sz="28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）在形成配子时，成对的遗传因子发生了分离，分别进入到不同的配子中。</a:t>
            </a:r>
            <a:endParaRPr lang="zh-CN" altLang="en-US" sz="28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46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460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4604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0" grpId="0"/>
      <p:bldP spid="33809" grpId="0"/>
      <p:bldP spid="2460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257300" y="1385888"/>
            <a:ext cx="6503988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lIns="0" rIns="0" anchor="ctr"/>
          <a:p>
            <a:pPr marL="342900" lvl="0" indent="-342900" algn="ctr" eaLnBrk="1" hangingPunct="1">
              <a:spcBef>
                <a:spcPct val="20000"/>
              </a:spcBef>
            </a:pPr>
            <a:r>
              <a:rPr lang="zh-CN" altLang="en-US" sz="5400" dirty="0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分离定律</a:t>
            </a:r>
            <a:endParaRPr lang="zh-CN" altLang="en-US" sz="5400" dirty="0">
              <a:solidFill>
                <a:srgbClr val="33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900113" y="2036763"/>
            <a:ext cx="7391400" cy="283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lnSpc>
                <a:spcPct val="120000"/>
              </a:lnSpc>
              <a:spcBef>
                <a:spcPct val="10000"/>
              </a:spcBef>
            </a:pPr>
            <a:r>
              <a:rPr lang="en-US" altLang="zh-CN" sz="3000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        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在生物的体细胞中，控制同一性状的遗传因子</a:t>
            </a:r>
            <a:r>
              <a:rPr lang="zh-CN" altLang="en-US" sz="3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成对存在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，不相融合；在</a:t>
            </a:r>
            <a:r>
              <a:rPr lang="zh-CN" altLang="en-US" sz="3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形成配子时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，成对的遗传因子发生</a:t>
            </a:r>
            <a:r>
              <a:rPr lang="zh-CN" altLang="en-US" sz="3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分离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，分离后的遗传因子分别进入不同的配子中，随配子遗传给后代。</a:t>
            </a:r>
            <a:endParaRPr lang="zh-CN" altLang="en-US" sz="30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5574" name="矩形 65573"/>
          <p:cNvSpPr/>
          <p:nvPr/>
        </p:nvSpPr>
        <p:spPr>
          <a:xfrm>
            <a:off x="684213" y="617538"/>
            <a:ext cx="49672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lvl="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5pPr>
          </a:lstStyle>
          <a:p>
            <a:pPr lvl="0" algn="l" fontAlgn="base"/>
            <a:r>
              <a:rPr lang="zh-CN" altLang="en-US" sz="2800" b="1" strike="noStrike" noProof="1" dirty="0">
                <a:solidFill>
                  <a:srgbClr val="CC00FF"/>
                </a:solidFill>
                <a:latin typeface="宋体" pitchFamily="2" charset="-122"/>
                <a:ea typeface="+mj-ea"/>
                <a:cs typeface="+mj-cs"/>
              </a:rPr>
              <a:t>（四）归纳综合，总结规律</a:t>
            </a:r>
            <a:endParaRPr lang="zh-CN" altLang="en-US" sz="2800" b="1" strike="noStrike" noProof="1" dirty="0">
              <a:solidFill>
                <a:srgbClr val="CC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6628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65537"/>
          <p:cNvGrpSpPr/>
          <p:nvPr/>
        </p:nvGrpSpPr>
        <p:grpSpPr>
          <a:xfrm>
            <a:off x="1529080" y="3328670"/>
            <a:ext cx="1930400" cy="1995170"/>
            <a:chOff x="872" y="1584"/>
            <a:chExt cx="1216" cy="1544"/>
          </a:xfrm>
        </p:grpSpPr>
        <p:sp>
          <p:nvSpPr>
            <p:cNvPr id="28674" name="圆角矩形 65538"/>
            <p:cNvSpPr/>
            <p:nvPr/>
          </p:nvSpPr>
          <p:spPr>
            <a:xfrm>
              <a:off x="872" y="1584"/>
              <a:ext cx="1216" cy="15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>
                  <a:srgbClr val="000000"/>
                </a:buClr>
              </a:pPr>
              <a:endParaRPr lang="zh-CN" altLang="en-US" sz="2400" dirty="0"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28675" name="组合 65539"/>
            <p:cNvGrpSpPr/>
            <p:nvPr/>
          </p:nvGrpSpPr>
          <p:grpSpPr>
            <a:xfrm>
              <a:off x="944" y="1833"/>
              <a:ext cx="380" cy="1017"/>
              <a:chOff x="432" y="1584"/>
              <a:chExt cx="380" cy="958"/>
            </a:xfrm>
          </p:grpSpPr>
          <p:grpSp>
            <p:nvGrpSpPr>
              <p:cNvPr id="28676" name="组合 65540"/>
              <p:cNvGrpSpPr/>
              <p:nvPr/>
            </p:nvGrpSpPr>
            <p:grpSpPr>
              <a:xfrm rot="5334866" flipV="1">
                <a:off x="334" y="2064"/>
                <a:ext cx="863" cy="93"/>
                <a:chOff x="432" y="1488"/>
                <a:chExt cx="4272" cy="336"/>
              </a:xfrm>
            </p:grpSpPr>
            <p:sp>
              <p:nvSpPr>
                <p:cNvPr id="28677" name="椭圆 65541"/>
                <p:cNvSpPr/>
                <p:nvPr/>
              </p:nvSpPr>
              <p:spPr>
                <a:xfrm>
                  <a:off x="432" y="1488"/>
                  <a:ext cx="2112" cy="336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678" name="椭圆 65542"/>
                <p:cNvSpPr/>
                <p:nvPr/>
              </p:nvSpPr>
              <p:spPr>
                <a:xfrm>
                  <a:off x="2592" y="1488"/>
                  <a:ext cx="2112" cy="336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679" name="椭圆 65543"/>
                <p:cNvSpPr/>
                <p:nvPr/>
              </p:nvSpPr>
              <p:spPr>
                <a:xfrm>
                  <a:off x="2448" y="1536"/>
                  <a:ext cx="240" cy="24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8680" name="文本框 65544"/>
              <p:cNvSpPr txBox="1"/>
              <p:nvPr/>
            </p:nvSpPr>
            <p:spPr>
              <a:xfrm>
                <a:off x="432" y="1584"/>
                <a:ext cx="278" cy="37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square" anchor="t">
                <a:spAutoFit/>
              </a:bodyPr>
              <a:p>
                <a:pPr lvl="0">
                  <a:buClr>
                    <a:srgbClr val="000000"/>
                  </a:buClr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grpSp>
          <p:nvGrpSpPr>
            <p:cNvPr id="28681" name="组合 65545"/>
            <p:cNvGrpSpPr/>
            <p:nvPr/>
          </p:nvGrpSpPr>
          <p:grpSpPr>
            <a:xfrm>
              <a:off x="1615" y="1783"/>
              <a:ext cx="376" cy="1067"/>
              <a:chOff x="1103" y="1536"/>
              <a:chExt cx="376" cy="1006"/>
            </a:xfrm>
          </p:grpSpPr>
          <p:grpSp>
            <p:nvGrpSpPr>
              <p:cNvPr id="28682" name="组合 65546"/>
              <p:cNvGrpSpPr/>
              <p:nvPr/>
            </p:nvGrpSpPr>
            <p:grpSpPr>
              <a:xfrm rot="5334866" flipV="1">
                <a:off x="718" y="2064"/>
                <a:ext cx="863" cy="93"/>
                <a:chOff x="432" y="1488"/>
                <a:chExt cx="4272" cy="336"/>
              </a:xfrm>
            </p:grpSpPr>
            <p:sp>
              <p:nvSpPr>
                <p:cNvPr id="28683" name="椭圆 65547"/>
                <p:cNvSpPr/>
                <p:nvPr/>
              </p:nvSpPr>
              <p:spPr>
                <a:xfrm>
                  <a:off x="432" y="1488"/>
                  <a:ext cx="2112" cy="336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684" name="椭圆 65548"/>
                <p:cNvSpPr/>
                <p:nvPr/>
              </p:nvSpPr>
              <p:spPr>
                <a:xfrm>
                  <a:off x="2592" y="1488"/>
                  <a:ext cx="2112" cy="336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685" name="椭圆 65549"/>
                <p:cNvSpPr/>
                <p:nvPr/>
              </p:nvSpPr>
              <p:spPr>
                <a:xfrm>
                  <a:off x="2448" y="1536"/>
                  <a:ext cx="240" cy="240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8686" name="文本框 65550"/>
              <p:cNvSpPr txBox="1"/>
              <p:nvPr/>
            </p:nvSpPr>
            <p:spPr>
              <a:xfrm>
                <a:off x="1201" y="1536"/>
                <a:ext cx="278" cy="37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square" anchor="t">
                <a:spAutoFit/>
              </a:bodyPr>
              <a:p>
                <a:pPr lvl="0">
                  <a:buClr>
                    <a:srgbClr val="000000"/>
                  </a:buClr>
                </a:pPr>
                <a:r>
                  <a:rPr lang="en-US" altLang="zh-CN" sz="2800" b="1"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2800" b="1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28687" name="直接连接符 65551"/>
            <p:cNvSpPr/>
            <p:nvPr/>
          </p:nvSpPr>
          <p:spPr>
            <a:xfrm>
              <a:off x="1219" y="2112"/>
              <a:ext cx="129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8688" name="直接连接符 65552"/>
            <p:cNvSpPr/>
            <p:nvPr/>
          </p:nvSpPr>
          <p:spPr>
            <a:xfrm>
              <a:off x="1702" y="2112"/>
              <a:ext cx="129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8689" name="组合 65553"/>
          <p:cNvGrpSpPr/>
          <p:nvPr/>
        </p:nvGrpSpPr>
        <p:grpSpPr>
          <a:xfrm>
            <a:off x="5940425" y="3501390"/>
            <a:ext cx="1871980" cy="1781175"/>
            <a:chOff x="872" y="1584"/>
            <a:chExt cx="1216" cy="1544"/>
          </a:xfrm>
        </p:grpSpPr>
        <p:sp>
          <p:nvSpPr>
            <p:cNvPr id="28690" name="圆角矩形 65554"/>
            <p:cNvSpPr/>
            <p:nvPr/>
          </p:nvSpPr>
          <p:spPr>
            <a:xfrm>
              <a:off x="872" y="1584"/>
              <a:ext cx="1216" cy="15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>
                  <a:srgbClr val="000000"/>
                </a:buClr>
              </a:pPr>
              <a:endParaRPr lang="zh-CN" altLang="en-US" sz="2400" dirty="0"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28691" name="组合 65555"/>
            <p:cNvGrpSpPr/>
            <p:nvPr/>
          </p:nvGrpSpPr>
          <p:grpSpPr>
            <a:xfrm>
              <a:off x="944" y="1833"/>
              <a:ext cx="380" cy="1017"/>
              <a:chOff x="432" y="1584"/>
              <a:chExt cx="380" cy="958"/>
            </a:xfrm>
          </p:grpSpPr>
          <p:grpSp>
            <p:nvGrpSpPr>
              <p:cNvPr id="28692" name="组合 65556"/>
              <p:cNvGrpSpPr/>
              <p:nvPr/>
            </p:nvGrpSpPr>
            <p:grpSpPr>
              <a:xfrm rot="5334866" flipV="1">
                <a:off x="334" y="2064"/>
                <a:ext cx="863" cy="93"/>
                <a:chOff x="432" y="1488"/>
                <a:chExt cx="4272" cy="336"/>
              </a:xfrm>
            </p:grpSpPr>
            <p:sp>
              <p:nvSpPr>
                <p:cNvPr id="28693" name="椭圆 65557"/>
                <p:cNvSpPr/>
                <p:nvPr/>
              </p:nvSpPr>
              <p:spPr>
                <a:xfrm>
                  <a:off x="432" y="1488"/>
                  <a:ext cx="2112" cy="336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694" name="椭圆 65558"/>
                <p:cNvSpPr/>
                <p:nvPr/>
              </p:nvSpPr>
              <p:spPr>
                <a:xfrm>
                  <a:off x="2592" y="1488"/>
                  <a:ext cx="2112" cy="336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695" name="椭圆 65559"/>
                <p:cNvSpPr/>
                <p:nvPr/>
              </p:nvSpPr>
              <p:spPr>
                <a:xfrm>
                  <a:off x="2448" y="1536"/>
                  <a:ext cx="240" cy="24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8696" name="文本框 65560"/>
              <p:cNvSpPr txBox="1"/>
              <p:nvPr/>
            </p:nvSpPr>
            <p:spPr>
              <a:xfrm>
                <a:off x="432" y="1584"/>
                <a:ext cx="222" cy="423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square" anchor="t">
                <a:spAutoFit/>
              </a:bodyPr>
              <a:p>
                <a:pPr lvl="0">
                  <a:buClr>
                    <a:srgbClr val="000000"/>
                  </a:buClr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grpSp>
          <p:nvGrpSpPr>
            <p:cNvPr id="28697" name="组合 65561"/>
            <p:cNvGrpSpPr/>
            <p:nvPr/>
          </p:nvGrpSpPr>
          <p:grpSpPr>
            <a:xfrm>
              <a:off x="1615" y="1783"/>
              <a:ext cx="313" cy="1067"/>
              <a:chOff x="1103" y="1536"/>
              <a:chExt cx="313" cy="1006"/>
            </a:xfrm>
          </p:grpSpPr>
          <p:grpSp>
            <p:nvGrpSpPr>
              <p:cNvPr id="28698" name="组合 65562"/>
              <p:cNvGrpSpPr/>
              <p:nvPr/>
            </p:nvGrpSpPr>
            <p:grpSpPr>
              <a:xfrm rot="5334866" flipV="1">
                <a:off x="718" y="2064"/>
                <a:ext cx="863" cy="93"/>
                <a:chOff x="432" y="1488"/>
                <a:chExt cx="4272" cy="336"/>
              </a:xfrm>
            </p:grpSpPr>
            <p:sp>
              <p:nvSpPr>
                <p:cNvPr id="28699" name="椭圆 65563"/>
                <p:cNvSpPr/>
                <p:nvPr/>
              </p:nvSpPr>
              <p:spPr>
                <a:xfrm>
                  <a:off x="432" y="1488"/>
                  <a:ext cx="2112" cy="336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700" name="椭圆 65564"/>
                <p:cNvSpPr/>
                <p:nvPr/>
              </p:nvSpPr>
              <p:spPr>
                <a:xfrm>
                  <a:off x="2592" y="1488"/>
                  <a:ext cx="2112" cy="336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8701" name="椭圆 65565"/>
                <p:cNvSpPr/>
                <p:nvPr/>
              </p:nvSpPr>
              <p:spPr>
                <a:xfrm>
                  <a:off x="2448" y="1536"/>
                  <a:ext cx="240" cy="240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8702" name="文本框 65566"/>
              <p:cNvSpPr txBox="1"/>
              <p:nvPr/>
            </p:nvSpPr>
            <p:spPr>
              <a:xfrm>
                <a:off x="1201" y="1536"/>
                <a:ext cx="215" cy="42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buClr>
                    <a:srgbClr val="000000"/>
                  </a:buClr>
                </a:pPr>
                <a:r>
                  <a:rPr lang="en-US" altLang="zh-CN" sz="2800" b="1"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2800" b="1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28703" name="直接连接符 65567"/>
            <p:cNvSpPr/>
            <p:nvPr/>
          </p:nvSpPr>
          <p:spPr>
            <a:xfrm>
              <a:off x="1219" y="2112"/>
              <a:ext cx="129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8704" name="直接连接符 65568"/>
            <p:cNvSpPr/>
            <p:nvPr/>
          </p:nvSpPr>
          <p:spPr>
            <a:xfrm>
              <a:off x="1702" y="2112"/>
              <a:ext cx="129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8705" name="文本框 65569"/>
          <p:cNvSpPr txBox="1"/>
          <p:nvPr/>
        </p:nvSpPr>
        <p:spPr>
          <a:xfrm>
            <a:off x="1141413" y="5621338"/>
            <a:ext cx="658495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成对的基因位于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同源染色体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的相同位置上</a:t>
            </a:r>
            <a:endParaRPr lang="zh-CN" altLang="en-US" sz="2800" b="1" dirty="0">
              <a:solidFill>
                <a:srgbClr val="000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pic>
        <p:nvPicPr>
          <p:cNvPr id="28706" name="图片 65570" descr="8-15"/>
          <p:cNvPicPr>
            <a:picLocks noChangeAspect="1"/>
          </p:cNvPicPr>
          <p:nvPr/>
        </p:nvPicPr>
        <p:blipFill>
          <a:blip r:embed="rId1"/>
          <a:srcRect l="17395" r="48735" b="71121"/>
          <a:stretch>
            <a:fillRect/>
          </a:stretch>
        </p:blipFill>
        <p:spPr>
          <a:xfrm>
            <a:off x="1331913" y="908050"/>
            <a:ext cx="2244725" cy="242093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8707" name="图片 65571" descr="8-15"/>
          <p:cNvPicPr>
            <a:picLocks noChangeAspect="1"/>
          </p:cNvPicPr>
          <p:nvPr/>
        </p:nvPicPr>
        <p:blipFill>
          <a:blip r:embed="rId1"/>
          <a:srcRect l="59961" r="3563" b="71121"/>
          <a:stretch>
            <a:fillRect/>
          </a:stretch>
        </p:blipFill>
        <p:spPr>
          <a:xfrm>
            <a:off x="5795963" y="1125538"/>
            <a:ext cx="2347912" cy="23495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8708" name="矩形 65572"/>
          <p:cNvSpPr/>
          <p:nvPr/>
        </p:nvSpPr>
        <p:spPr>
          <a:xfrm>
            <a:off x="539750" y="692150"/>
            <a:ext cx="81851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、基因的概念：现代遗传学上把遗传因子称为</a:t>
            </a:r>
            <a:r>
              <a:rPr lang="zh-CN" altLang="en-US" sz="2800" b="1" dirty="0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基因</a:t>
            </a:r>
            <a:endParaRPr lang="zh-CN" altLang="en-US" sz="2800" b="1" dirty="0">
              <a:solidFill>
                <a:srgbClr val="CC00CC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5574" name="矩形 65573"/>
          <p:cNvSpPr/>
          <p:nvPr/>
        </p:nvSpPr>
        <p:spPr>
          <a:xfrm>
            <a:off x="684213" y="188913"/>
            <a:ext cx="49672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lvl="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5pPr>
          </a:lstStyle>
          <a:p>
            <a:pPr lvl="0" algn="l" fontAlgn="base"/>
            <a:r>
              <a:rPr lang="zh-CN" altLang="en-US" sz="2800" b="1" strike="noStrike" noProof="1" dirty="0">
                <a:solidFill>
                  <a:srgbClr val="CC00FF"/>
                </a:solidFill>
                <a:latin typeface="宋体" pitchFamily="2" charset="-122"/>
                <a:ea typeface="+mj-ea"/>
                <a:cs typeface="+mj-cs"/>
              </a:rPr>
              <a:t>（四）归纳综合，总结规律</a:t>
            </a:r>
            <a:endParaRPr lang="zh-CN" altLang="en-US" sz="2800" b="1" strike="noStrike" noProof="1" dirty="0">
              <a:solidFill>
                <a:srgbClr val="CC00FF"/>
              </a:solidFill>
              <a:latin typeface="宋体" pitchFamily="2" charset="-122"/>
            </a:endParaRPr>
          </a:p>
        </p:txBody>
      </p:sp>
      <p:sp>
        <p:nvSpPr>
          <p:cNvPr id="28710" name="五角星 65574"/>
          <p:cNvSpPr/>
          <p:nvPr/>
        </p:nvSpPr>
        <p:spPr>
          <a:xfrm>
            <a:off x="198438" y="665163"/>
            <a:ext cx="395287" cy="431800"/>
          </a:xfrm>
          <a:custGeom>
            <a:avLst/>
            <a:gdLst/>
            <a:ahLst/>
            <a:cxnLst>
              <a:cxn ang="16200000">
                <a:pos x="197643" y="0"/>
              </a:cxn>
              <a:cxn ang="10800000">
                <a:pos x="0" y="164932"/>
              </a:cxn>
              <a:cxn ang="5400000">
                <a:pos x="75493" y="431798"/>
              </a:cxn>
              <a:cxn ang="5400000">
                <a:pos x="319793" y="431798"/>
              </a:cxn>
              <a:cxn ang="0">
                <a:pos x="395286" y="164932"/>
              </a:cxn>
            </a:cxnLst>
            <a:pathLst>
              <a:path w="395287" h="431800">
                <a:moveTo>
                  <a:pt x="0" y="164932"/>
                </a:moveTo>
                <a:lnTo>
                  <a:pt x="150987" y="164933"/>
                </a:lnTo>
                <a:lnTo>
                  <a:pt x="197643" y="0"/>
                </a:lnTo>
                <a:lnTo>
                  <a:pt x="244299" y="164933"/>
                </a:lnTo>
                <a:lnTo>
                  <a:pt x="395286" y="164932"/>
                </a:lnTo>
                <a:lnTo>
                  <a:pt x="273135" y="266865"/>
                </a:lnTo>
                <a:lnTo>
                  <a:pt x="319793" y="431798"/>
                </a:lnTo>
                <a:lnTo>
                  <a:pt x="197643" y="329863"/>
                </a:lnTo>
                <a:lnTo>
                  <a:pt x="75493" y="431798"/>
                </a:lnTo>
                <a:lnTo>
                  <a:pt x="122151" y="266865"/>
                </a:ln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6562" name="组合 66561"/>
          <p:cNvGrpSpPr/>
          <p:nvPr/>
        </p:nvGrpSpPr>
        <p:grpSpPr>
          <a:xfrm>
            <a:off x="6300788" y="3284538"/>
            <a:ext cx="2262187" cy="2947987"/>
            <a:chOff x="3504" y="864"/>
            <a:chExt cx="1676" cy="2208"/>
          </a:xfrm>
        </p:grpSpPr>
        <p:grpSp>
          <p:nvGrpSpPr>
            <p:cNvPr id="29698" name="组合 66562"/>
            <p:cNvGrpSpPr/>
            <p:nvPr/>
          </p:nvGrpSpPr>
          <p:grpSpPr>
            <a:xfrm>
              <a:off x="3504" y="864"/>
              <a:ext cx="1676" cy="2208"/>
              <a:chOff x="336" y="1104"/>
              <a:chExt cx="1296" cy="1584"/>
            </a:xfrm>
          </p:grpSpPr>
          <p:sp>
            <p:nvSpPr>
              <p:cNvPr id="29699" name="圆角矩形 66563"/>
              <p:cNvSpPr/>
              <p:nvPr/>
            </p:nvSpPr>
            <p:spPr>
              <a:xfrm>
                <a:off x="336" y="1104"/>
                <a:ext cx="1296" cy="1584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>
                  <a:buClr>
                    <a:srgbClr val="000000"/>
                  </a:buClr>
                </a:pPr>
                <a:endParaRPr lang="zh-CN" altLang="en-US" sz="24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grpSp>
            <p:nvGrpSpPr>
              <p:cNvPr id="29700" name="组合 66564"/>
              <p:cNvGrpSpPr/>
              <p:nvPr/>
            </p:nvGrpSpPr>
            <p:grpSpPr>
              <a:xfrm>
                <a:off x="432" y="1392"/>
                <a:ext cx="381" cy="959"/>
                <a:chOff x="432" y="1584"/>
                <a:chExt cx="381" cy="959"/>
              </a:xfrm>
            </p:grpSpPr>
            <p:grpSp>
              <p:nvGrpSpPr>
                <p:cNvPr id="29701" name="组合 66565"/>
                <p:cNvGrpSpPr/>
                <p:nvPr/>
              </p:nvGrpSpPr>
              <p:grpSpPr>
                <a:xfrm rot="5334866" flipV="1">
                  <a:off x="334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29702" name="椭圆 66566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03" name="椭圆 66567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04" name="椭圆 66568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9705" name="文本框 66569"/>
                <p:cNvSpPr txBox="1"/>
                <p:nvPr/>
              </p:nvSpPr>
              <p:spPr>
                <a:xfrm>
                  <a:off x="432" y="1584"/>
                  <a:ext cx="253" cy="279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29706" name="组合 66570"/>
              <p:cNvGrpSpPr/>
              <p:nvPr/>
            </p:nvGrpSpPr>
            <p:grpSpPr>
              <a:xfrm>
                <a:off x="1104" y="1344"/>
                <a:ext cx="292" cy="1007"/>
                <a:chOff x="1104" y="1536"/>
                <a:chExt cx="292" cy="1007"/>
              </a:xfrm>
            </p:grpSpPr>
            <p:grpSp>
              <p:nvGrpSpPr>
                <p:cNvPr id="29707" name="组合 66571"/>
                <p:cNvGrpSpPr/>
                <p:nvPr/>
              </p:nvGrpSpPr>
              <p:grpSpPr>
                <a:xfrm rot="5334866" flipV="1">
                  <a:off x="718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29708" name="椭圆 66572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09" name="椭圆 66573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10" name="椭圆 66574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9711" name="文本框 66575"/>
                <p:cNvSpPr txBox="1"/>
                <p:nvPr/>
              </p:nvSpPr>
              <p:spPr>
                <a:xfrm>
                  <a:off x="1201" y="1536"/>
                  <a:ext cx="195" cy="279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29712" name="直接连接符 66576"/>
            <p:cNvSpPr/>
            <p:nvPr/>
          </p:nvSpPr>
          <p:spPr>
            <a:xfrm>
              <a:off x="3984" y="163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9713" name="直接连接符 66577"/>
            <p:cNvSpPr/>
            <p:nvPr/>
          </p:nvSpPr>
          <p:spPr>
            <a:xfrm>
              <a:off x="4608" y="163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66579" name="组合 66578"/>
          <p:cNvGrpSpPr/>
          <p:nvPr/>
        </p:nvGrpSpPr>
        <p:grpSpPr>
          <a:xfrm>
            <a:off x="323850" y="3357563"/>
            <a:ext cx="2376488" cy="2952750"/>
            <a:chOff x="528" y="834"/>
            <a:chExt cx="1676" cy="2208"/>
          </a:xfrm>
        </p:grpSpPr>
        <p:grpSp>
          <p:nvGrpSpPr>
            <p:cNvPr id="29715" name="组合 66579"/>
            <p:cNvGrpSpPr/>
            <p:nvPr/>
          </p:nvGrpSpPr>
          <p:grpSpPr>
            <a:xfrm>
              <a:off x="528" y="834"/>
              <a:ext cx="1676" cy="2208"/>
              <a:chOff x="336" y="1104"/>
              <a:chExt cx="1296" cy="1584"/>
            </a:xfrm>
          </p:grpSpPr>
          <p:sp>
            <p:nvSpPr>
              <p:cNvPr id="29716" name="圆角矩形 66580"/>
              <p:cNvSpPr/>
              <p:nvPr/>
            </p:nvSpPr>
            <p:spPr>
              <a:xfrm>
                <a:off x="336" y="1104"/>
                <a:ext cx="1296" cy="1584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>
                  <a:buClr>
                    <a:srgbClr val="000000"/>
                  </a:buClr>
                </a:pPr>
                <a:endParaRPr lang="zh-CN" altLang="en-US" sz="24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grpSp>
            <p:nvGrpSpPr>
              <p:cNvPr id="29717" name="组合 66581"/>
              <p:cNvGrpSpPr/>
              <p:nvPr/>
            </p:nvGrpSpPr>
            <p:grpSpPr>
              <a:xfrm>
                <a:off x="432" y="1392"/>
                <a:ext cx="381" cy="959"/>
                <a:chOff x="432" y="1584"/>
                <a:chExt cx="381" cy="959"/>
              </a:xfrm>
            </p:grpSpPr>
            <p:grpSp>
              <p:nvGrpSpPr>
                <p:cNvPr id="29718" name="组合 66582"/>
                <p:cNvGrpSpPr/>
                <p:nvPr/>
              </p:nvGrpSpPr>
              <p:grpSpPr>
                <a:xfrm rot="5334866" flipV="1">
                  <a:off x="334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29719" name="椭圆 66583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20" name="椭圆 66584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21" name="椭圆 66585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9722" name="文本框 66586"/>
                <p:cNvSpPr txBox="1"/>
                <p:nvPr/>
              </p:nvSpPr>
              <p:spPr>
                <a:xfrm>
                  <a:off x="432" y="1584"/>
                  <a:ext cx="241" cy="279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29723" name="组合 66587"/>
              <p:cNvGrpSpPr/>
              <p:nvPr/>
            </p:nvGrpSpPr>
            <p:grpSpPr>
              <a:xfrm>
                <a:off x="1104" y="1344"/>
                <a:ext cx="338" cy="1007"/>
                <a:chOff x="1104" y="1536"/>
                <a:chExt cx="338" cy="1007"/>
              </a:xfrm>
            </p:grpSpPr>
            <p:grpSp>
              <p:nvGrpSpPr>
                <p:cNvPr id="29724" name="组合 66588"/>
                <p:cNvGrpSpPr/>
                <p:nvPr/>
              </p:nvGrpSpPr>
              <p:grpSpPr>
                <a:xfrm rot="5334866" flipV="1">
                  <a:off x="718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29725" name="椭圆 66589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26" name="椭圆 66590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27" name="椭圆 66591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9728" name="文本框 66592"/>
                <p:cNvSpPr txBox="1"/>
                <p:nvPr/>
              </p:nvSpPr>
              <p:spPr>
                <a:xfrm>
                  <a:off x="1201" y="1536"/>
                  <a:ext cx="241" cy="279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29729" name="直接连接符 66593"/>
            <p:cNvSpPr/>
            <p:nvPr/>
          </p:nvSpPr>
          <p:spPr>
            <a:xfrm>
              <a:off x="1008" y="160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9730" name="直接连接符 66594"/>
            <p:cNvSpPr/>
            <p:nvPr/>
          </p:nvSpPr>
          <p:spPr>
            <a:xfrm>
              <a:off x="1632" y="160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66596" name="组合 66595"/>
          <p:cNvGrpSpPr/>
          <p:nvPr/>
        </p:nvGrpSpPr>
        <p:grpSpPr>
          <a:xfrm>
            <a:off x="3203575" y="3357563"/>
            <a:ext cx="2286000" cy="2876550"/>
            <a:chOff x="528" y="834"/>
            <a:chExt cx="1676" cy="2208"/>
          </a:xfrm>
        </p:grpSpPr>
        <p:grpSp>
          <p:nvGrpSpPr>
            <p:cNvPr id="29732" name="组合 66596"/>
            <p:cNvGrpSpPr/>
            <p:nvPr/>
          </p:nvGrpSpPr>
          <p:grpSpPr>
            <a:xfrm>
              <a:off x="528" y="834"/>
              <a:ext cx="1676" cy="2208"/>
              <a:chOff x="336" y="1104"/>
              <a:chExt cx="1296" cy="1584"/>
            </a:xfrm>
          </p:grpSpPr>
          <p:sp>
            <p:nvSpPr>
              <p:cNvPr id="29733" name="圆角矩形 66597"/>
              <p:cNvSpPr/>
              <p:nvPr/>
            </p:nvSpPr>
            <p:spPr>
              <a:xfrm>
                <a:off x="336" y="1104"/>
                <a:ext cx="1296" cy="1584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>
                  <a:buClr>
                    <a:srgbClr val="000000"/>
                  </a:buClr>
                </a:pPr>
                <a:endParaRPr lang="zh-CN" altLang="en-US" sz="24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grpSp>
            <p:nvGrpSpPr>
              <p:cNvPr id="29734" name="组合 66598"/>
              <p:cNvGrpSpPr/>
              <p:nvPr/>
            </p:nvGrpSpPr>
            <p:grpSpPr>
              <a:xfrm>
                <a:off x="432" y="1392"/>
                <a:ext cx="381" cy="959"/>
                <a:chOff x="432" y="1584"/>
                <a:chExt cx="381" cy="959"/>
              </a:xfrm>
            </p:grpSpPr>
            <p:grpSp>
              <p:nvGrpSpPr>
                <p:cNvPr id="29735" name="组合 66599"/>
                <p:cNvGrpSpPr/>
                <p:nvPr/>
              </p:nvGrpSpPr>
              <p:grpSpPr>
                <a:xfrm rot="5334866" flipV="1">
                  <a:off x="334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29736" name="椭圆 66600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37" name="椭圆 66601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38" name="椭圆 66602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9739" name="文本框 66603"/>
                <p:cNvSpPr txBox="1"/>
                <p:nvPr/>
              </p:nvSpPr>
              <p:spPr>
                <a:xfrm>
                  <a:off x="432" y="1584"/>
                  <a:ext cx="194" cy="286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29740" name="组合 66604"/>
              <p:cNvGrpSpPr/>
              <p:nvPr/>
            </p:nvGrpSpPr>
            <p:grpSpPr>
              <a:xfrm>
                <a:off x="1104" y="1344"/>
                <a:ext cx="290" cy="1007"/>
                <a:chOff x="1104" y="1536"/>
                <a:chExt cx="290" cy="1007"/>
              </a:xfrm>
            </p:grpSpPr>
            <p:grpSp>
              <p:nvGrpSpPr>
                <p:cNvPr id="29741" name="组合 66605"/>
                <p:cNvGrpSpPr/>
                <p:nvPr/>
              </p:nvGrpSpPr>
              <p:grpSpPr>
                <a:xfrm rot="5334866" flipV="1">
                  <a:off x="718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29742" name="椭圆 66606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43" name="椭圆 66607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9744" name="椭圆 66608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9745" name="文本框 66609"/>
                <p:cNvSpPr txBox="1"/>
                <p:nvPr/>
              </p:nvSpPr>
              <p:spPr>
                <a:xfrm>
                  <a:off x="1201" y="1536"/>
                  <a:ext cx="193" cy="286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29746" name="直接连接符 66610"/>
            <p:cNvSpPr/>
            <p:nvPr/>
          </p:nvSpPr>
          <p:spPr>
            <a:xfrm>
              <a:off x="1008" y="160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9747" name="直接连接符 66611"/>
            <p:cNvSpPr/>
            <p:nvPr/>
          </p:nvSpPr>
          <p:spPr>
            <a:xfrm>
              <a:off x="1632" y="160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66613" name="文本框 66612"/>
          <p:cNvSpPr txBox="1"/>
          <p:nvPr/>
        </p:nvSpPr>
        <p:spPr>
          <a:xfrm>
            <a:off x="260350" y="476250"/>
            <a:ext cx="868680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等位基因：把位于一对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同源染色体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相同位置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上、控制着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相对性状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的基因，叫等位基因。</a:t>
            </a:r>
            <a:endParaRPr lang="zh-CN" altLang="en-US" sz="28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6614" name="文本框 66613"/>
          <p:cNvSpPr txBox="1"/>
          <p:nvPr/>
        </p:nvSpPr>
        <p:spPr>
          <a:xfrm>
            <a:off x="2124075" y="2708275"/>
            <a:ext cx="2057400" cy="5492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0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相同基因</a:t>
            </a:r>
            <a:endParaRPr lang="zh-CN" altLang="en-US" sz="3000" b="1" dirty="0">
              <a:solidFill>
                <a:srgbClr val="00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66615" name="矩形 66614"/>
          <p:cNvSpPr/>
          <p:nvPr/>
        </p:nvSpPr>
        <p:spPr>
          <a:xfrm>
            <a:off x="6588125" y="2636838"/>
            <a:ext cx="194310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等位基因</a:t>
            </a:r>
            <a:endParaRPr lang="zh-CN" altLang="en-US" sz="2800" b="1" dirty="0">
              <a:solidFill>
                <a:srgbClr val="00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66616" name="文本框 66615"/>
          <p:cNvSpPr txBox="1"/>
          <p:nvPr/>
        </p:nvSpPr>
        <p:spPr>
          <a:xfrm>
            <a:off x="250825" y="1700213"/>
            <a:ext cx="868680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相同基因：把位于一对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同源染色体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相同位置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上、控制着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同一性状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的基因，叫相同基因。</a:t>
            </a:r>
            <a:endParaRPr lang="zh-CN" altLang="en-US" sz="28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3" grpId="0"/>
      <p:bldP spid="66614" grpId="0"/>
      <p:bldP spid="66615" grpId="0"/>
      <p:bldP spid="666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41988"/>
          <p:cNvSpPr txBox="1"/>
          <p:nvPr/>
        </p:nvSpPr>
        <p:spPr>
          <a:xfrm>
            <a:off x="319088" y="944563"/>
            <a:ext cx="7737475" cy="733425"/>
          </a:xfrm>
          <a:prstGeom prst="rect">
            <a:avLst/>
          </a:prstGeom>
          <a:noFill/>
          <a:ln w="2857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 基因分离规律实质：</a:t>
            </a:r>
            <a:endParaRPr lang="zh-CN" altLang="en-US" sz="2800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2627313" y="1893888"/>
            <a:ext cx="6324600" cy="30353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15000"/>
              </a:lnSpc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黑体" pitchFamily="2" charset="-122"/>
              </a:rPr>
              <a:t>在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  <a:ea typeface="黑体" pitchFamily="2" charset="-122"/>
              </a:rPr>
              <a:t>杂合子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黑体" pitchFamily="2" charset="-122"/>
              </a:rPr>
              <a:t>的细胞中，位于一对同源染色体上的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  <a:ea typeface="黑体" pitchFamily="2" charset="-122"/>
              </a:rPr>
              <a:t>等位基因</a:t>
            </a:r>
            <a:r>
              <a:rPr lang="zh-CN" altLang="en-US" sz="2800" b="1" dirty="0">
                <a:latin typeface="宋体" pitchFamily="2" charset="-122"/>
                <a:ea typeface="黑体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黑体" pitchFamily="2" charset="-122"/>
              </a:rPr>
              <a:t>具有一定的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  <a:ea typeface="黑体" pitchFamily="2" charset="-122"/>
              </a:rPr>
              <a:t>独立性</a:t>
            </a:r>
            <a:r>
              <a:rPr lang="zh-CN" altLang="en-US" sz="2800" b="1" dirty="0">
                <a:latin typeface="宋体" pitchFamily="2" charset="-122"/>
                <a:ea typeface="黑体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生物体在进行减数分裂形成配子时，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等位基因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会随着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同源染色体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的分开而分离（减</a:t>
            </a:r>
            <a:r>
              <a:rPr lang="en-US" altLang="zh-CN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Ⅰ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后期） ，分别进入到两个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配子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中，</a:t>
            </a:r>
            <a:r>
              <a:rPr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独立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地随配子遗传给后代。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41991" name="组合 41990"/>
          <p:cNvGrpSpPr/>
          <p:nvPr/>
        </p:nvGrpSpPr>
        <p:grpSpPr>
          <a:xfrm>
            <a:off x="488950" y="1889125"/>
            <a:ext cx="1670050" cy="2362200"/>
            <a:chOff x="3504" y="864"/>
            <a:chExt cx="1676" cy="2208"/>
          </a:xfrm>
        </p:grpSpPr>
        <p:grpSp>
          <p:nvGrpSpPr>
            <p:cNvPr id="30724" name="组合 41991"/>
            <p:cNvGrpSpPr/>
            <p:nvPr/>
          </p:nvGrpSpPr>
          <p:grpSpPr>
            <a:xfrm>
              <a:off x="3504" y="864"/>
              <a:ext cx="1676" cy="2208"/>
              <a:chOff x="336" y="1104"/>
              <a:chExt cx="1296" cy="1584"/>
            </a:xfrm>
          </p:grpSpPr>
          <p:sp>
            <p:nvSpPr>
              <p:cNvPr id="30725" name="圆角矩形 41992"/>
              <p:cNvSpPr/>
              <p:nvPr/>
            </p:nvSpPr>
            <p:spPr>
              <a:xfrm>
                <a:off x="336" y="1104"/>
                <a:ext cx="1296" cy="1584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algn="ctr">
                  <a:buClr>
                    <a:srgbClr val="000000"/>
                  </a:buClr>
                </a:pPr>
                <a:endParaRPr lang="zh-CN" altLang="en-US" sz="24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grpSp>
            <p:nvGrpSpPr>
              <p:cNvPr id="30726" name="组合 41993"/>
              <p:cNvGrpSpPr/>
              <p:nvPr/>
            </p:nvGrpSpPr>
            <p:grpSpPr>
              <a:xfrm>
                <a:off x="433" y="1392"/>
                <a:ext cx="380" cy="959"/>
                <a:chOff x="433" y="1584"/>
                <a:chExt cx="380" cy="959"/>
              </a:xfrm>
            </p:grpSpPr>
            <p:grpSp>
              <p:nvGrpSpPr>
                <p:cNvPr id="30727" name="组合 41994"/>
                <p:cNvGrpSpPr/>
                <p:nvPr/>
              </p:nvGrpSpPr>
              <p:grpSpPr>
                <a:xfrm rot="5334866" flipV="1">
                  <a:off x="334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30728" name="椭圆 41995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30729" name="椭圆 41996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30730" name="椭圆 41997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30731" name="文本框 41998"/>
                <p:cNvSpPr txBox="1"/>
                <p:nvPr/>
              </p:nvSpPr>
              <p:spPr>
                <a:xfrm>
                  <a:off x="433" y="1584"/>
                  <a:ext cx="343" cy="348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30732" name="组合 41999"/>
              <p:cNvGrpSpPr/>
              <p:nvPr/>
            </p:nvGrpSpPr>
            <p:grpSpPr>
              <a:xfrm>
                <a:off x="1104" y="1344"/>
                <a:ext cx="362" cy="1007"/>
                <a:chOff x="1104" y="1536"/>
                <a:chExt cx="362" cy="1007"/>
              </a:xfrm>
            </p:grpSpPr>
            <p:grpSp>
              <p:nvGrpSpPr>
                <p:cNvPr id="30733" name="组合 42000"/>
                <p:cNvGrpSpPr/>
                <p:nvPr/>
              </p:nvGrpSpPr>
              <p:grpSpPr>
                <a:xfrm rot="5334866" flipV="1">
                  <a:off x="718" y="2064"/>
                  <a:ext cx="863" cy="93"/>
                  <a:chOff x="432" y="1488"/>
                  <a:chExt cx="4272" cy="336"/>
                </a:xfrm>
              </p:grpSpPr>
              <p:sp>
                <p:nvSpPr>
                  <p:cNvPr id="30734" name="椭圆 42001"/>
                  <p:cNvSpPr/>
                  <p:nvPr/>
                </p:nvSpPr>
                <p:spPr>
                  <a:xfrm>
                    <a:off x="43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30735" name="椭圆 42002"/>
                  <p:cNvSpPr/>
                  <p:nvPr/>
                </p:nvSpPr>
                <p:spPr>
                  <a:xfrm>
                    <a:off x="2592" y="1488"/>
                    <a:ext cx="2112" cy="336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30736" name="椭圆 42003"/>
                  <p:cNvSpPr/>
                  <p:nvPr/>
                </p:nvSpPr>
                <p:spPr>
                  <a:xfrm>
                    <a:off x="2448" y="1536"/>
                    <a:ext cx="240" cy="240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30737" name="文本框 42004"/>
                <p:cNvSpPr txBox="1"/>
                <p:nvPr/>
              </p:nvSpPr>
              <p:spPr>
                <a:xfrm>
                  <a:off x="1201" y="1536"/>
                  <a:ext cx="265" cy="348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 anchor="t">
                  <a:spAutoFit/>
                </a:bodyPr>
                <a:p>
                  <a:pPr lvl="0">
                    <a:buClr>
                      <a:srgbClr val="000000"/>
                    </a:buClr>
                  </a:pPr>
                  <a:r>
                    <a:rPr lang="en-US" altLang="zh-CN" sz="2800" b="1">
                      <a:latin typeface="Times New Roman" pitchFamily="18" charset="0"/>
                      <a:ea typeface="宋体" pitchFamily="2" charset="-122"/>
                    </a:rPr>
                    <a:t>c</a:t>
                  </a:r>
                  <a:endParaRPr lang="en-US" altLang="zh-CN" sz="2800" b="1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30738" name="直接连接符 42005"/>
            <p:cNvSpPr/>
            <p:nvPr/>
          </p:nvSpPr>
          <p:spPr>
            <a:xfrm>
              <a:off x="3984" y="163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0739" name="直接连接符 42006"/>
            <p:cNvSpPr/>
            <p:nvPr/>
          </p:nvSpPr>
          <p:spPr>
            <a:xfrm>
              <a:off x="4608" y="1632"/>
              <a:ext cx="167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1" name="矩形 45060"/>
          <p:cNvSpPr/>
          <p:nvPr/>
        </p:nvSpPr>
        <p:spPr>
          <a:xfrm>
            <a:off x="755650" y="881063"/>
            <a:ext cx="580231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defRPr>
            </a:lvl5pPr>
          </a:lstStyle>
          <a:p>
            <a:pPr lvl="0" algn="l" fontAlgn="base"/>
            <a:r>
              <a:rPr lang="en-US" altLang="zh-CN" sz="2800" b="1" strike="noStrike" noProof="1">
                <a:solidFill>
                  <a:srgbClr val="CC00FF"/>
                </a:solidFill>
                <a:latin typeface="宋体" pitchFamily="2" charset="-122"/>
                <a:ea typeface="+mj-ea"/>
                <a:cs typeface="+mj-cs"/>
              </a:rPr>
              <a:t>3</a:t>
            </a:r>
            <a:r>
              <a:rPr lang="zh-CN" altLang="en-US" sz="2800" b="1" strike="noStrike" noProof="1" dirty="0">
                <a:solidFill>
                  <a:srgbClr val="CC00FF"/>
                </a:solidFill>
                <a:latin typeface="宋体" pitchFamily="2" charset="-122"/>
                <a:ea typeface="+mj-ea"/>
                <a:cs typeface="+mj-cs"/>
              </a:rPr>
              <a:t>、基因的分离定律的适用范围</a:t>
            </a:r>
            <a:endParaRPr lang="zh-CN" altLang="en-US" sz="2800" b="1" strike="noStrike" noProof="1" dirty="0">
              <a:solidFill>
                <a:srgbClr val="CC00FF"/>
              </a:solidFill>
              <a:latin typeface="宋体" pitchFamily="2" charset="-122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1357313" y="1773238"/>
            <a:ext cx="4897437" cy="23145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必须是有性生殖　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必须是真核生物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必须是细胞核遗传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必须是一对相对性状的遗传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4"/>
          <p:cNvSpPr txBox="1"/>
          <p:nvPr/>
        </p:nvSpPr>
        <p:spPr>
          <a:xfrm>
            <a:off x="3581400" y="320675"/>
            <a:ext cx="1981200" cy="914400"/>
          </a:xfrm>
          <a:prstGeom prst="rect">
            <a:avLst/>
          </a:prstGeom>
          <a:noFill/>
          <a:ln w="63500">
            <a:noFill/>
            <a:miter/>
          </a:ln>
        </p:spPr>
        <p:txBody>
          <a:bodyPr lIns="0" tIns="0" rIns="0" bIns="0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6000" dirty="0">
                <a:solidFill>
                  <a:srgbClr val="333399"/>
                </a:solidFill>
                <a:latin typeface="华文隶书" pitchFamily="2" charset="-122"/>
                <a:ea typeface="华文隶书" pitchFamily="2" charset="-122"/>
              </a:rPr>
              <a:t>练 习</a:t>
            </a:r>
            <a:endParaRPr lang="zh-CN" altLang="en-US" sz="6000" dirty="0">
              <a:solidFill>
                <a:srgbClr val="333399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701" name="Rectangle 5"/>
          <p:cNvSpPr>
            <a:spLocks noRot="1" noChangeArrowheads="1"/>
          </p:cNvSpPr>
          <p:nvPr/>
        </p:nvSpPr>
        <p:spPr bwMode="auto">
          <a:xfrm>
            <a:off x="609600" y="1676400"/>
            <a:ext cx="8077200" cy="3200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一个杂交组合的后代</a:t>
            </a:r>
            <a:r>
              <a:rPr lang="en-US" altLang="zh-CN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(</a:t>
            </a:r>
            <a:r>
              <a:rPr lang="en-US" altLang="zh-CN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F</a:t>
            </a:r>
            <a:r>
              <a:rPr lang="en-US" altLang="zh-CN" sz="3000" b="1" baseline="-30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1</a:t>
            </a:r>
            <a:r>
              <a:rPr lang="en-US" altLang="zh-CN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)</a:t>
            </a: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， 呈</a:t>
            </a:r>
            <a:r>
              <a:rPr lang="en-US" altLang="zh-CN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3:1</a:t>
            </a: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的性状分离，这个杂交组合是（     ）</a:t>
            </a:r>
            <a:endParaRPr lang="zh-CN" altLang="en-US" sz="3000" b="1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呈</a:t>
            </a:r>
            <a:r>
              <a:rPr lang="en-US" altLang="zh-CN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1:1</a:t>
            </a: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的性状分离，这个杂交组合是（     ）</a:t>
            </a:r>
            <a:endParaRPr lang="zh-CN" altLang="en-US" sz="3000" b="1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DD×dd           B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Dd×dd   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C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Dd×Dd           D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dd×dd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 rot="320490">
            <a:off x="152400" y="914400"/>
            <a:ext cx="6096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600" dirty="0">
                <a:solidFill>
                  <a:srgbClr val="F800B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</a:rPr>
              <a:t>?</a:t>
            </a:r>
            <a:endParaRPr lang="en-US" altLang="zh-CN" sz="6600" dirty="0">
              <a:solidFill>
                <a:srgbClr val="F800B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848225" y="2178050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C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590675" y="3181350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B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nimBg="1"/>
      <p:bldP spid="29702" grpId="0" bldLvl="0" animBg="1"/>
      <p:bldP spid="29703" grpId="0" bldLvl="0" animBg="1"/>
      <p:bldP spid="2970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123950"/>
            <a:ext cx="3122930" cy="41408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890" y="1188085"/>
            <a:ext cx="4078605" cy="40786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4"/>
          <p:cNvSpPr txBox="1"/>
          <p:nvPr/>
        </p:nvSpPr>
        <p:spPr>
          <a:xfrm>
            <a:off x="3581400" y="320675"/>
            <a:ext cx="1981200" cy="914400"/>
          </a:xfrm>
          <a:prstGeom prst="rect">
            <a:avLst/>
          </a:prstGeom>
          <a:noFill/>
          <a:ln w="63500">
            <a:noFill/>
            <a:miter/>
          </a:ln>
        </p:spPr>
        <p:txBody>
          <a:bodyPr lIns="0" tIns="0" rIns="0" bIns="0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6000" dirty="0">
                <a:solidFill>
                  <a:srgbClr val="333399"/>
                </a:solidFill>
                <a:latin typeface="华文隶书" pitchFamily="2" charset="-122"/>
                <a:ea typeface="华文隶书" pitchFamily="2" charset="-122"/>
              </a:rPr>
              <a:t>练 习</a:t>
            </a:r>
            <a:endParaRPr lang="zh-CN" altLang="en-US" sz="6000" dirty="0">
              <a:solidFill>
                <a:srgbClr val="333399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5" name="Rectangle 5"/>
          <p:cNvSpPr>
            <a:spLocks noRot="1" noChangeArrowheads="1"/>
          </p:cNvSpPr>
          <p:nvPr/>
        </p:nvSpPr>
        <p:spPr bwMode="auto">
          <a:xfrm>
            <a:off x="609600" y="1676400"/>
            <a:ext cx="7772400" cy="381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）一只白色公羊与一只黑色母羊交配，生出的小羊全部表现为白色，这是因为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（     ）</a:t>
            </a:r>
            <a:endParaRPr lang="zh-CN" altLang="en-US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、黑色母羊必为杂合子   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、白色小羊必为纯合子 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、控制黑色的基因消失   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D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、控制黑色的基因未消失，但不表现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 rot="320490">
            <a:off x="152400" y="914400"/>
            <a:ext cx="6096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600" dirty="0">
                <a:solidFill>
                  <a:srgbClr val="F800B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</a:rPr>
              <a:t>?</a:t>
            </a:r>
            <a:endParaRPr lang="en-US" altLang="zh-CN" sz="6600" dirty="0">
              <a:solidFill>
                <a:srgbClr val="F800B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7086600" y="2057400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D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  <p:bldP spid="30726" grpId="0" bldLvl="0" animBg="1"/>
      <p:bldP spid="307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9" name="Rectangle 5"/>
          <p:cNvSpPr>
            <a:spLocks noRot="1" noChangeArrowheads="1"/>
          </p:cNvSpPr>
          <p:nvPr/>
        </p:nvSpPr>
        <p:spPr bwMode="auto">
          <a:xfrm>
            <a:off x="609600" y="1676400"/>
            <a:ext cx="7772400" cy="381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）下列个体中属于纯合子的是     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（     ）</a:t>
            </a:r>
            <a:endParaRPr lang="zh-CN" altLang="en-US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aaBB     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B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AABb    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C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AaBB    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D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aaBb 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4"/>
          <p:cNvSpPr txBox="1"/>
          <p:nvPr/>
        </p:nvSpPr>
        <p:spPr>
          <a:xfrm>
            <a:off x="3581400" y="320675"/>
            <a:ext cx="1981200" cy="914400"/>
          </a:xfrm>
          <a:prstGeom prst="rect">
            <a:avLst/>
          </a:prstGeom>
          <a:noFill/>
          <a:ln w="63500">
            <a:noFill/>
            <a:miter/>
          </a:ln>
        </p:spPr>
        <p:txBody>
          <a:bodyPr lIns="0" tIns="0" rIns="0" bIns="0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6000" dirty="0">
                <a:solidFill>
                  <a:srgbClr val="333399"/>
                </a:solidFill>
                <a:latin typeface="华文隶书" pitchFamily="2" charset="-122"/>
                <a:ea typeface="华文隶书" pitchFamily="2" charset="-122"/>
              </a:rPr>
              <a:t>练 习</a:t>
            </a:r>
            <a:endParaRPr lang="zh-CN" altLang="en-US" sz="6000" dirty="0">
              <a:solidFill>
                <a:srgbClr val="333399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3797" name="Rectangle 5"/>
          <p:cNvSpPr>
            <a:spLocks noRot="1" noChangeArrowheads="1"/>
          </p:cNvSpPr>
          <p:nvPr/>
        </p:nvSpPr>
        <p:spPr bwMode="auto">
          <a:xfrm>
            <a:off x="609600" y="1676400"/>
            <a:ext cx="7848600" cy="381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一对杂合的黑色豚鼠交配，生出黑色小鼠的概率是             （     ）</a:t>
            </a:r>
            <a:endParaRPr lang="zh-CN" altLang="en-US" sz="3000" b="1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生出黑色小鼠为杂合子的概率是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（     ）</a:t>
            </a:r>
            <a:endParaRPr lang="zh-CN" altLang="en-US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      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A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2/3              B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3/4       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         C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1/2              D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、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1/4 </a:t>
            </a:r>
            <a:endParaRPr lang="en-US" altLang="zh-CN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 rot="320490">
            <a:off x="152400" y="914400"/>
            <a:ext cx="6096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600" dirty="0">
                <a:solidFill>
                  <a:srgbClr val="F800B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</a:rPr>
              <a:t>?</a:t>
            </a:r>
            <a:endParaRPr lang="en-US" altLang="zh-CN" sz="6600" dirty="0">
              <a:solidFill>
                <a:srgbClr val="F800B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572125" y="2149475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B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6858000" y="2711450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A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bldLvl="0" animBg="1"/>
      <p:bldP spid="33798" grpId="0" bldLvl="0" animBg="1"/>
      <p:bldP spid="33799" grpId="0" bldLvl="0" animBg="1"/>
      <p:bldP spid="3380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4"/>
          <p:cNvSpPr txBox="1"/>
          <p:nvPr/>
        </p:nvSpPr>
        <p:spPr>
          <a:xfrm>
            <a:off x="3581400" y="320675"/>
            <a:ext cx="1981200" cy="914400"/>
          </a:xfrm>
          <a:prstGeom prst="rect">
            <a:avLst/>
          </a:prstGeom>
          <a:noFill/>
          <a:ln w="63500">
            <a:noFill/>
            <a:miter/>
          </a:ln>
        </p:spPr>
        <p:txBody>
          <a:bodyPr lIns="0" tIns="0" rIns="0" bIns="0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6000" dirty="0">
                <a:solidFill>
                  <a:srgbClr val="333399"/>
                </a:solidFill>
                <a:latin typeface="华文隶书" pitchFamily="2" charset="-122"/>
                <a:ea typeface="华文隶书" pitchFamily="2" charset="-122"/>
              </a:rPr>
              <a:t>练 习</a:t>
            </a:r>
            <a:endParaRPr lang="zh-CN" altLang="en-US" sz="6000" dirty="0">
              <a:solidFill>
                <a:srgbClr val="333399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4821" name="Rectangle 5"/>
          <p:cNvSpPr>
            <a:spLocks noRot="1" noChangeArrowheads="1"/>
          </p:cNvSpPr>
          <p:nvPr/>
        </p:nvSpPr>
        <p:spPr bwMode="auto">
          <a:xfrm>
            <a:off x="609600" y="1676400"/>
            <a:ext cx="7543800" cy="381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一对杂合的黑色豚鼠交配，生出四只豚鼠，它们的性状可能是    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     （     ）</a:t>
            </a:r>
            <a:endParaRPr lang="zh-CN" altLang="en-US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、全部白色或全部黑色     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、三黑一白或一黑三白 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、二黑二白               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marL="342900" lvl="0" indent="-342900" algn="just" eaLnBrk="1" hangingPunct="1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D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、以上任何一种 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 rot="320490">
            <a:off x="152400" y="914400"/>
            <a:ext cx="6096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600" dirty="0">
                <a:solidFill>
                  <a:srgbClr val="F800B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</a:rPr>
              <a:t>?</a:t>
            </a:r>
            <a:endParaRPr lang="en-US" altLang="zh-CN" sz="6600" dirty="0">
              <a:solidFill>
                <a:srgbClr val="F800B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6934200" y="2057400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D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ldLvl="0" animBg="1"/>
      <p:bldP spid="34822" grpId="0" bldLvl="0" animBg="1"/>
      <p:bldP spid="348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765" y="-30480"/>
            <a:ext cx="9175115" cy="5443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6280" y="1639570"/>
            <a:ext cx="2848610" cy="3261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0"/>
                <a:ea typeface="宋体" charset="0"/>
                <a:sym typeface="+mn-ea"/>
              </a:rPr>
              <a:t>亲爱的爱因斯坦，让我嫁给你吧，你是如此的聪明，我是如此的美貌，倘若我们结婚，将来我们的孩子既有你的智慧，又有我的美貌，我们的生活会是多么的幸福啊！</a:t>
            </a:r>
            <a:endParaRPr lang="en-US" altLang="zh-CN" sz="20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6295" y="2211070"/>
            <a:ext cx="2568575" cy="246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charset="0"/>
                <a:ea typeface="宋体" charset="0"/>
                <a:sym typeface="+mn-ea"/>
              </a:rPr>
              <a:t>亲爱的，我不能娶你，因为如果我们的孩子具有你的智慧和我的容貌，那我们的生活会是多么的不幸啊！”</a:t>
            </a:r>
            <a:endParaRPr lang="zh-CN" altLang="en-US" sz="2000" b="1">
              <a:solidFill>
                <a:srgbClr val="000000"/>
              </a:solidFill>
              <a:latin typeface="宋体" charset="0"/>
              <a:ea typeface="宋体" charset="0"/>
            </a:endParaRPr>
          </a:p>
          <a:p>
            <a:pPr>
              <a:lnSpc>
                <a:spcPct val="130000"/>
              </a:lnSpc>
            </a:pPr>
            <a:endParaRPr lang="zh-CN" altLang="en-US" sz="2000" dirty="0" smtClean="0"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495300"/>
            <a:ext cx="668591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5" name="文本框 27654"/>
          <p:cNvSpPr txBox="1"/>
          <p:nvPr/>
        </p:nvSpPr>
        <p:spPr>
          <a:xfrm>
            <a:off x="996315" y="3375660"/>
            <a:ext cx="86487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468313" y="3717925"/>
            <a:ext cx="5032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endParaRPr lang="en-US" altLang="zh-CN" sz="2400" b="1" baseline="-2500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179388" y="1023938"/>
            <a:ext cx="4968875" cy="6477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（一）杂交试验，发现问题</a:t>
            </a:r>
            <a:endParaRPr lang="zh-CN" altLang="en-US" sz="2800" b="1" dirty="0">
              <a:solidFill>
                <a:srgbClr val="CC00CC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2" name="矩形 27671"/>
          <p:cNvSpPr/>
          <p:nvPr/>
        </p:nvSpPr>
        <p:spPr>
          <a:xfrm>
            <a:off x="1865313" y="2636838"/>
            <a:ext cx="4905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400" b="1">
                <a:latin typeface="Times New Roman" pitchFamily="18" charset="0"/>
                <a:ea typeface="黑体" pitchFamily="2" charset="-122"/>
              </a:rPr>
              <a:t>×</a:t>
            </a:r>
            <a:endParaRPr lang="zh-CN" altLang="en-US" sz="2400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7420" name="Text Box 6"/>
          <p:cNvSpPr txBox="1"/>
          <p:nvPr/>
        </p:nvSpPr>
        <p:spPr>
          <a:xfrm>
            <a:off x="250825" y="1628775"/>
            <a:ext cx="4968875" cy="6477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en-US" altLang="zh-CN" sz="2800" b="1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、杂交试验过程及结果</a:t>
            </a:r>
            <a:endParaRPr lang="zh-CN" altLang="en-US" sz="2800" b="1" dirty="0">
              <a:solidFill>
                <a:srgbClr val="CC00CC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4" name="文本框 27673"/>
          <p:cNvSpPr txBox="1"/>
          <p:nvPr/>
        </p:nvSpPr>
        <p:spPr>
          <a:xfrm>
            <a:off x="468313" y="2636838"/>
            <a:ext cx="43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P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5" name="文本框 27674"/>
          <p:cNvSpPr txBox="1"/>
          <p:nvPr/>
        </p:nvSpPr>
        <p:spPr>
          <a:xfrm>
            <a:off x="2351088" y="3303588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6" name="直接连接符 27675"/>
          <p:cNvSpPr/>
          <p:nvPr/>
        </p:nvSpPr>
        <p:spPr>
          <a:xfrm>
            <a:off x="2038350" y="317023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81" name="矩形 27680"/>
          <p:cNvSpPr/>
          <p:nvPr/>
        </p:nvSpPr>
        <p:spPr>
          <a:xfrm>
            <a:off x="1220788" y="222885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♀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82" name="矩形 27681"/>
          <p:cNvSpPr/>
          <p:nvPr/>
        </p:nvSpPr>
        <p:spPr>
          <a:xfrm>
            <a:off x="2643188" y="223520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♂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83" name="文本框 27682"/>
          <p:cNvSpPr txBox="1"/>
          <p:nvPr/>
        </p:nvSpPr>
        <p:spPr>
          <a:xfrm>
            <a:off x="5757863" y="3427413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87" name="矩形 27686"/>
          <p:cNvSpPr/>
          <p:nvPr/>
        </p:nvSpPr>
        <p:spPr>
          <a:xfrm>
            <a:off x="5148263" y="2636838"/>
            <a:ext cx="4905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400" b="1">
                <a:latin typeface="Times New Roman" pitchFamily="18" charset="0"/>
                <a:ea typeface="黑体" pitchFamily="2" charset="-122"/>
              </a:rPr>
              <a:t>×</a:t>
            </a:r>
            <a:endParaRPr lang="zh-CN" altLang="en-US" sz="2400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7688" name="文本框 27687"/>
          <p:cNvSpPr txBox="1"/>
          <p:nvPr/>
        </p:nvSpPr>
        <p:spPr>
          <a:xfrm>
            <a:off x="4132263" y="3389313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89" name="直接连接符 27688"/>
          <p:cNvSpPr/>
          <p:nvPr/>
        </p:nvSpPr>
        <p:spPr>
          <a:xfrm>
            <a:off x="5435600" y="3141663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0" name="文本框 27689"/>
          <p:cNvSpPr txBox="1"/>
          <p:nvPr/>
        </p:nvSpPr>
        <p:spPr>
          <a:xfrm>
            <a:off x="5289550" y="3875088"/>
            <a:ext cx="10080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93" name="矩形 27692"/>
          <p:cNvSpPr/>
          <p:nvPr/>
        </p:nvSpPr>
        <p:spPr>
          <a:xfrm>
            <a:off x="4500563" y="2276475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♀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4" name="矩形 27693"/>
          <p:cNvSpPr/>
          <p:nvPr/>
        </p:nvSpPr>
        <p:spPr>
          <a:xfrm>
            <a:off x="6011863" y="234950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♂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6365" y="113030"/>
            <a:ext cx="7613015" cy="963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fontAlgn="base" hangingPunct="1">
              <a:lnSpc>
                <a:spcPct val="90000"/>
              </a:lnSpc>
            </a:pPr>
            <a:r>
              <a:rPr lang="zh-CN" altLang="en-US" sz="40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一、一对相对性状的杂交实验</a:t>
            </a:r>
            <a:endParaRPr lang="zh-CN" altLang="en-US" sz="40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  <p:pic>
        <p:nvPicPr>
          <p:cNvPr id="28706" name="图片 65570" descr="8-15"/>
          <p:cNvPicPr>
            <a:picLocks noChangeAspect="1"/>
          </p:cNvPicPr>
          <p:nvPr/>
        </p:nvPicPr>
        <p:blipFill>
          <a:blip r:embed="rId1"/>
          <a:srcRect l="17395" r="48735" b="71121"/>
          <a:stretch>
            <a:fillRect/>
          </a:stretch>
        </p:blipFill>
        <p:spPr>
          <a:xfrm>
            <a:off x="1068070" y="255206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8707" name="图片 65571" descr="8-15"/>
          <p:cNvPicPr>
            <a:picLocks noChangeAspect="1"/>
          </p:cNvPicPr>
          <p:nvPr/>
        </p:nvPicPr>
        <p:blipFill>
          <a:blip r:embed="rId2"/>
          <a:srcRect l="59961" r="3563" b="71121"/>
          <a:stretch>
            <a:fillRect/>
          </a:stretch>
        </p:blipFill>
        <p:spPr>
          <a:xfrm>
            <a:off x="2500630" y="2583815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" name="图片 65570" descr="8-15"/>
          <p:cNvPicPr>
            <a:picLocks noChangeAspect="1"/>
          </p:cNvPicPr>
          <p:nvPr/>
        </p:nvPicPr>
        <p:blipFill>
          <a:blip r:embed="rId3"/>
          <a:srcRect l="17395" r="48735" b="71121"/>
          <a:stretch>
            <a:fillRect/>
          </a:stretch>
        </p:blipFill>
        <p:spPr>
          <a:xfrm>
            <a:off x="1642745" y="380301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" name="图片 65570" descr="8-15"/>
          <p:cNvPicPr>
            <a:picLocks noChangeAspect="1"/>
          </p:cNvPicPr>
          <p:nvPr/>
        </p:nvPicPr>
        <p:blipFill>
          <a:blip r:embed="rId4"/>
          <a:srcRect l="17395" r="48735" b="71121"/>
          <a:stretch>
            <a:fillRect/>
          </a:stretch>
        </p:blipFill>
        <p:spPr>
          <a:xfrm>
            <a:off x="5776595" y="2631440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" name="图片 65571" descr="8-15"/>
          <p:cNvPicPr>
            <a:picLocks noChangeAspect="1"/>
          </p:cNvPicPr>
          <p:nvPr/>
        </p:nvPicPr>
        <p:blipFill>
          <a:blip r:embed="rId5"/>
          <a:srcRect l="59961" r="3563" b="71121"/>
          <a:stretch>
            <a:fillRect/>
          </a:stretch>
        </p:blipFill>
        <p:spPr>
          <a:xfrm>
            <a:off x="4427855" y="2625090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0" name="图片 65570" descr="8-15"/>
          <p:cNvPicPr>
            <a:picLocks noChangeAspect="1"/>
          </p:cNvPicPr>
          <p:nvPr/>
        </p:nvPicPr>
        <p:blipFill>
          <a:blip r:embed="rId6"/>
          <a:srcRect l="17395" r="48735" b="71121"/>
          <a:stretch>
            <a:fillRect/>
          </a:stretch>
        </p:blipFill>
        <p:spPr>
          <a:xfrm>
            <a:off x="4246245" y="3806190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2" name="矩形标注 11"/>
          <p:cNvSpPr/>
          <p:nvPr/>
        </p:nvSpPr>
        <p:spPr>
          <a:xfrm>
            <a:off x="6525895" y="2905125"/>
            <a:ext cx="2599055" cy="1581785"/>
          </a:xfrm>
          <a:prstGeom prst="wedgeRectCallout">
            <a:avLst>
              <a:gd name="adj1" fmla="val -72273"/>
              <a:gd name="adj2" fmla="val 2291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p>
            <a:pPr lvl="0">
              <a:spcBef>
                <a:spcPct val="50000"/>
              </a:spcBef>
            </a:pPr>
            <a:r>
              <a:rPr lang="en-US" altLang="zh-CN" sz="2000" b="1" dirty="0">
                <a:solidFill>
                  <a:srgbClr val="003300"/>
                </a:solidFill>
                <a:latin typeface="Times New Roman" pitchFamily="18" charset="0"/>
                <a:ea typeface="楷体_GB2312" pitchFamily="49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为什么子一代中只表现一个亲本的性状（紫花），而不表现另一个亲本的性状或</a:t>
            </a:r>
            <a:r>
              <a:rPr lang="zh-CN" altLang="en-US" sz="20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不紫不白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呢</a:t>
            </a:r>
            <a:r>
              <a:rPr lang="zh-CN" altLang="en-US" sz="20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？</a:t>
            </a:r>
            <a:endParaRPr lang="zh-CN" altLang="en-US" sz="2000" b="1" dirty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72" grpId="0"/>
      <p:bldP spid="27674" grpId="0"/>
      <p:bldP spid="27693" grpId="0"/>
      <p:bldP spid="27694" grpId="0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5" name="文本框 27654"/>
          <p:cNvSpPr txBox="1"/>
          <p:nvPr/>
        </p:nvSpPr>
        <p:spPr>
          <a:xfrm>
            <a:off x="996315" y="3375660"/>
            <a:ext cx="86487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468313" y="3717925"/>
            <a:ext cx="5032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endParaRPr lang="en-US" altLang="zh-CN" sz="2400" b="1" baseline="-2500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468313" y="4870450"/>
            <a:ext cx="5032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en-US" altLang="zh-CN" sz="2400" b="1" baseline="-2500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179388" y="1023938"/>
            <a:ext cx="4968875" cy="6477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（一）杂交试验，发现问题</a:t>
            </a:r>
            <a:endParaRPr lang="zh-CN" altLang="en-US" sz="2800" b="1" dirty="0">
              <a:solidFill>
                <a:srgbClr val="CC00CC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27668" name="Group 10"/>
          <p:cNvGrpSpPr/>
          <p:nvPr/>
        </p:nvGrpSpPr>
        <p:grpSpPr>
          <a:xfrm>
            <a:off x="2847975" y="4373563"/>
            <a:ext cx="360363" cy="396875"/>
            <a:chOff x="3264" y="1776"/>
            <a:chExt cx="336" cy="370"/>
          </a:xfrm>
        </p:grpSpPr>
        <p:sp>
          <p:nvSpPr>
            <p:cNvPr id="17417" name="Oval 11"/>
            <p:cNvSpPr/>
            <p:nvPr/>
          </p:nvSpPr>
          <p:spPr>
            <a:xfrm>
              <a:off x="3312" y="1824"/>
              <a:ext cx="288" cy="28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18" name="Rectangle 12"/>
            <p:cNvSpPr/>
            <p:nvPr/>
          </p:nvSpPr>
          <p:spPr>
            <a:xfrm>
              <a:off x="3264" y="1776"/>
              <a:ext cx="298" cy="3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/>
              <a:r>
                <a:rPr lang="en-US" altLang="zh-CN" sz="2000" b="1">
                  <a:latin typeface="Times New Roman" pitchFamily="18" charset="0"/>
                  <a:ea typeface="宋体" pitchFamily="2" charset="-122"/>
                </a:rPr>
                <a:t>ⅹ</a:t>
              </a:r>
              <a:endParaRPr lang="en-US" altLang="zh-CN" sz="20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7672" name="矩形 27671"/>
          <p:cNvSpPr/>
          <p:nvPr/>
        </p:nvSpPr>
        <p:spPr>
          <a:xfrm>
            <a:off x="1865313" y="2636838"/>
            <a:ext cx="4905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400" b="1">
                <a:latin typeface="Times New Roman" pitchFamily="18" charset="0"/>
                <a:ea typeface="黑体" pitchFamily="2" charset="-122"/>
              </a:rPr>
              <a:t>×</a:t>
            </a:r>
            <a:endParaRPr lang="zh-CN" altLang="en-US" sz="2400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7420" name="Text Box 6"/>
          <p:cNvSpPr txBox="1"/>
          <p:nvPr/>
        </p:nvSpPr>
        <p:spPr>
          <a:xfrm>
            <a:off x="250825" y="1628775"/>
            <a:ext cx="4968875" cy="6477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en-US" altLang="zh-CN" sz="2800" b="1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、杂交试验过程及结果</a:t>
            </a:r>
            <a:endParaRPr lang="zh-CN" altLang="en-US" sz="2800" b="1" dirty="0">
              <a:solidFill>
                <a:srgbClr val="CC00CC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4" name="文本框 27673"/>
          <p:cNvSpPr txBox="1"/>
          <p:nvPr/>
        </p:nvSpPr>
        <p:spPr>
          <a:xfrm>
            <a:off x="468313" y="2636838"/>
            <a:ext cx="43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P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5" name="文本框 27674"/>
          <p:cNvSpPr txBox="1"/>
          <p:nvPr/>
        </p:nvSpPr>
        <p:spPr>
          <a:xfrm>
            <a:off x="2351088" y="3303588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6" name="直接连接符 27675"/>
          <p:cNvSpPr/>
          <p:nvPr/>
        </p:nvSpPr>
        <p:spPr>
          <a:xfrm>
            <a:off x="2038350" y="317023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7" name="文本框 27676"/>
          <p:cNvSpPr txBox="1"/>
          <p:nvPr/>
        </p:nvSpPr>
        <p:spPr>
          <a:xfrm>
            <a:off x="2359025" y="3960813"/>
            <a:ext cx="10080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8" name="直接连接符 27677"/>
          <p:cNvSpPr/>
          <p:nvPr/>
        </p:nvSpPr>
        <p:spPr>
          <a:xfrm>
            <a:off x="2057400" y="449738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9" name="文本框 27678"/>
          <p:cNvSpPr txBox="1"/>
          <p:nvPr/>
        </p:nvSpPr>
        <p:spPr>
          <a:xfrm>
            <a:off x="901700" y="5573713"/>
            <a:ext cx="23050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白花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81" name="矩形 27680"/>
          <p:cNvSpPr/>
          <p:nvPr/>
        </p:nvSpPr>
        <p:spPr>
          <a:xfrm>
            <a:off x="1220788" y="222885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♀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82" name="矩形 27681"/>
          <p:cNvSpPr/>
          <p:nvPr/>
        </p:nvSpPr>
        <p:spPr>
          <a:xfrm>
            <a:off x="2643188" y="223520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♂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83" name="文本框 27682"/>
          <p:cNvSpPr txBox="1"/>
          <p:nvPr/>
        </p:nvSpPr>
        <p:spPr>
          <a:xfrm>
            <a:off x="5757863" y="3427413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7684" name="Group 10"/>
          <p:cNvGrpSpPr/>
          <p:nvPr/>
        </p:nvGrpSpPr>
        <p:grpSpPr>
          <a:xfrm>
            <a:off x="5445125" y="4468813"/>
            <a:ext cx="360363" cy="396875"/>
            <a:chOff x="3264" y="1776"/>
            <a:chExt cx="336" cy="370"/>
          </a:xfrm>
        </p:grpSpPr>
        <p:sp>
          <p:nvSpPr>
            <p:cNvPr id="17431" name="Oval 11"/>
            <p:cNvSpPr/>
            <p:nvPr/>
          </p:nvSpPr>
          <p:spPr>
            <a:xfrm>
              <a:off x="3312" y="1824"/>
              <a:ext cx="288" cy="28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32" name="Rectangle 12"/>
            <p:cNvSpPr/>
            <p:nvPr/>
          </p:nvSpPr>
          <p:spPr>
            <a:xfrm>
              <a:off x="3264" y="1776"/>
              <a:ext cx="298" cy="3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/>
              <a:r>
                <a:rPr lang="en-US" altLang="zh-CN" sz="2000" b="1">
                  <a:latin typeface="Times New Roman" pitchFamily="18" charset="0"/>
                  <a:ea typeface="宋体" pitchFamily="2" charset="-122"/>
                </a:rPr>
                <a:t>ⅹ</a:t>
              </a:r>
              <a:endParaRPr lang="en-US" altLang="zh-CN" sz="20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7687" name="矩形 27686"/>
          <p:cNvSpPr/>
          <p:nvPr/>
        </p:nvSpPr>
        <p:spPr>
          <a:xfrm>
            <a:off x="5148263" y="2636838"/>
            <a:ext cx="4905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400" b="1">
                <a:latin typeface="Times New Roman" pitchFamily="18" charset="0"/>
                <a:ea typeface="黑体" pitchFamily="2" charset="-122"/>
              </a:rPr>
              <a:t>×</a:t>
            </a:r>
            <a:endParaRPr lang="zh-CN" altLang="en-US" sz="2400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7688" name="文本框 27687"/>
          <p:cNvSpPr txBox="1"/>
          <p:nvPr/>
        </p:nvSpPr>
        <p:spPr>
          <a:xfrm>
            <a:off x="4132263" y="3389313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89" name="直接连接符 27688"/>
          <p:cNvSpPr/>
          <p:nvPr/>
        </p:nvSpPr>
        <p:spPr>
          <a:xfrm>
            <a:off x="5435600" y="3141663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0" name="文本框 27689"/>
          <p:cNvSpPr txBox="1"/>
          <p:nvPr/>
        </p:nvSpPr>
        <p:spPr>
          <a:xfrm>
            <a:off x="5289550" y="3875088"/>
            <a:ext cx="10080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91" name="直接连接符 27690"/>
          <p:cNvSpPr/>
          <p:nvPr/>
        </p:nvSpPr>
        <p:spPr>
          <a:xfrm>
            <a:off x="5311775" y="445928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2" name="文本框 27691"/>
          <p:cNvSpPr txBox="1"/>
          <p:nvPr/>
        </p:nvSpPr>
        <p:spPr>
          <a:xfrm>
            <a:off x="4570413" y="5711825"/>
            <a:ext cx="23050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白花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93" name="矩形 27692"/>
          <p:cNvSpPr/>
          <p:nvPr/>
        </p:nvSpPr>
        <p:spPr>
          <a:xfrm>
            <a:off x="4500563" y="2276475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♀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4" name="矩形 27693"/>
          <p:cNvSpPr/>
          <p:nvPr/>
        </p:nvSpPr>
        <p:spPr>
          <a:xfrm>
            <a:off x="6011863" y="234950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♂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6365" y="113030"/>
            <a:ext cx="7613015" cy="963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fontAlgn="base" hangingPunct="1">
              <a:lnSpc>
                <a:spcPct val="90000"/>
              </a:lnSpc>
            </a:pPr>
            <a:r>
              <a:rPr lang="zh-CN" altLang="en-US" sz="40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一、一对相对性状的杂交实验</a:t>
            </a:r>
            <a:endParaRPr lang="zh-CN" altLang="en-US" sz="40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  <p:pic>
        <p:nvPicPr>
          <p:cNvPr id="28706" name="图片 65570" descr="8-15"/>
          <p:cNvPicPr>
            <a:picLocks noChangeAspect="1"/>
          </p:cNvPicPr>
          <p:nvPr/>
        </p:nvPicPr>
        <p:blipFill>
          <a:blip r:embed="rId1"/>
          <a:srcRect l="17395" r="48735" b="71121"/>
          <a:stretch>
            <a:fillRect/>
          </a:stretch>
        </p:blipFill>
        <p:spPr>
          <a:xfrm>
            <a:off x="1068070" y="255206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8707" name="图片 65571" descr="8-15"/>
          <p:cNvPicPr>
            <a:picLocks noChangeAspect="1"/>
          </p:cNvPicPr>
          <p:nvPr/>
        </p:nvPicPr>
        <p:blipFill>
          <a:blip r:embed="rId2"/>
          <a:srcRect l="59961" r="3563" b="71121"/>
          <a:stretch>
            <a:fillRect/>
          </a:stretch>
        </p:blipFill>
        <p:spPr>
          <a:xfrm>
            <a:off x="2500630" y="2583815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" name="图片 65570" descr="8-15"/>
          <p:cNvPicPr>
            <a:picLocks noChangeAspect="1"/>
          </p:cNvPicPr>
          <p:nvPr/>
        </p:nvPicPr>
        <p:blipFill>
          <a:blip r:embed="rId3"/>
          <a:srcRect l="17395" r="48735" b="71121"/>
          <a:stretch>
            <a:fillRect/>
          </a:stretch>
        </p:blipFill>
        <p:spPr>
          <a:xfrm>
            <a:off x="1642745" y="380301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" name="图片 65570" descr="8-15"/>
          <p:cNvPicPr>
            <a:picLocks noChangeAspect="1"/>
          </p:cNvPicPr>
          <p:nvPr/>
        </p:nvPicPr>
        <p:blipFill>
          <a:blip r:embed="rId4"/>
          <a:srcRect l="17395" r="48735" b="71121"/>
          <a:stretch>
            <a:fillRect/>
          </a:stretch>
        </p:blipFill>
        <p:spPr>
          <a:xfrm>
            <a:off x="1042670" y="473646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" name="图片 65571" descr="8-15"/>
          <p:cNvPicPr>
            <a:picLocks noChangeAspect="1"/>
          </p:cNvPicPr>
          <p:nvPr/>
        </p:nvPicPr>
        <p:blipFill>
          <a:blip r:embed="rId5"/>
          <a:srcRect l="59961" r="3563" b="71121"/>
          <a:stretch>
            <a:fillRect/>
          </a:stretch>
        </p:blipFill>
        <p:spPr>
          <a:xfrm>
            <a:off x="2218055" y="4834890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" name="图片 65570" descr="8-15"/>
          <p:cNvPicPr>
            <a:picLocks noChangeAspect="1"/>
          </p:cNvPicPr>
          <p:nvPr/>
        </p:nvPicPr>
        <p:blipFill>
          <a:blip r:embed="rId6"/>
          <a:srcRect l="17395" r="48735" b="71121"/>
          <a:stretch>
            <a:fillRect/>
          </a:stretch>
        </p:blipFill>
        <p:spPr>
          <a:xfrm>
            <a:off x="5776595" y="2631440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" name="图片 65571" descr="8-15"/>
          <p:cNvPicPr>
            <a:picLocks noChangeAspect="1"/>
          </p:cNvPicPr>
          <p:nvPr/>
        </p:nvPicPr>
        <p:blipFill>
          <a:blip r:embed="rId7"/>
          <a:srcRect l="59961" r="3563" b="71121"/>
          <a:stretch>
            <a:fillRect/>
          </a:stretch>
        </p:blipFill>
        <p:spPr>
          <a:xfrm>
            <a:off x="4427855" y="2625090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" name="图片 65570" descr="8-15"/>
          <p:cNvPicPr>
            <a:picLocks noChangeAspect="1"/>
          </p:cNvPicPr>
          <p:nvPr/>
        </p:nvPicPr>
        <p:blipFill>
          <a:blip r:embed="rId8"/>
          <a:srcRect l="17395" r="48735" b="71121"/>
          <a:stretch>
            <a:fillRect/>
          </a:stretch>
        </p:blipFill>
        <p:spPr>
          <a:xfrm>
            <a:off x="4379595" y="492061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9" name="图片 65571" descr="8-15"/>
          <p:cNvPicPr>
            <a:picLocks noChangeAspect="1"/>
          </p:cNvPicPr>
          <p:nvPr/>
        </p:nvPicPr>
        <p:blipFill>
          <a:blip r:embed="rId9"/>
          <a:srcRect l="59961" r="3563" b="71121"/>
          <a:stretch>
            <a:fillRect/>
          </a:stretch>
        </p:blipFill>
        <p:spPr>
          <a:xfrm>
            <a:off x="5478780" y="4885690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0" name="图片 65570" descr="8-15"/>
          <p:cNvPicPr>
            <a:picLocks noChangeAspect="1"/>
          </p:cNvPicPr>
          <p:nvPr/>
        </p:nvPicPr>
        <p:blipFill>
          <a:blip r:embed="rId10"/>
          <a:srcRect l="17395" r="48735" b="71121"/>
          <a:stretch>
            <a:fillRect/>
          </a:stretch>
        </p:blipFill>
        <p:spPr>
          <a:xfrm>
            <a:off x="4246245" y="3806190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6" name="矩形标注 15"/>
          <p:cNvSpPr/>
          <p:nvPr/>
        </p:nvSpPr>
        <p:spPr>
          <a:xfrm>
            <a:off x="2728595" y="5804535"/>
            <a:ext cx="1894205" cy="1010285"/>
          </a:xfrm>
          <a:prstGeom prst="wedgeRectCallout">
            <a:avLst>
              <a:gd name="adj1" fmla="val -67879"/>
              <a:gd name="adj2" fmla="val -10570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p>
            <a:pPr lvl="0"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为什么子二代中白花性状又出现了呢？</a:t>
            </a:r>
            <a:endParaRPr lang="zh-CN" altLang="en-US" sz="20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  <p:bldP spid="27657" grpId="0"/>
      <p:bldP spid="27672" grpId="0"/>
      <p:bldP spid="27674" grpId="0"/>
      <p:bldP spid="27675" grpId="0"/>
      <p:bldP spid="27677" grpId="0"/>
      <p:bldP spid="27679" grpId="0"/>
      <p:bldP spid="27681" grpId="0"/>
      <p:bldP spid="27682" grpId="0"/>
      <p:bldP spid="27683" grpId="0"/>
      <p:bldP spid="27687" grpId="0"/>
      <p:bldP spid="27688" grpId="0"/>
      <p:bldP spid="27690" grpId="0"/>
      <p:bldP spid="27692" grpId="0"/>
      <p:bldP spid="27693" grpId="0"/>
      <p:bldP spid="27694" grpId="0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-9525" y="5495925"/>
            <a:ext cx="1828800" cy="1371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lIns="90000" tIns="46800" rIns="90000" bIns="468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itchFamily="34" charset="0"/>
              <a:ea typeface="宋体" pitchFamily="2" charset="-122"/>
              <a:cs typeface="+mn-cs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593725" y="1517650"/>
            <a:ext cx="2233613" cy="702310"/>
          </a:xfrm>
          <a:prstGeom prst="rect">
            <a:avLst/>
          </a:prstGeom>
          <a:solidFill>
            <a:schemeClr val="bg2"/>
          </a:solidFill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显性性状</a:t>
            </a:r>
            <a:endParaRPr lang="zh-CN" altLang="en-US" sz="4000" b="1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85775" y="2306638"/>
            <a:ext cx="6985000" cy="549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在杂种子一代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sym typeface="+mn-ea"/>
              </a:rPr>
              <a:t>(</a:t>
            </a:r>
            <a:r>
              <a:rPr lang="en-US" altLang="zh-CN" sz="3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F</a:t>
            </a:r>
            <a:r>
              <a:rPr lang="en-US" altLang="zh-CN" sz="3000" baseline="-25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1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sym typeface="+mn-ea"/>
              </a:rPr>
              <a:t>)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中</a:t>
            </a:r>
            <a:r>
              <a:rPr lang="zh-CN" altLang="en-US" sz="3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显现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出的性状。</a:t>
            </a: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466725" y="3165475"/>
            <a:ext cx="2232025" cy="702310"/>
          </a:xfrm>
          <a:prstGeom prst="rect">
            <a:avLst/>
          </a:prstGeom>
          <a:solidFill>
            <a:schemeClr val="bg2"/>
          </a:solidFill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隐性性状</a:t>
            </a:r>
            <a:endParaRPr lang="zh-CN" altLang="en-US" sz="4000" b="1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395288" y="4365625"/>
            <a:ext cx="2232025" cy="702310"/>
          </a:xfrm>
          <a:prstGeom prst="rect">
            <a:avLst/>
          </a:prstGeom>
          <a:solidFill>
            <a:schemeClr val="bg2"/>
          </a:solidFill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性状分离</a:t>
            </a:r>
            <a:endParaRPr lang="zh-CN" altLang="en-US" sz="4000" b="1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460375" y="5046663"/>
            <a:ext cx="8281988" cy="1007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在杂种子二代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(</a:t>
            </a:r>
            <a:r>
              <a:rPr lang="en-US" altLang="zh-CN" sz="3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F</a:t>
            </a:r>
            <a:r>
              <a:rPr lang="en-US" altLang="zh-CN" sz="3000" baseline="-25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华文中宋" pitchFamily="2" charset="-122"/>
              </a:rPr>
              <a:t>2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)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中，同时出现显性性状和隐性性状的现象。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7013575" y="2278063"/>
            <a:ext cx="1219200" cy="549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(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紫花</a:t>
            </a:r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)</a:t>
            </a:r>
            <a:endParaRPr lang="en-US" altLang="zh-CN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809625" y="3767138"/>
            <a:ext cx="6742113" cy="549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在杂种子一代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(</a:t>
            </a:r>
            <a:r>
              <a:rPr lang="en-US" altLang="zh-CN" sz="3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F</a:t>
            </a:r>
            <a:r>
              <a:rPr lang="en-US" altLang="zh-CN" sz="3000" baseline="-25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1</a:t>
            </a:r>
            <a:r>
              <a:rPr lang="en-US" altLang="zh-CN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)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中</a:t>
            </a:r>
            <a:r>
              <a:rPr lang="zh-CN" altLang="en-US" sz="3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未显现</a:t>
            </a:r>
            <a:r>
              <a:rPr lang="zh-CN" altLang="en-US" sz="30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出的性状。</a:t>
            </a:r>
            <a:endParaRPr lang="zh-CN" altLang="en-US" sz="30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7456488" y="3429000"/>
            <a:ext cx="1219200" cy="549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(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白花</a:t>
            </a:r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)</a:t>
            </a:r>
            <a:endParaRPr lang="en-US" altLang="zh-CN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</p:txBody>
      </p:sp>
      <p:sp>
        <p:nvSpPr>
          <p:cNvPr id="19460" name="文本框 58374"/>
          <p:cNvSpPr txBox="1"/>
          <p:nvPr/>
        </p:nvSpPr>
        <p:spPr>
          <a:xfrm>
            <a:off x="373380" y="625475"/>
            <a:ext cx="270891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相关概念</a:t>
            </a:r>
            <a:endParaRPr lang="zh-CN" altLang="en-US" sz="3200" b="1" dirty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33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33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133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"/>
                                        <p:tgtEl>
                                          <p:spTgt spid="133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"/>
                                        <p:tgtEl>
                                          <p:spTgt spid="133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"/>
                                        <p:tgtEl>
                                          <p:spTgt spid="133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uiExpand="1" build="p"/>
      <p:bldP spid="13320" grpId="0" bldLvl="0" animBg="1"/>
      <p:bldP spid="13321" grpId="0" uiExpand="1" build="p"/>
      <p:bldP spid="13322" grpId="0" uiExpand="1" build="p"/>
      <p:bldP spid="13323" grpId="0" bldLvl="0" animBg="1"/>
      <p:bldP spid="13324" grpId="0" bldLvl="0" animBg="1"/>
      <p:bldP spid="13325" grpId="0" bldLvl="0" animBg="1"/>
      <p:bldP spid="133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5" name="文本框 27654"/>
          <p:cNvSpPr txBox="1"/>
          <p:nvPr/>
        </p:nvSpPr>
        <p:spPr>
          <a:xfrm>
            <a:off x="996315" y="3375660"/>
            <a:ext cx="86487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468313" y="3717925"/>
            <a:ext cx="5032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endParaRPr lang="en-US" altLang="zh-CN" sz="2400" b="1" baseline="-2500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468313" y="4870450"/>
            <a:ext cx="5032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en-US" altLang="zh-CN" sz="2400" b="1" baseline="-2500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179388" y="1023938"/>
            <a:ext cx="4968875" cy="6477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（一）杂交试验，发现问题</a:t>
            </a:r>
            <a:endParaRPr lang="zh-CN" altLang="en-US" sz="2800" b="1" dirty="0">
              <a:solidFill>
                <a:srgbClr val="CC00CC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27668" name="Group 10"/>
          <p:cNvGrpSpPr/>
          <p:nvPr/>
        </p:nvGrpSpPr>
        <p:grpSpPr>
          <a:xfrm>
            <a:off x="2847975" y="4373563"/>
            <a:ext cx="360363" cy="396875"/>
            <a:chOff x="3264" y="1776"/>
            <a:chExt cx="336" cy="370"/>
          </a:xfrm>
        </p:grpSpPr>
        <p:sp>
          <p:nvSpPr>
            <p:cNvPr id="17417" name="Oval 11"/>
            <p:cNvSpPr/>
            <p:nvPr/>
          </p:nvSpPr>
          <p:spPr>
            <a:xfrm>
              <a:off x="3312" y="1824"/>
              <a:ext cx="288" cy="28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18" name="Rectangle 12"/>
            <p:cNvSpPr/>
            <p:nvPr/>
          </p:nvSpPr>
          <p:spPr>
            <a:xfrm>
              <a:off x="3264" y="1776"/>
              <a:ext cx="298" cy="3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/>
              <a:r>
                <a:rPr lang="en-US" altLang="zh-CN" sz="2000" b="1">
                  <a:latin typeface="Times New Roman" pitchFamily="18" charset="0"/>
                  <a:ea typeface="宋体" pitchFamily="2" charset="-122"/>
                </a:rPr>
                <a:t>ⅹ</a:t>
              </a:r>
              <a:endParaRPr lang="en-US" altLang="zh-CN" sz="20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7672" name="矩形 27671"/>
          <p:cNvSpPr/>
          <p:nvPr/>
        </p:nvSpPr>
        <p:spPr>
          <a:xfrm>
            <a:off x="1865313" y="2636838"/>
            <a:ext cx="4905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400" b="1">
                <a:latin typeface="Times New Roman" pitchFamily="18" charset="0"/>
                <a:ea typeface="黑体" pitchFamily="2" charset="-122"/>
              </a:rPr>
              <a:t>×</a:t>
            </a:r>
            <a:endParaRPr lang="zh-CN" altLang="en-US" sz="2400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7420" name="Text Box 6"/>
          <p:cNvSpPr txBox="1"/>
          <p:nvPr/>
        </p:nvSpPr>
        <p:spPr>
          <a:xfrm>
            <a:off x="250825" y="1628775"/>
            <a:ext cx="4968875" cy="6477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en-US" altLang="zh-CN" sz="2800" b="1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CC00CC"/>
                </a:solidFill>
                <a:latin typeface="Times New Roman" pitchFamily="18" charset="0"/>
                <a:ea typeface="宋体" pitchFamily="2" charset="-122"/>
              </a:rPr>
              <a:t>、杂交试验过程及结果</a:t>
            </a:r>
            <a:endParaRPr lang="zh-CN" altLang="en-US" sz="2800" b="1" dirty="0">
              <a:solidFill>
                <a:srgbClr val="CC00CC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4" name="文本框 27673"/>
          <p:cNvSpPr txBox="1"/>
          <p:nvPr/>
        </p:nvSpPr>
        <p:spPr>
          <a:xfrm>
            <a:off x="468313" y="2636838"/>
            <a:ext cx="43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P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5" name="文本框 27674"/>
          <p:cNvSpPr txBox="1"/>
          <p:nvPr/>
        </p:nvSpPr>
        <p:spPr>
          <a:xfrm>
            <a:off x="2351088" y="3303588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6" name="直接连接符 27675"/>
          <p:cNvSpPr/>
          <p:nvPr/>
        </p:nvSpPr>
        <p:spPr>
          <a:xfrm>
            <a:off x="2038350" y="317023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7" name="文本框 27676"/>
          <p:cNvSpPr txBox="1"/>
          <p:nvPr/>
        </p:nvSpPr>
        <p:spPr>
          <a:xfrm>
            <a:off x="2359025" y="3960813"/>
            <a:ext cx="10080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78" name="直接连接符 27677"/>
          <p:cNvSpPr/>
          <p:nvPr/>
        </p:nvSpPr>
        <p:spPr>
          <a:xfrm>
            <a:off x="2057400" y="449738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79" name="文本框 27678"/>
          <p:cNvSpPr txBox="1"/>
          <p:nvPr/>
        </p:nvSpPr>
        <p:spPr>
          <a:xfrm>
            <a:off x="901700" y="5573713"/>
            <a:ext cx="2305050" cy="100488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 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3 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81" name="矩形 27680"/>
          <p:cNvSpPr/>
          <p:nvPr/>
        </p:nvSpPr>
        <p:spPr>
          <a:xfrm>
            <a:off x="1220788" y="222885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♀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82" name="矩形 27681"/>
          <p:cNvSpPr/>
          <p:nvPr/>
        </p:nvSpPr>
        <p:spPr>
          <a:xfrm>
            <a:off x="2643188" y="223520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♂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83" name="文本框 27682"/>
          <p:cNvSpPr txBox="1"/>
          <p:nvPr/>
        </p:nvSpPr>
        <p:spPr>
          <a:xfrm>
            <a:off x="5757863" y="3427413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7684" name="Group 10"/>
          <p:cNvGrpSpPr/>
          <p:nvPr/>
        </p:nvGrpSpPr>
        <p:grpSpPr>
          <a:xfrm>
            <a:off x="5445125" y="4468813"/>
            <a:ext cx="360363" cy="396875"/>
            <a:chOff x="3264" y="1776"/>
            <a:chExt cx="336" cy="370"/>
          </a:xfrm>
        </p:grpSpPr>
        <p:sp>
          <p:nvSpPr>
            <p:cNvPr id="17431" name="Oval 11"/>
            <p:cNvSpPr/>
            <p:nvPr/>
          </p:nvSpPr>
          <p:spPr>
            <a:xfrm>
              <a:off x="3312" y="1824"/>
              <a:ext cx="288" cy="28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32" name="Rectangle 12"/>
            <p:cNvSpPr/>
            <p:nvPr/>
          </p:nvSpPr>
          <p:spPr>
            <a:xfrm>
              <a:off x="3264" y="1776"/>
              <a:ext cx="298" cy="3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/>
              <a:r>
                <a:rPr lang="en-US" altLang="zh-CN" sz="2000" b="1">
                  <a:latin typeface="Times New Roman" pitchFamily="18" charset="0"/>
                  <a:ea typeface="宋体" pitchFamily="2" charset="-122"/>
                </a:rPr>
                <a:t>ⅹ</a:t>
              </a:r>
              <a:endParaRPr lang="en-US" altLang="zh-CN" sz="20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7687" name="矩形 27686"/>
          <p:cNvSpPr/>
          <p:nvPr/>
        </p:nvSpPr>
        <p:spPr>
          <a:xfrm>
            <a:off x="5148263" y="2636838"/>
            <a:ext cx="4905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400" b="1">
                <a:latin typeface="Times New Roman" pitchFamily="18" charset="0"/>
                <a:ea typeface="黑体" pitchFamily="2" charset="-122"/>
              </a:rPr>
              <a:t>×</a:t>
            </a:r>
            <a:endParaRPr lang="zh-CN" altLang="en-US" sz="2400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7688" name="文本框 27687"/>
          <p:cNvSpPr txBox="1"/>
          <p:nvPr/>
        </p:nvSpPr>
        <p:spPr>
          <a:xfrm>
            <a:off x="4132263" y="3389313"/>
            <a:ext cx="1008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89" name="直接连接符 27688"/>
          <p:cNvSpPr/>
          <p:nvPr/>
        </p:nvSpPr>
        <p:spPr>
          <a:xfrm>
            <a:off x="5435600" y="3141663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0" name="文本框 27689"/>
          <p:cNvSpPr txBox="1"/>
          <p:nvPr/>
        </p:nvSpPr>
        <p:spPr>
          <a:xfrm>
            <a:off x="5289550" y="3875088"/>
            <a:ext cx="10080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91" name="直接连接符 27690"/>
          <p:cNvSpPr/>
          <p:nvPr/>
        </p:nvSpPr>
        <p:spPr>
          <a:xfrm>
            <a:off x="5311775" y="445928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2" name="文本框 27691"/>
          <p:cNvSpPr txBox="1"/>
          <p:nvPr/>
        </p:nvSpPr>
        <p:spPr>
          <a:xfrm>
            <a:off x="4437063" y="5711825"/>
            <a:ext cx="2305050" cy="100488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紫花 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白花</a:t>
            </a:r>
            <a:endParaRPr lang="zh-CN" altLang="en-US" sz="2400" b="1" dirty="0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3 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93" name="矩形 27692"/>
          <p:cNvSpPr/>
          <p:nvPr/>
        </p:nvSpPr>
        <p:spPr>
          <a:xfrm>
            <a:off x="4500563" y="2276475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♀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694" name="矩形 27693"/>
          <p:cNvSpPr/>
          <p:nvPr/>
        </p:nvSpPr>
        <p:spPr>
          <a:xfrm>
            <a:off x="6011863" y="2349500"/>
            <a:ext cx="414337" cy="3667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♂</a:t>
            </a:r>
            <a:endParaRPr lang="zh-CN" altLang="en-US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6365" y="113030"/>
            <a:ext cx="7613015" cy="963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fontAlgn="base" hangingPunct="1">
              <a:lnSpc>
                <a:spcPct val="90000"/>
              </a:lnSpc>
            </a:pPr>
            <a:r>
              <a:rPr lang="zh-CN" altLang="en-US" sz="40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一、一对相对性状的杂交实验</a:t>
            </a:r>
            <a:endParaRPr lang="zh-CN" altLang="en-US" sz="40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  <p:pic>
        <p:nvPicPr>
          <p:cNvPr id="28706" name="图片 65570" descr="8-15"/>
          <p:cNvPicPr>
            <a:picLocks noChangeAspect="1"/>
          </p:cNvPicPr>
          <p:nvPr/>
        </p:nvPicPr>
        <p:blipFill>
          <a:blip r:embed="rId1"/>
          <a:srcRect l="17395" r="48735" b="71121"/>
          <a:stretch>
            <a:fillRect/>
          </a:stretch>
        </p:blipFill>
        <p:spPr>
          <a:xfrm>
            <a:off x="1068070" y="255206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8707" name="图片 65571" descr="8-15"/>
          <p:cNvPicPr>
            <a:picLocks noChangeAspect="1"/>
          </p:cNvPicPr>
          <p:nvPr/>
        </p:nvPicPr>
        <p:blipFill>
          <a:blip r:embed="rId2"/>
          <a:srcRect l="59961" r="3563" b="71121"/>
          <a:stretch>
            <a:fillRect/>
          </a:stretch>
        </p:blipFill>
        <p:spPr>
          <a:xfrm>
            <a:off x="2500630" y="2583815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" name="图片 65570" descr="8-15"/>
          <p:cNvPicPr>
            <a:picLocks noChangeAspect="1"/>
          </p:cNvPicPr>
          <p:nvPr/>
        </p:nvPicPr>
        <p:blipFill>
          <a:blip r:embed="rId3"/>
          <a:srcRect l="17395" r="48735" b="71121"/>
          <a:stretch>
            <a:fillRect/>
          </a:stretch>
        </p:blipFill>
        <p:spPr>
          <a:xfrm>
            <a:off x="1642745" y="380301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" name="图片 65570" descr="8-15"/>
          <p:cNvPicPr>
            <a:picLocks noChangeAspect="1"/>
          </p:cNvPicPr>
          <p:nvPr/>
        </p:nvPicPr>
        <p:blipFill>
          <a:blip r:embed="rId4"/>
          <a:srcRect l="17395" r="48735" b="71121"/>
          <a:stretch>
            <a:fillRect/>
          </a:stretch>
        </p:blipFill>
        <p:spPr>
          <a:xfrm>
            <a:off x="1042670" y="473646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" name="图片 65571" descr="8-15"/>
          <p:cNvPicPr>
            <a:picLocks noChangeAspect="1"/>
          </p:cNvPicPr>
          <p:nvPr/>
        </p:nvPicPr>
        <p:blipFill>
          <a:blip r:embed="rId5"/>
          <a:srcRect l="59961" r="3563" b="71121"/>
          <a:stretch>
            <a:fillRect/>
          </a:stretch>
        </p:blipFill>
        <p:spPr>
          <a:xfrm>
            <a:off x="2218055" y="4834890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" name="图片 65570" descr="8-15"/>
          <p:cNvPicPr>
            <a:picLocks noChangeAspect="1"/>
          </p:cNvPicPr>
          <p:nvPr/>
        </p:nvPicPr>
        <p:blipFill>
          <a:blip r:embed="rId6"/>
          <a:srcRect l="17395" r="48735" b="71121"/>
          <a:stretch>
            <a:fillRect/>
          </a:stretch>
        </p:blipFill>
        <p:spPr>
          <a:xfrm>
            <a:off x="5776595" y="2631440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" name="图片 65571" descr="8-15"/>
          <p:cNvPicPr>
            <a:picLocks noChangeAspect="1"/>
          </p:cNvPicPr>
          <p:nvPr/>
        </p:nvPicPr>
        <p:blipFill>
          <a:blip r:embed="rId7"/>
          <a:srcRect l="59961" r="3563" b="71121"/>
          <a:stretch>
            <a:fillRect/>
          </a:stretch>
        </p:blipFill>
        <p:spPr>
          <a:xfrm>
            <a:off x="4427855" y="2625090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" name="图片 65570" descr="8-15"/>
          <p:cNvPicPr>
            <a:picLocks noChangeAspect="1"/>
          </p:cNvPicPr>
          <p:nvPr/>
        </p:nvPicPr>
        <p:blipFill>
          <a:blip r:embed="rId8"/>
          <a:srcRect l="17395" r="48735" b="71121"/>
          <a:stretch>
            <a:fillRect/>
          </a:stretch>
        </p:blipFill>
        <p:spPr>
          <a:xfrm>
            <a:off x="4379595" y="4920615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9" name="图片 65571" descr="8-15"/>
          <p:cNvPicPr>
            <a:picLocks noChangeAspect="1"/>
          </p:cNvPicPr>
          <p:nvPr/>
        </p:nvPicPr>
        <p:blipFill>
          <a:blip r:embed="rId9"/>
          <a:srcRect l="59961" r="3563" b="71121"/>
          <a:stretch>
            <a:fillRect/>
          </a:stretch>
        </p:blipFill>
        <p:spPr>
          <a:xfrm>
            <a:off x="5478780" y="4885690"/>
            <a:ext cx="691515" cy="692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0" name="图片 65570" descr="8-15"/>
          <p:cNvPicPr>
            <a:picLocks noChangeAspect="1"/>
          </p:cNvPicPr>
          <p:nvPr/>
        </p:nvPicPr>
        <p:blipFill>
          <a:blip r:embed="rId10"/>
          <a:srcRect l="17395" r="48735" b="71121"/>
          <a:stretch>
            <a:fillRect/>
          </a:stretch>
        </p:blipFill>
        <p:spPr>
          <a:xfrm>
            <a:off x="4246245" y="3806190"/>
            <a:ext cx="737870" cy="79629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6" name="矩形标注 15"/>
          <p:cNvSpPr/>
          <p:nvPr/>
        </p:nvSpPr>
        <p:spPr>
          <a:xfrm>
            <a:off x="6324600" y="5198745"/>
            <a:ext cx="2809240" cy="1610360"/>
          </a:xfrm>
          <a:prstGeom prst="wedgeRectCallout">
            <a:avLst>
              <a:gd name="adj1" fmla="val -69733"/>
              <a:gd name="adj2" fmla="val 3142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3.</a:t>
            </a:r>
            <a:r>
              <a:rPr lang="en-US" altLang="zh-CN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F</a:t>
            </a:r>
            <a:r>
              <a:rPr lang="en-US" altLang="zh-CN" sz="2800" b="1" baseline="-2500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中出现</a:t>
            </a:r>
            <a:r>
              <a:rPr lang="en-US" altLang="zh-CN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3﹕1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+mn-ea"/>
              </a:rPr>
              <a:t>的比例是不是巧合呢？</a:t>
            </a:r>
            <a:endParaRPr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  <p:bldP spid="27657" grpId="0"/>
      <p:bldP spid="27672" grpId="0"/>
      <p:bldP spid="27674" grpId="0"/>
      <p:bldP spid="27675" grpId="0"/>
      <p:bldP spid="27677" grpId="0"/>
      <p:bldP spid="27679" grpId="0"/>
      <p:bldP spid="27681" grpId="0"/>
      <p:bldP spid="27682" grpId="0"/>
      <p:bldP spid="27683" grpId="0"/>
      <p:bldP spid="27687" grpId="0"/>
      <p:bldP spid="27688" grpId="0"/>
      <p:bldP spid="27690" grpId="0"/>
      <p:bldP spid="27692" grpId="0"/>
      <p:bldP spid="27693" grpId="0"/>
      <p:bldP spid="27694" grpId="0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5350" y="844650"/>
            <a:ext cx="6678000" cy="699594"/>
          </a:xfrm>
        </p:spPr>
        <p:txBody>
          <a:bodyPr/>
          <a:p>
            <a:r>
              <a:rPr lang="zh-CN" altLang="en-US">
                <a:solidFill>
                  <a:srgbClr val="000000"/>
                </a:solidFill>
              </a:rPr>
              <a:t>孟德尔做的豌豆杂交实验结果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8681" name="Picture 2" descr="pic_616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20445" y="1564640"/>
            <a:ext cx="7028180" cy="456120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4819" name="Rectangle 3"/>
          <p:cNvSpPr/>
          <p:nvPr/>
        </p:nvSpPr>
        <p:spPr>
          <a:xfrm>
            <a:off x="6704013" y="2503488"/>
            <a:ext cx="1150937" cy="3514725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zh-CN" dirty="0">
              <a:solidFill>
                <a:srgbClr val="FF0066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52400" y="927100"/>
            <a:ext cx="8893175" cy="1008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eaLnBrk="1" hangingPunct="1"/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1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）性状由遗传因子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决定</a:t>
            </a:r>
            <a:r>
              <a:rPr lang="en-US" altLang="zh-CN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每个因子决定着一种特定的性状。</a:t>
            </a:r>
            <a:endParaRPr lang="zh-CN" altLang="en-US" sz="3000" dirty="0">
              <a:solidFill>
                <a:srgbClr val="00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371600" y="2471738"/>
            <a:ext cx="6408738" cy="1541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algn="just" eaLnBrk="1" hangingPunct="1">
              <a:spcBef>
                <a:spcPct val="5000"/>
              </a:spcBef>
            </a:pP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决定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显性性状</a:t>
            </a:r>
            <a:r>
              <a:rPr lang="en-US" altLang="zh-CN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(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如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紫花</a:t>
            </a:r>
            <a:r>
              <a:rPr lang="en-US" altLang="zh-CN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)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的遗传因子。</a:t>
            </a:r>
            <a:endParaRPr lang="zh-CN" altLang="en-US" sz="30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algn="just" eaLnBrk="1" hangingPunct="1">
              <a:spcBef>
                <a:spcPct val="5000"/>
              </a:spcBef>
            </a:pP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用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大写字母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表示。</a:t>
            </a:r>
            <a:endParaRPr lang="zh-CN" altLang="en-US" sz="30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algn="just" eaLnBrk="1" hangingPunct="1">
              <a:spcBef>
                <a:spcPct val="5000"/>
              </a:spcBef>
            </a:pP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如：紫花的显性遗传因子为</a:t>
            </a:r>
            <a:r>
              <a:rPr lang="en-US" altLang="zh-CN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C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。</a:t>
            </a:r>
            <a:endParaRPr lang="zh-CN" altLang="en-US" sz="3200" dirty="0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485900" y="4567238"/>
            <a:ext cx="6342063" cy="1541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000" tIns="46800" rIns="90000" bIns="46800">
            <a:spAutoFit/>
          </a:bodyPr>
          <a:p>
            <a:pPr lvl="0" algn="just" eaLnBrk="1" hangingPunct="1">
              <a:spcBef>
                <a:spcPct val="5000"/>
              </a:spcBef>
            </a:pP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决定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隐性性状</a:t>
            </a:r>
            <a:r>
              <a:rPr lang="en-US" altLang="zh-CN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(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如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白花</a:t>
            </a:r>
            <a:r>
              <a:rPr lang="en-US" altLang="zh-CN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</a:rPr>
              <a:t>)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的遗传因子。</a:t>
            </a:r>
            <a:endParaRPr lang="zh-CN" altLang="en-US" sz="30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algn="just" eaLnBrk="1" hangingPunct="1">
              <a:spcBef>
                <a:spcPct val="5000"/>
              </a:spcBef>
            </a:pP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用</a:t>
            </a:r>
            <a:r>
              <a:rPr lang="zh-CN" altLang="en-US" sz="3000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itchFamily="66" charset="0"/>
                <a:ea typeface="华文中宋" pitchFamily="2" charset="-122"/>
              </a:rPr>
              <a:t>小写字母</a:t>
            </a:r>
            <a:r>
              <a:rPr lang="zh-CN" altLang="en-US" sz="30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中宋" pitchFamily="2" charset="-122"/>
              </a:rPr>
              <a:t>表示。</a:t>
            </a:r>
            <a:endParaRPr lang="zh-CN" altLang="en-US" sz="30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中宋" pitchFamily="2" charset="-122"/>
            </a:endParaRPr>
          </a:p>
          <a:p>
            <a:pPr lvl="0" algn="just" eaLnBrk="1" hangingPunct="1">
              <a:spcBef>
                <a:spcPct val="5000"/>
              </a:spcBef>
            </a:pP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如：白花的隐性遗传因子为</a:t>
            </a:r>
            <a:r>
              <a:rPr lang="en-US" altLang="zh-CN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c</a:t>
            </a:r>
            <a:r>
              <a:rPr lang="zh-CN" altLang="en-US" sz="320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。</a:t>
            </a:r>
            <a:endParaRPr lang="zh-CN" altLang="en-US" sz="3200" dirty="0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8441" name="Text Box 9"/>
          <p:cNvSpPr txBox="1"/>
          <p:nvPr/>
        </p:nvSpPr>
        <p:spPr>
          <a:xfrm>
            <a:off x="1116013" y="2016125"/>
            <a:ext cx="2663825" cy="549910"/>
          </a:xfrm>
          <a:prstGeom prst="rect">
            <a:avLst/>
          </a:prstGeom>
          <a:solidFill>
            <a:schemeClr val="bg2"/>
          </a:solidFill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宋体" charset="0"/>
                <a:ea typeface="宋体" charset="0"/>
              </a:rPr>
              <a:t>显性遗传因子</a:t>
            </a:r>
            <a:endParaRPr lang="zh-CN" altLang="en-US" sz="3000" b="1" dirty="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sp>
        <p:nvSpPr>
          <p:cNvPr id="18442" name="Text Box 10"/>
          <p:cNvSpPr txBox="1"/>
          <p:nvPr/>
        </p:nvSpPr>
        <p:spPr>
          <a:xfrm>
            <a:off x="962025" y="3989388"/>
            <a:ext cx="2593975" cy="549910"/>
          </a:xfrm>
          <a:prstGeom prst="rect">
            <a:avLst/>
          </a:prstGeom>
          <a:solidFill>
            <a:schemeClr val="bg2"/>
          </a:solidFill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宋体" charset="0"/>
                <a:ea typeface="宋体" charset="0"/>
              </a:rPr>
              <a:t>隐性遗传因子</a:t>
            </a:r>
            <a:endParaRPr lang="zh-CN" altLang="en-US" sz="3000" b="1" dirty="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sp>
        <p:nvSpPr>
          <p:cNvPr id="22536" name="Rectangle 11"/>
          <p:cNvSpPr/>
          <p:nvPr/>
        </p:nvSpPr>
        <p:spPr>
          <a:xfrm>
            <a:off x="0" y="0"/>
            <a:ext cx="7924800" cy="762000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</p:spPr>
        <p:txBody>
          <a:bodyPr lIns="0" rIns="0" anchor="ctr"/>
          <a:p>
            <a:pPr marL="342900" lvl="0" indent="-342900" eaLnBrk="1" hangingPunct="1">
              <a:spcBef>
                <a:spcPct val="20000"/>
              </a:spcBef>
            </a:pPr>
            <a:endParaRPr lang="zh-CN" altLang="en-US" sz="40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0481" name="矩形 29699"/>
          <p:cNvSpPr/>
          <p:nvPr/>
        </p:nvSpPr>
        <p:spPr>
          <a:xfrm>
            <a:off x="149225" y="447040"/>
            <a:ext cx="74472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b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FF"/>
                </a:solidFill>
                <a:latin typeface="宋体" pitchFamily="2" charset="-122"/>
                <a:ea typeface="宋体" pitchFamily="2" charset="-122"/>
              </a:rPr>
              <a:t>（二）提出假说，解释现象</a:t>
            </a:r>
            <a:endParaRPr lang="zh-CN" altLang="en-US" sz="2800" b="1">
              <a:solidFill>
                <a:srgbClr val="CC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43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184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1844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84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843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8439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8439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"/>
                                        <p:tgtEl>
                                          <p:spTgt spid="184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"/>
                                        <p:tgtEl>
                                          <p:spTgt spid="1844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84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84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8440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18440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 build="p"/>
      <p:bldP spid="18439" grpId="0" uiExpand="1" build="p"/>
      <p:bldP spid="18440" grpId="0" uiExpand="1" build="p"/>
      <p:bldP spid="18441" grpId="0" uiExpand="1" build="p"/>
      <p:bldP spid="18442" grpId="0" uiExpand="1" build="p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04"/>
</p:tagLst>
</file>

<file path=ppt/theme/theme1.xml><?xml version="1.0" encoding="utf-8"?>
<a:theme xmlns:a="http://schemas.openxmlformats.org/drawingml/2006/main" name="A000120140530B01PPBG">
  <a:themeElements>
    <a:clrScheme name="KSO_GREEN5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3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2165</Words>
  <Application>Kingsoft Office WPP</Application>
  <PresentationFormat>宽屏</PresentationFormat>
  <Paragraphs>388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A000120140530B01PPBG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孟德尔做的豌豆杂交实验结果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2016-03-05T14:17:00Z</dcterms:created>
  <dcterms:modified xsi:type="dcterms:W3CDTF">2016-03-06T15:38:34Z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