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3"/>
  </p:sldMasterIdLst>
  <p:notesMasterIdLst>
    <p:notesMasterId r:id="rId31"/>
  </p:notesMasterIdLst>
  <p:sldIdLst>
    <p:sldId id="274" r:id="rId4"/>
    <p:sldId id="263" r:id="rId5"/>
    <p:sldId id="264" r:id="rId6"/>
    <p:sldId id="317" r:id="rId7"/>
    <p:sldId id="350" r:id="rId8"/>
    <p:sldId id="267" r:id="rId9"/>
    <p:sldId id="268" r:id="rId10"/>
    <p:sldId id="295" r:id="rId11"/>
    <p:sldId id="335" r:id="rId12"/>
    <p:sldId id="336" r:id="rId13"/>
    <p:sldId id="337" r:id="rId14"/>
    <p:sldId id="265" r:id="rId15"/>
    <p:sldId id="340" r:id="rId16"/>
    <p:sldId id="341" r:id="rId17"/>
    <p:sldId id="342" r:id="rId18"/>
    <p:sldId id="351" r:id="rId19"/>
    <p:sldId id="266" r:id="rId20"/>
    <p:sldId id="352" r:id="rId21"/>
    <p:sldId id="269" r:id="rId22"/>
    <p:sldId id="339" r:id="rId23"/>
    <p:sldId id="344" r:id="rId24"/>
    <p:sldId id="270" r:id="rId25"/>
    <p:sldId id="345" r:id="rId26"/>
    <p:sldId id="346" r:id="rId27"/>
    <p:sldId id="271" r:id="rId28"/>
    <p:sldId id="348" r:id="rId29"/>
    <p:sldId id="349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94" autoAdjust="0"/>
  </p:normalViewPr>
  <p:slideViewPr>
    <p:cSldViewPr showGuides="1">
      <p:cViewPr varScale="1">
        <p:scale>
          <a:sx n="84" d="100"/>
          <a:sy n="84" d="100"/>
        </p:scale>
        <p:origin x="106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.xml"/><Relationship Id="rId4" Type="http://schemas.openxmlformats.org/officeDocument/2006/relationships/slide" Target="../slides/slide3.xml"/><Relationship Id="rId3" Type="http://schemas.openxmlformats.org/officeDocument/2006/relationships/slide" Target="../slides/slide12.xml"/><Relationship Id="rId2" Type="http://schemas.openxmlformats.org/officeDocument/2006/relationships/slide" Target="../slides/slide2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.xml"/><Relationship Id="rId4" Type="http://schemas.openxmlformats.org/officeDocument/2006/relationships/slide" Target="../slides/slide3.xml"/><Relationship Id="rId3" Type="http://schemas.openxmlformats.org/officeDocument/2006/relationships/slide" Target="../slides/slide12.xml"/><Relationship Id="rId2" Type="http://schemas.openxmlformats.org/officeDocument/2006/relationships/slide" Target="../slides/slide2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.xml"/><Relationship Id="rId4" Type="http://schemas.openxmlformats.org/officeDocument/2006/relationships/slide" Target="../slides/slide3.xml"/><Relationship Id="rId3" Type="http://schemas.openxmlformats.org/officeDocument/2006/relationships/slide" Target="../slides/slide12.xml"/><Relationship Id="rId2" Type="http://schemas.openxmlformats.org/officeDocument/2006/relationships/slide" Target="../slides/slide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.xml"/><Relationship Id="rId4" Type="http://schemas.openxmlformats.org/officeDocument/2006/relationships/slide" Target="../slides/slide3.xml"/><Relationship Id="rId3" Type="http://schemas.openxmlformats.org/officeDocument/2006/relationships/slide" Target="../slides/slide12.xml"/><Relationship Id="rId2" Type="http://schemas.openxmlformats.org/officeDocument/2006/relationships/slide" Target="../slides/slide2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五边形 13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五边形 14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五边形 7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五边形 13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五边形 14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五边形 8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佳作赏析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五边形 13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核心归纳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五边形 14">
            <a:hlinkClick r:id="rId4" action="ppaction://hlinksldjump"/>
          </p:cNvPr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预习导引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5" action="ppaction://hlinksldjump"/>
          </p:cNvPr>
          <p:cNvSpPr/>
          <p:nvPr userDrawn="1"/>
        </p:nvSpPr>
        <p:spPr>
          <a:xfrm>
            <a:off x="4317166" y="282159"/>
            <a:ext cx="77604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179388" y="692150"/>
            <a:ext cx="8913812" cy="61102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1908175" y="2492375"/>
            <a:ext cx="5545138" cy="12223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2055" name="矩形 2054"/>
          <p:cNvSpPr/>
          <p:nvPr/>
        </p:nvSpPr>
        <p:spPr>
          <a:xfrm>
            <a:off x="1588" y="549275"/>
            <a:ext cx="9144000" cy="15113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6" name="标题 2055"/>
          <p:cNvSpPr/>
          <p:nvPr>
            <p:ph type="ctrTitle"/>
          </p:nvPr>
        </p:nvSpPr>
        <p:spPr>
          <a:xfrm>
            <a:off x="755650" y="620713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b="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/>
    </p:bld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1588" y="333375"/>
            <a:ext cx="9144000" cy="100965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1027" name="图片 1026" descr="关系图"/>
          <p:cNvPicPr>
            <a:picLocks noChangeAspect="1"/>
          </p:cNvPicPr>
          <p:nvPr/>
        </p:nvPicPr>
        <p:blipFill>
          <a:blip r:embed="rId13"/>
          <a:srcRect t="1094" r="8122" b="13318"/>
          <a:stretch>
            <a:fillRect/>
          </a:stretch>
        </p:blipFill>
        <p:spPr>
          <a:xfrm>
            <a:off x="5797550" y="4438650"/>
            <a:ext cx="3340100" cy="2333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8" name="标题 1027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8.jpeg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17.xml"/><Relationship Id="rId1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5.xml"/><Relationship Id="rId1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5.xml"/><Relationship Id="rId1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5.xml"/><Relationship Id="rId1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5.xml"/><Relationship Id="rId1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5.xml"/><Relationship Id="rId1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5.xml"/><Relationship Id="rId1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5.jpeg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6.emf"/><Relationship Id="rId3" Type="http://schemas.openxmlformats.org/officeDocument/2006/relationships/package" Target="../embeddings/Document1.docx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7.emf"/><Relationship Id="rId3" Type="http://schemas.openxmlformats.org/officeDocument/2006/relationships/package" Target="../embeddings/Document2.docx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470025" y="2852737"/>
            <a:ext cx="6203950" cy="576263"/>
          </a:xfrm>
          <a:prstGeom prst="rect">
            <a:avLst/>
          </a:prstGeom>
        </p:spPr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dirty="0"/>
              <a:t>　故都的秋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不能自已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不由自主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捧得金球奖的海伦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没有像其他明星那样激动到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不能自已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、热泪盈眶、语无伦次的地步。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传媒改变了现代生活方式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文学也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不由自主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地受传媒文化的影响而发生变化。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不能控制自己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但使用的范围略有不同。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不能自已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自己控制不住自己的感情。多用在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激动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的场合。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不由自主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由不得自己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控制不了自己。使用的范围较宽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可用在高兴时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也可用在悲伤时。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98628" y="215489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1427" y="296390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萧索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萧条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萧索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的晚秋景象总会引起人们伤感的情绪。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每当危机来临的时候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经济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萧条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市场冷落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大量的工人失业。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两者都是形容词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均可表示冷落而无生气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不兴旺。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萧索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侧重于强调缺乏生机、不热闹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多用于自然景物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或人对自然景物的感觉。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萧条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侧重于强调冷寂、不兴旺。另外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萧条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在表示经济上的衰落意义时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萧索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没有同义关系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不能替用。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9684" y="256490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7051" y="297491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北国的秋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却特别地来得清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来得静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来得悲凉。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此句是文章的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。全文紧扣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来写。这既是文中景物的特点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也是作者的情感基调。我们在反复诵读中可以体会到作者对北国的秋爱得深沉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作者不仅喜爱它的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也喜爱它的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这反映出作者独特的审美情趣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表达了作者以悲凉为美的独特的追求。当然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这种审美追求也折射出作者当时心情的苦闷、忧愁。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就是在皇城人海之中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紫黑色次之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淡红者最下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这是一幅巨大的画面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带有立体的美感。碧绿寥廓的天空是画的背景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地面上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五颜六色的牵牛花荟萃成流光溢彩的野花圃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天与地之间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间或出现一两只驯鸽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点缀在一大片的空白中间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显得疏密得体、浓淡相宜。坐在院子里的人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手捧茶碗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仰望碧空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俯身撷牵牛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耳边不时传来驯鸽的飞声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画面有静有动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秋的美、秋的情趣完全融合在蓝天、飞鸽、日光与牵牛花之中。这种清淡中略带一点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野味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的情调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体现出故都的秋的质朴美和原始美。这幅画面选用的大多是些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冷色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以此来显示深沉、淡泊的特征。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这嘶叫的秋蝉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在北平可和蟋蟀耗子一样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简直像是家家户户都养在家里的家虫。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这句话可从两个方面理解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作者认为秋蝉的残声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是北国的特产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在烘托北国秋意中是必不可少的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到处都能听见它们的啼唱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说明了它们是北国悲凉的秋声中的主角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因而称之为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家虫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把秋蝉当作家家户户都养在家里的家虫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暗示了作者对它们的喜爱之情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对北国秋声中这一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高音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的情有独钟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也体现了秋的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之意。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不单是诗人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就是被关闭在牢狱里的囚犯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到了秋天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我想也一定会感到一种不能自已的深情。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这一说法应源于中国古代的刑罚制度。明、清时出现朝审、秋审制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清代朝审是对刑部在押死刑犯的复审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秋审于每年秋季举行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是对各省上报的死刑犯的复审。分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情实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缓决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可矜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留养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四类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由刑部总其成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具奏皇帝以待敕裁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判决即行确定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依类处理。故而秋季对狱中囚犯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尤其是死刑犯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的确具有特殊的意义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故产生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一种不能自已的深情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也是自然的了。作者引此例意在说明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秋之于人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何尝有国别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更何尝有人种阶级的区别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人与一切动物一样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在秋季到来时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感受到的是深沉、幽远、严厉、萧索。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73959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江南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秋当然也是有的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是不合适的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南国之秋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当然是也有它的特异的地方的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黄犬之与骆驼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点评</a:t>
            </a:r>
            <a:r>
              <a:rPr lang="en-US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北国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之秋的特点是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而南国之秋则具有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的特点。作者多次提到南国之秋都是为了烘托对比北国之秋的特色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以南国秋天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草木凋得慢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空气来得润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天的颜色显得淡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来烘托故都秋色的味道醇厚、浓郁。以南国之秋的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色彩不浓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回味不永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来烘托北国之秋的色彩浓重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枣子红透、牵牛花的蓝白之色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、天之高远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很高很高的碧绿的天色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使人处于其中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回味隽永。由故都之秋中的槐树、蝉声、果树写到南国之秋中的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廿四桥的明月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钱塘江的秋潮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普陀山的凉雾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荔枝湾的残荷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在对比、映衬中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突出了故都的秋之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也表达了在这一时期作者苦闷、忧愁的思想感情。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790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故都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北平有很多风景名胜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作者为什么不详写故都秋天的著名风景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而写这萧瑟的秋风秋雨、飘零的槐叶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作者对北平秋天那些著名的风景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只是点到为止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而主要描写普遍存在于家家户户街头巷尾的那些景象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原因有三点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其一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这是由作家的思想决定的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他追求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并笼罩着淡淡的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那些著名风景区都是游人云集、热闹非凡的地方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那里的景色难以表达作者的这种思想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其二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那些著名的风景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是古往今来文人墨客吟咏北平秋天常用的题材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虽富于秋的特色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但不容易道出新意来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其三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不识庐山真面目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只缘身在此山中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对那些常见的景象人们虽然很熟悉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却往往忽略了它们的特殊意味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作者把它们挖掘出来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集中起来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使人们更加深刻地体味到北平的秋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1520" y="1187729"/>
            <a:ext cx="8640960" cy="5136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文章的题目是《故都的秋》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为什么多次写到了南国的秋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其作用是什么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 smtClean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南国的秋主要是为了形成对照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衬托北国秋景之美、秋味之浓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同时显示作者对故都的秋的热爱、赞美和眷恋。作者在开头点出北国之秋的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的特点后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接着写到了江南之秋。但那里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草木凋得慢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空气来得润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天的颜色显得淡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又时常多雨而少风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秋的味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秋的色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秋的意境与姿态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总看不饱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尝不透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赏玩不到十足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。在文章倒数第二段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作者又写到了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南国之秋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当然是也有它的特异的地方的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譬如廿四桥的明月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钱塘江的秋潮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普陀山的凉雾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荔枝湾的残荷等等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可是色彩不浓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回味不永。比起北国的秋来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正像是黄酒之与白干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稀饭之与馍馍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鲈鱼之与大蟹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黄犬之与骆驼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。这些描述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极为鲜明地突出北国之秋的秋色之美、秋味之浓、秋意之十足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饱含着作者对北国之秋的盛赞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渗透着作者对故都的秋的深深挚爱和眷恋。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16M03.eps" descr="id:214749448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187624" y="1515758"/>
            <a:ext cx="6091620" cy="45775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不同经历、不同心境的人对秋天会有不同的感受。既有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轻寒正是可人天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的惬意、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我言秋日胜春朝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的昂扬、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长风万里送秋雁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对此可以酣高楼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的畅快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悲哉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秋之为气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的萧瑟、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秋风秋雨愁煞人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的哀怨、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却道天凉好个秋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的无奈。现代著名作家郁达夫则以自己独特的视角、与众不同的体会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入手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咏赞了故都的秋天。以情驭景、以景显情的写法是学习本文应掌握的重点。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374857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以情驭景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形散神聚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《故都的秋》是郁达夫的写景名篇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也是现代散文中的名篇。文章感情浓厚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意味隽永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文辞优美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写景状物细腻深沉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语言清新淡远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蕴含着色彩感和韵律美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体现了郁达夫散文的独特个性和美学价值。在这篇脍炙人口的文章中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最为人称道的是以情驭景、形散神聚的写作手法。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作者开篇点题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明确提出自己饱尝到的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故都的秋味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清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从第三段开始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作者集中笔力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描写了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庭院秋景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秋槐落蕊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秋蝉残声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秋雨话凉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风沙秋果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这几幅画面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而这几幅画面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准确地诠释了散文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形散而神不散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的特点。首先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作者刻意描绘的五种景物之间没有明显的时空联系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也没有按照什么顺序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小院、槐树、秋蝉、秋雨和秋果都是零散琐碎的材料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这是第一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句段点评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审美鉴赏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07752" y="1223573"/>
            <a:ext cx="8528496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除了写到北国之秋常见的五种景物之外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作者又分别在文章开头第二段和倒数第二段写了南国之秋的特点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这是第二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。再次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在文章的倒数第三段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作者又加上了一段关于中外文人在诗文中对秋引起的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深沉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幽远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严厉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萧索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的感触的文字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这一段的内容与前文的景物描写显然不同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这是第三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作者始终没忘文章的主题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表现故都的秋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的特点。五幅画面集中体现了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与南国之秋的对比也体现了北国之秋的特点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就是在倒数第三段的议论中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作者也是紧紧围绕世人对秋引起的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深沉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幽远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严厉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萧索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的感触来写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这正是作者眼中之境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从表达方式上看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有叙述、描写、抒情、议论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这一切都是为了突出故都之秋的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。在作者笔下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秋味、秋色、秋的意境和姿态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皆着我之色彩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笼上了一层深沉的忧虑和悲凉之情。本文充分体现了以情驭景、形散神聚的特点。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写给秋天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寂然的夜万籁无声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将睡未睡之际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窗外忽然响起了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唧唧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的虫鸣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不似白昼的蝉鸣那么尖锐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也不像傍晚的蛙鼓那么嘈杂。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唧唧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唧唧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的虫声此起彼伏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婉转柔和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富有节奏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它们是秋天的精灵。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暗夜中我想象不出它们的模样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据说这种秋虫生命十分短暂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朝生暮死。若真是这样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今夜的鸣叫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该是一曲挽歌了。这些小可爱让人无端生出怜惜和一丝敬意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它们唱着歌和这个世界告别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同时用歌声告知这个世界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秋天到了。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万物有灵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而这灵一定是被一颗心包裹着的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即使草芥一般的秋虫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也有属于自己的心灵之歌。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是秋天了。清晨的风带着宜人的清爽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阳光不似前些日子火辣辣、亮晃晃地让人四处躲闪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而是蜜一般透过窗户上的栅栏涂抹在雪白的墙壁上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给人亲近的愿望。洗漱间被这金色的阳光照得通体透亮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垂直挂着的发梳底端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几根落发挂在肩头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摇摇欲坠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它们是另一个秋天的见证。林荫小道上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一片落叶以和落发同样的姿势飘摇而下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借着风力不偏不倚落在我的手上。落叶锯齿的边缘是枯褐色的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像痊愈过后细细的伤痕。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杂志上一个中年人的感悟短文十分漂亮、隽永。中年人的心境其实就像这浅浅的秋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热烈中有一抹妥协和内敛。像一条出了山涧的溪流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注入平原的河道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不再跌跌撞撞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不再奔突跳跃。视野变得很宽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心胸变得豁达。行走在秋天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对于生活和事业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有了一份释怀的从容。对于心爱的人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不求全责备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唯在心里祈祷平安幸福。对于所得不求完美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对于付出不问结果。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不是每一棵秋天的树都有果实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沉甸甸的记忆以及哪怕不是十分明晰的觉悟不也一样属于秋天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不也一样是收获吗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回忆一朵荷花在夏日池塘打开的惊喜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回忆漂泊的云朵在心湖投影的甜蜜。和智者一起体会真和善的含义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知人之艰难却不退化为物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知神之无所不能却不梦想成仙。让爱和思念在心头燃烧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用理性把它置换成温暖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走在秋意蔓延的长路上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不言后悔也不诉离殇。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algn="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摘自《南湖晚报》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这是一篇富有哲思的随笔散文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文章的最大特点是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形散而神不散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。作者选取了窗外的虫声、木梳上的落发、林荫道上的落叶、杂志上中年人的文章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来体悟秋的静美、恬淡、安详。这些看似毫无关联的材料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在作者情感的贯串下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有机地成为一体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绘成了一幅温润的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秋景图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美文品读</a:t>
            </a: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在我国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秋天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作为一个特殊的季节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曾给羁旅行人带来无尽的乡思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也给善感的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秋士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带来无限的感伤。她以其独有的自然魅力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让思妇、游子、迁客骚人乃至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南冠楚囚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迎风陨泪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睹景断肠。本文的有关语句和下面的材料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可以用在以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铭记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思念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依恋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等为立意的作文中。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美文品读</a:t>
            </a: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NEU-BZ-S92"/>
                <a:cs typeface="Times New Roman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在《故都的秋》中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郁达夫用饱蘸深情的笔触描绘了故都北平的秋天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表达了对故都的殷殷思念。如他写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我的不远千里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要从杭州赶上青岛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更要从青岛赶上北平来的理由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也不过想饱尝一尝这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这故都的秋味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对北国之秋的深厚之情溢于言表。他还选择了具有代表性和富有特色的秋花、秋草、秋蝉、秋雨、秋实等景物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对故都之秋进行了烘托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那清静且悲凉的情韵、含蓄且坚忍的品格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自然而然地拨动了思念的心弦。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廿四桥的明月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钱塘江的秋潮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普陀山的凉雾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荔枝湾的残荷等等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虽然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色彩不浓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回味不永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但哪一点不流露出赤子对故都家园的依恋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不流露出作者对大好河山的热爱和颂扬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美文品读</a:t>
            </a:r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NEU-BZ-S92"/>
                <a:cs typeface="Times New Roman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这是一个引人生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的字眼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不记得是谁一语道破了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的天机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在中国自古至今的诗文中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就有了刘禹锡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自古逢秋悲寂寥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的惆怅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有了李商隐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君问归期未有期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巴山夜雨涨秋池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的落寞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有了范仲淹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浊酒一杯家万里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燕然未勒归无计。羌管悠悠霜满地。人不寐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将军白发征夫泪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的无奈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有了马致远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夕阳西下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断肠人在天涯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的感喟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有了秋瑾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秋风秋雨愁煞人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的怅惘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有了余光中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大寒流从那块土地上弥天卷来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这种酷冷吾与古大陆分担。不能扑进她怀里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被她的裾边扫一扫吧也算是安慰孺慕之情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的期盼。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《故都的秋》写于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1934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年。由于国民党白色恐怖的威胁等原因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郁达夫于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1933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月由上海迁居杭州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并在杭州居住近三年。在这段时间里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他思想苦闷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创作枯竭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过的是一种闲散安逸的生活。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在家吃点精制的菜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喝点芳醇的酒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睡睡午觉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看看闲书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不愿意将行动和平时有所移易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总之是懒得动。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引自郁达夫《住所的话》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在这二三年间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郁达夫花了很多时间游山玩水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在一定程度上也是为了排遣现实带给他的苦闷和离群索居的寂寞。他在游山玩水的过程中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写了许多游记。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1934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郁达夫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不远千里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从杭州经青岛去北平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再次饱尝了故都的秋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并于同年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月写下了这篇优美的散文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《故都的秋》。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Y17.eps" descr="id:214749440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491880" y="1268759"/>
            <a:ext cx="2016224" cy="286458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407707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郁达夫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(1896—1945),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原名郁文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浙江富阳人。现代小说家、散文家。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1913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年赴日本留学。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1921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年与郭沫若、成仿吾等人发起成立创造社。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1930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月发起成立中国左翼作家联盟。抗战爆发后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他积极投入抗日救亡运动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后流亡苏门答腊。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1945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月被日本宪兵秘密杀害。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1952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年被中央人民政府追认为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为民族解放殉难的烈士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。代表作有《沉沦》《春风沉醉的晚上》《迟桂花》等。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中国左翼作家联盟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简称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左联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是中国共产党于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1930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年在上海领导创建的一个文学组织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代表人物是鲁迅、蒋光慈、郁达夫等。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1936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为了建立文艺界抗日民族统一战线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左联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自动解散。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5536" y="1124744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8000" y="1556792"/>
          <a:ext cx="8128000" cy="5457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1" name="文档" r:id="rId3" imgW="3897630" imgH="2614295" progId="Word.Document.12">
                  <p:embed/>
                </p:oleObj>
              </mc:Choice>
              <mc:Fallback>
                <p:oleObj name="文档" r:id="rId3" imgW="3897630" imgH="2614295" progId="Word.Document.12">
                  <p:embed/>
                  <p:pic>
                    <p:nvPicPr>
                      <p:cNvPr id="0" name="图片 307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54573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44824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2420888"/>
          <a:ext cx="8128000" cy="3412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9" name="文档" r:id="rId3" imgW="3897630" imgH="1635760" progId="Word.Document.12">
                  <p:embed/>
                </p:oleObj>
              </mc:Choice>
              <mc:Fallback>
                <p:oleObj name="文档" r:id="rId3" imgW="3897630" imgH="1635760" progId="Word.Document.12">
                  <p:embed/>
                  <p:pic>
                    <p:nvPicPr>
                      <p:cNvPr id="0" name="图片 72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420888"/>
                        <a:ext cx="8128000" cy="3412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不远千里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不以千里为远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形容不怕路途遥远。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混混沌沌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不清楚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不明白。文中指无知无识的样子。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疏疏落落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稀疏零落。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落蕊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落花。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一叶知秋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也叫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一叶落而知天下秋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。看见一片落叶就知道秋天的来临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比喻发现一点儿预兆就料到事物发展的趋向。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潜意识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心理学上指不知不觉、没有意识的心理活动。是机体对外界刺激的本能反应。也说下意识。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平平仄仄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泛指由平仄构成的诗文的韵律。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自然而然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itchFamily="18" charset="0"/>
              </a:rPr>
              <a:t>理所当然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中国传统艺术的创新是一个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自然而然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花开本无心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水到渠自成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自由退货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在国外被看作是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理所当然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的事。退换货现象无论对顾客还是对商家来说都习以为常。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十分正常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不足为奇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但词义的侧重点有所不同。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自然而然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不经外力作用而如此。强调的是正常性。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理所当然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从道理上说应当这样。多指在现实生活中没有按道理上说的做。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21183" y="237091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2052" y="317333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主题1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商务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6027</Words>
  <Application>Kingsoft Office WPP</Application>
  <PresentationFormat>全屏显示(4:3)</PresentationFormat>
  <Paragraphs>227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主题1</vt:lpstr>
      <vt:lpstr>商务合作</vt:lpstr>
      <vt:lpstr>Word.Document.12</vt:lpstr>
      <vt:lpstr>2　故都的秋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2015-04-23T00:36:00Z</dcterms:created>
  <dcterms:modified xsi:type="dcterms:W3CDTF">2017-09-13T01:05:02Z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