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3"/>
  </p:sldMasterIdLst>
  <p:notesMasterIdLst>
    <p:notesMasterId r:id="rId40"/>
  </p:notesMasterIdLst>
  <p:sldIdLst>
    <p:sldId id="274" r:id="rId4"/>
    <p:sldId id="263" r:id="rId5"/>
    <p:sldId id="264" r:id="rId6"/>
    <p:sldId id="350" r:id="rId7"/>
    <p:sldId id="365" r:id="rId8"/>
    <p:sldId id="267" r:id="rId9"/>
    <p:sldId id="268" r:id="rId10"/>
    <p:sldId id="295" r:id="rId11"/>
    <p:sldId id="335" r:id="rId12"/>
    <p:sldId id="336" r:id="rId13"/>
    <p:sldId id="337" r:id="rId14"/>
    <p:sldId id="352" r:id="rId15"/>
    <p:sldId id="357" r:id="rId16"/>
    <p:sldId id="360" r:id="rId17"/>
    <p:sldId id="361" r:id="rId18"/>
    <p:sldId id="362" r:id="rId19"/>
    <p:sldId id="265" r:id="rId20"/>
    <p:sldId id="366" r:id="rId21"/>
    <p:sldId id="367" r:id="rId22"/>
    <p:sldId id="353" r:id="rId23"/>
    <p:sldId id="266" r:id="rId24"/>
    <p:sldId id="369" r:id="rId25"/>
    <p:sldId id="368" r:id="rId26"/>
    <p:sldId id="269" r:id="rId27"/>
    <p:sldId id="339" r:id="rId28"/>
    <p:sldId id="344" r:id="rId29"/>
    <p:sldId id="371" r:id="rId30"/>
    <p:sldId id="270" r:id="rId31"/>
    <p:sldId id="345" r:id="rId32"/>
    <p:sldId id="346" r:id="rId33"/>
    <p:sldId id="347" r:id="rId34"/>
    <p:sldId id="354" r:id="rId35"/>
    <p:sldId id="364" r:id="rId36"/>
    <p:sldId id="271" r:id="rId37"/>
    <p:sldId id="348" r:id="rId38"/>
    <p:sldId id="370"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494" autoAdjust="0"/>
  </p:normalViewPr>
  <p:slideViewPr>
    <p:cSldViewPr showGuides="1">
      <p:cViewPr varScale="1">
        <p:scale>
          <a:sx n="84" d="100"/>
          <a:sy n="84" d="100"/>
        </p:scale>
        <p:origin x="1068"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7.xml"/><Relationship Id="rId2" Type="http://schemas.openxmlformats.org/officeDocument/2006/relationships/slide" Target="../slides/slide28.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7.xml"/><Relationship Id="rId2" Type="http://schemas.openxmlformats.org/officeDocument/2006/relationships/slide" Target="../slides/slide2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7.xml"/><Relationship Id="rId2" Type="http://schemas.openxmlformats.org/officeDocument/2006/relationships/slide" Target="../slides/slide2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7.xml"/><Relationship Id="rId2" Type="http://schemas.openxmlformats.org/officeDocument/2006/relationships/slide" Target="../slides/slide28.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5" name="图片 4" descr="fon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grpSp>
        <p:nvGrpSpPr>
          <p:cNvPr id="2" name="组合 1"/>
          <p:cNvGrpSpPr/>
          <p:nvPr/>
        </p:nvGrpSpPr>
        <p:grpSpPr>
          <a:xfrm>
            <a:off x="2411760" y="1558504"/>
            <a:ext cx="5946429" cy="214312"/>
            <a:chOff x="2411760" y="1558504"/>
            <a:chExt cx="5946429" cy="214312"/>
          </a:xfrm>
        </p:grpSpPr>
        <p:sp>
          <p:nvSpPr>
            <p:cNvPr id="12" name="Line 46"/>
            <p:cNvSpPr>
              <a:spLocks noChangeShapeType="1"/>
            </p:cNvSpPr>
            <p:nvPr/>
          </p:nvSpPr>
          <p:spPr bwMode="auto">
            <a:xfrm>
              <a:off x="2626073" y="1663279"/>
              <a:ext cx="5732116" cy="0"/>
            </a:xfrm>
            <a:prstGeom prst="line">
              <a:avLst/>
            </a:prstGeom>
            <a:noFill/>
            <a:ln w="25400">
              <a:solidFill>
                <a:srgbClr val="5F5F5F"/>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十六角星 12"/>
            <p:cNvSpPr/>
            <p:nvPr/>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8" name="五边形 7">
            <a:hlinkClick r:id="rId5" action="ppaction://hlinksldjump"/>
          </p:cNvPr>
          <p:cNvSpPr/>
          <p:nvPr userDrawn="1"/>
        </p:nvSpPr>
        <p:spPr>
          <a:xfrm>
            <a:off x="4317166" y="282159"/>
            <a:ext cx="77604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首 页</a:t>
            </a:r>
            <a:endParaRPr lang="zh-CN" altLang="en-US" sz="1600" dirty="0">
              <a:solidFill>
                <a:schemeClr val="accent5">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预习导引</a:t>
            </a:r>
            <a:endParaRPr lang="zh-CN" altLang="en-US" sz="1600" dirty="0">
              <a:solidFill>
                <a:schemeClr val="accent5">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sp>
        <p:nvSpPr>
          <p:cNvPr id="8" name="五边形 7">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9" name="五边形 8">
            <a:hlinkClick r:id="rId3" action="ppaction://hlinksldjump"/>
          </p:cNvPr>
          <p:cNvSpPr/>
          <p:nvPr userDrawn="1"/>
        </p:nvSpPr>
        <p:spPr>
          <a:xfrm>
            <a:off x="616475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核心归纳</a:t>
            </a:r>
            <a:endParaRPr lang="zh-CN" altLang="en-US" sz="1600" dirty="0">
              <a:solidFill>
                <a:schemeClr val="accent5">
                  <a:lumMod val="20000"/>
                  <a:lumOff val="80000"/>
                </a:schemeClr>
              </a:solidFill>
            </a:endParaRPr>
          </a:p>
        </p:txBody>
      </p:sp>
      <p:sp>
        <p:nvSpPr>
          <p:cNvPr id="10" name="五边形 9">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佳作赏析</a:t>
            </a:r>
            <a:endParaRPr lang="zh-CN" altLang="en-US" sz="1600" dirty="0">
              <a:solidFill>
                <a:schemeClr val="accent5">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3.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Layout" Target="../slideLayouts/slideLayout15.xml"/><Relationship Id="rId7" Type="http://schemas.openxmlformats.org/officeDocument/2006/relationships/slideLayout" Target="../slideLayouts/slideLayout14.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4" Type="http://schemas.openxmlformats.org/officeDocument/2006/relationships/theme" Target="../theme/theme2.xml"/><Relationship Id="rId13" Type="http://schemas.openxmlformats.org/officeDocument/2006/relationships/image" Target="../media/image5.jpeg"/><Relationship Id="rId12" Type="http://schemas.openxmlformats.org/officeDocument/2006/relationships/slideLayout" Target="../slideLayouts/slideLayout19.xml"/><Relationship Id="rId11" Type="http://schemas.openxmlformats.org/officeDocument/2006/relationships/slideLayout" Target="../slideLayouts/slideLayout18.xml"/><Relationship Id="rId10" Type="http://schemas.openxmlformats.org/officeDocument/2006/relationships/slideLayout" Target="../slideLayouts/slideLayout17.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19.xml"/><Relationship Id="rId4" Type="http://schemas.openxmlformats.org/officeDocument/2006/relationships/slide" Target="slide6.xml"/><Relationship Id="rId3" Type="http://schemas.openxmlformats.org/officeDocument/2006/relationships/slide" Target="slide3.xml"/><Relationship Id="rId2" Type="http://schemas.openxmlformats.org/officeDocument/2006/relationships/image" Target="../media/image11.emf"/><Relationship Id="rId1" Type="http://schemas.openxmlformats.org/officeDocument/2006/relationships/package" Target="../embeddings/Document5.docx"/></Relationships>
</file>

<file path=ppt/slides/_rels/slide11.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19.xml"/><Relationship Id="rId4" Type="http://schemas.openxmlformats.org/officeDocument/2006/relationships/image" Target="../media/image12.emf"/><Relationship Id="rId3" Type="http://schemas.openxmlformats.org/officeDocument/2006/relationships/package" Target="../embeddings/Document6.docx"/><Relationship Id="rId2" Type="http://schemas.openxmlformats.org/officeDocument/2006/relationships/slide" Target="slide6.xml"/><Relationship Id="rId1" Type="http://schemas.openxmlformats.org/officeDocument/2006/relationships/slide" Target="slide3.xml"/></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7.vml"/><Relationship Id="rId5" Type="http://schemas.openxmlformats.org/officeDocument/2006/relationships/slideLayout" Target="../slideLayouts/slideLayout19.xml"/><Relationship Id="rId4" Type="http://schemas.openxmlformats.org/officeDocument/2006/relationships/image" Target="../media/image13.emf"/><Relationship Id="rId3" Type="http://schemas.openxmlformats.org/officeDocument/2006/relationships/package" Target="../embeddings/Document7.docx"/><Relationship Id="rId2" Type="http://schemas.openxmlformats.org/officeDocument/2006/relationships/slide" Target="slide6.xml"/><Relationship Id="rId1" Type="http://schemas.openxmlformats.org/officeDocument/2006/relationships/slide" Target="slide3.xml"/></Relationships>
</file>

<file path=ppt/slides/_rels/slide13.xml.rels><?xml version="1.0" encoding="UTF-8" standalone="yes"?>
<Relationships xmlns="http://schemas.openxmlformats.org/package/2006/relationships"><Relationship Id="rId6" Type="http://schemas.openxmlformats.org/officeDocument/2006/relationships/vmlDrawing" Target="../drawings/vmlDrawing8.vml"/><Relationship Id="rId5" Type="http://schemas.openxmlformats.org/officeDocument/2006/relationships/slideLayout" Target="../slideLayouts/slideLayout19.xml"/><Relationship Id="rId4" Type="http://schemas.openxmlformats.org/officeDocument/2006/relationships/image" Target="../media/image14.emf"/><Relationship Id="rId3" Type="http://schemas.openxmlformats.org/officeDocument/2006/relationships/package" Target="../embeddings/Document8.docx"/><Relationship Id="rId2" Type="http://schemas.openxmlformats.org/officeDocument/2006/relationships/slide" Target="slide6.xml"/><Relationship Id="rId1" Type="http://schemas.openxmlformats.org/officeDocument/2006/relationships/slide" Target="slide3.xml"/></Relationships>
</file>

<file path=ppt/slides/_rels/slide14.xml.rels><?xml version="1.0" encoding="UTF-8" standalone="yes"?>
<Relationships xmlns="http://schemas.openxmlformats.org/package/2006/relationships"><Relationship Id="rId6" Type="http://schemas.openxmlformats.org/officeDocument/2006/relationships/vmlDrawing" Target="../drawings/vmlDrawing9.vml"/><Relationship Id="rId5" Type="http://schemas.openxmlformats.org/officeDocument/2006/relationships/slideLayout" Target="../slideLayouts/slideLayout19.xml"/><Relationship Id="rId4" Type="http://schemas.openxmlformats.org/officeDocument/2006/relationships/image" Target="../media/image15.emf"/><Relationship Id="rId3" Type="http://schemas.openxmlformats.org/officeDocument/2006/relationships/package" Target="../embeddings/Document9.docx"/><Relationship Id="rId2" Type="http://schemas.openxmlformats.org/officeDocument/2006/relationships/slide" Target="slide6.xml"/><Relationship Id="rId1" Type="http://schemas.openxmlformats.org/officeDocument/2006/relationships/slide" Target="slide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4.xml.rels><?xml version="1.0" encoding="UTF-8" standalone="yes"?>
<Relationships xmlns="http://schemas.openxmlformats.org/package/2006/relationships"><Relationship Id="rId8" Type="http://schemas.openxmlformats.org/officeDocument/2006/relationships/vmlDrawing" Target="../drawings/vmlDrawing10.vml"/><Relationship Id="rId7" Type="http://schemas.openxmlformats.org/officeDocument/2006/relationships/slideLayout" Target="../slideLayouts/slideLayout19.xml"/><Relationship Id="rId6" Type="http://schemas.openxmlformats.org/officeDocument/2006/relationships/image" Target="../media/image16.emf"/><Relationship Id="rId5" Type="http://schemas.openxmlformats.org/officeDocument/2006/relationships/package" Target="../embeddings/Document10.docx"/><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4.xml"/><Relationship Id="rId1" Type="http://schemas.openxmlformats.org/officeDocument/2006/relationships/slide" Target="slide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4.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6.jpeg"/><Relationship Id="rId2" Type="http://schemas.openxmlformats.org/officeDocument/2006/relationships/slide" Target="slide6.xml"/><Relationship Id="rId1" Type="http://schemas.openxmlformats.org/officeDocument/2006/relationships/slide" Target="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4.xml"/><Relationship Id="rId1" Type="http://schemas.openxmlformats.org/officeDocument/2006/relationships/slide" Target="slide2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4.xml"/><Relationship Id="rId1" Type="http://schemas.openxmlformats.org/officeDocument/2006/relationships/slide" Target="slide28.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4.xml"/><Relationship Id="rId1" Type="http://schemas.openxmlformats.org/officeDocument/2006/relationships/slide" Target="slide28.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4.xml"/><Relationship Id="rId1" Type="http://schemas.openxmlformats.org/officeDocument/2006/relationships/slide" Target="slide28.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4.xml"/><Relationship Id="rId1" Type="http://schemas.openxmlformats.org/officeDocument/2006/relationships/slide" Target="slide28.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4.xml"/><Relationship Id="rId1" Type="http://schemas.openxmlformats.org/officeDocument/2006/relationships/slide" Target="slide28.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4.xml"/><Relationship Id="rId1" Type="http://schemas.openxmlformats.org/officeDocument/2006/relationships/slide" Target="slide28.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9.xml"/><Relationship Id="rId4" Type="http://schemas.openxmlformats.org/officeDocument/2006/relationships/image" Target="../media/image7.emf"/><Relationship Id="rId3" Type="http://schemas.openxmlformats.org/officeDocument/2006/relationships/package" Target="../embeddings/Document1.docx"/><Relationship Id="rId2" Type="http://schemas.openxmlformats.org/officeDocument/2006/relationships/slide" Target="slide6.xml"/><Relationship Id="rId1" Type="http://schemas.openxmlformats.org/officeDocument/2006/relationships/slide" Target="slide3.xml"/></Relationships>
</file>

<file path=ppt/slides/_rels/slide7.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9.xml"/><Relationship Id="rId4" Type="http://schemas.openxmlformats.org/officeDocument/2006/relationships/image" Target="../media/image8.emf"/><Relationship Id="rId3" Type="http://schemas.openxmlformats.org/officeDocument/2006/relationships/package" Target="../embeddings/Document2.docx"/><Relationship Id="rId2" Type="http://schemas.openxmlformats.org/officeDocument/2006/relationships/slide" Target="slide6.xml"/><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9.xml"/><Relationship Id="rId4" Type="http://schemas.openxmlformats.org/officeDocument/2006/relationships/image" Target="../media/image9.emf"/><Relationship Id="rId3" Type="http://schemas.openxmlformats.org/officeDocument/2006/relationships/package" Target="../embeddings/Document3.docx"/><Relationship Id="rId2" Type="http://schemas.openxmlformats.org/officeDocument/2006/relationships/slide" Target="slide6.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19.xml"/><Relationship Id="rId4" Type="http://schemas.openxmlformats.org/officeDocument/2006/relationships/image" Target="../media/image10.emf"/><Relationship Id="rId3" Type="http://schemas.openxmlformats.org/officeDocument/2006/relationships/package" Target="../embeddings/Document4.docx"/><Relationship Id="rId2" Type="http://schemas.openxmlformats.org/officeDocument/2006/relationships/slide" Target="slide6.x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259632" y="2881042"/>
            <a:ext cx="6203950" cy="576263"/>
          </a:xfrm>
          <a:prstGeom prst="rect">
            <a:avLst/>
          </a:prstGeom>
        </p:spPr>
        <p:txBody>
          <a:bodyPr/>
          <a:lstStyle/>
          <a:p>
            <a:r>
              <a:rPr lang="en-US" altLang="zh-CN" b="1" dirty="0"/>
              <a:t>6</a:t>
            </a:r>
            <a:r>
              <a:rPr lang="zh-CN" altLang="zh-CN" dirty="0"/>
              <a:t>　孔雀东南飞　并序</a:t>
            </a:r>
          </a:p>
        </p:txBody>
      </p:sp>
    </p:spTree>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nvGraphicFramePr>
        <p:xfrm>
          <a:off x="508000" y="1362926"/>
          <a:ext cx="8128000" cy="4719484"/>
        </p:xfrm>
        <a:graphic>
          <a:graphicData uri="http://schemas.openxmlformats.org/presentationml/2006/ole">
            <mc:AlternateContent xmlns:mc="http://schemas.openxmlformats.org/markup-compatibility/2006">
              <mc:Choice xmlns:v="urn:schemas-microsoft-com:vml" Requires="v">
                <p:oleObj spid="_x0000_s36878" name="文档" r:id="rId1" imgW="3844925" imgH="2231390" progId="Word.Document.12">
                  <p:embed/>
                </p:oleObj>
              </mc:Choice>
              <mc:Fallback>
                <p:oleObj name="文档" r:id="rId1" imgW="3844925" imgH="2231390" progId="Word.Document.12">
                  <p:embed/>
                  <p:pic>
                    <p:nvPicPr>
                      <p:cNvPr id="0" name="图片 36877"/>
                      <p:cNvPicPr/>
                      <p:nvPr/>
                    </p:nvPicPr>
                    <p:blipFill>
                      <a:blip r:embed="rId2"/>
                      <a:stretch>
                        <a:fillRect/>
                      </a:stretch>
                    </p:blipFill>
                    <p:spPr>
                      <a:xfrm>
                        <a:off x="508000" y="1362926"/>
                        <a:ext cx="8128000" cy="4719484"/>
                      </a:xfrm>
                      <a:prstGeom prst="rect">
                        <a:avLst/>
                      </a:prstGeom>
                    </p:spPr>
                  </p:pic>
                </p:oleObj>
              </mc:Fallback>
            </mc:AlternateContent>
          </a:graphicData>
        </a:graphic>
      </p:graphicFrame>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5" name="矩形 4"/>
          <p:cNvSpPr/>
          <p:nvPr/>
        </p:nvSpPr>
        <p:spPr>
          <a:xfrm>
            <a:off x="3378650" y="1424269"/>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76259" y="196008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73869" y="2495899"/>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73869" y="2985439"/>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73868" y="3515671"/>
            <a:ext cx="199691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73868" y="4045903"/>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73868" y="4535443"/>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84709" y="5095385"/>
            <a:ext cx="431896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84886" y="5621971"/>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graphicFrame>
        <p:nvGraphicFramePr>
          <p:cNvPr id="4" name="对象 3"/>
          <p:cNvGraphicFramePr>
            <a:graphicFrameLocks noChangeAspect="1"/>
          </p:cNvGraphicFramePr>
          <p:nvPr/>
        </p:nvGraphicFramePr>
        <p:xfrm>
          <a:off x="508000" y="1628800"/>
          <a:ext cx="8128000" cy="4227098"/>
        </p:xfrm>
        <a:graphic>
          <a:graphicData uri="http://schemas.openxmlformats.org/presentationml/2006/ole">
            <mc:AlternateContent xmlns:mc="http://schemas.openxmlformats.org/markup-compatibility/2006">
              <mc:Choice xmlns:v="urn:schemas-microsoft-com:vml" Requires="v">
                <p:oleObj spid="_x0000_s33811" name="文档" r:id="rId3" imgW="3840480" imgH="1996440" progId="Word.Document.12">
                  <p:embed/>
                </p:oleObj>
              </mc:Choice>
              <mc:Fallback>
                <p:oleObj name="文档" r:id="rId3" imgW="3840480" imgH="1996440" progId="Word.Document.12">
                  <p:embed/>
                  <p:pic>
                    <p:nvPicPr>
                      <p:cNvPr id="0" name="图片 33810"/>
                      <p:cNvPicPr/>
                      <p:nvPr/>
                    </p:nvPicPr>
                    <p:blipFill>
                      <a:blip r:embed="rId4"/>
                      <a:stretch>
                        <a:fillRect/>
                      </a:stretch>
                    </p:blipFill>
                    <p:spPr>
                      <a:xfrm>
                        <a:off x="508000" y="1628800"/>
                        <a:ext cx="8128000" cy="4227098"/>
                      </a:xfrm>
                      <a:prstGeom prst="rect">
                        <a:avLst/>
                      </a:prstGeom>
                    </p:spPr>
                  </p:pic>
                </p:oleObj>
              </mc:Fallback>
            </mc:AlternateContent>
          </a:graphicData>
        </a:graphic>
      </p:graphicFrame>
      <p:sp>
        <p:nvSpPr>
          <p:cNvPr id="5" name="矩形 4"/>
          <p:cNvSpPr/>
          <p:nvPr/>
        </p:nvSpPr>
        <p:spPr>
          <a:xfrm>
            <a:off x="3447812" y="1694582"/>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26905" y="2259629"/>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36795" y="2796736"/>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27984" y="3325585"/>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37047" y="385443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25778" y="4345282"/>
            <a:ext cx="148422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29909" y="4891194"/>
            <a:ext cx="127508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24050" y="5437106"/>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graphicFrame>
        <p:nvGraphicFramePr>
          <p:cNvPr id="2" name="对象 1"/>
          <p:cNvGraphicFramePr>
            <a:graphicFrameLocks noChangeAspect="1"/>
          </p:cNvGraphicFramePr>
          <p:nvPr/>
        </p:nvGraphicFramePr>
        <p:xfrm>
          <a:off x="508000" y="1295071"/>
          <a:ext cx="8128000" cy="5313298"/>
        </p:xfrm>
        <a:graphic>
          <a:graphicData uri="http://schemas.openxmlformats.org/presentationml/2006/ole">
            <mc:AlternateContent xmlns:mc="http://schemas.openxmlformats.org/markup-compatibility/2006">
              <mc:Choice xmlns:v="urn:schemas-microsoft-com:vml" Requires="v">
                <p:oleObj spid="_x0000_s37902" name="文档" r:id="rId3" imgW="3840480" imgH="2508250" progId="Word.Document.12">
                  <p:embed/>
                </p:oleObj>
              </mc:Choice>
              <mc:Fallback>
                <p:oleObj name="文档" r:id="rId3" imgW="3840480" imgH="2508250" progId="Word.Document.12">
                  <p:embed/>
                  <p:pic>
                    <p:nvPicPr>
                      <p:cNvPr id="0" name="图片 37901"/>
                      <p:cNvPicPr/>
                      <p:nvPr/>
                    </p:nvPicPr>
                    <p:blipFill>
                      <a:blip r:embed="rId4"/>
                      <a:stretch>
                        <a:fillRect/>
                      </a:stretch>
                    </p:blipFill>
                    <p:spPr>
                      <a:xfrm>
                        <a:off x="508000" y="1295071"/>
                        <a:ext cx="8128000" cy="5313298"/>
                      </a:xfrm>
                      <a:prstGeom prst="rect">
                        <a:avLst/>
                      </a:prstGeom>
                    </p:spPr>
                  </p:pic>
                </p:oleObj>
              </mc:Fallback>
            </mc:AlternateContent>
          </a:graphicData>
        </a:graphic>
      </p:graphicFrame>
      <p:sp>
        <p:nvSpPr>
          <p:cNvPr id="5" name="矩形 4"/>
          <p:cNvSpPr/>
          <p:nvPr/>
        </p:nvSpPr>
        <p:spPr>
          <a:xfrm>
            <a:off x="2915816" y="1672868"/>
            <a:ext cx="230425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83916" y="2130595"/>
            <a:ext cx="197726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05950" y="2578796"/>
            <a:ext cx="340641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05950" y="3038014"/>
            <a:ext cx="320140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15816" y="3857632"/>
            <a:ext cx="17281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01474" y="4317145"/>
            <a:ext cx="1440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15816" y="4774872"/>
            <a:ext cx="17281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01474" y="5233795"/>
            <a:ext cx="17281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901474" y="5691522"/>
            <a:ext cx="17281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901474" y="613910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356477"/>
            <a:ext cx="1591782" cy="498598"/>
          </a:xfrm>
          <a:prstGeom prst="rect">
            <a:avLst/>
          </a:prstGeom>
        </p:spPr>
        <p:txBody>
          <a:bodyPr wrap="non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6</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分</a:t>
            </a:r>
            <a:r>
              <a:rPr lang="zh-CN" altLang="zh-CN" sz="2200" dirty="0" smtClean="0">
                <a:solidFill>
                  <a:srgbClr val="000000"/>
                </a:solidFill>
                <a:latin typeface="Arial" pitchFamily="34" charset="0"/>
                <a:ea typeface="黑体" pitchFamily="49" charset="-122"/>
                <a:cs typeface="Times New Roman" pitchFamily="18" charset="0"/>
              </a:rPr>
              <a:t>古今</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4" name="对象 3"/>
          <p:cNvGraphicFramePr>
            <a:graphicFrameLocks noChangeAspect="1"/>
          </p:cNvGraphicFramePr>
          <p:nvPr/>
        </p:nvGraphicFramePr>
        <p:xfrm>
          <a:off x="508000" y="1855075"/>
          <a:ext cx="8128000" cy="4864259"/>
        </p:xfrm>
        <a:graphic>
          <a:graphicData uri="http://schemas.openxmlformats.org/presentationml/2006/ole">
            <mc:AlternateContent xmlns:mc="http://schemas.openxmlformats.org/markup-compatibility/2006">
              <mc:Choice xmlns:v="urn:schemas-microsoft-com:vml" Requires="v">
                <p:oleObj spid="_x0000_s38926" name="文档" r:id="rId3" imgW="3914140" imgH="2340610" progId="Word.Document.12">
                  <p:embed/>
                </p:oleObj>
              </mc:Choice>
              <mc:Fallback>
                <p:oleObj name="文档" r:id="rId3" imgW="3914140" imgH="2340610" progId="Word.Document.12">
                  <p:embed/>
                  <p:pic>
                    <p:nvPicPr>
                      <p:cNvPr id="0" name="图片 38925"/>
                      <p:cNvPicPr/>
                      <p:nvPr/>
                    </p:nvPicPr>
                    <p:blipFill>
                      <a:blip r:embed="rId4"/>
                      <a:stretch>
                        <a:fillRect/>
                      </a:stretch>
                    </p:blipFill>
                    <p:spPr>
                      <a:xfrm>
                        <a:off x="508000" y="1855075"/>
                        <a:ext cx="8128000" cy="4864259"/>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100">
        <p:cover dir="lu"/>
      </p:transition>
    </mc:Choice>
    <mc:Fallback>
      <p:transition spd="slow">
        <p:cover dir="l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graphicFrame>
        <p:nvGraphicFramePr>
          <p:cNvPr id="2" name="对象 1"/>
          <p:cNvGraphicFramePr>
            <a:graphicFrameLocks noChangeAspect="1"/>
          </p:cNvGraphicFramePr>
          <p:nvPr/>
        </p:nvGraphicFramePr>
        <p:xfrm>
          <a:off x="508000" y="2267335"/>
          <a:ext cx="8128000" cy="2577330"/>
        </p:xfrm>
        <a:graphic>
          <a:graphicData uri="http://schemas.openxmlformats.org/presentationml/2006/ole">
            <mc:AlternateContent xmlns:mc="http://schemas.openxmlformats.org/markup-compatibility/2006">
              <mc:Choice xmlns:v="urn:schemas-microsoft-com:vml" Requires="v">
                <p:oleObj spid="_x0000_s39950" name="文档" r:id="rId3" imgW="3914775" imgH="1239520" progId="Word.Document.12">
                  <p:embed/>
                </p:oleObj>
              </mc:Choice>
              <mc:Fallback>
                <p:oleObj name="文档" r:id="rId3" imgW="3914775" imgH="1239520" progId="Word.Document.12">
                  <p:embed/>
                  <p:pic>
                    <p:nvPicPr>
                      <p:cNvPr id="0" name="图片 39949"/>
                      <p:cNvPicPr/>
                      <p:nvPr/>
                    </p:nvPicPr>
                    <p:blipFill>
                      <a:blip r:embed="rId4"/>
                      <a:stretch>
                        <a:fillRect/>
                      </a:stretch>
                    </p:blipFill>
                    <p:spPr>
                      <a:xfrm>
                        <a:off x="508000" y="2267335"/>
                        <a:ext cx="8128000" cy="257733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100">
        <p:strips dir="ru"/>
      </p:transition>
    </mc:Choice>
    <mc:Fallback>
      <p:transition spd="slow">
        <p:strips dir="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7</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明句式</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cs typeface="Times New Roman" pitchFamily="18" charset="0"/>
              </a:rPr>
              <a:t>为仲卿母所遣</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被动句</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Times New Roman" pitchFamily="18" charset="0"/>
                <a:cs typeface="Times New Roman" pitchFamily="18" charset="0"/>
              </a:rPr>
              <a:t>吾已失恩义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会不相从许</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宾语前置</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Times New Roman" pitchFamily="18" charset="0"/>
                <a:cs typeface="Times New Roman" pitchFamily="18" charset="0"/>
              </a:rPr>
              <a:t>何言复来还</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宾语前置</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(4)</a:t>
            </a:r>
            <a:r>
              <a:rPr lang="zh-CN" altLang="zh-CN" sz="2200" dirty="0">
                <a:solidFill>
                  <a:srgbClr val="000000"/>
                </a:solidFill>
                <a:latin typeface="Times New Roman" pitchFamily="18" charset="0"/>
                <a:cs typeface="Times New Roman" pitchFamily="18" charset="0"/>
              </a:rPr>
              <a:t>君还何所望</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宾语前置</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(5)</a:t>
            </a:r>
            <a:r>
              <a:rPr lang="zh-CN" altLang="zh-CN" sz="2200" dirty="0">
                <a:solidFill>
                  <a:srgbClr val="000000"/>
                </a:solidFill>
                <a:latin typeface="Times New Roman" pitchFamily="18" charset="0"/>
                <a:cs typeface="Times New Roman" pitchFamily="18" charset="0"/>
              </a:rPr>
              <a:t>亦自缢于庭树</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介宾短语后置</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(6)</a:t>
            </a:r>
            <a:r>
              <a:rPr lang="zh-CN" altLang="zh-CN" sz="2200" dirty="0">
                <a:solidFill>
                  <a:srgbClr val="000000"/>
                </a:solidFill>
                <a:latin typeface="Times New Roman" pitchFamily="18" charset="0"/>
                <a:cs typeface="Times New Roman" pitchFamily="18" charset="0"/>
              </a:rPr>
              <a:t>仕宦于台阁</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介宾短语后置</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5" name="矩形 4"/>
          <p:cNvSpPr/>
          <p:nvPr/>
        </p:nvSpPr>
        <p:spPr>
          <a:xfrm>
            <a:off x="2965790" y="256490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184252" y="2960888"/>
            <a:ext cx="1068115"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98828" y="3376274"/>
            <a:ext cx="108295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98828" y="3779809"/>
            <a:ext cx="108295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74113" y="4180301"/>
            <a:ext cx="165488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82559" y="4582587"/>
            <a:ext cx="165676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2" name="矩形 1"/>
          <p:cNvSpPr>
            <a:spLocks noChangeAspect="1"/>
          </p:cNvSpPr>
          <p:nvPr/>
        </p:nvSpPr>
        <p:spPr>
          <a:xfrm>
            <a:off x="467544" y="1886747"/>
            <a:ext cx="8240464" cy="3342453"/>
          </a:xfrm>
          <a:prstGeom prst="rect">
            <a:avLst/>
          </a:prstGeom>
        </p:spPr>
        <p:txBody>
          <a:bodyPr wrap="squar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8</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积名句</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en-US" altLang="zh-CN" sz="2200" dirty="0" smtClean="0">
                <a:solidFill>
                  <a:srgbClr val="000000"/>
                </a:solidFill>
                <a:latin typeface="Times New Roman" pitchFamily="18" charset="0"/>
                <a:cs typeface="Times New Roman" pitchFamily="18" charset="0"/>
              </a:rPr>
              <a:t>1)</a:t>
            </a:r>
            <a:r>
              <a:rPr lang="zh-CN" altLang="zh-CN" sz="2200" u="sng" dirty="0" smtClean="0">
                <a:solidFill>
                  <a:srgbClr val="FF0000"/>
                </a:solidFill>
                <a:uFill>
                  <a:solidFill>
                    <a:srgbClr val="000000"/>
                  </a:solidFill>
                </a:uFill>
                <a:latin typeface="Times New Roman" pitchFamily="18" charset="0"/>
                <a:cs typeface="Times New Roman" pitchFamily="18" charset="0"/>
              </a:rPr>
              <a:t>磐石</a:t>
            </a:r>
            <a:r>
              <a:rPr lang="zh-CN" altLang="zh-CN" sz="2200" u="sng" dirty="0">
                <a:solidFill>
                  <a:srgbClr val="FF0000"/>
                </a:solidFill>
                <a:uFill>
                  <a:solidFill>
                    <a:srgbClr val="000000"/>
                  </a:solidFill>
                </a:uFill>
                <a:latin typeface="Times New Roman" pitchFamily="18" charset="0"/>
                <a:cs typeface="Times New Roman" pitchFamily="18" charset="0"/>
              </a:rPr>
              <a:t>方且厚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可以卒千年。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《孔雀东南飞》</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en-US" altLang="zh-CN" sz="2200" dirty="0" smtClean="0">
                <a:solidFill>
                  <a:srgbClr val="000000"/>
                </a:solidFill>
                <a:latin typeface="Times New Roman" pitchFamily="18" charset="0"/>
                <a:cs typeface="Times New Roman" pitchFamily="18" charset="0"/>
              </a:rPr>
              <a:t>2)</a:t>
            </a:r>
            <a:r>
              <a:rPr lang="zh-CN" altLang="zh-CN" sz="2200" dirty="0" smtClean="0">
                <a:solidFill>
                  <a:srgbClr val="000000"/>
                </a:solidFill>
                <a:latin typeface="Times New Roman" pitchFamily="18" charset="0"/>
                <a:cs typeface="Times New Roman" pitchFamily="18" charset="0"/>
              </a:rPr>
              <a:t>蒲苇纫</a:t>
            </a:r>
            <a:r>
              <a:rPr lang="zh-CN" altLang="zh-CN" sz="2200" dirty="0">
                <a:solidFill>
                  <a:srgbClr val="000000"/>
                </a:solidFill>
                <a:latin typeface="Times New Roman" pitchFamily="18" charset="0"/>
                <a:cs typeface="Times New Roman" pitchFamily="18" charset="0"/>
              </a:rPr>
              <a:t>如丝</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磐石无转移</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《孔雀东南飞》</a:t>
            </a:r>
            <a:r>
              <a:rPr lang="en-US" altLang="zh-CN" sz="2200" dirty="0" smtClean="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a:t>
            </a:r>
            <a:r>
              <a:rPr lang="zh-CN" altLang="zh-CN" sz="2200" u="sng" dirty="0">
                <a:solidFill>
                  <a:srgbClr val="FF0000"/>
                </a:solidFill>
                <a:uFill>
                  <a:solidFill>
                    <a:srgbClr val="000000"/>
                  </a:solidFill>
                </a:uFill>
                <a:latin typeface="Times New Roman" pitchFamily="18" charset="0"/>
                <a:cs typeface="Times New Roman" pitchFamily="18" charset="0"/>
              </a:rPr>
              <a:t>举手长劳劳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二情同依依。</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(4)</a:t>
            </a:r>
            <a:r>
              <a:rPr lang="zh-CN" altLang="zh-CN" sz="2200" u="sng" dirty="0">
                <a:solidFill>
                  <a:srgbClr val="FF0000"/>
                </a:solidFill>
                <a:uFill>
                  <a:solidFill>
                    <a:srgbClr val="000000"/>
                  </a:solidFill>
                </a:uFill>
                <a:latin typeface="Times New Roman" pitchFamily="18" charset="0"/>
                <a:cs typeface="Times New Roman" pitchFamily="18" charset="0"/>
              </a:rPr>
              <a:t>生人作死别</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恨恨那可论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念与世间辞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千万不复全</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(5)</a:t>
            </a:r>
            <a:r>
              <a:rPr lang="zh-CN" altLang="zh-CN" sz="2200" dirty="0">
                <a:solidFill>
                  <a:srgbClr val="000000"/>
                </a:solidFill>
                <a:latin typeface="Times New Roman" pitchFamily="18" charset="0"/>
                <a:cs typeface="Times New Roman" pitchFamily="18" charset="0"/>
              </a:rPr>
              <a:t>鸡鸣外欲曙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新妇起严妆。著我绣夹裙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事事四五通。足下蹑丝履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头上玳瑁光。腰若流纨素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耳著明月珰。</a:t>
            </a:r>
            <a:r>
              <a:rPr lang="zh-CN" altLang="zh-CN" sz="2200" u="sng" dirty="0">
                <a:solidFill>
                  <a:srgbClr val="FF0000"/>
                </a:solidFill>
                <a:uFill>
                  <a:solidFill>
                    <a:srgbClr val="000000"/>
                  </a:solidFill>
                </a:uFill>
                <a:latin typeface="Times New Roman" pitchFamily="18" charset="0"/>
                <a:cs typeface="Times New Roman" pitchFamily="18" charset="0"/>
              </a:rPr>
              <a:t>指如削葱根</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口如含朱丹</a:t>
            </a:r>
            <a:r>
              <a:rPr lang="zh-CN"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纤纤作细步</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精妙世无双</a:t>
            </a:r>
            <a:r>
              <a:rPr lang="zh-CN"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5" name="矩形 4"/>
          <p:cNvSpPr/>
          <p:nvPr/>
        </p:nvSpPr>
        <p:spPr>
          <a:xfrm>
            <a:off x="1172163" y="2348880"/>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37204" y="2747877"/>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69598" y="3157891"/>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70587" y="3554598"/>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38801" y="355630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46162" y="4351097"/>
            <a:ext cx="1360800" cy="3035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208780" y="436206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8093" y="476202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30711" y="475898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5" name="矩形 4"/>
          <p:cNvSpPr>
            <a:spLocks noChangeAspect="1"/>
          </p:cNvSpPr>
          <p:nvPr/>
        </p:nvSpPr>
        <p:spPr>
          <a:xfrm>
            <a:off x="508000" y="1229379"/>
            <a:ext cx="8128000" cy="533492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孔雀东南飞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五里一徘徊。</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诗歌以起兴开篇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孔雀东南飞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五里一徘徊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运用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以兴起刘兰芝、焦仲卿彼此顾恋之情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奠定了全篇的感情基调。在结构上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开头的这两句也和结尾的鸳鸯双飞构成呼应关系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体现了构思的匠心。以孔雀失偶兴起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以鸳鸯双飞作结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这种由禽鸟恋偶联想到夫妻分离的艺术手法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是民歌的特点。</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十三能织素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十四学裁衣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十五弹箜篌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十六诵诗书。十七为君妇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心中常苦悲。</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这段文字从十三岁说到十七岁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一一道来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这是古典民歌常用的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即铺陈其事。这段文字简练而有层次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意在强调兰芝从小聪明能干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多才多艺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很有教养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为下文刘兰芝被逐做铺垫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以激起读者的同情。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十七为君妇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心中常苦悲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两句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与前面四句相比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意义陡转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苦悲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二字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又为下文写婆婆对自己的不满做了铺垫。</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2114868"/>
            <a:ext cx="8128000" cy="2936188"/>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我自不驱卿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逼迫有阿母。</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这</a:t>
            </a:r>
            <a:r>
              <a:rPr lang="zh-CN" altLang="zh-CN" sz="2200" dirty="0">
                <a:solidFill>
                  <a:srgbClr val="000000"/>
                </a:solidFill>
                <a:latin typeface="Times New Roman" pitchFamily="18" charset="0"/>
                <a:ea typeface="楷体" panose="02010609060101010101" pitchFamily="49" charset="-122"/>
                <a:cs typeface="Times New Roman" pitchFamily="18" charset="0"/>
              </a:rPr>
              <a:t>是焦仲卿安慰妻子的话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我们可以从中看出封建家长制度的权威。虽然焦仲卿内心十分眷恋自己的妻子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在母亲面前陈述了自己的观点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对专横的母亲他没有任何办法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只能对刘兰芝言明真相。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我自不驱卿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意思是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本来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这是焦仲卿的肺腑之言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同时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逼迫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二字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言明焦仲卿的态度和事件的性质。只此十字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我们可以清楚地看到这出悲剧发生的必然性。</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5" name="矩形 4"/>
          <p:cNvSpPr>
            <a:spLocks noChangeAspect="1"/>
          </p:cNvSpPr>
          <p:nvPr/>
        </p:nvSpPr>
        <p:spPr>
          <a:xfrm>
            <a:off x="508000" y="1904201"/>
            <a:ext cx="8128000" cy="3342453"/>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府吏闻此变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因求假暂归。未至二三里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摧藏马悲哀。新妇识马声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蹑履相逢迎。怅然遥相望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知是故人来。</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这</a:t>
            </a:r>
            <a:r>
              <a:rPr lang="zh-CN" altLang="zh-CN" sz="2200" dirty="0">
                <a:solidFill>
                  <a:srgbClr val="000000"/>
                </a:solidFill>
                <a:latin typeface="Times New Roman" pitchFamily="18" charset="0"/>
                <a:ea typeface="楷体" panose="02010609060101010101" pitchFamily="49" charset="-122"/>
                <a:cs typeface="Times New Roman" pitchFamily="18" charset="0"/>
              </a:rPr>
              <a:t>几句诗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先写焦仲卿听到变故之后立即请假去与刘兰芝相会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表现了焦仲卿焦急的心情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同时借马的悲鸣声衬托出焦仲卿内心的痛苦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然后写刘兰芝听到马声后的行动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蹑履相逢迎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同样是急切的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怅然遥相望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不知如何向焦仲卿表白自己内心真实的感情。这样的描写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让我们看到一对恩爱夫妻之间的默契和在这种不幸境地的无奈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增加了故事的悲剧色彩。</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8000"/>
            <a:ext cx="8128000" cy="2475999"/>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itchFamily="18" charset="0"/>
                <a:cs typeface="Times New Roman" pitchFamily="18" charset="0"/>
              </a:rPr>
              <a:t> </a:t>
            </a:r>
            <a:r>
              <a:rPr lang="en-US" altLang="zh-CN" sz="2200" dirty="0">
                <a:solidFill>
                  <a:srgbClr val="000000"/>
                </a:solidFill>
                <a:latin typeface="NEU-BZ-S92"/>
                <a:ea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孔雀东南飞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飞到天涯去不回。千般怜爱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万种柔情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相思成灰。心碎的时候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秋声格外让人悲</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一曲今人演绎的《孔雀东南飞》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增强了约</a:t>
            </a:r>
            <a:r>
              <a:rPr lang="en-US" altLang="zh-CN" sz="2200"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ea typeface="楷体" panose="02010609060101010101" pitchFamily="49" charset="-122"/>
                <a:cs typeface="Times New Roman" pitchFamily="18" charset="0"/>
              </a:rPr>
              <a:t> </a:t>
            </a:r>
            <a:r>
              <a:rPr lang="en-US" altLang="zh-CN" sz="2200" dirty="0">
                <a:solidFill>
                  <a:srgbClr val="000000"/>
                </a:solidFill>
                <a:latin typeface="Times New Roman" pitchFamily="18" charset="0"/>
                <a:cs typeface="Times New Roman" pitchFamily="18" charset="0"/>
              </a:rPr>
              <a:t>800</a:t>
            </a:r>
            <a:r>
              <a:rPr lang="zh-CN" altLang="zh-CN" sz="2200" dirty="0">
                <a:solidFill>
                  <a:srgbClr val="000000"/>
                </a:solidFill>
                <a:latin typeface="Times New Roman" pitchFamily="18" charset="0"/>
                <a:ea typeface="楷体" panose="02010609060101010101" pitchFamily="49" charset="-122"/>
                <a:cs typeface="Times New Roman" pitchFamily="18" charset="0"/>
              </a:rPr>
              <a:t>年前的一场生离死别的爱情故事的震撼力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也让我们急于了解乐府诗《孔雀东南飞》的精彩描写。学习这首长诗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要了解汉乐府民歌的特点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掌握偏义复词的用法和铺陈手法的运用。</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1369948"/>
            <a:ext cx="8128000" cy="4561249"/>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5</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我命绝今日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魂去尸长留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揽裙脱丝履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举身赴清池。</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府吏闻此事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心知长别离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徘徊庭树下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自挂东南枝。</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这两段文字</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是焦仲卿与刘兰芝的结局</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一出爱情的悲剧至此达到了顶峰。这两段文字</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写法上与众不同。一般写殉情的场面</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大都写得</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惊天地</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泣鬼神</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轰轰烈烈</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而作者却把这个场面写得如此轻巧</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甚至可以说写得无比美丽</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一</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赴</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一</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挂</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轻轻盈盈</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让人们看到二人从容而去</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更加表现出二人对爱情的忠贞。刘兰芝毫不犹豫地举身赴清池</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焦仲卿没有一丝留恋地自挂东南枝</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无一声哀叹</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无一点犹豫</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这充分表现了人物的思想和精神</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正是这种倔强的性格和不妥协的斗争精神使刘兰芝、焦仲卿成为我国古典文学作品中执着于爱情的光辉形象。</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诗篇托物起兴的开头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有什么作用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具有浪漫主义色彩的结尾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表达了作者怎样的愿望</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以</a:t>
            </a:r>
            <a:r>
              <a:rPr lang="zh-CN" altLang="zh-CN" sz="2200" dirty="0">
                <a:solidFill>
                  <a:srgbClr val="000000"/>
                </a:solidFill>
                <a:latin typeface="Times New Roman" pitchFamily="18" charset="0"/>
                <a:ea typeface="楷体" panose="02010609060101010101" pitchFamily="49" charset="-122"/>
                <a:cs typeface="Times New Roman" pitchFamily="18" charset="0"/>
              </a:rPr>
              <a:t>孔雀徘徊起兴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有统摄全诗、引出故事的作用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以美禽恋偶比喻夫妻分离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用具体的形象渲染悲剧气氛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奠定全诗哀怨悱恻的感情基调。结尾部分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在刘、焦合葬的墓地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松柏、梧桐枝枝叶叶覆盖相交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成为连理枝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象征了爱情的不朽。合葬化鸟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生不能相守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死要化作比翼双飞的鸳鸯鸟。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相向鸣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是他们对爱情与幸福的歌唱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对悲愤与压抑的宣泄。结尾的浪漫主义手法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反衬现实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寄托了人们追求自由恋爱、幸福生活的强烈愿望。在结构上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结尾的鸳鸯双飞和开头孔雀失偶遥相呼应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体现了构思之巧妙、寄意之良苦。</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2114868"/>
            <a:ext cx="8128000" cy="2936188"/>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有人认为焦仲卿是一个性格软弱的人。你是怎样看的</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焦仲卿</a:t>
            </a:r>
            <a:r>
              <a:rPr lang="zh-CN" altLang="zh-CN" sz="2200" dirty="0">
                <a:solidFill>
                  <a:srgbClr val="000000"/>
                </a:solidFill>
                <a:latin typeface="Times New Roman" pitchFamily="18" charset="0"/>
                <a:ea typeface="楷体" panose="02010609060101010101" pitchFamily="49" charset="-122"/>
                <a:cs typeface="Times New Roman" pitchFamily="18" charset="0"/>
              </a:rPr>
              <a:t>的性格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确实有软弱、妥协的一面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封建礼教对其影响是比较深的。但他对兰芝的爱情是忠诚的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也是始终不渝的。因此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在得知母亲要驱遣兰芝时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他即明确地表示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今若遣此妇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终老不复取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在与兰芝离别时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还立下海誓山盟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期盼日后母亲能回心转意。直至最后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他坚决以死殉情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以此对母亲做出严厉无情的道德审判。</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7" name="矩形 6"/>
          <p:cNvSpPr>
            <a:spLocks noChangeAspect="1"/>
          </p:cNvSpPr>
          <p:nvPr/>
        </p:nvSpPr>
        <p:spPr>
          <a:xfrm>
            <a:off x="508000" y="1632197"/>
            <a:ext cx="8240464" cy="3748719"/>
          </a:xfrm>
          <a:prstGeom prst="rect">
            <a:avLst/>
          </a:prstGeom>
        </p:spPr>
        <p:txBody>
          <a:bodyPr wrap="squar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smtClean="0">
                <a:solidFill>
                  <a:srgbClr val="000000"/>
                </a:solidFill>
                <a:latin typeface="Arial" pitchFamily="34" charset="0"/>
                <a:ea typeface="黑体" pitchFamily="49" charset="-122"/>
                <a:cs typeface="Times New Roman" pitchFamily="18" charset="0"/>
              </a:rPr>
              <a:t>.</a:t>
            </a:r>
            <a:r>
              <a:rPr lang="zh-CN" altLang="zh-CN" sz="2200" dirty="0" smtClean="0">
                <a:solidFill>
                  <a:srgbClr val="000000"/>
                </a:solidFill>
                <a:latin typeface="Arial" pitchFamily="34" charset="0"/>
                <a:ea typeface="黑体" pitchFamily="49" charset="-122"/>
                <a:cs typeface="Times New Roman" pitchFamily="18" charset="0"/>
              </a:rPr>
              <a:t>刘兰芝</a:t>
            </a:r>
            <a:r>
              <a:rPr lang="zh-CN" altLang="zh-CN" sz="2200" dirty="0">
                <a:solidFill>
                  <a:srgbClr val="000000"/>
                </a:solidFill>
                <a:latin typeface="Arial" pitchFamily="34" charset="0"/>
                <a:ea typeface="黑体" pitchFamily="49" charset="-122"/>
                <a:cs typeface="Times New Roman" pitchFamily="18" charset="0"/>
              </a:rPr>
              <a:t>是一位勤劳、善良、美丽的女性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与焦仲卿感情极为深厚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却遭到了焦母的虐待乃至驱逐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最后不得不与焦仲卿双双殉情。焦母驱逐刘兰芝的真实原因是什么</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兰芝虽然具有许多中国古代妇女的传统美德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但从文章中可看出她有自己的个性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骨子里并不是一个逆来顺受、任人摆布的女子。而焦母则是一个坚决维护封建家长制的绝对权威、蛮横无理的婆婆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她希望能够完全地控制兰芝的身体和思想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容不得兰芝有任何的违背。这样看来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焦母逼焦仲卿休弃刘兰芝不足为怪。这说明了当时封建家长制已深入家庭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对人们的生活产生了深刻的影响。</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11" name="矩形 10">
            <a:hlinkClick r:id="rId3"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结构图解</a:t>
            </a: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graphicFrame>
        <p:nvGraphicFramePr>
          <p:cNvPr id="3" name="对象 2"/>
          <p:cNvGraphicFramePr>
            <a:graphicFrameLocks noChangeAspect="1"/>
          </p:cNvGraphicFramePr>
          <p:nvPr/>
        </p:nvGraphicFramePr>
        <p:xfrm>
          <a:off x="946377" y="1340768"/>
          <a:ext cx="7003670" cy="5070924"/>
        </p:xfrm>
        <a:graphic>
          <a:graphicData uri="http://schemas.openxmlformats.org/presentationml/2006/ole">
            <mc:AlternateContent xmlns:mc="http://schemas.openxmlformats.org/markup-compatibility/2006">
              <mc:Choice xmlns:v="urn:schemas-microsoft-com:vml" Requires="v">
                <p:oleObj spid="_x0000_s34834" name="文档" r:id="rId5" imgW="3840480" imgH="2778760" progId="Word.Document.12">
                  <p:embed/>
                </p:oleObj>
              </mc:Choice>
              <mc:Fallback>
                <p:oleObj name="文档" r:id="rId5" imgW="3840480" imgH="2778760" progId="Word.Document.12">
                  <p:embed/>
                  <p:pic>
                    <p:nvPicPr>
                      <p:cNvPr id="0" name="图片 34833"/>
                      <p:cNvPicPr/>
                      <p:nvPr/>
                    </p:nvPicPr>
                    <p:blipFill>
                      <a:blip r:embed="rId6"/>
                      <a:stretch>
                        <a:fillRect/>
                      </a:stretch>
                    </p:blipFill>
                    <p:spPr>
                      <a:xfrm>
                        <a:off x="946377" y="1340768"/>
                        <a:ext cx="7003670" cy="5070924"/>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300">
        <p:pull dir="r"/>
      </p:transition>
    </mc:Choice>
    <mc:Fallback>
      <p:transition spd="slow">
        <p:pull dir="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7" name="矩形 6"/>
          <p:cNvSpPr>
            <a:spLocks noChangeAspect="1"/>
          </p:cNvSpPr>
          <p:nvPr/>
        </p:nvSpPr>
        <p:spPr>
          <a:xfrm>
            <a:off x="508000" y="1323723"/>
            <a:ext cx="8128000" cy="4913589"/>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独具匠心的结构布局</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一、双线交替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清晰完整。全诗是以焦仲卿、刘兰芝与封建家长的冲突和他们二人之间的爱情纠葛为线索组织起来的。这两条主线交替发展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使事件井然有序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情节曲折动人。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兰芝请归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是故事的开始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引出两条主线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既揭示了焦、刘二人与家长的矛盾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也表明了二人的感情之深。在刘兰芝被遣之前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作者叙写了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仲卿求情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兰芝辞姥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的情节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使双方交锋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显示人物的不同性格。还描写了焦、刘分别的两个场面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抒写了二人的痛苦和爱情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展现了人物丰富的内心世界。在刘兰芝被遣归之后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则又有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刘兄逼婚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仲卿辞母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的叙写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也有二人最后诀别的抒情。前者使双方势不两立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矛盾趋于激烈化。对焦、刘二人的生死离别的渲染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增强了悲剧气氛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歌颂了二人忠贞的爱情。</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wipe/>
      </p:transition>
    </mc:Choice>
    <mc:Fallback>
      <p:transition spd="slow">
        <p:wip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7" name="矩形 6"/>
          <p:cNvSpPr>
            <a:spLocks noChangeAspect="1"/>
          </p:cNvSpPr>
          <p:nvPr/>
        </p:nvSpPr>
        <p:spPr>
          <a:xfrm>
            <a:off x="508000" y="1916832"/>
            <a:ext cx="8128000" cy="289733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二、剪裁精妙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繁简得当。全诗以两句比兴开头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旋即转入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十三能织素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等语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让主要人物登场自诉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突然而来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章法奇异。末尾处亦不写双方亲人懊丧追悔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直接以合葬结尾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用笔十分简洁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转换十分迅速</a:t>
            </a:r>
            <a:r>
              <a:rPr lang="zh-CN" altLang="zh-CN" sz="2200" dirty="0" smtClean="0">
                <a:solidFill>
                  <a:srgbClr val="000000"/>
                </a:solidFill>
                <a:latin typeface="Times New Roman" pitchFamily="18" charset="0"/>
                <a:cs typeface="Times New Roman" pitchFamily="18" charset="0"/>
              </a:rPr>
              <a:t>。</a:t>
            </a:r>
            <a:r>
              <a:rPr lang="zh-CN" altLang="en-US" sz="2200" dirty="0">
                <a:solidFill>
                  <a:srgbClr val="000000"/>
                </a:solidFill>
                <a:latin typeface="Times New Roman" pitchFamily="18" charset="0"/>
                <a:cs typeface="Times New Roman" pitchFamily="18" charset="0"/>
              </a:rPr>
              <a:t>但</a:t>
            </a:r>
            <a:r>
              <a:rPr lang="zh-CN" altLang="zh-CN" sz="2200" dirty="0" smtClean="0">
                <a:solidFill>
                  <a:srgbClr val="000000"/>
                </a:solidFill>
                <a:latin typeface="Times New Roman" pitchFamily="18" charset="0"/>
                <a:cs typeface="Times New Roman" pitchFamily="18" charset="0"/>
              </a:rPr>
              <a:t>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对于重要情节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往往不惜笔墨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详细描写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深刻揭露这一悲剧的社会根源。特别是对太守家筹办喜事极尽夸张的描写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有力地衬托出刘兰芝坚守誓言、不慕权贵的美德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而且欲抑先扬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欢快气氛与悲剧结尾相映照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使诗篇跌宕起伏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摇曳</a:t>
            </a:r>
            <a:r>
              <a:rPr lang="zh-CN" altLang="zh-CN" sz="2200">
                <a:solidFill>
                  <a:srgbClr val="000000"/>
                </a:solidFill>
                <a:latin typeface="Times New Roman" pitchFamily="18" charset="0"/>
                <a:cs typeface="Times New Roman" pitchFamily="18" charset="0"/>
              </a:rPr>
              <a:t>多姿</a:t>
            </a:r>
            <a:r>
              <a:rPr lang="zh-CN" altLang="zh-CN" sz="2200" smtClean="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itchFamily="18" charset="0"/>
                <a:cs typeface="Times New Roman" pitchFamily="18" charset="0"/>
              </a:rPr>
              <a:t>三、前后照应</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相映成趣。如开篇有刘兰芝自述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后面又有刘兰芝母亲的叙述与之照应</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一呼一应</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称扬刘兰芝德才兼备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说明刘兰芝蒙受了不白之冤。再如刘兰芝与焦仲卿分手时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刘兰芝以蒲苇、磐石作比</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后由焦仲卿同语相责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这一呼应强调了焦、刘双方爱情的坚贞。另有焦仲卿与刘兰芝在大道口盟誓分别一段</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刘兰芝特别点出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性行暴如雷</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的哥哥来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这是一条伏线</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与后来刘兄逼嫁相照应</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使诗的前后两部分有机结合</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脉络贯通。</a:t>
            </a:r>
            <a:endParaRPr lang="zh-CN" altLang="zh-CN" sz="2200" dirty="0">
              <a:solidFill>
                <a:srgbClr val="000000"/>
              </a:solidFill>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美文品读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167949"/>
            <a:ext cx="8128000" cy="5334922"/>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这样一个项羽</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楷体" panose="02010609060101010101" pitchFamily="49" charset="-122"/>
                <a:cs typeface="Times New Roman" pitchFamily="18" charset="0"/>
              </a:rPr>
              <a:t>	</a:t>
            </a:r>
            <a:r>
              <a:rPr lang="zh-CN" altLang="zh-CN" sz="2200" dirty="0">
                <a:solidFill>
                  <a:srgbClr val="000000"/>
                </a:solidFill>
                <a:latin typeface="Times New Roman" pitchFamily="18" charset="0"/>
                <a:ea typeface="楷体" panose="02010609060101010101" pitchFamily="49" charset="-122"/>
                <a:cs typeface="Times New Roman" pitchFamily="18" charset="0"/>
              </a:rPr>
              <a:t>佚</a:t>
            </a:r>
            <a:r>
              <a:rPr lang="zh-CN" altLang="zh-CN" sz="2200" dirty="0">
                <a:solidFill>
                  <a:srgbClr val="000000"/>
                </a:solidFill>
                <a:latin typeface="Times New Roman" pitchFamily="18" charset="0"/>
                <a:cs typeface="Times New Roman" pitchFamily="18" charset="0"/>
              </a:rPr>
              <a:t>　</a:t>
            </a:r>
            <a:r>
              <a:rPr lang="zh-CN" altLang="zh-CN" sz="2200" dirty="0">
                <a:solidFill>
                  <a:srgbClr val="000000"/>
                </a:solidFill>
                <a:latin typeface="Times New Roman" pitchFamily="18" charset="0"/>
                <a:ea typeface="楷体" panose="02010609060101010101" pitchFamily="49" charset="-122"/>
                <a:cs typeface="Times New Roman" pitchFamily="18" charset="0"/>
              </a:rPr>
              <a:t>名</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你年轻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没有一丝颓废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你年轻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凭勇气逐鹿中原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你年轻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已种下了称霸天下的雄心。你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项羽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西楚霸王的本色。</a:t>
            </a:r>
            <a:r>
              <a:rPr lang="zh-CN" altLang="zh-CN" sz="2200" dirty="0">
                <a:solidFill>
                  <a:srgbClr val="000000"/>
                </a:solidFill>
                <a:latin typeface="NEU-BZ-S92"/>
                <a:ea typeface="Times New Roman" pitchFamily="18" charset="0"/>
                <a:cs typeface="Times New Roman" pitchFamily="18" charset="0"/>
              </a:rPr>
              <a:t> </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营救赵歇时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你果断取代了无能的上将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率区区五万之兵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留三日之口粮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破釜沉舟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以一往无前之气势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在巨鹿大败秦军二十万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创造了中国古代战争史上一个以少胜多的著名战例。与秦一战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秦军兵分九路向你扑来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你一马当先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全军上下以一当十无不奋勇向前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辗转三回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与秦军激战多次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均获全胜。当时各路诸侯救兵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不敢和秦军交战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见项羽军队如此勇猛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个个心服。项羽召见时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各诸侯将领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无不膝行而前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莫敢仰视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一致表示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听从上将军指挥。</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项羽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世人对你褒贬不一。自矜功伐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妇人之仁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胸无城府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沽名钓誉</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好像每一个弱点都是不可饶恕的致命错误。</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plit dir="in"/>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假如我是刘兰芝</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仿宋" panose="02010609060101010101" pitchFamily="49" charset="-122"/>
                <a:cs typeface="Times New Roman" pitchFamily="18" charset="0"/>
              </a:rPr>
              <a:t>世间本有一种记忆叫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刻骨铭心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世人留恋于人生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牵挂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二字而已。</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algn="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题记</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古琴悠悠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揉碎了的音韵里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我想你青骢漫步间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那一种吟鞭东指的豪迈。琴弦只能随心一起颤抖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这一夜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这一树的苍老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彻底地成为了一个包蕴这裂痕的梦。</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琴音似浅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泪却如决堤的山洪。记忆仿佛只剩一座空楼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掀开第一块砖瓦时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就注定了它撕心裂肺的疼痛。</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5" name="矩形 4">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pic>
        <p:nvPicPr>
          <p:cNvPr id="7" name="Y06.eps" descr="id:2147495781;FounderCES"/>
          <p:cNvPicPr/>
          <p:nvPr/>
        </p:nvPicPr>
        <p:blipFill>
          <a:blip r:embed="rId3"/>
          <a:stretch>
            <a:fillRect/>
          </a:stretch>
        </p:blipFill>
        <p:spPr>
          <a:xfrm>
            <a:off x="3419872" y="1207638"/>
            <a:ext cx="2016224" cy="2890650"/>
          </a:xfrm>
          <a:prstGeom prst="rect">
            <a:avLst/>
          </a:prstGeom>
        </p:spPr>
      </p:pic>
      <p:sp>
        <p:nvSpPr>
          <p:cNvPr id="2" name="矩形 1"/>
          <p:cNvSpPr>
            <a:spLocks noChangeAspect="1"/>
          </p:cNvSpPr>
          <p:nvPr/>
        </p:nvSpPr>
        <p:spPr>
          <a:xfrm>
            <a:off x="508000" y="4121817"/>
            <a:ext cx="8128000" cy="249106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《孔雀东南飞</a:t>
            </a:r>
            <a:r>
              <a:rPr lang="zh-CN" altLang="zh-CN" sz="2200" dirty="0">
                <a:solidFill>
                  <a:srgbClr val="000000"/>
                </a:solidFill>
                <a:latin typeface="NEU-BZ-S92"/>
                <a:ea typeface="Times New Roman" pitchFamily="18" charset="0"/>
                <a:cs typeface="Times New Roman" pitchFamily="18" charset="0"/>
              </a:rPr>
              <a:t> </a:t>
            </a:r>
            <a:r>
              <a:rPr lang="zh-CN" altLang="zh-CN" sz="2200" dirty="0">
                <a:solidFill>
                  <a:srgbClr val="000000"/>
                </a:solidFill>
                <a:latin typeface="Times New Roman" pitchFamily="18" charset="0"/>
                <a:ea typeface="仿宋" panose="02010609060101010101" pitchFamily="49" charset="-122"/>
                <a:cs typeface="Times New Roman" pitchFamily="18" charset="0"/>
              </a:rPr>
              <a:t>并序</a:t>
            </a:r>
            <a:r>
              <a:rPr lang="zh-CN" altLang="zh-CN" sz="2200" dirty="0">
                <a:solidFill>
                  <a:srgbClr val="000000"/>
                </a:solidFill>
                <a:latin typeface="Times New Roman" pitchFamily="18" charset="0"/>
                <a:cs typeface="Times New Roman" pitchFamily="18" charset="0"/>
              </a:rPr>
              <a:t>》是一首乐府民歌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作者的姓名已经无从查考。这首诗最早见于南朝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徐陵编的《玉台新咏》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原题为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古诗为焦仲卿妻作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后来宋朝郭茂倩辑《乐府诗集》、元朝左克明辑《古乐府》、明朝冯惟讷辑《古诗纪》以及其他由明清人编纂的许多古代诗集里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也多予以收录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各本文字稍有出入。明朝王世贞称它为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长诗之圣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清朝沈德潜说它是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古今第一首长诗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319672"/>
            <a:ext cx="8128000" cy="492865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马声哀鸣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渐渐清晰的轮廓抖落下一地的心酸。急旋的音符戛然而止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你带着也许是一份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也许是我一辈子也无法数清的哀怨驾于马上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当跨过的马蹄夹杂着横柯的葱郁时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躺进了记忆的墓冢。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卿当日胜贵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吾独向黄泉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简短的言语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满眼的绝望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我的指尖终于触不到往日的温度。然而我选择面对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你为何只恋于黄泉的一路荆棘</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杨柳青青著地垂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杨花漫漫搅天飞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往日的醉里吴音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消散于你冰冷的眉宇之间。心如止水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我捧一壶烈酒与你同醉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醉后不知天在水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满船清梦压星河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徘徊于生死之间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那方日暮下的孤楼还在等哪一人的痴情埋于尘世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夜间的露珠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渐渐在你孤独的脸颊留下淡淡的湿润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醉于心中的那份记忆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愿君保留一生一世。</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你</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看</a:t>
            </a:r>
            <a:r>
              <a:rPr lang="zh-CN" altLang="en-US" sz="2200" dirty="0" smtClean="0">
                <a:solidFill>
                  <a:srgbClr val="000000"/>
                </a:solidFill>
                <a:latin typeface="Times New Roman" pitchFamily="18" charset="0"/>
                <a:ea typeface="楷体" panose="02010609060101010101" pitchFamily="49" charset="-122"/>
                <a:cs typeface="Times New Roman" pitchFamily="18" charset="0"/>
              </a:rPr>
              <a:t>到</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我</a:t>
            </a:r>
            <a:r>
              <a:rPr lang="zh-CN" altLang="zh-CN" sz="2200" dirty="0">
                <a:solidFill>
                  <a:srgbClr val="000000"/>
                </a:solidFill>
                <a:latin typeface="Times New Roman" pitchFamily="18" charset="0"/>
                <a:ea typeface="楷体" panose="02010609060101010101" pitchFamily="49" charset="-122"/>
                <a:cs typeface="Times New Roman" pitchFamily="18" charset="0"/>
              </a:rPr>
              <a:t>的背影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却看不懂我的心。</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blinds/>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蒲苇纫一时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却也留下了如昙花般绚烂的一瞬。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落红不是无情物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化作春泥更护花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我在记忆的废墟下等你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等你明白我选择存于此生的意义。我不与你黄泉相约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和你刻骨铭心的相遇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我将带进明天的弦音之中。我与你的鸳鸯相配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是否让你明白了我一夕如一世的幽怨与牵挂</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一袭红嫁衣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注定我与你终将天涯相隔。鸳鸯的相思泪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点点滴滴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湿了梧桐。</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自挂东南枝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你用瞬间埋葬我们的记忆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一世煎熬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我用今生告诉你我的决心。一辈子的消磨我只想见证曾经的那一次相遇。错不在今朝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错在第一次的相遇、第一次的分别。</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257743"/>
            <a:ext cx="8128000" cy="537377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红酥手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黄縢酒。</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满城春色宫墙柳。</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东风恶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欢情薄。</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一怀愁绪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几年离索。</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错</a:t>
            </a:r>
            <a:r>
              <a:rPr lang="en-US" altLang="zh-CN" sz="2200" dirty="0" smtClean="0">
                <a:solidFill>
                  <a:srgbClr val="000000"/>
                </a:solidFill>
                <a:latin typeface="Times New Roman" pitchFamily="18" charset="0"/>
                <a:cs typeface="Times New Roman" pitchFamily="18" charset="0"/>
              </a:rPr>
              <a:t>!</a:t>
            </a:r>
            <a:endParaRPr lang="en-US" altLang="zh-CN" sz="2200" dirty="0" smtClean="0">
              <a:solidFill>
                <a:srgbClr val="000000"/>
              </a:solidFill>
              <a:latin typeface="Times New Roman" pitchFamily="18" charset="0"/>
              <a:cs typeface="Times New Roman" pitchFamily="18" charset="0"/>
            </a:endParaRPr>
          </a:p>
          <a:p>
            <a:pPr indent="266700" defTabSz="-635">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春如旧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人空瘦。</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泪痕红浥鲛绡透。</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桃花落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闲池阁。</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山盟虽在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锦书难托。</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莫</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穿一袭红嫁衣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我吟你的思念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此时的你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在黄土间的哪一方看我</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夕阳西下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断肠人在天涯。</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blinds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品读提示</a:t>
            </a:r>
            <a:r>
              <a:rPr lang="zh-CN" altLang="zh-CN" sz="2200" dirty="0">
                <a:solidFill>
                  <a:srgbClr val="000000"/>
                </a:solidFill>
                <a:latin typeface="Times New Roman" pitchFamily="18" charset="0"/>
                <a:ea typeface="仿宋" panose="02010609060101010101" pitchFamily="49" charset="-122"/>
                <a:cs typeface="Times New Roman" pitchFamily="18" charset="0"/>
              </a:rPr>
              <a:t>初读这篇文章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类似于一首朦胧诗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只感到字句的新颖与华丽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引用的诗词彰显了作者的文采。再读这篇文章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发现其中有一股刚毅之气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执着于爱情的</a:t>
            </a:r>
            <a:r>
              <a:rPr lang="zh-CN" altLang="zh-CN" sz="2200" dirty="0" smtClean="0">
                <a:solidFill>
                  <a:srgbClr val="000000"/>
                </a:solidFill>
                <a:latin typeface="Times New Roman" pitchFamily="18" charset="0"/>
                <a:ea typeface="仿宋" panose="02010609060101010101" pitchFamily="49" charset="-122"/>
                <a:cs typeface="Times New Roman" pitchFamily="18" charset="0"/>
              </a:rPr>
              <a:t>刘兰芝</a:t>
            </a:r>
            <a:r>
              <a:rPr lang="zh-CN" altLang="zh-CN" sz="2200" dirty="0">
                <a:solidFill>
                  <a:srgbClr val="000000"/>
                </a:solidFill>
                <a:latin typeface="Times New Roman" pitchFamily="18" charset="0"/>
                <a:ea typeface="仿宋" panose="02010609060101010101" pitchFamily="49" charset="-122"/>
                <a:cs typeface="Times New Roman" pitchFamily="18" charset="0"/>
              </a:rPr>
              <a:t>竟然忍心于痴情的仲卿之死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而自己却选择了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一袭红嫁衣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似乎薄情而不合情理。反复品读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才感到作者运思的巧妙、思想的深刻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那凄凉的琴声写满了相思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忍心于人世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是为了以生的方式纪念死的苦痛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以自己的哀痛显示人间并没有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枝枝相覆盖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的梧桐与松柏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化鸟的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鸳鸯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也只是后人一厢情愿的附丽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更有那穿插其中的陆游的词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分明是后人踏着前人的足迹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悲剧在重复演绎。</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blinds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鲁迅说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悲剧将人生的有价值的东西毁灭给人看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。《孔雀东南飞》中刘兰芝与焦仲卿的爱情悲剧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正是用人间最美好情感的毁灭来警醒世人。刘兰芝、焦仲卿实质上是为追求生命自由、维护人生尊严、追求幸福而死。刘兰芝、焦仲卿以牺牲生命为代价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守护两人的爱情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也就是守护人间最有价值的东西。下列材料可以用在以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执着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追求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坚守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等为立意的作文中。</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over dir="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刘兰芝是我国文化史上少有的美丽而刚烈的女子。她进退有礼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待人宽容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贤惠善良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面对婆婆的刁难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敢于直言是非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而非一味逃避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面对母兄的逼婚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能够坚决抵抗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而非顺从听命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她坚守与丈夫的爱情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同时不愿母亲为难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最后选择死亡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这是她对爱情的坚守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也是对亲情的维护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更是她对不公命运的坚决反抗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刘兰芝是美丽的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她美在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纤纤作细步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精妙世无双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的姿态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美在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十三能织素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十四学裁衣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十五弹箜篌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十六诵诗书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的技艺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更美在其作为一个弱女子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敢于反抗封建家长制的残害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坚守爱情的力量与勇气</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trips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问世间、情是何物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直教生死相许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在漫漫长夜里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刘兰芝以柔弱之躯与宿命相抗衡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像在沙漠里幻想绿洲一样找寻着美好的爱情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那清池中层层涟漪是漫漫长夜中美丽的火花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是怨男恨女血泪的控诉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是对人类文明最强烈的呼唤。刘兰芝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举身赴清池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这种凤凰涅槃式的悲壮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在那一瞬间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绽放生与死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绽放爱与恨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让人们眼睁睁看着美丽的爱情在自己的眼前轻轻地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轻轻地碎了。这是一次血与火的洗礼</a:t>
            </a:r>
            <a:r>
              <a:rPr lang="en-US" altLang="zh-CN" sz="2200" dirty="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itchFamily="18" charset="0"/>
              </a:rPr>
              <a:t>更是对封建家长制度的控诉。</a:t>
            </a:r>
            <a:endParaRPr lang="zh-CN" altLang="zh-CN" sz="220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trips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412776"/>
            <a:ext cx="8128000" cy="450732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开头的小序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交代了故事发生的时间、地点、人物以及成诗的经过。故事发生在汉末建安年间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是以真人真事为基础创作的。也有人认为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本诗所写的故事脱胎于《后汉书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列女传》。</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《后汉书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列女传》有这样一个故事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南阳阴瑜的妻子荀采聪明而又有才艺</a:t>
            </a:r>
            <a:r>
              <a:rPr lang="en-US" altLang="zh-CN" sz="2200" dirty="0">
                <a:solidFill>
                  <a:srgbClr val="000000"/>
                </a:solidFill>
                <a:latin typeface="Times New Roman" pitchFamily="18" charset="0"/>
                <a:cs typeface="Times New Roman" pitchFamily="18" charset="0"/>
              </a:rPr>
              <a:t>,17</a:t>
            </a:r>
            <a:r>
              <a:rPr lang="zh-CN" altLang="zh-CN" sz="2200" dirty="0">
                <a:solidFill>
                  <a:srgbClr val="000000"/>
                </a:solidFill>
                <a:latin typeface="Times New Roman" pitchFamily="18" charset="0"/>
                <a:cs typeface="Times New Roman" pitchFamily="18" charset="0"/>
              </a:rPr>
              <a:t>岁时嫁到阴瑜家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两年后阴瑜因病而死。后来同郡的郭奕妻子早亡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荀采的父亲认为荀采还年轻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就把她重新许给郭奕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但荀采誓死不从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后被逼迫送到郭家。荀采说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我本来立誓与阴瑜生同衾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死同穴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却被逼迫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我平生志向不得实现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我该怎么办呢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于是让人准备好灯烛、礼服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请来郭奕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两人彻夜长谈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郭奕十分敬畏她。当郭奕离开后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荀采用白粉在门上写了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尸还阴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三个字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然后悬梁自尽。</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zh-CN" altLang="zh-CN" sz="2200" dirty="0">
                <a:solidFill>
                  <a:srgbClr val="000000"/>
                </a:solidFill>
                <a:latin typeface="Times New Roman" pitchFamily="18" charset="0"/>
                <a:cs typeface="Times New Roman" pitchFamily="18" charset="0"/>
              </a:rPr>
              <a:t>乐府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本是秦汉时设立的配置乐曲、训练乐工和采集民歌的专门官署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后指由乐府创作、采集的诗歌。后世文人仿此形式所作的诗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亦称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乐府诗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乐府双璧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《木兰诗》和《孔雀东南飞》的合称。《木兰诗》又名《木兰辞》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是北朝民歌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《孔雀东南飞》是汉代古乐府民歌杰作之一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也是我国古代汉民族最长的叙事诗。</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6" name="矩形 5">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429699"/>
            <a:ext cx="1321196" cy="498598"/>
          </a:xfrm>
          <a:prstGeom prst="rect">
            <a:avLst/>
          </a:prstGeom>
        </p:spPr>
        <p:txBody>
          <a:bodyPr wrap="none">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注</a:t>
            </a:r>
            <a:r>
              <a:rPr lang="zh-CN" altLang="zh-CN" sz="2200" dirty="0" smtClean="0">
                <a:solidFill>
                  <a:srgbClr val="000000"/>
                </a:solidFill>
                <a:latin typeface="Arial" pitchFamily="34" charset="0"/>
                <a:ea typeface="黑体" pitchFamily="49" charset="-122"/>
                <a:cs typeface="Times New Roman" pitchFamily="18" charset="0"/>
              </a:rPr>
              <a:t>字音</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2" name="对象 1"/>
          <p:cNvGraphicFramePr>
            <a:graphicFrameLocks noChangeAspect="1"/>
          </p:cNvGraphicFramePr>
          <p:nvPr/>
        </p:nvGraphicFramePr>
        <p:xfrm>
          <a:off x="508000" y="1936856"/>
          <a:ext cx="8128000" cy="4433455"/>
        </p:xfrm>
        <a:graphic>
          <a:graphicData uri="http://schemas.openxmlformats.org/presentationml/2006/ole">
            <mc:AlternateContent xmlns:mc="http://schemas.openxmlformats.org/markup-compatibility/2006">
              <mc:Choice xmlns:v="urn:schemas-microsoft-com:vml" Requires="v">
                <p:oleObj spid="_x0000_s30745" name="文档" r:id="rId3" imgW="3897630" imgH="2124710" progId="Word.Document.12">
                  <p:embed/>
                </p:oleObj>
              </mc:Choice>
              <mc:Fallback>
                <p:oleObj name="文档" r:id="rId3" imgW="3897630" imgH="2124710" progId="Word.Document.12">
                  <p:embed/>
                  <p:pic>
                    <p:nvPicPr>
                      <p:cNvPr id="0" name="图片 30744"/>
                      <p:cNvPicPr/>
                      <p:nvPr/>
                    </p:nvPicPr>
                    <p:blipFill>
                      <a:blip r:embed="rId4"/>
                      <a:stretch>
                        <a:fillRect/>
                      </a:stretch>
                    </p:blipFill>
                    <p:spPr>
                      <a:xfrm>
                        <a:off x="508000" y="1936856"/>
                        <a:ext cx="8128000" cy="4433455"/>
                      </a:xfrm>
                      <a:prstGeom prst="rect">
                        <a:avLst/>
                      </a:prstGeom>
                    </p:spPr>
                  </p:pic>
                </p:oleObj>
              </mc:Fallback>
            </mc:AlternateContent>
          </a:graphicData>
        </a:graphic>
      </p:graphicFrame>
    </p:spTree>
  </p:cSld>
  <p:clrMapOvr>
    <a:masterClrMapping/>
  </p:clrMapOvr>
  <p:transition spd="slow">
    <p:zoom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graphicFrame>
        <p:nvGraphicFramePr>
          <p:cNvPr id="2" name="对象 1"/>
          <p:cNvGraphicFramePr>
            <a:graphicFrameLocks noChangeAspect="1"/>
          </p:cNvGraphicFramePr>
          <p:nvPr/>
        </p:nvGraphicFramePr>
        <p:xfrm>
          <a:off x="508000" y="1905815"/>
          <a:ext cx="8128000" cy="2998711"/>
        </p:xfrm>
        <a:graphic>
          <a:graphicData uri="http://schemas.openxmlformats.org/presentationml/2006/ole">
            <mc:AlternateContent xmlns:mc="http://schemas.openxmlformats.org/markup-compatibility/2006">
              <mc:Choice xmlns:v="urn:schemas-microsoft-com:vml" Requires="v">
                <p:oleObj spid="_x0000_s35854" name="文档" r:id="rId3" imgW="3897630" imgH="1437640" progId="Word.Document.12">
                  <p:embed/>
                </p:oleObj>
              </mc:Choice>
              <mc:Fallback>
                <p:oleObj name="文档" r:id="rId3" imgW="3897630" imgH="1437640" progId="Word.Document.12">
                  <p:embed/>
                  <p:pic>
                    <p:nvPicPr>
                      <p:cNvPr id="0" name="图片 35853"/>
                      <p:cNvPicPr/>
                      <p:nvPr/>
                    </p:nvPicPr>
                    <p:blipFill>
                      <a:blip r:embed="rId4"/>
                      <a:stretch>
                        <a:fillRect/>
                      </a:stretch>
                    </p:blipFill>
                    <p:spPr>
                      <a:xfrm>
                        <a:off x="508000" y="1905815"/>
                        <a:ext cx="8128000" cy="2998711"/>
                      </a:xfrm>
                      <a:prstGeom prst="rect">
                        <a:avLst/>
                      </a:prstGeom>
                    </p:spPr>
                  </p:pic>
                </p:oleObj>
              </mc:Fallback>
            </mc:AlternateContent>
          </a:graphicData>
        </a:graphic>
      </p:graphicFrame>
      <p:sp>
        <p:nvSpPr>
          <p:cNvPr id="4" name="矩形 3"/>
          <p:cNvSpPr>
            <a:spLocks noChangeAspect="1"/>
          </p:cNvSpPr>
          <p:nvPr/>
        </p:nvSpPr>
        <p:spPr>
          <a:xfrm>
            <a:off x="508000" y="4460985"/>
            <a:ext cx="8128000" cy="127227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识通假</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cs typeface="Times New Roman" pitchFamily="18" charset="0"/>
              </a:rPr>
              <a:t>箱帘六七十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奁</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女子梳妆用的镜匣</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Times New Roman" pitchFamily="18" charset="0"/>
                <a:cs typeface="Times New Roman" pitchFamily="18" charset="0"/>
              </a:rPr>
              <a:t>蒲苇纫如丝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韧</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坚韧</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6" name="矩形 5"/>
          <p:cNvSpPr/>
          <p:nvPr/>
        </p:nvSpPr>
        <p:spPr>
          <a:xfrm>
            <a:off x="3624879" y="4909612"/>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00994" y="4915543"/>
            <a:ext cx="21991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24879" y="531599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04703" y="531748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2" name="矩形 1"/>
          <p:cNvSpPr>
            <a:spLocks noChangeAspect="1"/>
          </p:cNvSpPr>
          <p:nvPr/>
        </p:nvSpPr>
        <p:spPr>
          <a:xfrm>
            <a:off x="508000" y="2105827"/>
            <a:ext cx="1591782" cy="498598"/>
          </a:xfrm>
          <a:prstGeom prst="rect">
            <a:avLst/>
          </a:prstGeom>
        </p:spPr>
        <p:txBody>
          <a:bodyPr wrap="non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解多</a:t>
            </a:r>
            <a:r>
              <a:rPr lang="zh-CN" altLang="zh-CN" sz="2200" dirty="0" smtClean="0">
                <a:solidFill>
                  <a:srgbClr val="000000"/>
                </a:solidFill>
                <a:latin typeface="Arial" pitchFamily="34" charset="0"/>
                <a:ea typeface="黑体" pitchFamily="49" charset="-122"/>
                <a:cs typeface="Times New Roman" pitchFamily="18" charset="0"/>
              </a:rPr>
              <a:t>义</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5" name="对象 4"/>
          <p:cNvGraphicFramePr>
            <a:graphicFrameLocks noChangeAspect="1"/>
          </p:cNvGraphicFramePr>
          <p:nvPr/>
        </p:nvGraphicFramePr>
        <p:xfrm>
          <a:off x="508000" y="2681922"/>
          <a:ext cx="8128000" cy="2115230"/>
        </p:xfrm>
        <a:graphic>
          <a:graphicData uri="http://schemas.openxmlformats.org/presentationml/2006/ole">
            <mc:AlternateContent xmlns:mc="http://schemas.openxmlformats.org/markup-compatibility/2006">
              <mc:Choice xmlns:v="urn:schemas-microsoft-com:vml" Requires="v">
                <p:oleObj spid="_x0000_s31764" name="文档" r:id="rId3" imgW="3840480" imgH="998855" progId="Word.Document.12">
                  <p:embed/>
                </p:oleObj>
              </mc:Choice>
              <mc:Fallback>
                <p:oleObj name="文档" r:id="rId3" imgW="3840480" imgH="998855" progId="Word.Document.12">
                  <p:embed/>
                  <p:pic>
                    <p:nvPicPr>
                      <p:cNvPr id="0" name="图片 31763"/>
                      <p:cNvPicPr/>
                      <p:nvPr/>
                    </p:nvPicPr>
                    <p:blipFill>
                      <a:blip r:embed="rId4"/>
                      <a:stretch>
                        <a:fillRect/>
                      </a:stretch>
                    </p:blipFill>
                    <p:spPr>
                      <a:xfrm>
                        <a:off x="508000" y="2681922"/>
                        <a:ext cx="8128000" cy="2115230"/>
                      </a:xfrm>
                      <a:prstGeom prst="rect">
                        <a:avLst/>
                      </a:prstGeom>
                    </p:spPr>
                  </p:pic>
                </p:oleObj>
              </mc:Fallback>
            </mc:AlternateContent>
          </a:graphicData>
        </a:graphic>
      </p:graphicFrame>
      <p:sp>
        <p:nvSpPr>
          <p:cNvPr id="6" name="矩形 5"/>
          <p:cNvSpPr/>
          <p:nvPr/>
        </p:nvSpPr>
        <p:spPr>
          <a:xfrm>
            <a:off x="3441905" y="2758894"/>
            <a:ext cx="180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36795" y="3278758"/>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44626" y="3820656"/>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98892" y="4346302"/>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graphicFrame>
        <p:nvGraphicFramePr>
          <p:cNvPr id="4" name="对象 3"/>
          <p:cNvGraphicFramePr>
            <a:graphicFrameLocks noChangeAspect="1"/>
          </p:cNvGraphicFramePr>
          <p:nvPr/>
        </p:nvGraphicFramePr>
        <p:xfrm>
          <a:off x="508000" y="1599731"/>
          <a:ext cx="8128000" cy="4277541"/>
        </p:xfrm>
        <a:graphic>
          <a:graphicData uri="http://schemas.openxmlformats.org/presentationml/2006/ole">
            <mc:AlternateContent xmlns:mc="http://schemas.openxmlformats.org/markup-compatibility/2006">
              <mc:Choice xmlns:v="urn:schemas-microsoft-com:vml" Requires="v">
                <p:oleObj spid="_x0000_s32788" name="文档" r:id="rId3" imgW="3840480" imgH="2019300" progId="Word.Document.12">
                  <p:embed/>
                </p:oleObj>
              </mc:Choice>
              <mc:Fallback>
                <p:oleObj name="文档" r:id="rId3" imgW="3840480" imgH="2019300" progId="Word.Document.12">
                  <p:embed/>
                  <p:pic>
                    <p:nvPicPr>
                      <p:cNvPr id="0" name="图片 32787"/>
                      <p:cNvPicPr/>
                      <p:nvPr/>
                    </p:nvPicPr>
                    <p:blipFill>
                      <a:blip r:embed="rId4"/>
                      <a:stretch>
                        <a:fillRect/>
                      </a:stretch>
                    </p:blipFill>
                    <p:spPr>
                      <a:xfrm>
                        <a:off x="508000" y="1599731"/>
                        <a:ext cx="8128000" cy="4277541"/>
                      </a:xfrm>
                      <a:prstGeom prst="rect">
                        <a:avLst/>
                      </a:prstGeom>
                    </p:spPr>
                  </p:pic>
                </p:oleObj>
              </mc:Fallback>
            </mc:AlternateContent>
          </a:graphicData>
        </a:graphic>
      </p:graphicFrame>
      <p:sp>
        <p:nvSpPr>
          <p:cNvPr id="5" name="矩形 4"/>
          <p:cNvSpPr/>
          <p:nvPr/>
        </p:nvSpPr>
        <p:spPr>
          <a:xfrm>
            <a:off x="3441905" y="1683565"/>
            <a:ext cx="180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30889" y="2215881"/>
            <a:ext cx="26422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41905" y="2748197"/>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43165" y="3302547"/>
            <a:ext cx="26422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30889" y="3831390"/>
            <a:ext cx="26422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43164" y="4358539"/>
            <a:ext cx="321706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43165" y="4902646"/>
            <a:ext cx="26422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32147" y="5448553"/>
            <a:ext cx="321706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Lst>
  </p:timing>
</p:sld>
</file>

<file path=ppt/theme/theme1.xml><?xml version="1.0" encoding="utf-8"?>
<a:theme xmlns:a="http://schemas.openxmlformats.org/drawingml/2006/main" name="主题1">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测控设计模板14新</Template>
  <TotalTime>0</TotalTime>
  <Words>5953</Words>
  <Application>Kingsoft Office WPP</Application>
  <PresentationFormat>全屏显示(4:3)</PresentationFormat>
  <Paragraphs>290</Paragraphs>
  <Slides>36</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36</vt:i4>
      </vt:variant>
    </vt:vector>
  </HeadingPairs>
  <TitlesOfParts>
    <vt:vector size="39" baseType="lpstr">
      <vt:lpstr>主题1</vt:lpstr>
      <vt:lpstr>城市剪影</vt:lpstr>
      <vt:lpstr>Word.Document.12</vt:lpstr>
      <vt:lpstr>6　孔雀东南飞　并序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2015-04-23T00:36:00Z</dcterms:created>
  <dcterms:modified xsi:type="dcterms:W3CDTF">2017-09-13T01:05:12Z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