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3"/>
  </p:sldMasterIdLst>
  <p:notesMasterIdLst>
    <p:notesMasterId r:id="rId33"/>
  </p:notesMasterIdLst>
  <p:sldIdLst>
    <p:sldId id="274" r:id="rId4"/>
    <p:sldId id="263" r:id="rId5"/>
    <p:sldId id="264" r:id="rId6"/>
    <p:sldId id="317" r:id="rId7"/>
    <p:sldId id="350" r:id="rId8"/>
    <p:sldId id="267" r:id="rId9"/>
    <p:sldId id="268" r:id="rId10"/>
    <p:sldId id="295" r:id="rId11"/>
    <p:sldId id="335" r:id="rId12"/>
    <p:sldId id="336" r:id="rId13"/>
    <p:sldId id="265" r:id="rId14"/>
    <p:sldId id="340" r:id="rId15"/>
    <p:sldId id="357" r:id="rId16"/>
    <p:sldId id="266" r:id="rId17"/>
    <p:sldId id="358" r:id="rId18"/>
    <p:sldId id="359" r:id="rId19"/>
    <p:sldId id="360" r:id="rId20"/>
    <p:sldId id="269" r:id="rId21"/>
    <p:sldId id="339" r:id="rId22"/>
    <p:sldId id="344" r:id="rId23"/>
    <p:sldId id="270" r:id="rId24"/>
    <p:sldId id="345" r:id="rId25"/>
    <p:sldId id="346" r:id="rId26"/>
    <p:sldId id="347" r:id="rId27"/>
    <p:sldId id="355" r:id="rId28"/>
    <p:sldId id="356" r:id="rId29"/>
    <p:sldId id="271" r:id="rId30"/>
    <p:sldId id="348" r:id="rId31"/>
    <p:sldId id="361"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494" autoAdjust="0"/>
  </p:normalViewPr>
  <p:slideViewPr>
    <p:cSldViewPr showGuides="1">
      <p:cViewPr varScale="1">
        <p:scale>
          <a:sx n="84" d="100"/>
          <a:sy n="84" d="100"/>
        </p:scale>
        <p:origin x="106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1.xml"/><Relationship Id="rId2" Type="http://schemas.openxmlformats.org/officeDocument/2006/relationships/slide" Target="../slides/slide2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1.xml"/><Relationship Id="rId2" Type="http://schemas.openxmlformats.org/officeDocument/2006/relationships/slide" Target="../slides/slide2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1.xml"/><Relationship Id="rId2" Type="http://schemas.openxmlformats.org/officeDocument/2006/relationships/slide" Target="../slides/slide2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1.xml"/><Relationship Id="rId2" Type="http://schemas.openxmlformats.org/officeDocument/2006/relationships/slide" Target="../slides/slide2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8" name="五边形 7">
            <a:hlinkClick r:id="rId5" action="ppaction://hlinksldjump"/>
          </p:cNvPr>
          <p:cNvSpPr/>
          <p:nvPr userDrawn="1"/>
        </p:nvSpPr>
        <p:spPr>
          <a:xfrm>
            <a:off x="4317166" y="282159"/>
            <a:ext cx="77604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预习导引</a:t>
            </a:r>
            <a:endParaRPr lang="zh-CN" altLang="en-US" sz="1600" dirty="0">
              <a:solidFill>
                <a:schemeClr val="accent5">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核心归纳</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佳作赏析</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关系图"/>
          <p:cNvPicPr>
            <a:picLocks noChangeAspect="1"/>
          </p:cNvPicPr>
          <p:nvPr/>
        </p:nvPicPr>
        <p:blipFill>
          <a:blip r:embed="rId2"/>
          <a:srcRect r="2528" b="10909"/>
          <a:stretch>
            <a:fillRect/>
          </a:stretch>
        </p:blipFill>
        <p:spPr>
          <a:xfrm>
            <a:off x="179388" y="692150"/>
            <a:ext cx="8913812" cy="6110288"/>
          </a:xfrm>
          <a:prstGeom prst="rect">
            <a:avLst/>
          </a:prstGeom>
          <a:noFill/>
          <a:ln w="9525">
            <a:noFill/>
            <a:miter/>
          </a:ln>
        </p:spPr>
      </p:pic>
      <p:sp>
        <p:nvSpPr>
          <p:cNvPr id="2051" name="副标题 2050"/>
          <p:cNvSpPr/>
          <p:nvPr>
            <p:ph type="subTitle" idx="1"/>
          </p:nvPr>
        </p:nvSpPr>
        <p:spPr>
          <a:xfrm>
            <a:off x="1908175" y="2492375"/>
            <a:ext cx="5545138" cy="1222375"/>
          </a:xfrm>
          <a:prstGeom prst="rect">
            <a:avLst/>
          </a:prstGeom>
          <a:noFill/>
          <a:ln w="9525">
            <a:noFill/>
            <a:miter/>
          </a:ln>
        </p:spPr>
        <p:txBody>
          <a:bodyPr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3" name="页脚占位符 2052"/>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4" name="灯片编号占位符 2053"/>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
        <p:nvSpPr>
          <p:cNvPr id="2055" name="矩形 2054"/>
          <p:cNvSpPr/>
          <p:nvPr/>
        </p:nvSpPr>
        <p:spPr>
          <a:xfrm>
            <a:off x="1588" y="549275"/>
            <a:ext cx="9144000" cy="151130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sp>
        <p:nvSpPr>
          <p:cNvPr id="2056" name="标题 2055"/>
          <p:cNvSpPr/>
          <p:nvPr>
            <p:ph type="ctrTitle"/>
          </p:nvPr>
        </p:nvSpPr>
        <p:spPr>
          <a:xfrm>
            <a:off x="755650" y="620713"/>
            <a:ext cx="7772400" cy="1470025"/>
          </a:xfrm>
          <a:prstGeom prst="rect">
            <a:avLst/>
          </a:prstGeom>
          <a:noFill/>
          <a:ln w="9525">
            <a:noFill/>
            <a:miter/>
          </a:ln>
        </p:spPr>
        <p:txBody>
          <a:bodyPr anchor="ctr"/>
          <a:lstStyle>
            <a:lvl1pPr lvl="0">
              <a:defRPr sz="3600" b="0" kern="1200"/>
            </a:lvl1pPr>
          </a:lstStyle>
          <a:p>
            <a:pPr lvl="0"/>
            <a:r>
              <a:rPr lang="zh-CN" altLang="en-US"/>
              <a:t>单击此处编辑母版标题样式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55"/>
                                        </p:tgtEl>
                                        <p:attrNameLst>
                                          <p:attrName>style.visibility</p:attrName>
                                        </p:attrNameLst>
                                      </p:cBhvr>
                                      <p:to>
                                        <p:strVal val="visible"/>
                                      </p:to>
                                    </p:set>
                                    <p:anim calcmode="lin" valueType="num">
                                      <p:cBhvr>
                                        <p:cTn id="7" dur="1000" fill="hold"/>
                                        <p:tgtEl>
                                          <p:spTgt spid="2055"/>
                                        </p:tgtEl>
                                        <p:attrNameLst>
                                          <p:attrName>ppt_x</p:attrName>
                                        </p:attrNameLst>
                                      </p:cBhvr>
                                      <p:tavLst>
                                        <p:tav tm="0">
                                          <p:val>
                                            <p:strVal val="#ppt_x-.2"/>
                                          </p:val>
                                        </p:tav>
                                        <p:tav tm="100000">
                                          <p:val>
                                            <p:strVal val="#ppt_x"/>
                                          </p:val>
                                        </p:tav>
                                      </p:tavLst>
                                    </p:anim>
                                    <p:anim calcmode="lin" valueType="num">
                                      <p:cBhvr>
                                        <p:cTn id="8" dur="1000" fill="hold"/>
                                        <p:tgtEl>
                                          <p:spTgt spid="205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056"/>
                                        </p:tgtEl>
                                        <p:attrNameLst>
                                          <p:attrName>style.visibility</p:attrName>
                                        </p:attrNameLst>
                                      </p:cBhvr>
                                      <p:to>
                                        <p:strVal val="visible"/>
                                      </p:to>
                                    </p:set>
                                    <p:anim calcmode="lin" valueType="num">
                                      <p:cBhvr>
                                        <p:cTn id="12" dur="1000" fill="hold"/>
                                        <p:tgtEl>
                                          <p:spTgt spid="2056"/>
                                        </p:tgtEl>
                                        <p:attrNameLst>
                                          <p:attrName>ppt_x</p:attrName>
                                        </p:attrNameLst>
                                      </p:cBhvr>
                                      <p:tavLst>
                                        <p:tav tm="0">
                                          <p:val>
                                            <p:strVal val="#ppt_x-.2"/>
                                          </p:val>
                                        </p:tav>
                                        <p:tav tm="100000">
                                          <p:val>
                                            <p:strVal val="#ppt_x"/>
                                          </p:val>
                                        </p:tav>
                                      </p:tavLst>
                                    </p:anim>
                                    <p:anim calcmode="lin" valueType="num">
                                      <p:cBhvr>
                                        <p:cTn id="13" dur="1000" fill="hold"/>
                                        <p:tgtEl>
                                          <p:spTgt spid="205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bldLvl="0"/>
    </p:bldLst>
  </p:timing>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openxmlformats.org/officeDocument/2006/relationships/image" Target="../media/image4.jpeg"/><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矩形 1025"/>
          <p:cNvSpPr/>
          <p:nvPr/>
        </p:nvSpPr>
        <p:spPr>
          <a:xfrm>
            <a:off x="1588" y="333375"/>
            <a:ext cx="9144000" cy="100965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pic>
        <p:nvPicPr>
          <p:cNvPr id="1027" name="图片 1026" descr="关系图"/>
          <p:cNvPicPr>
            <a:picLocks noChangeAspect="1"/>
          </p:cNvPicPr>
          <p:nvPr/>
        </p:nvPicPr>
        <p:blipFill>
          <a:blip r:embed="rId13"/>
          <a:srcRect t="1094" r="8122" b="13318"/>
          <a:stretch>
            <a:fillRect/>
          </a:stretch>
        </p:blipFill>
        <p:spPr>
          <a:xfrm>
            <a:off x="5797550" y="4438650"/>
            <a:ext cx="3340100" cy="2333625"/>
          </a:xfrm>
          <a:prstGeom prst="rect">
            <a:avLst/>
          </a:prstGeom>
          <a:noFill/>
          <a:ln w="9525">
            <a:noFill/>
            <a:miter/>
          </a:ln>
        </p:spPr>
      </p:pic>
      <p:sp>
        <p:nvSpPr>
          <p:cNvPr id="1028" name="标题 1027"/>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9" name="文本占位符 1028"/>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0" name="日期占位符 1029"/>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1" name="页脚占位符 1030"/>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2" name="灯片编号占位符 103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ppt_x</p:attrName>
                                        </p:attrNameLst>
                                      </p:cBhvr>
                                      <p:tavLst>
                                        <p:tav tm="0">
                                          <p:val>
                                            <p:strVal val="#ppt_x-.2"/>
                                          </p:val>
                                        </p:tav>
                                        <p:tav tm="100000">
                                          <p:val>
                                            <p:strVal val="#ppt_x"/>
                                          </p:val>
                                        </p:tav>
                                      </p:tavLst>
                                    </p:anim>
                                    <p:anim calcmode="lin" valueType="num">
                                      <p:cBhvr>
                                        <p:cTn id="13"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ldLvl="0"/>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18.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19.xml"/><Relationship Id="rId6" Type="http://schemas.openxmlformats.org/officeDocument/2006/relationships/image" Target="../media/image8.emf"/><Relationship Id="rId5" Type="http://schemas.openxmlformats.org/officeDocument/2006/relationships/package" Target="../embeddings/Document3.docx"/><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7.xml"/><Relationship Id="rId1"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7.xml"/><Relationship Id="rId1"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7.xml"/><Relationship Id="rId1"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7.xml"/><Relationship Id="rId1"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7.xml"/><Relationship Id="rId1" Type="http://schemas.openxmlformats.org/officeDocument/2006/relationships/slide" Target="slide2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7.xml"/><Relationship Id="rId1" Type="http://schemas.openxmlformats.org/officeDocument/2006/relationships/slide" Target="slide2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7.xml"/><Relationship Id="rId1" Type="http://schemas.openxmlformats.org/officeDocument/2006/relationships/slide" Target="slide2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7.xml"/><Relationship Id="rId1" Type="http://schemas.openxmlformats.org/officeDocument/2006/relationships/slide" Target="slide2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7.xml"/><Relationship Id="rId1"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5.jpeg"/><Relationship Id="rId2" Type="http://schemas.openxmlformats.org/officeDocument/2006/relationships/slide" Target="slide6.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9.xml"/><Relationship Id="rId4" Type="http://schemas.openxmlformats.org/officeDocument/2006/relationships/image" Target="../media/image6.emf"/><Relationship Id="rId3" Type="http://schemas.openxmlformats.org/officeDocument/2006/relationships/package" Target="../embeddings/Document1.docx"/><Relationship Id="rId2" Type="http://schemas.openxmlformats.org/officeDocument/2006/relationships/slide" Target="slide6.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9.xml"/><Relationship Id="rId4" Type="http://schemas.openxmlformats.org/officeDocument/2006/relationships/image" Target="../media/image7.emf"/><Relationship Id="rId3" Type="http://schemas.openxmlformats.org/officeDocument/2006/relationships/package" Target="../embeddings/Document2.docx"/><Relationship Id="rId2" Type="http://schemas.openxmlformats.org/officeDocument/2006/relationships/slide" Target="slide6.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6.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331640" y="2852737"/>
            <a:ext cx="6203950" cy="576263"/>
          </a:xfrm>
          <a:prstGeom prst="rect">
            <a:avLst/>
          </a:prstGeom>
        </p:spPr>
        <p:txBody>
          <a:bodyPr/>
          <a:lstStyle/>
          <a:p>
            <a:r>
              <a:rPr lang="en-US" altLang="zh-CN" b="1" dirty="0"/>
              <a:t>13</a:t>
            </a:r>
            <a:r>
              <a:rPr lang="zh-CN" altLang="zh-CN" dirty="0"/>
              <a:t>　在马克思墓前的讲话</a:t>
            </a:r>
          </a:p>
        </p:txBody>
      </p:sp>
    </p:spTree>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NEU-BZ-S92"/>
                <a:ea typeface="方正宋黑_GBK" panose="03000509000000000000" pitchFamily="65" charset="-122"/>
                <a:cs typeface="Times New Roman" pitchFamily="18" charset="0"/>
              </a:rPr>
              <a:t>豁然开朗</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醍醐灌顶</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cs typeface="Times New Roman" pitchFamily="18" charset="0"/>
              </a:rPr>
              <a:t>在座谈会上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演艺界的人士说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形成这样一个发展思路</a:t>
            </a:r>
            <a:r>
              <a:rPr lang="en-US" altLang="zh-CN" sz="2200">
                <a:solidFill>
                  <a:srgbClr val="000000"/>
                </a:solidFill>
                <a:latin typeface="Times New Roman" pitchFamily="18" charset="0"/>
                <a:cs typeface="Times New Roman" pitchFamily="18" charset="0"/>
              </a:rPr>
              <a:t>,</a:t>
            </a:r>
            <a:r>
              <a:rPr lang="zh-CN" altLang="zh-CN" sz="2200" smtClean="0">
                <a:solidFill>
                  <a:srgbClr val="000000"/>
                </a:solidFill>
                <a:latin typeface="Times New Roman" pitchFamily="18" charset="0"/>
                <a:cs typeface="Times New Roman" pitchFamily="18" charset="0"/>
              </a:rPr>
              <a:t>我们就</a:t>
            </a:r>
            <a:r>
              <a:rPr lang="zh-CN" altLang="zh-CN" sz="2200" dirty="0">
                <a:solidFill>
                  <a:srgbClr val="000000"/>
                </a:solidFill>
                <a:latin typeface="Times New Roman" pitchFamily="18" charset="0"/>
                <a:cs typeface="Times New Roman" pitchFamily="18" charset="0"/>
              </a:rPr>
              <a:t>会</a:t>
            </a:r>
            <a:r>
              <a:rPr lang="zh-CN" altLang="zh-CN" sz="2200" u="sng" dirty="0">
                <a:solidFill>
                  <a:srgbClr val="FF0000"/>
                </a:solidFill>
                <a:uFill>
                  <a:solidFill>
                    <a:srgbClr val="000000"/>
                  </a:solidFill>
                </a:uFill>
                <a:latin typeface="Times New Roman" pitchFamily="18" charset="0"/>
                <a:cs typeface="Times New Roman" pitchFamily="18" charset="0"/>
              </a:rPr>
              <a:t>豁然开朗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演艺产业的发展才会有广阔的前景。</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②</a:t>
            </a:r>
            <a:r>
              <a:rPr lang="zh-CN" altLang="zh-CN" sz="2200" dirty="0">
                <a:solidFill>
                  <a:srgbClr val="000000"/>
                </a:solidFill>
                <a:latin typeface="Times New Roman" pitchFamily="18" charset="0"/>
                <a:cs typeface="Times New Roman" pitchFamily="18" charset="0"/>
              </a:rPr>
              <a:t>这位专家的回答让我有一种</a:t>
            </a:r>
            <a:r>
              <a:rPr lang="zh-CN" altLang="zh-CN" sz="2200" u="sng" dirty="0">
                <a:solidFill>
                  <a:srgbClr val="FF0000"/>
                </a:solidFill>
                <a:uFill>
                  <a:solidFill>
                    <a:srgbClr val="000000"/>
                  </a:solidFill>
                </a:uFill>
                <a:latin typeface="Times New Roman" pitchFamily="18" charset="0"/>
                <a:cs typeface="Times New Roman" pitchFamily="18" charset="0"/>
              </a:rPr>
              <a:t>醍醐灌顶</a:t>
            </a:r>
            <a:r>
              <a:rPr lang="zh-CN" altLang="zh-CN" sz="2200" dirty="0">
                <a:solidFill>
                  <a:srgbClr val="000000"/>
                </a:solidFill>
                <a:latin typeface="Times New Roman" pitchFamily="18" charset="0"/>
                <a:cs typeface="Times New Roman" pitchFamily="18" charset="0"/>
              </a:rPr>
              <a:t>的感觉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实在没想到这个困扰我多年的问题他却理解得那么透彻。</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两者词义相近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都有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一下子明白过来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但适用对象不同。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豁然开朗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从黑暗狭窄变得宽敞明亮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比喻突然领悟了一个道理。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醍醐灌顶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比喻灌输智慧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使人彻底觉悟。只能用来形容人。</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884029" y="277167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4372" y="318169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Arial" pitchFamily="34" charset="0"/>
                <a:ea typeface="黑体" pitchFamily="49" charset="-122"/>
                <a:cs typeface="Times New Roman" pitchFamily="18" charset="0"/>
              </a:rPr>
              <a:t>月</a:t>
            </a:r>
            <a:r>
              <a:rPr lang="en-US" altLang="zh-CN" sz="2200" dirty="0">
                <a:solidFill>
                  <a:srgbClr val="000000"/>
                </a:solidFill>
                <a:latin typeface="Times New Roman" pitchFamily="18" charset="0"/>
                <a:cs typeface="Times New Roman" pitchFamily="18" charset="0"/>
              </a:rPr>
              <a:t>14</a:t>
            </a:r>
            <a:r>
              <a:rPr lang="zh-CN" altLang="zh-CN" sz="2200" dirty="0">
                <a:solidFill>
                  <a:srgbClr val="000000"/>
                </a:solidFill>
                <a:latin typeface="Arial" pitchFamily="34" charset="0"/>
                <a:ea typeface="黑体" pitchFamily="49" charset="-122"/>
                <a:cs typeface="Times New Roman" pitchFamily="18" charset="0"/>
              </a:rPr>
              <a:t>日下午两点三刻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当代最伟大的思想家停止思想了。让他一个人留在房里还不到两分钟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当我们进去的时候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便发现他在安乐椅上安静地睡着了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但已经永远地睡着了。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下午两点三刻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写明具体时间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表明马克思的逝世对于整个世界的非同寻常的影响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这是一个令人万分悲痛、永志不忘的时刻。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选用这个程度副词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突出了马克思在思想界的无与伦比的地位和作用。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流露出未能在马克思临终时陪伴在他身边的无限惋惜和遗憾的感情。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安静地睡着了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破折号表示补充说明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表达了作者对马克思的无限依恋和对于马克思逝世所引起的感情上的矛盾与深重的悲痛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同时也指明了马克思遗容的安详。</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179512" y="1151565"/>
            <a:ext cx="8712968" cy="5373779"/>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正像达尔文发现有机界的发展规律一样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而不是像过去那样做得相反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这是一个长单句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主干是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马克思发现了人类历史的发展规律。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正像达尔文发现有机界的发展规律一样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是状语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即历来为繁芜丛杂的意识形态所掩盖着的一个简单事实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发展规律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的解说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人们首先必须吃、喝、住、穿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然后才能从事政治、科学、艺术、宗教等等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是简单事实本身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直接的物质的生活资料的生产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从而一个民族或一个时代的一定的经济发展阶段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便构成基础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人们的国家设施、法的观点、艺术以至宗教观念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就是从这个基础上发展起来的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也必须由这个基础来解释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而不是像过去那样做得相反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是规律的内涵。</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马克思发现的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人类历史的发展规律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具体包含两层意思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简单地说就是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ea typeface="楷体" panose="02010609060101010101" pitchFamily="49" charset="-122"/>
                <a:cs typeface="Times New Roman" pitchFamily="18" charset="0"/>
              </a:rPr>
              <a:t>物质的生活资料的生产、经济发展阶段构成基础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cs typeface="宋体" pitchFamily="2" charset="-122"/>
              </a:rPr>
              <a:t>②</a:t>
            </a:r>
            <a:r>
              <a:rPr lang="zh-CN" altLang="zh-CN" sz="2200" dirty="0">
                <a:solidFill>
                  <a:srgbClr val="000000"/>
                </a:solidFill>
                <a:latin typeface="Times New Roman" pitchFamily="18" charset="0"/>
                <a:ea typeface="楷体" panose="02010609060101010101" pitchFamily="49" charset="-122"/>
                <a:cs typeface="Times New Roman" pitchFamily="18" charset="0"/>
              </a:rPr>
              <a:t>生产力决定生产关系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经济基础决定上层建筑。</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904201"/>
            <a:ext cx="8128000" cy="334245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由于剩余价值的发现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这里就豁然开朗了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而先前无论资产阶级经济学家或者社会主义批评家所做的一切研究都只是在黑暗中摸索。</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作者</a:t>
            </a:r>
            <a:r>
              <a:rPr lang="zh-CN" altLang="zh-CN" sz="2200" dirty="0">
                <a:solidFill>
                  <a:srgbClr val="000000"/>
                </a:solidFill>
                <a:latin typeface="Times New Roman" pitchFamily="18" charset="0"/>
                <a:ea typeface="楷体" panose="02010609060101010101" pitchFamily="49" charset="-122"/>
                <a:cs typeface="Times New Roman" pitchFamily="18" charset="0"/>
              </a:rPr>
              <a:t>运用对比的手法深刻说明了马克思的伟大贡献。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豁然开朗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说明马克思找到了一条认识资本主义社会并解决资本主义社会根本矛盾的正确道路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在黑暗中摸索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与之相反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比喻马克思以外的各种学说都没能揭示资本主义剥削的秘密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他们在黑暗中转来转去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找不到门径。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234490"/>
            <a:ext cx="8128000" cy="533492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smtClean="0">
                <a:solidFill>
                  <a:srgbClr val="000000"/>
                </a:solidFill>
                <a:latin typeface="Arial" pitchFamily="34" charset="0"/>
                <a:ea typeface="黑体" pitchFamily="49" charset="-122"/>
                <a:cs typeface="Times New Roman" pitchFamily="18" charset="0"/>
              </a:rPr>
              <a:t>.</a:t>
            </a:r>
            <a:r>
              <a:rPr lang="zh-CN" altLang="zh-CN" sz="2200" dirty="0" smtClean="0">
                <a:solidFill>
                  <a:srgbClr val="000000"/>
                </a:solidFill>
                <a:latin typeface="Arial" pitchFamily="34" charset="0"/>
                <a:ea typeface="黑体" pitchFamily="49" charset="-122"/>
                <a:cs typeface="Times New Roman" pitchFamily="18" charset="0"/>
              </a:rPr>
              <a:t>文章</a:t>
            </a:r>
            <a:r>
              <a:rPr lang="zh-CN" altLang="zh-CN" sz="2200" dirty="0">
                <a:solidFill>
                  <a:srgbClr val="000000"/>
                </a:solidFill>
                <a:latin typeface="Arial" pitchFamily="34" charset="0"/>
                <a:ea typeface="黑体" pitchFamily="49" charset="-122"/>
                <a:cs typeface="Times New Roman" pitchFamily="18" charset="0"/>
              </a:rPr>
              <a:t>先说马克思是一位思想家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再说他是一位科学家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后面又说他是一位革命家。在谈到马克思的贡献时作者说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这个人的逝世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对于欧美战斗的无产阶级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对于历史科学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都是不可估量的损失。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这在结构上有没有矛盾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怎样解释这个问题</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思想家、科学家、革命家这三种称谓都是恩格斯对马克思贡献的赞美。在恩格斯看来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称呼马克思为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思想家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科学家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是就他的理论贡献而言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马克思的伟大不仅在于他发现了一种理论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更在于他把这一切付诸实践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因为马克思首先是一个革命家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。马克思主义不是经院式的哲学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而是把自己的理论作为推翻旧制度的武器。所以恩格斯在评价马克思逝世的影响时说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对于欧美战斗的无产阶级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对于历史科学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都是不可估量的损失。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这样看来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恩格斯先说马克思是思想家、科学家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后说他是革命家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这前后几部分的关系不是并列的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而是递进的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逐步推向高潮。</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505471"/>
            <a:ext cx="8128000" cy="415498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作为马克思的挚友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面对好友的逝世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恩格斯在悼词中所流露出来的感情并不是一味的感伤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而是有一种豪气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尤其是作者在点明马克思逝世这一事实时所表现出的深沉与内在的悲伤更令读者深受震撼。我们该怎样理解作者在第一段中表现的思想感情</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作者</a:t>
            </a:r>
            <a:r>
              <a:rPr lang="zh-CN" altLang="zh-CN" sz="2200" dirty="0">
                <a:solidFill>
                  <a:srgbClr val="000000"/>
                </a:solidFill>
                <a:latin typeface="Times New Roman" pitchFamily="18" charset="0"/>
                <a:ea typeface="楷体" panose="02010609060101010101" pitchFamily="49" charset="-122"/>
                <a:cs typeface="Times New Roman" pitchFamily="18" charset="0"/>
              </a:rPr>
              <a:t>与马克思在巴黎见面后就结为挚友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两人为全世界无产阶级的解放事业一起奋斗了近</a:t>
            </a:r>
            <a:r>
              <a:rPr lang="en-US" altLang="zh-CN" sz="2200" dirty="0">
                <a:solidFill>
                  <a:srgbClr val="000000"/>
                </a:solidFill>
                <a:latin typeface="Times New Roman" pitchFamily="18" charset="0"/>
                <a:cs typeface="Times New Roman" pitchFamily="18" charset="0"/>
              </a:rPr>
              <a:t>40</a:t>
            </a:r>
            <a:r>
              <a:rPr lang="zh-CN" altLang="zh-CN" sz="2200" dirty="0">
                <a:solidFill>
                  <a:srgbClr val="000000"/>
                </a:solidFill>
                <a:latin typeface="Times New Roman" pitchFamily="18" charset="0"/>
                <a:ea typeface="楷体" panose="02010609060101010101" pitchFamily="49" charset="-122"/>
                <a:cs typeface="Times New Roman" pitchFamily="18" charset="0"/>
              </a:rPr>
              <a:t>年。对马克思的了解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最清楚的莫过于恩格斯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对于马克思的逝世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最哀痛的莫过于恩格斯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对马克思逝世所造成的巨大损失的洞察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最深刻的也莫过于恩格斯。因而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在这段话中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恩格斯以沉痛的心情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不忍再说又不能不说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追述了马克思逝世的时间、地点和情景。</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这段文字表达了恩格斯对死者的深切悼念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他不能把自己异常悲痛的情绪完全带进悼词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因为马克思主义者悼念自己的领袖不单是为了寄托个人的哀思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更主要的是评价他的思想和事业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以便教育和鼓舞战斗的无产阶级和广大革命群众。这便决定了作者表达感情的方式必然是相当含蓄的。他的巨大的痛苦、复杂的感受、深刻的理解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几乎全被浓缩在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但已经永远地睡着了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这半句话里。这半句话不仅唤起人们的痛悼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而且启发人们思考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今后该怎么办</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218524"/>
            <a:ext cx="8128000" cy="533492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本文运用了哪几种表达方式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采用这些表达方式有什么作用</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这</a:t>
            </a:r>
            <a:r>
              <a:rPr lang="zh-CN" altLang="zh-CN" sz="2200" dirty="0">
                <a:solidFill>
                  <a:srgbClr val="000000"/>
                </a:solidFill>
                <a:latin typeface="Times New Roman" pitchFamily="18" charset="0"/>
                <a:ea typeface="楷体" panose="02010609060101010101" pitchFamily="49" charset="-122"/>
                <a:cs typeface="Times New Roman" pitchFamily="18" charset="0"/>
              </a:rPr>
              <a:t>篇悼词综合运用了记叙、议论、描写、抒情等多种表达方式。如第一部分的第一层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详细记叙了马克思逝世的时间</a:t>
            </a: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cs typeface="Times New Roman" pitchFamily="18" charset="0"/>
              </a:rPr>
              <a:t>14</a:t>
            </a:r>
            <a:r>
              <a:rPr lang="zh-CN" altLang="zh-CN" sz="2200" dirty="0">
                <a:solidFill>
                  <a:srgbClr val="000000"/>
                </a:solidFill>
                <a:latin typeface="Times New Roman" pitchFamily="18" charset="0"/>
                <a:ea typeface="楷体" panose="02010609060101010101" pitchFamily="49" charset="-122"/>
                <a:cs typeface="Times New Roman" pitchFamily="18" charset="0"/>
              </a:rPr>
              <a:t>日下午两点三刻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接着具体描写了马克思逝世时从容安详的神态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安静地睡着了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但已经永远地睡着了。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第二层用议论的方式阐述马克思的逝世是世界无产阶级革命事业的巨大损失。第一层的记叙和描写是为下面的议论服务的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第二层的议论是在第一层记叙、描写的基础上进行的。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这部分记叙、描写、议论的综合运用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使演讲一开始就表达了作者对马克思逝世的无比悲痛的心情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使听众受到强烈的感染和震撼。对马克思的革命实践活动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多用记叙方式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对马克思的各种贡献、发现的阐述和评价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采用议论方式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而在记叙和议论之中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又运用带有强烈感情色彩的词句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极富感染力。</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graphicFrame>
        <p:nvGraphicFramePr>
          <p:cNvPr id="3" name="对象 2"/>
          <p:cNvGraphicFramePr>
            <a:graphicFrameLocks noChangeAspect="1"/>
          </p:cNvGraphicFramePr>
          <p:nvPr/>
        </p:nvGraphicFramePr>
        <p:xfrm>
          <a:off x="508000" y="1340768"/>
          <a:ext cx="8128000" cy="4899667"/>
        </p:xfrm>
        <a:graphic>
          <a:graphicData uri="http://schemas.openxmlformats.org/presentationml/2006/ole">
            <mc:AlternateContent xmlns:mc="http://schemas.openxmlformats.org/markup-compatibility/2006">
              <mc:Choice xmlns:v="urn:schemas-microsoft-com:vml" Requires="v">
                <p:oleObj spid="_x0000_s31752" name="文档" r:id="rId5" imgW="3840480" imgH="2313940" progId="Word.Document.12">
                  <p:embed/>
                </p:oleObj>
              </mc:Choice>
              <mc:Fallback>
                <p:oleObj name="文档" r:id="rId5" imgW="3840480" imgH="2313940" progId="Word.Document.12">
                  <p:embed/>
                  <p:pic>
                    <p:nvPicPr>
                      <p:cNvPr id="0" name="图片 31751"/>
                      <p:cNvPicPr/>
                      <p:nvPr/>
                    </p:nvPicPr>
                    <p:blipFill>
                      <a:blip r:embed="rId6"/>
                      <a:stretch>
                        <a:fillRect/>
                      </a:stretch>
                    </p:blipFill>
                    <p:spPr>
                      <a:xfrm>
                        <a:off x="508000" y="1340768"/>
                        <a:ext cx="8128000" cy="489966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300">
        <p:pull dir="u"/>
      </p:transition>
    </mc:Choice>
    <mc:Fallback>
      <p:transition spd="slow">
        <p:pull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179512" y="1223573"/>
            <a:ext cx="8784976" cy="5373779"/>
          </a:xfrm>
          <a:prstGeom prst="rect">
            <a:avLst/>
          </a:prstGeom>
        </p:spPr>
        <p:txBody>
          <a:bodyPr wrap="square">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缜密的逻辑结构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本文采用一个典型的总分结构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起承转合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详略有致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收放自如。一开始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作者概说马克思主要有两方面的贡献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对于欧美战斗的无产阶级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的革命实践贡献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二是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对于历史科学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的理论贡献。作者概说时不是直接评价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而是从马克思的逝世给世界造成的损失这一角度去表达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既合情合理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又避免了枯燥乏味。然后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演讲者从革命实践和理论两方面的贡献进行具体评价。在评价理论贡献时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详述两大发现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略述马克思对其他学科的关注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这种详略安排极符合马克思作为伟大思想家的身份。在评价革命实践贡献时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又详述马克思参加革命斗争的主要事实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略述甚至忽略马克思参加革命斗争取得的成绩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因为这样写才符合历史真实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而且事实胜于雄辩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读者可以从中感到马克思不仅是思想的巨人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更是战斗的巨人。在第二段总论部分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恩格斯先谈及的是革命实践贡献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但在下文分论时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先谈的却是理论贡献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这似乎与常见的总分结构有些不符。</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14868"/>
            <a:ext cx="8128000" cy="288226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在钟子期的墓前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伯牙奏完一曲《高山流水》后便奋力把自己心爱的瑶琴摔碎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来辞谢这位难觅的知音。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此曲终兮不复弹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三尺瑶琴为君死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此景何等的震撼人心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此情何等的悲戚动人。在马克思的墓前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恩格斯为并肩战斗了近</a:t>
            </a:r>
            <a:r>
              <a:rPr lang="en-US" altLang="zh-CN" sz="2200" dirty="0">
                <a:solidFill>
                  <a:srgbClr val="000000"/>
                </a:solidFill>
                <a:latin typeface="Times New Roman" pitchFamily="18" charset="0"/>
                <a:cs typeface="Times New Roman" pitchFamily="18" charset="0"/>
              </a:rPr>
              <a:t>40</a:t>
            </a:r>
            <a:r>
              <a:rPr lang="zh-CN" altLang="zh-CN" sz="2200" dirty="0">
                <a:solidFill>
                  <a:srgbClr val="000000"/>
                </a:solidFill>
                <a:latin typeface="Times New Roman" pitchFamily="18" charset="0"/>
                <a:ea typeface="楷体" panose="02010609060101010101" pitchFamily="49" charset="-122"/>
                <a:cs typeface="Times New Roman" pitchFamily="18" charset="0"/>
              </a:rPr>
              <a:t>年的战友发表了一篇闻名世界的悼词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赞颂了马克思不朽的事业和伟大的品格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表达了他对好友的深切怀念。学习这篇文章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重点是理解文中重要语句的含义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把握作者安排文章结构层次的技巧。</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1560189"/>
            <a:ext cx="8128000" cy="410105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本文的结构妙就妙在这里。马克思之所以成为当代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最遭忌恨和最受诬蔑的人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并不单单因为他的两大发现对于世界的解释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更重要的是因为他亲自参加革命斗争实践去传播他的两大发现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并试图去改变世界。所以恩格斯要强调的就是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马克思首先是一个革命家。他毕生的真正使命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就是以这种或那种方式参加推翻资本主义社会及其所建立的国家设施的事业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参加现代无产阶级的解放事业。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基于此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我们便不难理解本文独特的总分结构的意义。这样安排一方面强调了马克思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首先是一个革命家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另一方面又照顾到文末从因果关系自然行文的需要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这真正是一个巧妙无比而又天衣无缝的结构形式。</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u"/>
      </p:transition>
    </mc:Choice>
    <mc:Fallback>
      <p:transition spd="slow">
        <p:cover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在燕妮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马克思墓前的讲话</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恩格斯</a:t>
            </a:r>
            <a:endParaRPr lang="zh-CN" altLang="zh-CN" sz="2200" dirty="0">
              <a:solidFill>
                <a:srgbClr val="000000"/>
              </a:solidFill>
              <a:latin typeface="NEU-BZ-S92"/>
              <a:ea typeface="方正书宋_GBK" panose="03000509000000000000" pitchFamily="65"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朋友们</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我们现在安葬的这位品德崇高的女性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a:t>
            </a:r>
            <a:r>
              <a:rPr lang="en-US" altLang="zh-CN" sz="2200" dirty="0">
                <a:solidFill>
                  <a:srgbClr val="000000"/>
                </a:solidFill>
                <a:latin typeface="Times New Roman" pitchFamily="18" charset="0"/>
                <a:cs typeface="Times New Roman" pitchFamily="18" charset="0"/>
              </a:rPr>
              <a:t>1814</a:t>
            </a:r>
            <a:r>
              <a:rPr lang="zh-CN" altLang="zh-CN" sz="2200" dirty="0">
                <a:solidFill>
                  <a:srgbClr val="000000"/>
                </a:solidFill>
                <a:latin typeface="Times New Roman" pitchFamily="18" charset="0"/>
                <a:ea typeface="楷体" panose="02010609060101010101" pitchFamily="49" charset="-122"/>
                <a:cs typeface="Times New Roman" pitchFamily="18" charset="0"/>
              </a:rPr>
              <a:t>年生于萨尔茨维德尔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她的父亲冯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威斯特华伦在特里尔城时和马克思一家很亲近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两家的孩子在一块儿长大。当马克思进大学的时候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他和自己未来的妻子已经知道他们的生命永远连在一起了。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1842</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马克思第一次走上社会舞台担任《莱茵报》的主编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在该报被普鲁士政府查封以后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他们就结婚了。此后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她不仅和丈夫共患难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同辛劳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同斗争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而且以高度的自觉和炽烈的热情积极投身其中。</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这对新婚夫妇动身前往巴黎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自愿出境很快变成了被迫出境。甚至在巴黎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马克思也受到普鲁士政府的迫害。我必须遗憾地指出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像亚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洪堡这样的人竟卑鄙到和普鲁士政府合作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怂恿路易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菲利浦政府把马克思逐出了法国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马克思到了布鲁塞尔。二月革命爆发了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布鲁塞尔也随着动荡不安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比利时警察局不仅逮捕了马克思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而且毫无理由地把他的妻子也监禁起来。</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zoom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1848</a:t>
            </a:r>
            <a:r>
              <a:rPr lang="zh-CN" altLang="zh-CN" sz="2200" dirty="0">
                <a:solidFill>
                  <a:srgbClr val="000000"/>
                </a:solidFill>
                <a:latin typeface="Times New Roman" pitchFamily="18" charset="0"/>
                <a:ea typeface="楷体" panose="02010609060101010101" pitchFamily="49" charset="-122"/>
                <a:cs typeface="Times New Roman" pitchFamily="18" charset="0"/>
              </a:rPr>
              <a:t>年的革命高潮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到第二年就低落了。又一次驱逐开始了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起初到了巴黎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后来由于法国政府的干涉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便搬到伦敦。这次驱逐历尽了重重艰难。尽管这次驱逐使她的三个孩子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其中两个是男孩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死亡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她还是决心忍受被驱逐者通常遭到的一切苦难。但是看到一切政党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不管是执政的还是在野的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封建派、自由派、所谓民主派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都联合起来反对她丈夫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对他进行最卑鄙下流的诬蔑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看到所有报刊都不登载他的文章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让他在敌人面前陷入孤立无援和手无寸铁的境地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他们两人用来对付敌人的就是蔑视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这一切对她却是莫大的痛苦。而这种情况持续了很长时间。</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但这不是没有尽头的。欧洲的工人阶级逐渐处于稍微可能进行活动的政治条件下了。国际工人协会成立了。它使文明国家相继参加斗争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在这个斗争中最先参加战斗的是她的丈夫。开始补偿她所经受的种种苦难的时候终于来到了。她生前终于看到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曾经落在她丈夫身上的各种的诬蔑完全烟消云散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她生前终于听到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各国反动派曾经企图扼杀的她丈夫的学说在各个文明国家用各种优美的语言公开地胜利地传播了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她生前终于看到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充满胜利信心的无产阶级的革命运动席卷了从俄国到美洲的一个又一个国家。最后使她感到欣慰的一件事就是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她在临死前得知德国工人阶级不顾一切镇压法令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在最近一次选举中光辉地显示了它的不可遏止的生命力。</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她的一生表现了极其明确的批判智能、卓越的政治才干、充沛的精力、伟大的忘我精神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她这一生为革命运动所做的事情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是公众看不到的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在报刊上也没有记载。她所做的一切只有和她在一起生活过的人才了解。但是有一点我知道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我们将不止一次地为再也听不到她的大胆而合理的意见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大胆而不吹嘘、合理而不失尊严的意见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而感到遗憾。</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我用不着说她的个人品德了。这是她的朋友们都知道而且永远不会忘记的。如果有一位女性把使别人幸福视为自己的幸福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那么这位女性就是她。</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1881</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cs typeface="Times New Roman" pitchFamily="18" charset="0"/>
              </a:rPr>
              <a:t>12</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ea typeface="楷体" panose="02010609060101010101" pitchFamily="49" charset="-122"/>
                <a:cs typeface="Times New Roman" pitchFamily="18" charset="0"/>
              </a:rPr>
              <a:t>日</a:t>
            </a:r>
            <a:endParaRPr lang="zh-CN" altLang="zh-CN" sz="2200" dirty="0">
              <a:solidFill>
                <a:srgbClr val="000000"/>
              </a:solidFill>
              <a:latin typeface="NEU-BZ-S92"/>
              <a:ea typeface="方正书宋_GBK" panose="03000509000000000000" pitchFamily="65" charset="-122"/>
              <a:cs typeface="Times New Roman" pitchFamily="18" charset="0"/>
            </a:endParaRPr>
          </a:p>
          <a:p>
            <a:pPr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选自《中外名人演讲精粹》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中国书籍出版社</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品读提示</a:t>
            </a:r>
            <a:r>
              <a:rPr lang="zh-CN" altLang="zh-CN" sz="2200" dirty="0">
                <a:solidFill>
                  <a:srgbClr val="000000"/>
                </a:solidFill>
                <a:latin typeface="Times New Roman" pitchFamily="18" charset="0"/>
                <a:ea typeface="仿宋" panose="02010609060101010101" pitchFamily="49" charset="-122"/>
                <a:cs typeface="Times New Roman" pitchFamily="18" charset="0"/>
              </a:rPr>
              <a:t>本文与《在马克思墓前的讲话》一文一样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都是一篇悼文。文章用大量的笔墨追述了燕妮</a:t>
            </a:r>
            <a:r>
              <a:rPr lang="en-US" altLang="zh-CN" sz="2200" i="1"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马克思艰难的一生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这也是欧洲革命艰难发展的历程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赞扬了燕妮</a:t>
            </a:r>
            <a:r>
              <a:rPr lang="en-US" altLang="zh-CN" sz="2200" i="1"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马克思极其明确的批判智能、卓越的政治才干、充沛的精力、伟大的忘我精神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热情赞颂了她为革命运动所做的一切贡献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并对这位杰出女性的崇高的品德给予了很高的评价。文章语言严谨有力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深刻感人。</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ut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《在马克思墓前的讲话》是一篇情深意切的悼词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也是一篇饱含激情的颂歌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文章既表达了对马克思去世的悲痛之情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也高度赞美了马克思战斗的一生、辉煌的一生。从中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我们不难看出马克思、恩格斯之间的深厚友情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看到马克思卓越的成就和高尚的人格。这篇文章的有关内容可以用来谈论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友谊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品格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等有关话题。此外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还有如下材料与之有关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请积累。</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友谊总需要用忠诚去播种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用热情去灌溉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用原则去培养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用谅解去护理。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这是革命导师马克思的一句名言。这句话本身也是对马克思和恩格斯之间深厚友谊的概括。恩格斯的父亲是个商业资本家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他要求恩格斯继承他的事业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可恩格斯对商业资本家的剥削行为十分憎恶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决心永不经商。马克思的家庭经济条件又极其贫困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生活毫无着落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这使他从事的革命理论的研究工作遇到了极大困难。为了使马克思不中断科学巨著《资本论》的写作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恩格斯违心地接受了父亲的要求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来到曼彻斯特的营业所经商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在经济上给了马克思无私的援助。马克思还没有精通英文时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恩格斯就帮他翻译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当恩格斯写《反杜林论》时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马克思也放下自己的工作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帮助编写有关部分。他们就是这样用无私和牺牲精神培植友谊的。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一位普通而平凡的女抄表员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从甘德草原向我们走来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她微笑着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用自己的敬业、坚守和令人敬佩的执着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在高寒缺氧的阿尼玛卿山支脉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向我们诠释了社会主义核心价值观的内涵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向人们展示了青海人的坚忍和精神品格的魅力。我们应当记住她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桑吉卓玛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青海省电力公司三新农电公司甘德业务部抄表员。</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桑吉卓玛要长期野外作业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要时时负重在风雪中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在电闪雷鸣中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涉冰河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翻雪山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穿峡谷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过险滩。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每当远远地听到牧民</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卓玛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哦尔嘎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你好</a:t>
            </a:r>
            <a:r>
              <a:rPr lang="en-US"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的呼唤时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我的内心都会油然升起一种自豪感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因为我是一名传递光明的国家电网人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有了信念的支撑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人的精神才会变得如此强大。这是精神品格的魅力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更是青海精神和青海品格最真实的写照。</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5" name="矩形 4">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343756" y="1223573"/>
            <a:ext cx="8456488" cy="5373779"/>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马克思</a:t>
            </a:r>
            <a:r>
              <a:rPr lang="en-US" altLang="zh-CN" sz="2200" dirty="0">
                <a:solidFill>
                  <a:srgbClr val="000000"/>
                </a:solidFill>
                <a:latin typeface="Times New Roman" pitchFamily="18" charset="0"/>
                <a:cs typeface="Times New Roman" pitchFamily="18" charset="0"/>
              </a:rPr>
              <a:t>,1818</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月</a:t>
            </a:r>
            <a:r>
              <a:rPr lang="en-US" altLang="zh-CN" sz="2200" dirty="0">
                <a:solidFill>
                  <a:srgbClr val="000000"/>
                </a:solidFill>
                <a:latin typeface="Times New Roman" pitchFamily="18" charset="0"/>
                <a:cs typeface="Times New Roman" pitchFamily="18" charset="0"/>
              </a:rPr>
              <a:t>5</a:t>
            </a:r>
            <a:r>
              <a:rPr lang="zh-CN" altLang="zh-CN" sz="2200" dirty="0">
                <a:solidFill>
                  <a:srgbClr val="000000"/>
                </a:solidFill>
                <a:latin typeface="Times New Roman" pitchFamily="18" charset="0"/>
                <a:cs typeface="Times New Roman" pitchFamily="18" charset="0"/>
              </a:rPr>
              <a:t>日生于德国的特里尔城</a:t>
            </a:r>
            <a:r>
              <a:rPr lang="en-US" altLang="zh-CN" sz="2200" dirty="0">
                <a:solidFill>
                  <a:srgbClr val="000000"/>
                </a:solidFill>
                <a:latin typeface="Times New Roman" pitchFamily="18" charset="0"/>
                <a:cs typeface="Times New Roman" pitchFamily="18" charset="0"/>
              </a:rPr>
              <a:t>,1841</a:t>
            </a:r>
            <a:r>
              <a:rPr lang="zh-CN" altLang="zh-CN" sz="2200" dirty="0">
                <a:solidFill>
                  <a:srgbClr val="000000"/>
                </a:solidFill>
                <a:latin typeface="Times New Roman" pitchFamily="18" charset="0"/>
                <a:cs typeface="Times New Roman" pitchFamily="18" charset="0"/>
              </a:rPr>
              <a:t>年大学毕业。从</a:t>
            </a:r>
            <a:r>
              <a:rPr lang="en-US" altLang="zh-CN" sz="2200" dirty="0">
                <a:solidFill>
                  <a:srgbClr val="000000"/>
                </a:solidFill>
                <a:latin typeface="Times New Roman" pitchFamily="18" charset="0"/>
                <a:cs typeface="Times New Roman" pitchFamily="18" charset="0"/>
              </a:rPr>
              <a:t>1842</a:t>
            </a:r>
            <a:r>
              <a:rPr lang="zh-CN" altLang="zh-CN" sz="2200" dirty="0">
                <a:solidFill>
                  <a:srgbClr val="000000"/>
                </a:solidFill>
                <a:latin typeface="Times New Roman" pitchFamily="18" charset="0"/>
                <a:cs typeface="Times New Roman" pitchFamily="18" charset="0"/>
              </a:rPr>
              <a:t>年担任《莱茵报》主编起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到</a:t>
            </a:r>
            <a:r>
              <a:rPr lang="en-US" altLang="zh-CN" sz="2200" dirty="0">
                <a:solidFill>
                  <a:srgbClr val="000000"/>
                </a:solidFill>
                <a:latin typeface="Times New Roman" pitchFamily="18" charset="0"/>
                <a:cs typeface="Times New Roman" pitchFamily="18" charset="0"/>
              </a:rPr>
              <a:t>1883</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月</a:t>
            </a:r>
            <a:r>
              <a:rPr lang="en-US" altLang="zh-CN" sz="2200" dirty="0">
                <a:solidFill>
                  <a:srgbClr val="000000"/>
                </a:solidFill>
                <a:latin typeface="Times New Roman" pitchFamily="18" charset="0"/>
                <a:cs typeface="Times New Roman" pitchFamily="18" charset="0"/>
              </a:rPr>
              <a:t>14</a:t>
            </a:r>
            <a:r>
              <a:rPr lang="zh-CN" altLang="zh-CN" sz="2200" dirty="0">
                <a:solidFill>
                  <a:srgbClr val="000000"/>
                </a:solidFill>
                <a:latin typeface="Times New Roman" pitchFamily="18" charset="0"/>
                <a:cs typeface="Times New Roman" pitchFamily="18" charset="0"/>
              </a:rPr>
              <a:t>日逝世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他为无产阶级革命事业奋斗了</a:t>
            </a:r>
            <a:r>
              <a:rPr lang="en-US" altLang="zh-CN" sz="2200" dirty="0">
                <a:solidFill>
                  <a:srgbClr val="000000"/>
                </a:solidFill>
                <a:latin typeface="Times New Roman" pitchFamily="18" charset="0"/>
                <a:cs typeface="Times New Roman" pitchFamily="18" charset="0"/>
              </a:rPr>
              <a:t>41</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成为科学共产主义的创始人、伟大的无产阶级革命家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为人类做出了不朽的贡献。</a:t>
            </a:r>
            <a:r>
              <a:rPr lang="en-US" altLang="zh-CN" sz="2200" dirty="0">
                <a:solidFill>
                  <a:srgbClr val="000000"/>
                </a:solidFill>
                <a:latin typeface="Times New Roman" pitchFamily="18" charset="0"/>
                <a:cs typeface="Times New Roman" pitchFamily="18" charset="0"/>
              </a:rPr>
              <a:t>1844</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恩格斯在巴黎跟马克思首次相见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从此以后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这两位朋友的毕生工作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就成了他们的共同事业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著名的《共产党宣言》就是他们共同草拟的。</a:t>
            </a:r>
            <a:r>
              <a:rPr lang="en-US" altLang="zh-CN" sz="2200" dirty="0">
                <a:solidFill>
                  <a:srgbClr val="000000"/>
                </a:solidFill>
                <a:latin typeface="Times New Roman" pitchFamily="18" charset="0"/>
                <a:cs typeface="Times New Roman" pitchFamily="18" charset="0"/>
              </a:rPr>
              <a:t>1870</a:t>
            </a:r>
            <a:r>
              <a:rPr lang="zh-CN" altLang="zh-CN" sz="2200" dirty="0">
                <a:solidFill>
                  <a:srgbClr val="000000"/>
                </a:solidFill>
                <a:latin typeface="Times New Roman" pitchFamily="18" charset="0"/>
                <a:cs typeface="Times New Roman" pitchFamily="18" charset="0"/>
              </a:rPr>
              <a:t>年以后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马克思和恩格斯一直同住在伦敦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他们两人始终过着充满紧张工作的共同的精神生活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列宁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。马克思逝世的第三天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即</a:t>
            </a:r>
            <a:r>
              <a:rPr lang="en-US" altLang="zh-CN" sz="2200" dirty="0">
                <a:solidFill>
                  <a:srgbClr val="000000"/>
                </a:solidFill>
                <a:latin typeface="Times New Roman" pitchFamily="18" charset="0"/>
                <a:cs typeface="Times New Roman" pitchFamily="18" charset="0"/>
              </a:rPr>
              <a:t>1883</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cs typeface="Times New Roman" pitchFamily="18" charset="0"/>
              </a:rPr>
              <a:t>月</a:t>
            </a:r>
            <a:r>
              <a:rPr lang="en-US" altLang="zh-CN" sz="2200" dirty="0">
                <a:solidFill>
                  <a:srgbClr val="000000"/>
                </a:solidFill>
                <a:latin typeface="Times New Roman" pitchFamily="18" charset="0"/>
                <a:cs typeface="Times New Roman" pitchFamily="18" charset="0"/>
              </a:rPr>
              <a:t>17</a:t>
            </a:r>
            <a:r>
              <a:rPr lang="zh-CN" altLang="zh-CN" sz="2200" dirty="0">
                <a:solidFill>
                  <a:srgbClr val="000000"/>
                </a:solidFill>
                <a:latin typeface="Times New Roman" pitchFamily="18" charset="0"/>
                <a:cs typeface="Times New Roman" pitchFamily="18" charset="0"/>
              </a:rPr>
              <a:t>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在伦敦郊区的海格特公墓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人们为马克思举行了隆重而简朴的葬礼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参加者是他的亲密战友和亲属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在高雷姆克代表《社会民主党人报》和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伦敦共产主义工人教育协会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向马克思的遗体献花圈之后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恩格斯代表全世界无产阶级对于伟大导师马克思的逝世表示了深切的悼念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用英语发表了这篇讲话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对马克思所做的伟大贡献给予了高度评价和热情赞颂。</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pic>
        <p:nvPicPr>
          <p:cNvPr id="9" name="Y13.eps" descr="id:2147498253;FounderCES"/>
          <p:cNvPicPr/>
          <p:nvPr/>
        </p:nvPicPr>
        <p:blipFill>
          <a:blip r:embed="rId3"/>
          <a:stretch>
            <a:fillRect/>
          </a:stretch>
        </p:blipFill>
        <p:spPr>
          <a:xfrm>
            <a:off x="2799223" y="1309292"/>
            <a:ext cx="2276833" cy="3011192"/>
          </a:xfrm>
          <a:prstGeom prst="rect">
            <a:avLst/>
          </a:prstGeom>
        </p:spPr>
      </p:pic>
      <p:sp>
        <p:nvSpPr>
          <p:cNvPr id="2" name="矩形 1"/>
          <p:cNvSpPr>
            <a:spLocks noChangeAspect="1"/>
          </p:cNvSpPr>
          <p:nvPr/>
        </p:nvSpPr>
        <p:spPr>
          <a:xfrm>
            <a:off x="508000" y="4333628"/>
            <a:ext cx="8128000" cy="206973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弗里德里希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恩格斯</a:t>
            </a:r>
            <a:r>
              <a:rPr lang="en-US" altLang="zh-CN" sz="2200" dirty="0">
                <a:solidFill>
                  <a:srgbClr val="000000"/>
                </a:solidFill>
                <a:latin typeface="Times New Roman" pitchFamily="18" charset="0"/>
                <a:cs typeface="Times New Roman" pitchFamily="18" charset="0"/>
              </a:rPr>
              <a:t>(1820—1895),</a:t>
            </a:r>
            <a:r>
              <a:rPr lang="zh-CN" altLang="zh-CN" sz="2200" dirty="0">
                <a:solidFill>
                  <a:srgbClr val="000000"/>
                </a:solidFill>
                <a:latin typeface="Times New Roman" pitchFamily="18" charset="0"/>
                <a:cs typeface="Times New Roman" pitchFamily="18" charset="0"/>
              </a:rPr>
              <a:t>德国哲学家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马克思主义的创始人之一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卡尔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马克思的挚友。他为马克思创立马克思主义提供了大量经济上的支持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在马克思逝世后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帮助马克思完成了未完成的《资本论》等著作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同时继续领导国际工人运动。主要著作有《英国工人阶级状况》《自然辩证法》等。</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悼词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我国古代称为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哀辞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吊文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祭文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等。现代悼词有广义和狭义之分。广义悼词指向死者表示哀悼、缅怀与敬意的文章。狭义的悼词指在追悼会上对死者表示敬意、寄托哀思的专用哀悼文体。本文属于后者。</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6" name="矩形 5">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628800"/>
            <a:ext cx="1321196"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注</a:t>
            </a:r>
            <a:r>
              <a:rPr lang="zh-CN" altLang="zh-CN" sz="2200" dirty="0" smtClean="0">
                <a:solidFill>
                  <a:srgbClr val="000000"/>
                </a:solidFill>
                <a:latin typeface="Arial" pitchFamily="34" charset="0"/>
                <a:ea typeface="黑体" pitchFamily="49" charset="-122"/>
                <a:cs typeface="Times New Roman" pitchFamily="18" charset="0"/>
              </a:rPr>
              <a:t>字音</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4" name="对象 3"/>
          <p:cNvGraphicFramePr>
            <a:graphicFrameLocks noChangeAspect="1"/>
          </p:cNvGraphicFramePr>
          <p:nvPr/>
        </p:nvGraphicFramePr>
        <p:xfrm>
          <a:off x="508000" y="2185394"/>
          <a:ext cx="8128000" cy="3475854"/>
        </p:xfrm>
        <a:graphic>
          <a:graphicData uri="http://schemas.openxmlformats.org/presentationml/2006/ole">
            <mc:AlternateContent xmlns:mc="http://schemas.openxmlformats.org/markup-compatibility/2006">
              <mc:Choice xmlns:v="urn:schemas-microsoft-com:vml" Requires="v">
                <p:oleObj spid="_x0000_s30739" name="文档" r:id="rId3" imgW="3897630" imgH="1666240" progId="Word.Document.12">
                  <p:embed/>
                </p:oleObj>
              </mc:Choice>
              <mc:Fallback>
                <p:oleObj name="文档" r:id="rId3" imgW="3897630" imgH="1666240" progId="Word.Document.12">
                  <p:embed/>
                  <p:pic>
                    <p:nvPicPr>
                      <p:cNvPr id="0" name="图片 30738"/>
                      <p:cNvPicPr/>
                      <p:nvPr/>
                    </p:nvPicPr>
                    <p:blipFill>
                      <a:blip r:embed="rId4"/>
                      <a:stretch>
                        <a:fillRect/>
                      </a:stretch>
                    </p:blipFill>
                    <p:spPr>
                      <a:xfrm>
                        <a:off x="508000" y="2185394"/>
                        <a:ext cx="8128000" cy="3475854"/>
                      </a:xfrm>
                      <a:prstGeom prst="rect">
                        <a:avLst/>
                      </a:prstGeom>
                    </p:spPr>
                  </p:pic>
                </p:oleObj>
              </mc:Fallback>
            </mc:AlternateContent>
          </a:graphicData>
        </a:graphic>
      </p:graphicFrame>
    </p:spTree>
  </p:cSld>
  <p:clrMapOvr>
    <a:masterClrMapping/>
  </p:clrMapOvr>
  <p:transition spd="slow">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4" name="矩形 3"/>
          <p:cNvSpPr>
            <a:spLocks noChangeAspect="1"/>
          </p:cNvSpPr>
          <p:nvPr/>
        </p:nvSpPr>
        <p:spPr>
          <a:xfrm>
            <a:off x="508000" y="179937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itchFamily="18" charset="0"/>
              </a:rPr>
              <a:t>2</a:t>
            </a:r>
            <a:r>
              <a:rPr lang="en-US" altLang="zh-CN" sz="2200" dirty="0">
                <a:solidFill>
                  <a:srgbClr val="000000"/>
                </a:solidFill>
                <a:latin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写</a:t>
            </a:r>
            <a:r>
              <a:rPr lang="zh-CN" altLang="zh-CN" sz="2200" dirty="0" smtClean="0">
                <a:solidFill>
                  <a:srgbClr val="000000"/>
                </a:solidFill>
                <a:latin typeface="Arial" pitchFamily="34" charset="0"/>
                <a:ea typeface="黑体" pitchFamily="49" charset="-122"/>
                <a:cs typeface="Times New Roman" pitchFamily="18" charset="0"/>
              </a:rPr>
              <a:t>汉字</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en-US" sz="2200" dirty="0"/>
          </a:p>
        </p:txBody>
      </p:sp>
      <p:graphicFrame>
        <p:nvGraphicFramePr>
          <p:cNvPr id="3" name="对象 2"/>
          <p:cNvGraphicFramePr>
            <a:graphicFrameLocks noChangeAspect="1"/>
          </p:cNvGraphicFramePr>
          <p:nvPr/>
        </p:nvGraphicFramePr>
        <p:xfrm>
          <a:off x="508000" y="2309340"/>
          <a:ext cx="8128000" cy="3412899"/>
        </p:xfrm>
        <a:graphic>
          <a:graphicData uri="http://schemas.openxmlformats.org/presentationml/2006/ole">
            <mc:AlternateContent xmlns:mc="http://schemas.openxmlformats.org/markup-compatibility/2006">
              <mc:Choice xmlns:v="urn:schemas-microsoft-com:vml" Requires="v">
                <p:oleObj spid="_x0000_s7207" name="文档" r:id="rId3" imgW="3897630" imgH="1635760" progId="Word.Document.12">
                  <p:embed/>
                </p:oleObj>
              </mc:Choice>
              <mc:Fallback>
                <p:oleObj name="文档" r:id="rId3" imgW="3897630" imgH="1635760" progId="Word.Document.12">
                  <p:embed/>
                  <p:pic>
                    <p:nvPicPr>
                      <p:cNvPr id="0" name="图片 7206"/>
                      <p:cNvPicPr/>
                      <p:nvPr/>
                    </p:nvPicPr>
                    <p:blipFill>
                      <a:blip r:embed="rId4"/>
                      <a:stretch>
                        <a:fillRect/>
                      </a:stretch>
                    </p:blipFill>
                    <p:spPr>
                      <a:xfrm>
                        <a:off x="508000" y="2309340"/>
                        <a:ext cx="8128000" cy="341289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100">
        <p:zoom dir="in"/>
      </p:transition>
    </mc:Choice>
    <mc:Fallback>
      <p:transition spd="slow">
        <p:zoom dir="in"/>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解词义</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繁芜丛杂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多而杂乱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又没有条理。</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浅尝辄止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略微尝试一下就停下来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指对知识、问题等不做深入钻研。</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坚忍不拔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形容信念坚定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意志顽强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不可动摇。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卓有成效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成绩、效果显著。</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建树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建立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功绩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建立的功绩。</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回敬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回报别人的敬意或馈赠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用作反语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表示回击。</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永垂不朽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姓名、事迹、精神等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永远流传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不磨灭。</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100">
        <p:strips dir="rd"/>
      </p:transition>
    </mc:Choice>
    <mc:Fallback>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辨用法</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NEU-BZ-S92"/>
                <a:ea typeface="方正宋黑_GBK" panose="03000509000000000000" pitchFamily="65" charset="-122"/>
                <a:cs typeface="Times New Roman" pitchFamily="18" charset="0"/>
              </a:rPr>
              <a:t>不可估量</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不可限量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cs typeface="Times New Roman" pitchFamily="18" charset="0"/>
              </a:rPr>
              <a:t>圆明园的毁灭是祖国文化史上</a:t>
            </a:r>
            <a:r>
              <a:rPr lang="zh-CN" altLang="zh-CN" sz="2200" u="sng" dirty="0">
                <a:solidFill>
                  <a:srgbClr val="FF0000"/>
                </a:solidFill>
                <a:uFill>
                  <a:solidFill>
                    <a:srgbClr val="000000"/>
                  </a:solidFill>
                </a:uFill>
                <a:latin typeface="Times New Roman" pitchFamily="18" charset="0"/>
                <a:cs typeface="Times New Roman" pitchFamily="18" charset="0"/>
              </a:rPr>
              <a:t>不可估量</a:t>
            </a:r>
            <a:r>
              <a:rPr lang="zh-CN" altLang="zh-CN" sz="2200" dirty="0">
                <a:solidFill>
                  <a:srgbClr val="000000"/>
                </a:solidFill>
                <a:latin typeface="Times New Roman" pitchFamily="18" charset="0"/>
                <a:cs typeface="Times New Roman" pitchFamily="18" charset="0"/>
              </a:rPr>
              <a:t>的损失。</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②</a:t>
            </a:r>
            <a:r>
              <a:rPr lang="zh-CN" altLang="zh-CN" sz="2200" dirty="0">
                <a:solidFill>
                  <a:srgbClr val="000000"/>
                </a:solidFill>
                <a:latin typeface="Times New Roman" pitchFamily="18" charset="0"/>
                <a:cs typeface="Times New Roman" pitchFamily="18" charset="0"/>
              </a:rPr>
              <a:t>一个全社会尊重英雄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崇拜英雄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学习英雄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人人都想当英雄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英雄辈出的民族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则是成就伟业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铸就辉煌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战无不胜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攻无不克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坚不可摧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其前程</a:t>
            </a:r>
            <a:r>
              <a:rPr lang="zh-CN" altLang="zh-CN" sz="2200" u="sng" dirty="0">
                <a:solidFill>
                  <a:srgbClr val="FF0000"/>
                </a:solidFill>
                <a:uFill>
                  <a:solidFill>
                    <a:srgbClr val="000000"/>
                  </a:solidFill>
                </a:uFill>
                <a:latin typeface="Times New Roman" pitchFamily="18" charset="0"/>
                <a:cs typeface="Times New Roman" pitchFamily="18" charset="0"/>
              </a:rPr>
              <a:t>不可限量</a:t>
            </a:r>
            <a:r>
              <a:rPr lang="zh-CN" altLang="zh-CN" sz="2200" dirty="0">
                <a:solidFill>
                  <a:srgbClr val="000000"/>
                </a:solidFill>
                <a:latin typeface="Times New Roman" pitchFamily="18" charset="0"/>
                <a:cs typeface="Times New Roman" pitchFamily="18" charset="0"/>
              </a:rPr>
              <a:t>的民族。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两者都表示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不能够看出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不能够估计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但适用的对象不同。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不可估量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不能轻易估计推算出来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形容数量大或成就高。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不可限量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形容发展前景无边。</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478802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97025" y="37685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商务合作">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6505</Words>
  <Application>Kingsoft Office WPP</Application>
  <PresentationFormat>全屏显示(4:3)</PresentationFormat>
  <Paragraphs>235</Paragraphs>
  <Slides>29</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29</vt:i4>
      </vt:variant>
    </vt:vector>
  </HeadingPairs>
  <TitlesOfParts>
    <vt:vector size="32" baseType="lpstr">
      <vt:lpstr>主题1</vt:lpstr>
      <vt:lpstr>商务合作</vt:lpstr>
      <vt:lpstr>Word.Document.12</vt:lpstr>
      <vt:lpstr>13　在马克思墓前的讲话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2015-04-23T00:36:00Z</dcterms:created>
  <dcterms:modified xsi:type="dcterms:W3CDTF">2017-09-13T01:06:03Z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