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docx" ContentType="application/vnd.openxmlformats-officedocument.wordprocessingml.document"/>
  <Default Extension="emf" ContentType="image/x-em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6" r:id="rId3"/>
  </p:sldMasterIdLst>
  <p:notesMasterIdLst>
    <p:notesMasterId r:id="rId38"/>
  </p:notesMasterIdLst>
  <p:sldIdLst>
    <p:sldId id="273" r:id="rId4"/>
    <p:sldId id="275" r:id="rId5"/>
    <p:sldId id="291" r:id="rId6"/>
    <p:sldId id="334" r:id="rId7"/>
    <p:sldId id="350" r:id="rId8"/>
    <p:sldId id="274" r:id="rId9"/>
    <p:sldId id="263" r:id="rId10"/>
    <p:sldId id="264" r:id="rId11"/>
    <p:sldId id="317" r:id="rId12"/>
    <p:sldId id="351" r:id="rId13"/>
    <p:sldId id="267" r:id="rId14"/>
    <p:sldId id="352" r:id="rId15"/>
    <p:sldId id="268" r:id="rId16"/>
    <p:sldId id="295" r:id="rId17"/>
    <p:sldId id="335" r:id="rId18"/>
    <p:sldId id="336" r:id="rId19"/>
    <p:sldId id="337" r:id="rId20"/>
    <p:sldId id="265" r:id="rId21"/>
    <p:sldId id="340" r:id="rId22"/>
    <p:sldId id="354" r:id="rId23"/>
    <p:sldId id="342" r:id="rId24"/>
    <p:sldId id="266" r:id="rId25"/>
    <p:sldId id="355" r:id="rId26"/>
    <p:sldId id="269" r:id="rId27"/>
    <p:sldId id="339" r:id="rId28"/>
    <p:sldId id="344" r:id="rId29"/>
    <p:sldId id="270" r:id="rId30"/>
    <p:sldId id="345" r:id="rId31"/>
    <p:sldId id="346" r:id="rId32"/>
    <p:sldId id="347" r:id="rId33"/>
    <p:sldId id="353" r:id="rId34"/>
    <p:sldId id="271" r:id="rId35"/>
    <p:sldId id="348" r:id="rId36"/>
    <p:sldId id="349" r:id="rId37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04B05"/>
    <a:srgbClr val="EAEAEA"/>
    <a:srgbClr val="333333"/>
    <a:srgbClr val="C0C0C0"/>
    <a:srgbClr val="4F81BD"/>
    <a:srgbClr val="5F5F5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5300" autoAdjust="0"/>
  </p:normalViewPr>
  <p:slideViewPr>
    <p:cSldViewPr showGuides="1">
      <p:cViewPr varScale="1">
        <p:scale>
          <a:sx n="84" d="100"/>
          <a:sy n="84" d="100"/>
        </p:scale>
        <p:origin x="1068" y="6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1" Type="http://schemas.openxmlformats.org/officeDocument/2006/relationships/tableStyles" Target="tableStyles.xml"/><Relationship Id="rId40" Type="http://schemas.openxmlformats.org/officeDocument/2006/relationships/viewProps" Target="viewProps.xml"/><Relationship Id="rId4" Type="http://schemas.openxmlformats.org/officeDocument/2006/relationships/slide" Target="slides/slide1.xml"/><Relationship Id="rId39" Type="http://schemas.openxmlformats.org/officeDocument/2006/relationships/presProps" Target="presProps.xml"/><Relationship Id="rId38" Type="http://schemas.openxmlformats.org/officeDocument/2006/relationships/notesMaster" Target="notesMasters/notesMaster1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C01EFDD-91F8-495A-91D7-EB018522F674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C5C579-5EAB-4D4D-A688-CF27E536ED03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5" Type="http://schemas.openxmlformats.org/officeDocument/2006/relationships/slide" Target="../slides/slide7.xml"/><Relationship Id="rId4" Type="http://schemas.openxmlformats.org/officeDocument/2006/relationships/slide" Target="../slides/slide8.xml"/><Relationship Id="rId3" Type="http://schemas.openxmlformats.org/officeDocument/2006/relationships/slide" Target="../slides/slide18.xml"/><Relationship Id="rId2" Type="http://schemas.openxmlformats.org/officeDocument/2006/relationships/slide" Target="../slides/slide27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5" Type="http://schemas.openxmlformats.org/officeDocument/2006/relationships/slide" Target="../slides/slide7.xml"/><Relationship Id="rId4" Type="http://schemas.openxmlformats.org/officeDocument/2006/relationships/slide" Target="../slides/slide8.xml"/><Relationship Id="rId3" Type="http://schemas.openxmlformats.org/officeDocument/2006/relationships/slide" Target="../slides/slide18.xml"/><Relationship Id="rId2" Type="http://schemas.openxmlformats.org/officeDocument/2006/relationships/slide" Target="../slides/slide27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5" Type="http://schemas.openxmlformats.org/officeDocument/2006/relationships/slide" Target="../slides/slide7.xml"/><Relationship Id="rId4" Type="http://schemas.openxmlformats.org/officeDocument/2006/relationships/slide" Target="../slides/slide8.xml"/><Relationship Id="rId3" Type="http://schemas.openxmlformats.org/officeDocument/2006/relationships/slide" Target="../slides/slide18.xml"/><Relationship Id="rId2" Type="http://schemas.openxmlformats.org/officeDocument/2006/relationships/slide" Target="../slides/slide27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slide" Target="../slides/slide7.xml"/><Relationship Id="rId4" Type="http://schemas.openxmlformats.org/officeDocument/2006/relationships/slide" Target="../slides/slide8.xml"/><Relationship Id="rId3" Type="http://schemas.openxmlformats.org/officeDocument/2006/relationships/slide" Target="../slides/slide18.xml"/><Relationship Id="rId2" Type="http://schemas.openxmlformats.org/officeDocument/2006/relationships/slide" Target="../slides/slide27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幻灯片"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4293096"/>
            <a:ext cx="7772400" cy="487449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4800" b="1">
                <a:solidFill>
                  <a:schemeClr val="tx1"/>
                </a:solidFill>
                <a:latin typeface="黑体" pitchFamily="2" charset="-122"/>
                <a:ea typeface="黑体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412875"/>
            <a:ext cx="4032504" cy="47148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412875"/>
            <a:ext cx="4032504" cy="47148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1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1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  <p:hf sldNum="0"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  <p:hf sldNum="0"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  <p:hf sldNum="0"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  <p:hf sldNum="0" hdr="0" ft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  <p:hf sldNum="0" hdr="0" ftr="0" dt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  <p:hf sldNum="0" hdr="0" ftr="0" dt="0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406400"/>
            <a:ext cx="2057400" cy="572135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406400"/>
            <a:ext cx="6052930" cy="572135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  <p:hf sldNum="0" hdr="0" ftr="0" dt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fon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5813" y="1535113"/>
            <a:ext cx="803275" cy="178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标题占位符 1"/>
          <p:cNvSpPr>
            <a:spLocks noGrp="1"/>
          </p:cNvSpPr>
          <p:nvPr>
            <p:ph type="title"/>
          </p:nvPr>
        </p:nvSpPr>
        <p:spPr>
          <a:xfrm>
            <a:off x="2267744" y="1026195"/>
            <a:ext cx="6624736" cy="50891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 sz="28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8" name="内容占位符 2"/>
          <p:cNvSpPr>
            <a:spLocks noGrp="1"/>
          </p:cNvSpPr>
          <p:nvPr>
            <p:ph idx="1"/>
          </p:nvPr>
        </p:nvSpPr>
        <p:spPr>
          <a:xfrm>
            <a:off x="2401416" y="1823144"/>
            <a:ext cx="6491064" cy="4414168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50000"/>
              </a:lnSpc>
              <a:buFontTx/>
              <a:buNone/>
              <a:defRPr sz="2000"/>
            </a:lvl1pPr>
            <a:lvl2pPr marL="457200" indent="0">
              <a:lnSpc>
                <a:spcPct val="150000"/>
              </a:lnSpc>
              <a:buFontTx/>
              <a:buNone/>
              <a:defRPr sz="2000"/>
            </a:lvl2pPr>
            <a:lvl3pPr marL="914400" indent="0">
              <a:lnSpc>
                <a:spcPct val="150000"/>
              </a:lnSpc>
              <a:buFontTx/>
              <a:buNone/>
              <a:defRPr sz="2000"/>
            </a:lvl3pPr>
            <a:lvl4pPr marL="1371600" indent="0">
              <a:lnSpc>
                <a:spcPct val="150000"/>
              </a:lnSpc>
              <a:buFontTx/>
              <a:buNone/>
              <a:defRPr sz="2000"/>
            </a:lvl4pPr>
            <a:lvl5pPr marL="1828800" indent="0">
              <a:lnSpc>
                <a:spcPct val="150000"/>
              </a:lnSpc>
              <a:buFontTx/>
              <a:buNone/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dirty="0"/>
          </a:p>
        </p:txBody>
      </p:sp>
      <p:grpSp>
        <p:nvGrpSpPr>
          <p:cNvPr id="2" name="组合 1"/>
          <p:cNvGrpSpPr/>
          <p:nvPr/>
        </p:nvGrpSpPr>
        <p:grpSpPr>
          <a:xfrm>
            <a:off x="2411760" y="1558504"/>
            <a:ext cx="5946429" cy="214312"/>
            <a:chOff x="2411760" y="1558504"/>
            <a:chExt cx="5946429" cy="214312"/>
          </a:xfrm>
        </p:grpSpPr>
        <p:sp>
          <p:nvSpPr>
            <p:cNvPr id="12" name="Line 46"/>
            <p:cNvSpPr>
              <a:spLocks noChangeShapeType="1"/>
            </p:cNvSpPr>
            <p:nvPr/>
          </p:nvSpPr>
          <p:spPr bwMode="auto">
            <a:xfrm>
              <a:off x="2626073" y="1663279"/>
              <a:ext cx="5732116" cy="0"/>
            </a:xfrm>
            <a:prstGeom prst="line">
              <a:avLst/>
            </a:prstGeom>
            <a:noFill/>
            <a:ln w="25400">
              <a:solidFill>
                <a:srgbClr val="5F5F5F"/>
              </a:solidFill>
              <a:prstDash val="sysDot"/>
              <a:round/>
              <a:tailEnd type="oval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3" name="十六角星 12"/>
            <p:cNvSpPr/>
            <p:nvPr/>
          </p:nvSpPr>
          <p:spPr>
            <a:xfrm>
              <a:off x="2411760" y="1558504"/>
              <a:ext cx="214312" cy="214312"/>
            </a:xfrm>
            <a:prstGeom prst="star16">
              <a:avLst/>
            </a:prstGeom>
            <a:solidFill>
              <a:srgbClr val="00B050"/>
            </a:solidFill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五边形 12">
            <a:hlinkClick r:id="rId2" action="ppaction://hlinksldjump"/>
          </p:cNvPr>
          <p:cNvSpPr/>
          <p:nvPr userDrawn="1"/>
        </p:nvSpPr>
        <p:spPr>
          <a:xfrm>
            <a:off x="7380312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佳作赏析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4" name="五边形 13">
            <a:hlinkClick r:id="rId3" action="ppaction://hlinksldjump"/>
          </p:cNvPr>
          <p:cNvSpPr/>
          <p:nvPr userDrawn="1"/>
        </p:nvSpPr>
        <p:spPr>
          <a:xfrm>
            <a:off x="6164752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核心归纳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5" name="五边形 14">
            <a:hlinkClick r:id="rId4" action="ppaction://hlinksldjump"/>
          </p:cNvPr>
          <p:cNvSpPr/>
          <p:nvPr userDrawn="1"/>
        </p:nvSpPr>
        <p:spPr>
          <a:xfrm>
            <a:off x="4940616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预习导引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8" name="五边形 7">
            <a:hlinkClick r:id="rId5" action="ppaction://hlinksldjump"/>
          </p:cNvPr>
          <p:cNvSpPr/>
          <p:nvPr userDrawn="1"/>
        </p:nvSpPr>
        <p:spPr>
          <a:xfrm>
            <a:off x="4317166" y="282159"/>
            <a:ext cx="77604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首 页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五边形 12">
            <a:hlinkClick r:id="rId2" action="ppaction://hlinksldjump"/>
          </p:cNvPr>
          <p:cNvSpPr/>
          <p:nvPr userDrawn="1"/>
        </p:nvSpPr>
        <p:spPr>
          <a:xfrm>
            <a:off x="7380312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佳作赏析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4" name="五边形 13">
            <a:hlinkClick r:id="rId3" action="ppaction://hlinksldjump"/>
          </p:cNvPr>
          <p:cNvSpPr/>
          <p:nvPr userDrawn="1"/>
        </p:nvSpPr>
        <p:spPr>
          <a:xfrm>
            <a:off x="6164752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核心归纳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5" name="五边形 14">
            <a:hlinkClick r:id="rId4" action="ppaction://hlinksldjump"/>
          </p:cNvPr>
          <p:cNvSpPr/>
          <p:nvPr userDrawn="1"/>
        </p:nvSpPr>
        <p:spPr>
          <a:xfrm>
            <a:off x="4940616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预习导引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5" name="五边形 4">
            <a:hlinkClick r:id="rId5" action="ppaction://hlinksldjump"/>
          </p:cNvPr>
          <p:cNvSpPr/>
          <p:nvPr userDrawn="1"/>
        </p:nvSpPr>
        <p:spPr>
          <a:xfrm>
            <a:off x="4317166" y="282159"/>
            <a:ext cx="77604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首 页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五边形 7">
            <a:hlinkClick r:id="rId2" action="ppaction://hlinksldjump"/>
          </p:cNvPr>
          <p:cNvSpPr/>
          <p:nvPr userDrawn="1"/>
        </p:nvSpPr>
        <p:spPr>
          <a:xfrm>
            <a:off x="7380312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佳作赏析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9" name="五边形 8">
            <a:hlinkClick r:id="rId3" action="ppaction://hlinksldjump"/>
          </p:cNvPr>
          <p:cNvSpPr/>
          <p:nvPr userDrawn="1"/>
        </p:nvSpPr>
        <p:spPr>
          <a:xfrm>
            <a:off x="6164752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核心归纳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>
            <a:hlinkClick r:id="rId4" action="ppaction://hlinksldjump"/>
          </p:cNvPr>
          <p:cNvSpPr/>
          <p:nvPr userDrawn="1"/>
        </p:nvSpPr>
        <p:spPr>
          <a:xfrm>
            <a:off x="4940616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预习导引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5" name="五边形 4">
            <a:hlinkClick r:id="rId5" action="ppaction://hlinksldjump"/>
          </p:cNvPr>
          <p:cNvSpPr/>
          <p:nvPr userDrawn="1"/>
        </p:nvSpPr>
        <p:spPr>
          <a:xfrm>
            <a:off x="4317166" y="282159"/>
            <a:ext cx="77604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首 页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五边形 12">
            <a:hlinkClick r:id="rId2" action="ppaction://hlinksldjump"/>
          </p:cNvPr>
          <p:cNvSpPr/>
          <p:nvPr userDrawn="1"/>
        </p:nvSpPr>
        <p:spPr>
          <a:xfrm>
            <a:off x="7380312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佳作赏析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4" name="五边形 13">
            <a:hlinkClick r:id="rId3" action="ppaction://hlinksldjump"/>
          </p:cNvPr>
          <p:cNvSpPr/>
          <p:nvPr userDrawn="1"/>
        </p:nvSpPr>
        <p:spPr>
          <a:xfrm>
            <a:off x="6164752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核心归纳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5" name="五边形 14">
            <a:hlinkClick r:id="rId4" action="ppaction://hlinksldjump"/>
          </p:cNvPr>
          <p:cNvSpPr/>
          <p:nvPr userDrawn="1"/>
        </p:nvSpPr>
        <p:spPr>
          <a:xfrm>
            <a:off x="4940616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预习导引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5" name="五边形 4">
            <a:hlinkClick r:id="rId5" action="ppaction://hlinksldjump"/>
          </p:cNvPr>
          <p:cNvSpPr/>
          <p:nvPr userDrawn="1"/>
        </p:nvSpPr>
        <p:spPr>
          <a:xfrm>
            <a:off x="4317166" y="282159"/>
            <a:ext cx="77604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首 页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 showMasterSp="0">
  <p:cSld name="标题幻灯片"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2050" name="图片 2049" descr="2副本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/>
          </a:ln>
        </p:spPr>
      </p:pic>
      <p:sp>
        <p:nvSpPr>
          <p:cNvPr id="2051" name="标题 2050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/>
          <a:lstStyle>
            <a:lvl1pPr lvl="0">
              <a:defRPr kern="1200"/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2052" name="副标题 2051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/>
          <a:lstStyle>
            <a:lvl1pPr marL="0" lvl="0" indent="0" algn="l">
              <a:buNone/>
              <a:defRPr kern="1200"/>
            </a:lvl1pPr>
            <a:lvl2pPr marL="457200" lvl="1" indent="-457200" algn="ctr">
              <a:buNone/>
              <a:defRPr kern="1200"/>
            </a:lvl2pPr>
            <a:lvl3pPr marL="914400" lvl="2" indent="-914400" algn="ctr">
              <a:buNone/>
              <a:defRPr kern="1200"/>
            </a:lvl3pPr>
            <a:lvl4pPr marL="1371600" lvl="3" indent="-1371600" algn="ctr">
              <a:buNone/>
              <a:defRPr kern="1200"/>
            </a:lvl4pPr>
            <a:lvl5pPr marL="1828800" lvl="4" indent="-1828800" algn="ctr">
              <a:buNone/>
              <a:defRPr kern="1200"/>
            </a:lvl5pPr>
          </a:lstStyle>
          <a:p>
            <a:pPr lvl="0"/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2053" name="日期占位符 2052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/>
          <a:p>
            <a:endParaRPr lang="zh-CN" altLang="en-US" dirty="0"/>
          </a:p>
        </p:txBody>
      </p:sp>
      <p:sp>
        <p:nvSpPr>
          <p:cNvPr id="2054" name="页脚占位符 2053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/>
          <a:p>
            <a:endParaRPr lang="zh-CN" altLang="en-US" dirty="0"/>
          </a:p>
        </p:txBody>
      </p:sp>
      <p:sp>
        <p:nvSpPr>
          <p:cNvPr id="2055" name="灯片编号占位符 2054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/>
          <a:p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theme" Target="../theme/theme1.xml"/><Relationship Id="rId8" Type="http://schemas.openxmlformats.org/officeDocument/2006/relationships/image" Target="../media/image3.jpeg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6.xml"/><Relationship Id="rId8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3.xml"/><Relationship Id="rId5" Type="http://schemas.openxmlformats.org/officeDocument/2006/relationships/slideLayout" Target="../slideLayouts/slideLayout12.xml"/><Relationship Id="rId4" Type="http://schemas.openxmlformats.org/officeDocument/2006/relationships/slideLayout" Target="../slideLayouts/slideLayout11.xml"/><Relationship Id="rId3" Type="http://schemas.openxmlformats.org/officeDocument/2006/relationships/slideLayout" Target="../slideLayouts/slideLayout10.xml"/><Relationship Id="rId2" Type="http://schemas.openxmlformats.org/officeDocument/2006/relationships/slideLayout" Target="../slideLayouts/slideLayout9.xml"/><Relationship Id="rId14" Type="http://schemas.openxmlformats.org/officeDocument/2006/relationships/theme" Target="../theme/theme2.xml"/><Relationship Id="rId13" Type="http://schemas.openxmlformats.org/officeDocument/2006/relationships/image" Target="../media/image5.jpeg"/><Relationship Id="rId12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17.xml"/><Relationship Id="rId1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8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3600" b="1" kern="1200">
          <a:solidFill>
            <a:srgbClr val="353781"/>
          </a:solidFill>
          <a:latin typeface="黑体" pitchFamily="2" charset="-122"/>
          <a:ea typeface="黑体" pitchFamily="2" charset="-122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353781"/>
          </a:solidFill>
          <a:latin typeface="黑体" pitchFamily="2" charset="-122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353781"/>
          </a:solidFill>
          <a:latin typeface="黑体" pitchFamily="2" charset="-122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353781"/>
          </a:solidFill>
          <a:latin typeface="黑体" pitchFamily="2" charset="-122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353781"/>
          </a:solidFill>
          <a:latin typeface="黑体" pitchFamily="2" charset="-122"/>
          <a:ea typeface="黑体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353781"/>
          </a:solidFill>
          <a:latin typeface="黑体" pitchFamily="2" charset="-122"/>
          <a:ea typeface="黑体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353781"/>
          </a:solidFill>
          <a:latin typeface="黑体" pitchFamily="2" charset="-122"/>
          <a:ea typeface="黑体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353781"/>
          </a:solidFill>
          <a:latin typeface="黑体" pitchFamily="2" charset="-122"/>
          <a:ea typeface="黑体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353781"/>
          </a:solidFill>
          <a:latin typeface="黑体" pitchFamily="2" charset="-122"/>
          <a:ea typeface="黑体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1026" name="图片 1025" descr="2-2副本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/>
          </a:ln>
        </p:spPr>
      </p:pic>
      <p:sp>
        <p:nvSpPr>
          <p:cNvPr id="1027" name="标题 1026"/>
          <p:cNvSpPr>
            <a:spLocks noGrp="1"/>
          </p:cNvSpPr>
          <p:nvPr>
            <p:ph type="title"/>
          </p:nvPr>
        </p:nvSpPr>
        <p:spPr>
          <a:xfrm>
            <a:off x="457200" y="406400"/>
            <a:ext cx="8229600" cy="86360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8" name="文本占位符 1027"/>
          <p:cNvSpPr>
            <a:spLocks noGrp="1"/>
          </p:cNvSpPr>
          <p:nvPr>
            <p:ph type="body" idx="1"/>
          </p:nvPr>
        </p:nvSpPr>
        <p:spPr>
          <a:xfrm>
            <a:off x="457200" y="1412875"/>
            <a:ext cx="8229600" cy="4714875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9" name="日期占位符 1028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 sz="1400"/>
            </a:lvl1pPr>
          </a:lstStyle>
          <a:p>
            <a:pPr lvl="0"/>
            <a:endParaRPr lang="zh-CN" altLang="en-US"/>
          </a:p>
        </p:txBody>
      </p:sp>
      <p:sp>
        <p:nvSpPr>
          <p:cNvPr id="1030" name="页脚占位符 1029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ctr">
              <a:defRPr sz="1400"/>
            </a:lvl1pPr>
          </a:lstStyle>
          <a:p>
            <a:pPr lvl="0"/>
            <a:endParaRPr lang="zh-CN"/>
          </a:p>
        </p:txBody>
      </p:sp>
      <p:sp>
        <p:nvSpPr>
          <p:cNvPr id="1031" name="灯片编号占位符 1030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r">
              <a:defRPr sz="1400"/>
            </a:lvl1pPr>
          </a:lstStyle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  <p:sldLayoutId id="2147483658" r:id="rId2"/>
    <p:sldLayoutId id="2147483659" r:id="rId3"/>
    <p:sldLayoutId id="2147483660" r:id="rId4"/>
    <p:sldLayoutId id="2147483661" r:id="rId5"/>
    <p:sldLayoutId id="2147483662" r:id="rId6"/>
    <p:sldLayoutId id="2147483663" r:id="rId7"/>
    <p:sldLayoutId id="2147483664" r:id="rId8"/>
    <p:sldLayoutId id="2147483665" r:id="rId9"/>
    <p:sldLayoutId id="2147483666" r:id="rId10"/>
    <p:sldLayoutId id="2147483667" r:id="rId11"/>
    <p:sldLayoutId id="2147483668" r:id="rId12"/>
  </p:sldLayoutIdLst>
  <p:hf sldNum="0" hdr="0" ftr="0" dt="0"/>
  <p:txStyles>
    <p:title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None/>
        <a:defRPr sz="36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9.xml"/><Relationship Id="rId3" Type="http://schemas.openxmlformats.org/officeDocument/2006/relationships/image" Target="../media/image9.jpeg"/><Relationship Id="rId2" Type="http://schemas.openxmlformats.org/officeDocument/2006/relationships/slide" Target="slide11.xml"/><Relationship Id="rId1" Type="http://schemas.openxmlformats.org/officeDocument/2006/relationships/slide" Target="slide8.xml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2.vml"/><Relationship Id="rId5" Type="http://schemas.openxmlformats.org/officeDocument/2006/relationships/slideLayout" Target="../slideLayouts/slideLayout19.xml"/><Relationship Id="rId4" Type="http://schemas.openxmlformats.org/officeDocument/2006/relationships/image" Target="../media/image10.emf"/><Relationship Id="rId3" Type="http://schemas.openxmlformats.org/officeDocument/2006/relationships/package" Target="../embeddings/Document2.docx"/><Relationship Id="rId2" Type="http://schemas.openxmlformats.org/officeDocument/2006/relationships/slide" Target="slide11.xml"/><Relationship Id="rId1" Type="http://schemas.openxmlformats.org/officeDocument/2006/relationships/slide" Target="slide8.xml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3.vml"/><Relationship Id="rId5" Type="http://schemas.openxmlformats.org/officeDocument/2006/relationships/slideLayout" Target="../slideLayouts/slideLayout19.xml"/><Relationship Id="rId4" Type="http://schemas.openxmlformats.org/officeDocument/2006/relationships/image" Target="../media/image11.emf"/><Relationship Id="rId3" Type="http://schemas.openxmlformats.org/officeDocument/2006/relationships/package" Target="../embeddings/Document3.docx"/><Relationship Id="rId2" Type="http://schemas.openxmlformats.org/officeDocument/2006/relationships/slide" Target="slide11.xml"/><Relationship Id="rId1" Type="http://schemas.openxmlformats.org/officeDocument/2006/relationships/slide" Target="slide8.xml"/></Relationships>
</file>

<file path=ppt/slides/_rels/slide13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4.vml"/><Relationship Id="rId5" Type="http://schemas.openxmlformats.org/officeDocument/2006/relationships/slideLayout" Target="../slideLayouts/slideLayout19.xml"/><Relationship Id="rId4" Type="http://schemas.openxmlformats.org/officeDocument/2006/relationships/image" Target="../media/image12.emf"/><Relationship Id="rId3" Type="http://schemas.openxmlformats.org/officeDocument/2006/relationships/package" Target="../embeddings/Document4.docx"/><Relationship Id="rId2" Type="http://schemas.openxmlformats.org/officeDocument/2006/relationships/slide" Target="slide11.xml"/><Relationship Id="rId1" Type="http://schemas.openxmlformats.org/officeDocument/2006/relationships/slide" Target="slide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9.xml"/><Relationship Id="rId2" Type="http://schemas.openxmlformats.org/officeDocument/2006/relationships/slide" Target="slide11.xml"/><Relationship Id="rId1" Type="http://schemas.openxmlformats.org/officeDocument/2006/relationships/slide" Target="slide8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9.xml"/><Relationship Id="rId2" Type="http://schemas.openxmlformats.org/officeDocument/2006/relationships/slide" Target="slide11.xml"/><Relationship Id="rId1" Type="http://schemas.openxmlformats.org/officeDocument/2006/relationships/slide" Target="slide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9.xml"/><Relationship Id="rId2" Type="http://schemas.openxmlformats.org/officeDocument/2006/relationships/slide" Target="slide11.xml"/><Relationship Id="rId1" Type="http://schemas.openxmlformats.org/officeDocument/2006/relationships/slide" Target="slide8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9.xml"/><Relationship Id="rId2" Type="http://schemas.openxmlformats.org/officeDocument/2006/relationships/slide" Target="slide11.xml"/><Relationship Id="rId1" Type="http://schemas.openxmlformats.org/officeDocument/2006/relationships/slide" Target="slide8.xml"/></Relationships>
</file>

<file path=ppt/slides/_rels/slide1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9.xml"/><Relationship Id="rId4" Type="http://schemas.openxmlformats.org/officeDocument/2006/relationships/slide" Target="slide25.xml"/><Relationship Id="rId3" Type="http://schemas.openxmlformats.org/officeDocument/2006/relationships/slide" Target="slide24.xml"/><Relationship Id="rId2" Type="http://schemas.openxmlformats.org/officeDocument/2006/relationships/slide" Target="slide22.xml"/><Relationship Id="rId1" Type="http://schemas.openxmlformats.org/officeDocument/2006/relationships/slide" Target="slide18.xml"/></Relationships>
</file>

<file path=ppt/slides/_rels/slide1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9.xml"/><Relationship Id="rId4" Type="http://schemas.openxmlformats.org/officeDocument/2006/relationships/slide" Target="slide25.xml"/><Relationship Id="rId3" Type="http://schemas.openxmlformats.org/officeDocument/2006/relationships/slide" Target="slide24.xml"/><Relationship Id="rId2" Type="http://schemas.openxmlformats.org/officeDocument/2006/relationships/slide" Target="slide22.xml"/><Relationship Id="rId1" Type="http://schemas.openxmlformats.org/officeDocument/2006/relationships/slide" Target="slide1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9.xml"/><Relationship Id="rId1" Type="http://schemas.openxmlformats.org/officeDocument/2006/relationships/image" Target="../media/image6.jpeg"/></Relationships>
</file>

<file path=ppt/slides/_rels/slide2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9.xml"/><Relationship Id="rId4" Type="http://schemas.openxmlformats.org/officeDocument/2006/relationships/slide" Target="slide25.xml"/><Relationship Id="rId3" Type="http://schemas.openxmlformats.org/officeDocument/2006/relationships/slide" Target="slide24.xml"/><Relationship Id="rId2" Type="http://schemas.openxmlformats.org/officeDocument/2006/relationships/slide" Target="slide22.xml"/><Relationship Id="rId1" Type="http://schemas.openxmlformats.org/officeDocument/2006/relationships/slide" Target="slide18.xml"/></Relationships>
</file>

<file path=ppt/slides/_rels/slide2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9.xml"/><Relationship Id="rId4" Type="http://schemas.openxmlformats.org/officeDocument/2006/relationships/slide" Target="slide25.xml"/><Relationship Id="rId3" Type="http://schemas.openxmlformats.org/officeDocument/2006/relationships/slide" Target="slide24.xml"/><Relationship Id="rId2" Type="http://schemas.openxmlformats.org/officeDocument/2006/relationships/slide" Target="slide22.xml"/><Relationship Id="rId1" Type="http://schemas.openxmlformats.org/officeDocument/2006/relationships/slide" Target="slide18.xml"/></Relationships>
</file>

<file path=ppt/slides/_rels/slide2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9.xml"/><Relationship Id="rId4" Type="http://schemas.openxmlformats.org/officeDocument/2006/relationships/slide" Target="slide25.xml"/><Relationship Id="rId3" Type="http://schemas.openxmlformats.org/officeDocument/2006/relationships/slide" Target="slide24.xml"/><Relationship Id="rId2" Type="http://schemas.openxmlformats.org/officeDocument/2006/relationships/slide" Target="slide22.xml"/><Relationship Id="rId1" Type="http://schemas.openxmlformats.org/officeDocument/2006/relationships/slide" Target="slide18.xml"/></Relationships>
</file>

<file path=ppt/slides/_rels/slide2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9.xml"/><Relationship Id="rId4" Type="http://schemas.openxmlformats.org/officeDocument/2006/relationships/slide" Target="slide25.xml"/><Relationship Id="rId3" Type="http://schemas.openxmlformats.org/officeDocument/2006/relationships/slide" Target="slide24.xml"/><Relationship Id="rId2" Type="http://schemas.openxmlformats.org/officeDocument/2006/relationships/slide" Target="slide22.xml"/><Relationship Id="rId1" Type="http://schemas.openxmlformats.org/officeDocument/2006/relationships/slide" Target="slide18.xml"/></Relationships>
</file>

<file path=ppt/slides/_rels/slide2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9.xml"/><Relationship Id="rId5" Type="http://schemas.openxmlformats.org/officeDocument/2006/relationships/image" Target="../media/image13.jpeg"/><Relationship Id="rId4" Type="http://schemas.openxmlformats.org/officeDocument/2006/relationships/slide" Target="slide25.xml"/><Relationship Id="rId3" Type="http://schemas.openxmlformats.org/officeDocument/2006/relationships/slide" Target="slide24.xml"/><Relationship Id="rId2" Type="http://schemas.openxmlformats.org/officeDocument/2006/relationships/slide" Target="slide22.xml"/><Relationship Id="rId1" Type="http://schemas.openxmlformats.org/officeDocument/2006/relationships/slide" Target="slide18.xml"/></Relationships>
</file>

<file path=ppt/slides/_rels/slide2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9.xml"/><Relationship Id="rId4" Type="http://schemas.openxmlformats.org/officeDocument/2006/relationships/slide" Target="slide25.xml"/><Relationship Id="rId3" Type="http://schemas.openxmlformats.org/officeDocument/2006/relationships/slide" Target="slide24.xml"/><Relationship Id="rId2" Type="http://schemas.openxmlformats.org/officeDocument/2006/relationships/slide" Target="slide22.xml"/><Relationship Id="rId1" Type="http://schemas.openxmlformats.org/officeDocument/2006/relationships/slide" Target="slide18.xml"/></Relationships>
</file>

<file path=ppt/slides/_rels/slide2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9.xml"/><Relationship Id="rId4" Type="http://schemas.openxmlformats.org/officeDocument/2006/relationships/slide" Target="slide25.xml"/><Relationship Id="rId3" Type="http://schemas.openxmlformats.org/officeDocument/2006/relationships/slide" Target="slide24.xml"/><Relationship Id="rId2" Type="http://schemas.openxmlformats.org/officeDocument/2006/relationships/slide" Target="slide22.xml"/><Relationship Id="rId1" Type="http://schemas.openxmlformats.org/officeDocument/2006/relationships/slide" Target="slide18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9.xml"/><Relationship Id="rId2" Type="http://schemas.openxmlformats.org/officeDocument/2006/relationships/slide" Target="slide32.xml"/><Relationship Id="rId1" Type="http://schemas.openxmlformats.org/officeDocument/2006/relationships/slide" Target="slide2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9.xml"/><Relationship Id="rId2" Type="http://schemas.openxmlformats.org/officeDocument/2006/relationships/slide" Target="slide32.xml"/><Relationship Id="rId1" Type="http://schemas.openxmlformats.org/officeDocument/2006/relationships/slide" Target="slide2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9.xml"/><Relationship Id="rId2" Type="http://schemas.openxmlformats.org/officeDocument/2006/relationships/slide" Target="slide32.xml"/><Relationship Id="rId1" Type="http://schemas.openxmlformats.org/officeDocument/2006/relationships/slide" Target="slide27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.vml"/><Relationship Id="rId3" Type="http://schemas.openxmlformats.org/officeDocument/2006/relationships/slideLayout" Target="../slideLayouts/slideLayout19.xml"/><Relationship Id="rId2" Type="http://schemas.openxmlformats.org/officeDocument/2006/relationships/image" Target="../media/image7.emf"/><Relationship Id="rId1" Type="http://schemas.openxmlformats.org/officeDocument/2006/relationships/package" Target="../embeddings/Document1.docx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9.xml"/><Relationship Id="rId2" Type="http://schemas.openxmlformats.org/officeDocument/2006/relationships/slide" Target="slide32.xml"/><Relationship Id="rId1" Type="http://schemas.openxmlformats.org/officeDocument/2006/relationships/slide" Target="slide2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9.xml"/><Relationship Id="rId2" Type="http://schemas.openxmlformats.org/officeDocument/2006/relationships/slide" Target="slide32.xml"/><Relationship Id="rId1" Type="http://schemas.openxmlformats.org/officeDocument/2006/relationships/slide" Target="slide2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9.xml"/><Relationship Id="rId2" Type="http://schemas.openxmlformats.org/officeDocument/2006/relationships/slide" Target="slide32.xml"/><Relationship Id="rId1" Type="http://schemas.openxmlformats.org/officeDocument/2006/relationships/slide" Target="slide2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9.xml"/><Relationship Id="rId2" Type="http://schemas.openxmlformats.org/officeDocument/2006/relationships/slide" Target="slide32.xml"/><Relationship Id="rId1" Type="http://schemas.openxmlformats.org/officeDocument/2006/relationships/slide" Target="slide2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9.xml"/><Relationship Id="rId2" Type="http://schemas.openxmlformats.org/officeDocument/2006/relationships/slide" Target="slide32.xml"/><Relationship Id="rId1" Type="http://schemas.openxmlformats.org/officeDocument/2006/relationships/slide" Target="slide2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9.xml"/><Relationship Id="rId3" Type="http://schemas.openxmlformats.org/officeDocument/2006/relationships/image" Target="../media/image8.jpeg"/><Relationship Id="rId2" Type="http://schemas.openxmlformats.org/officeDocument/2006/relationships/slide" Target="slide11.xml"/><Relationship Id="rId1" Type="http://schemas.openxmlformats.org/officeDocument/2006/relationships/slide" Target="slide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9.xml"/><Relationship Id="rId2" Type="http://schemas.openxmlformats.org/officeDocument/2006/relationships/slide" Target="slide11.xml"/><Relationship Id="rId1" Type="http://schemas.openxmlformats.org/officeDocument/2006/relationships/slide" Target="slide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 idx="4294967295"/>
          </p:nvPr>
        </p:nvSpPr>
        <p:spPr>
          <a:xfrm>
            <a:off x="1619672" y="2887025"/>
            <a:ext cx="6203950" cy="576263"/>
          </a:xfrm>
          <a:prstGeom prst="rect">
            <a:avLst/>
          </a:prstGeom>
        </p:spPr>
        <p:txBody>
          <a:bodyPr/>
          <a:lstStyle/>
          <a:p>
            <a:r>
              <a:rPr lang="zh-CN" altLang="en-US" b="1" dirty="0"/>
              <a:t>第一</a:t>
            </a:r>
            <a:r>
              <a:rPr lang="zh-CN" altLang="en-US" b="1" dirty="0" smtClean="0"/>
              <a:t>单元</a:t>
            </a:r>
            <a:endParaRPr lang="zh-CN" altLang="zh-CN" dirty="0"/>
          </a:p>
        </p:txBody>
      </p:sp>
    </p:spTree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1" action="ppaction://hlinksldjump"/>
          </p:cNvPr>
          <p:cNvSpPr/>
          <p:nvPr/>
        </p:nvSpPr>
        <p:spPr>
          <a:xfrm>
            <a:off x="476230" y="908720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新课助读</a:t>
            </a:r>
            <a:endParaRPr lang="zh-CN" altLang="en-US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>
            <a:hlinkClick r:id="rId2" action="ppaction://hlinksldjump"/>
          </p:cNvPr>
          <p:cNvSpPr/>
          <p:nvPr/>
        </p:nvSpPr>
        <p:spPr>
          <a:xfrm>
            <a:off x="1528927" y="908720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</a:rPr>
              <a:t>自主梳理</a:t>
            </a:r>
            <a:endParaRPr lang="zh-CN" altLang="en-US" sz="1400" dirty="0">
              <a:solidFill>
                <a:srgbClr val="333333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5" name="Y16.eps" descr="id:2147494137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3203848" y="1567809"/>
            <a:ext cx="2088232" cy="2926948"/>
          </a:xfrm>
          <a:prstGeom prst="rect">
            <a:avLst/>
          </a:prstGeom>
        </p:spPr>
      </p:pic>
      <p:sp>
        <p:nvSpPr>
          <p:cNvPr id="2" name="矩形 1"/>
          <p:cNvSpPr>
            <a:spLocks noChangeAspect="1"/>
          </p:cNvSpPr>
          <p:nvPr/>
        </p:nvSpPr>
        <p:spPr>
          <a:xfrm>
            <a:off x="476230" y="4869160"/>
            <a:ext cx="8384480" cy="13111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NEU-BZ-S92"/>
                <a:ea typeface="NEU-BZ-S92"/>
                <a:cs typeface="Times New Roman" pitchFamily="18" charset="0"/>
              </a:rPr>
              <a:t>★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朱自清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(1898—1948),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原名自华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字佩弦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号秋实。祖籍浙江绍兴。现代著名散文家、诗人、学者、民主战士。毛泽东称赞他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表现我们民族的英雄气概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。主要作品有《毁灭》《踪迹》《背影》等。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cover dir="ld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1" action="ppaction://hlinksldjump"/>
          </p:cNvPr>
          <p:cNvSpPr/>
          <p:nvPr/>
        </p:nvSpPr>
        <p:spPr>
          <a:xfrm>
            <a:off x="476230" y="908720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新课助读</a:t>
            </a:r>
            <a:endParaRPr lang="zh-CN" altLang="en-US" sz="14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1528927" y="908720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自主梳理</a:t>
            </a:r>
            <a:endParaRPr lang="zh-CN" altLang="en-US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538886"/>
            <a:ext cx="1321196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itchFamily="34" charset="0"/>
                <a:ea typeface="黑体" pitchFamily="49" charset="-122"/>
                <a:cs typeface="Times New Roman" pitchFamily="18" charset="0"/>
              </a:rPr>
              <a:t>注</a:t>
            </a:r>
            <a:r>
              <a:rPr lang="zh-CN" altLang="zh-CN" sz="2200" dirty="0" smtClean="0">
                <a:solidFill>
                  <a:srgbClr val="000000"/>
                </a:solidFill>
                <a:latin typeface="Arial" pitchFamily="34" charset="0"/>
                <a:ea typeface="黑体" pitchFamily="49" charset="-122"/>
                <a:cs typeface="Times New Roman" pitchFamily="18" charset="0"/>
              </a:rPr>
              <a:t>字音</a:t>
            </a:r>
            <a:r>
              <a:rPr lang="en-US" altLang="zh-CN" sz="2200" dirty="0" smtClean="0">
                <a:solidFill>
                  <a:srgbClr val="000000"/>
                </a:solidFill>
                <a:latin typeface="Arial" pitchFamily="34" charset="0"/>
                <a:ea typeface="黑体" pitchFamily="49" charset="-122"/>
                <a:cs typeface="Times New Roman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itchFamily="18" charset="0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508000" y="2064976"/>
          <a:ext cx="8128000" cy="39563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38" name="文档" r:id="rId3" imgW="3897630" imgH="1896110" progId="Word.Document.12">
                  <p:embed/>
                </p:oleObj>
              </mc:Choice>
              <mc:Fallback>
                <p:oleObj name="文档" r:id="rId3" imgW="3897630" imgH="1896110" progId="Word.Document.12">
                  <p:embed/>
                  <p:pic>
                    <p:nvPicPr>
                      <p:cNvPr id="0" name="图片 30737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08000" y="2064976"/>
                        <a:ext cx="8128000" cy="39563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1" action="ppaction://hlinksldjump"/>
          </p:cNvPr>
          <p:cNvSpPr/>
          <p:nvPr/>
        </p:nvSpPr>
        <p:spPr>
          <a:xfrm>
            <a:off x="476230" y="908720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新课助读</a:t>
            </a:r>
            <a:endParaRPr lang="zh-CN" altLang="en-US" sz="14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1528927" y="908720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自主梳理</a:t>
            </a:r>
            <a:endParaRPr lang="zh-CN" altLang="en-US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508000" y="2230489"/>
          <a:ext cx="8128000" cy="299871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756" name="文档" r:id="rId3" imgW="3897630" imgH="1437640" progId="Word.Document.12">
                  <p:embed/>
                </p:oleObj>
              </mc:Choice>
              <mc:Fallback>
                <p:oleObj name="文档" r:id="rId3" imgW="3897630" imgH="1437640" progId="Word.Document.12">
                  <p:embed/>
                  <p:pic>
                    <p:nvPicPr>
                      <p:cNvPr id="0" name="图片 31755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08000" y="2230489"/>
                        <a:ext cx="8128000" cy="299871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1" action="ppaction://hlinksldjump"/>
          </p:cNvPr>
          <p:cNvSpPr/>
          <p:nvPr/>
        </p:nvSpPr>
        <p:spPr>
          <a:xfrm>
            <a:off x="476230" y="908720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新课助读</a:t>
            </a:r>
            <a:endParaRPr lang="zh-CN" altLang="en-US" sz="14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1528927" y="908720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自主梳理</a:t>
            </a:r>
            <a:endParaRPr lang="zh-CN" altLang="en-US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744293"/>
            <a:ext cx="1321196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b="1" dirty="0">
                <a:solidFill>
                  <a:srgbClr val="000000"/>
                </a:solidFill>
                <a:latin typeface="Times New Roman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itchFamily="34" charset="0"/>
                <a:ea typeface="黑体" pitchFamily="49" charset="-122"/>
                <a:cs typeface="Times New Roman" pitchFamily="18" charset="0"/>
              </a:rPr>
              <a:t>写</a:t>
            </a:r>
            <a:r>
              <a:rPr lang="zh-CN" altLang="zh-CN" sz="2200" dirty="0" smtClean="0">
                <a:solidFill>
                  <a:srgbClr val="000000"/>
                </a:solidFill>
                <a:latin typeface="Arial" pitchFamily="34" charset="0"/>
                <a:ea typeface="黑体" pitchFamily="49" charset="-122"/>
                <a:cs typeface="Times New Roman" pitchFamily="18" charset="0"/>
              </a:rPr>
              <a:t>汉字</a:t>
            </a:r>
            <a:r>
              <a:rPr lang="en-US" altLang="zh-CN" sz="2200" dirty="0" smtClean="0">
                <a:solidFill>
                  <a:srgbClr val="000000"/>
                </a:solidFill>
                <a:latin typeface="Arial" pitchFamily="34" charset="0"/>
                <a:ea typeface="黑体" pitchFamily="49" charset="-122"/>
                <a:cs typeface="Times New Roman" pitchFamily="18" charset="0"/>
              </a:rPr>
              <a:t> </a:t>
            </a:r>
            <a:endParaRPr lang="zh-CN" altLang="en-US" sz="2200" dirty="0"/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508000" y="2248349"/>
          <a:ext cx="8128000" cy="341289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06" name="文档" r:id="rId3" imgW="3897630" imgH="1635760" progId="Word.Document.12">
                  <p:embed/>
                </p:oleObj>
              </mc:Choice>
              <mc:Fallback>
                <p:oleObj name="文档" r:id="rId3" imgW="3897630" imgH="1635760" progId="Word.Document.12">
                  <p:embed/>
                  <p:pic>
                    <p:nvPicPr>
                      <p:cNvPr id="0" name="图片 7205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08000" y="2248349"/>
                        <a:ext cx="8128000" cy="341289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>
        <p:strips dir="ld"/>
      </p:transition>
    </mc:Choice>
    <mc:Fallback>
      <p:transition spd="slow">
        <p:strips dir="ld"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1" action="ppaction://hlinksldjump"/>
          </p:cNvPr>
          <p:cNvSpPr/>
          <p:nvPr/>
        </p:nvSpPr>
        <p:spPr>
          <a:xfrm>
            <a:off x="476230" y="908720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新课助读</a:t>
            </a:r>
            <a:endParaRPr lang="zh-CN" altLang="en-US" sz="14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1528927" y="908720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自主梳理</a:t>
            </a:r>
            <a:endParaRPr lang="zh-CN" altLang="en-US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701069"/>
            <a:ext cx="8128000" cy="378565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itchFamily="34" charset="0"/>
                <a:ea typeface="黑体" pitchFamily="49" charset="-122"/>
                <a:cs typeface="Times New Roman" pitchFamily="18" charset="0"/>
              </a:rPr>
              <a:t>解词义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itchFamily="18" charset="0"/>
            </a:endParaRPr>
          </a:p>
          <a:p>
            <a:pPr indent="266700"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蓊蓊郁郁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形容树木茂盛的样子。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itchFamily="18" charset="0"/>
            </a:endParaRPr>
          </a:p>
          <a:p>
            <a:pPr indent="266700"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受用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文中的意思是享受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动词。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itchFamily="18" charset="0"/>
            </a:endParaRPr>
          </a:p>
          <a:p>
            <a:pPr indent="266700"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弥望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充满视野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满眼。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itchFamily="18" charset="0"/>
            </a:endParaRPr>
          </a:p>
          <a:p>
            <a:pPr indent="266700"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脉脉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文中形容水没有声音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好像饱含深情的样子。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itchFamily="18" charset="0"/>
            </a:endParaRPr>
          </a:p>
          <a:p>
            <a:pPr indent="266700"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一例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一概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一律。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itchFamily="18" charset="0"/>
            </a:endParaRPr>
          </a:p>
          <a:p>
            <a:pPr indent="266700"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大意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文中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是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大概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的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轮廓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的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意思。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itchFamily="18" charset="0"/>
            </a:endParaRPr>
          </a:p>
          <a:p>
            <a:pPr indent="266700"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敛裾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文中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是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提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着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衣襟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的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意思。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itchFamily="18" charset="0"/>
            </a:endParaRPr>
          </a:p>
          <a:p>
            <a:pPr indent="266700"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消受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享受。多用于否定。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>
        <p:split/>
      </p:transition>
    </mc:Choice>
    <mc:Fallback>
      <p:transition spd="slow">
        <p:split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1" action="ppaction://hlinksldjump"/>
          </p:cNvPr>
          <p:cNvSpPr/>
          <p:nvPr/>
        </p:nvSpPr>
        <p:spPr>
          <a:xfrm>
            <a:off x="476230" y="908720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新课助读</a:t>
            </a:r>
            <a:endParaRPr lang="zh-CN" altLang="en-US" sz="14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1528927" y="908720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自主梳理</a:t>
            </a:r>
            <a:endParaRPr lang="zh-CN" altLang="en-US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701069"/>
            <a:ext cx="8128000" cy="370986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itchFamily="34" charset="0"/>
                <a:ea typeface="黑体" pitchFamily="49" charset="-122"/>
                <a:cs typeface="Times New Roman" pitchFamily="18" charset="0"/>
              </a:rPr>
              <a:t>辨用法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itchFamily="18" charset="0"/>
            </a:endParaRPr>
          </a:p>
          <a:p>
            <a:pPr indent="266700"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itchFamily="18" charset="0"/>
              </a:rPr>
              <a:t>约略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itchFamily="18" charset="0"/>
              </a:rPr>
              <a:t>大约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itchFamily="18" charset="0"/>
            </a:endParaRPr>
          </a:p>
          <a:p>
            <a:pPr indent="266700"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从以上几组数字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可以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itchFamily="18" charset="0"/>
                <a:cs typeface="Times New Roman" pitchFamily="18" charset="0"/>
              </a:rPr>
              <a:t>约略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看出由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IT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支撑的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新经济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萌芽和演进的路线。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itchFamily="18" charset="0"/>
            </a:endParaRPr>
          </a:p>
          <a:p>
            <a:pPr indent="266700"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我国是世界上最大的原料药出口国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全世界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itchFamily="18" charset="0"/>
                <a:cs typeface="Times New Roman" pitchFamily="18" charset="0"/>
              </a:rPr>
              <a:t>大约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40%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的原料药来自中国。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itchFamily="18" charset="0"/>
            </a:endParaRPr>
          </a:p>
          <a:p>
            <a:pPr indent="266700"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艺黑简体" panose="03000509000000000000" pitchFamily="65" charset="-122"/>
                <a:cs typeface="Times New Roman" pitchFamily="18" charset="0"/>
              </a:rPr>
              <a:t>提示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两者都有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不准确的估计或推算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的意思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但适用的对象不同。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约略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副词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大致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大概。一般不用在数字前面。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大约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不十分精确的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数目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不很准确的估计。可以用在数字前面。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729938" y="2553887"/>
            <a:ext cx="549897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228184" y="3363155"/>
            <a:ext cx="549897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>
        <p:zoom dir="in"/>
      </p:transition>
    </mc:Choice>
    <mc:Fallback>
      <p:transition spd="slow">
        <p:zoom dir="in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1" action="ppaction://hlinksldjump"/>
          </p:cNvPr>
          <p:cNvSpPr/>
          <p:nvPr/>
        </p:nvSpPr>
        <p:spPr>
          <a:xfrm>
            <a:off x="476230" y="908720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新课助读</a:t>
            </a:r>
            <a:endParaRPr lang="zh-CN" altLang="en-US" sz="14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1528927" y="908720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自主梳理</a:t>
            </a:r>
            <a:endParaRPr lang="zh-CN" altLang="en-US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904201"/>
            <a:ext cx="8128000" cy="334245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itchFamily="18" charset="0"/>
              </a:rPr>
              <a:t>没精打采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itchFamily="18" charset="0"/>
              </a:rPr>
              <a:t>萎靡不振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itchFamily="18" charset="0"/>
            </a:endParaRPr>
          </a:p>
          <a:p>
            <a:pPr indent="266700"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美国明尼苏达州一位竖琴师为当地动物园的大猩猩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itchFamily="18" charset="0"/>
            </a:endParaRPr>
          </a:p>
          <a:p>
            <a:pPr indent="266700"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演奏竖琴后发现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那些原本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itchFamily="18" charset="0"/>
                <a:cs typeface="Times New Roman" pitchFamily="18" charset="0"/>
              </a:rPr>
              <a:t>没精打采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的大猩猩变得非常活跃。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itchFamily="18" charset="0"/>
            </a:endParaRPr>
          </a:p>
          <a:p>
            <a:pPr indent="266700"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由于长期受到生活的压抑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本来就暮气沉沉的老李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更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显得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zh-CN" altLang="zh-CN" sz="2200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itchFamily="18" charset="0"/>
                <a:cs typeface="Times New Roman" pitchFamily="18" charset="0"/>
              </a:rPr>
              <a:t>萎靡不振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了。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itchFamily="18" charset="0"/>
            </a:endParaRPr>
          </a:p>
          <a:p>
            <a:pPr indent="266700"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艺黑简体" panose="03000509000000000000" pitchFamily="65" charset="-122"/>
                <a:cs typeface="Times New Roman" pitchFamily="18" charset="0"/>
              </a:rPr>
              <a:t>提示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两者都是形容词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都有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没有精神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不振作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的意思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但是词义的轻重程度不同。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没精打采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程度轻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形容不高兴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不振作。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萎靡不振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程度重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多用来形容人精神不振或意志消沉。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018113" y="2760389"/>
            <a:ext cx="110777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00543" y="3574995"/>
            <a:ext cx="110777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>
        <p:cover dir="u"/>
      </p:transition>
    </mc:Choice>
    <mc:Fallback>
      <p:transition spd="slow">
        <p:cover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1" action="ppaction://hlinksldjump"/>
          </p:cNvPr>
          <p:cNvSpPr/>
          <p:nvPr/>
        </p:nvSpPr>
        <p:spPr>
          <a:xfrm>
            <a:off x="476230" y="908720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新课助读</a:t>
            </a:r>
            <a:endParaRPr lang="zh-CN" altLang="en-US" sz="14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1528927" y="908720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自主梳理</a:t>
            </a:r>
            <a:endParaRPr lang="zh-CN" altLang="en-US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2114868"/>
            <a:ext cx="8128000" cy="293618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5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itchFamily="34" charset="0"/>
                <a:ea typeface="黑体" pitchFamily="49" charset="-122"/>
                <a:cs typeface="Times New Roman" pitchFamily="18" charset="0"/>
              </a:rPr>
              <a:t>积名句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itchFamily="18" charset="0"/>
            </a:endParaRPr>
          </a:p>
          <a:p>
            <a:pPr indent="266700"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微风过处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送来缕缕清香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仿佛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itchFamily="18" charset="0"/>
                <a:cs typeface="Times New Roman" pitchFamily="18" charset="0"/>
              </a:rPr>
              <a:t>远处高楼上渺茫的歌声似的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itchFamily="18" charset="0"/>
            </a:endParaRPr>
          </a:p>
          <a:p>
            <a:pPr indent="266700"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叶子本是肩并肩密密地挨着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itchFamily="18" charset="0"/>
                <a:cs typeface="Times New Roman" pitchFamily="18" charset="0"/>
              </a:rPr>
              <a:t>这便宛然有了一道凝碧的波痕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itchFamily="18" charset="0"/>
            </a:endParaRPr>
          </a:p>
          <a:p>
            <a:pPr indent="266700"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虽然是满月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天上却有一层淡淡的云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所以不能朗照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但我以为这恰是到了好处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——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itchFamily="18" charset="0"/>
                <a:cs typeface="Times New Roman" pitchFamily="18" charset="0"/>
              </a:rPr>
              <a:t>酣眠固不可少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itchFamily="18" charset="0"/>
                <a:cs typeface="Times New Roman" pitchFamily="18" charset="0"/>
              </a:rPr>
              <a:t>小睡也别有风味的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itchFamily="18" charset="0"/>
            </a:endParaRPr>
          </a:p>
          <a:p>
            <a:pPr indent="266700"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(4)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塘中的月色并不均匀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;</a:t>
            </a:r>
            <a:r>
              <a:rPr lang="zh-CN" altLang="zh-CN" sz="2200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itchFamily="18" charset="0"/>
                <a:cs typeface="Times New Roman" pitchFamily="18" charset="0"/>
              </a:rPr>
              <a:t>但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itchFamily="18" charset="0"/>
                <a:cs typeface="Times New Roman" pitchFamily="18" charset="0"/>
              </a:rPr>
              <a:t>光与影有着和谐的旋律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itchFamily="18" charset="0"/>
                <a:cs typeface="Times New Roman" pitchFamily="18" charset="0"/>
              </a:rPr>
              <a:t>如梵婀玲上奏着的名曲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693982" y="2575921"/>
            <a:ext cx="3334402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621974" y="2976413"/>
            <a:ext cx="362243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141456" y="3790535"/>
            <a:ext cx="1646568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860032" y="3790535"/>
            <a:ext cx="2232248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768895" y="4188241"/>
            <a:ext cx="309634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6955616" y="4188241"/>
            <a:ext cx="1360800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618912" y="4581128"/>
            <a:ext cx="1360800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>
        <p:zoom dir="in"/>
      </p:transition>
    </mc:Choice>
    <mc:Fallback>
      <p:transition spd="slow">
        <p:zoom dir="in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1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句段点评</a:t>
            </a:r>
            <a:endParaRPr lang="zh-CN" altLang="en-US" sz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矩形 2">
            <a:hlinkClick r:id="rId2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2250674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</a:rPr>
              <a:t>结构图解</a:t>
            </a:r>
            <a:endParaRPr lang="zh-CN" altLang="en-US" sz="1200" dirty="0">
              <a:solidFill>
                <a:srgbClr val="333333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>
            <a:hlinkClick r:id="rId4" action="ppaction://hlinksldjump"/>
          </p:cNvPr>
          <p:cNvSpPr/>
          <p:nvPr/>
        </p:nvSpPr>
        <p:spPr>
          <a:xfrm>
            <a:off x="3120672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</a:rPr>
              <a:t>审美鉴赏</a:t>
            </a:r>
            <a:endParaRPr lang="zh-CN" altLang="en-US" sz="1200" dirty="0">
              <a:solidFill>
                <a:srgbClr val="333333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8000" y="2318000"/>
            <a:ext cx="8128000" cy="247599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itchFamily="34" charset="0"/>
                <a:ea typeface="黑体" pitchFamily="49" charset="-122"/>
                <a:cs typeface="Times New Roman" pitchFamily="18" charset="0"/>
              </a:rPr>
              <a:t>这几天心里颇不宁静。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itchFamily="18" charset="0"/>
            </a:endParaRPr>
          </a:p>
          <a:p>
            <a:pPr indent="266700"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itchFamily="34" charset="0"/>
                <a:ea typeface="黑体" pitchFamily="49" charset="-122"/>
                <a:cs typeface="Times New Roman" pitchFamily="18" charset="0"/>
              </a:rPr>
              <a:t>点评</a:t>
            </a:r>
            <a:r>
              <a:rPr lang="en-US" altLang="zh-CN" sz="2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这句话是文眼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放在开篇第一句非常醒目。古人说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文眼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揭全文之旨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或在篇首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或在篇中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或在篇末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。散文有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眼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意境才会有虚实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题旨才会有隐现。这句话不但是夜游荷塘的缘由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而且奠定了全篇的感情基调。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颇不宁静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是关键词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颇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字表明不宁静的程度之深。作者不宁静的心绪笼罩全篇。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1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句段点评</a:t>
            </a:r>
            <a:endParaRPr lang="zh-CN" altLang="en-US" sz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矩形 2">
            <a:hlinkClick r:id="rId2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2250674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</a:rPr>
              <a:t>结构图解</a:t>
            </a:r>
            <a:endParaRPr lang="zh-CN" altLang="en-US" sz="1200" dirty="0">
              <a:solidFill>
                <a:srgbClr val="333333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>
            <a:hlinkClick r:id="rId4" action="ppaction://hlinksldjump"/>
          </p:cNvPr>
          <p:cNvSpPr/>
          <p:nvPr/>
        </p:nvSpPr>
        <p:spPr>
          <a:xfrm>
            <a:off x="3120672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</a:rPr>
              <a:t>审美鉴赏</a:t>
            </a:r>
            <a:endParaRPr lang="zh-CN" altLang="en-US" sz="1200" dirty="0">
              <a:solidFill>
                <a:srgbClr val="333333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497936"/>
            <a:ext cx="8128000" cy="411612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itchFamily="34" charset="0"/>
                <a:ea typeface="黑体" pitchFamily="49" charset="-122"/>
                <a:cs typeface="Times New Roman" pitchFamily="18" charset="0"/>
              </a:rPr>
              <a:t>层层的叶子中间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itchFamily="34" charset="0"/>
                <a:ea typeface="黑体" pitchFamily="49" charset="-122"/>
                <a:cs typeface="Times New Roman" pitchFamily="18" charset="0"/>
              </a:rPr>
              <a:t>零星地点缀着些白花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itchFamily="34" charset="0"/>
                <a:ea typeface="黑体" pitchFamily="49" charset="-122"/>
                <a:cs typeface="Times New Roman" pitchFamily="18" charset="0"/>
              </a:rPr>
              <a:t>有袅娜地开着的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itchFamily="34" charset="0"/>
                <a:ea typeface="黑体" pitchFamily="49" charset="-122"/>
                <a:cs typeface="Times New Roman" pitchFamily="18" charset="0"/>
              </a:rPr>
              <a:t>有羞涩地打着朵儿的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Arial" pitchFamily="34" charset="0"/>
                <a:ea typeface="黑体" pitchFamily="49" charset="-122"/>
                <a:cs typeface="Times New Roman" pitchFamily="18" charset="0"/>
              </a:rPr>
              <a:t>正如一粒粒的明珠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itchFamily="34" charset="0"/>
                <a:ea typeface="黑体" pitchFamily="49" charset="-122"/>
                <a:cs typeface="Times New Roman" pitchFamily="18" charset="0"/>
              </a:rPr>
              <a:t>又如碧天里的星星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itchFamily="34" charset="0"/>
                <a:ea typeface="黑体" pitchFamily="49" charset="-122"/>
                <a:cs typeface="Times New Roman" pitchFamily="18" charset="0"/>
              </a:rPr>
              <a:t>又如刚出浴的美人。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itchFamily="18" charset="0"/>
            </a:endParaRPr>
          </a:p>
          <a:p>
            <a:pPr indent="266700"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itchFamily="34" charset="0"/>
                <a:ea typeface="黑体" pitchFamily="49" charset="-122"/>
                <a:cs typeface="Times New Roman" pitchFamily="18" charset="0"/>
              </a:rPr>
              <a:t>点评</a:t>
            </a:r>
            <a:r>
              <a:rPr lang="en-US" altLang="zh-CN" sz="2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这句话采用了拟人、比喻的修辞手法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生动形象地描写出了月下荷塘中荷花的形与神。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袅娜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写荷花饱满盛开的形态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羞涩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写荷花含苞待放的情状。这两个词本是用来描写女子娇美的姿态、羞涩的神情的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现在用来写荷花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赋予物以生命力和感情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这是拟人写法。接着连用三个比喻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分别描绘了淡月辉映下荷花的晶莹剔透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绿叶衬托下荷花的忽明忽暗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以及荷花不染纤尘的美质。写出了荷花的神韵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倾注了作者的主观感情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激发了读者的想象。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over dir="u"/>
      </p:transition>
    </mc:Choice>
    <mc:Fallback>
      <p:transition spd="slow">
        <p:cover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单元风向标h.eps" descr="id:2147494009;FounderCES"/>
          <p:cNvPicPr/>
          <p:nvPr/>
        </p:nvPicPr>
        <p:blipFill>
          <a:blip r:embed="rId1"/>
          <a:stretch>
            <a:fillRect/>
          </a:stretch>
        </p:blipFill>
        <p:spPr>
          <a:xfrm>
            <a:off x="3491880" y="740379"/>
            <a:ext cx="2592288" cy="538701"/>
          </a:xfrm>
          <a:prstGeom prst="rect">
            <a:avLst/>
          </a:prstGeom>
        </p:spPr>
      </p:pic>
      <p:sp>
        <p:nvSpPr>
          <p:cNvPr id="2" name="矩形 1"/>
          <p:cNvSpPr>
            <a:spLocks noChangeAspect="1"/>
          </p:cNvSpPr>
          <p:nvPr/>
        </p:nvSpPr>
        <p:spPr>
          <a:xfrm>
            <a:off x="508000" y="1268760"/>
            <a:ext cx="8128000" cy="531985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本单元学习写景状物散文。写景状物散文是以描写为主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辅之以记叙、抒情、议论、说明等表达方式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以人文环境、自然景观和特定风物为主要内容的散文。这类散文或描摹山川名胜、描写地域景致、叙述特定事物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或在游览参观、寻踪探微中托物言志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一般以诗意盎然的语言、个性鲜明的描写、自然率真的情感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深深吸引读者。学习写景状物类散文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对于拓展人文视野、提高语言表达能力、陶冶人格情操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具有重要的作用。本单元所选三篇文章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都是写景状物的名篇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但具体看来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却各有侧重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《荷塘月色》以精彩的景物描写备受赞誉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景物的层次与色彩很好地表达了作者的情感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《故都的秋》表现了散文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形散而神不散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的特点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最让人称颂的是文中浓郁的情味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作者的襟怀、志趣、性情都体现在对故都秋景的描写中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《囚绿记》采用了象征手法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在对常春藤的歌颂中表达了作者对自由与光明的向往。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1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句段点评</a:t>
            </a:r>
            <a:endParaRPr lang="zh-CN" altLang="en-US" sz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矩形 2">
            <a:hlinkClick r:id="rId2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2250674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</a:rPr>
              <a:t>结构图解</a:t>
            </a:r>
            <a:endParaRPr lang="zh-CN" altLang="en-US" sz="1200" dirty="0">
              <a:solidFill>
                <a:srgbClr val="333333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>
            <a:hlinkClick r:id="rId4" action="ppaction://hlinksldjump"/>
          </p:cNvPr>
          <p:cNvSpPr/>
          <p:nvPr/>
        </p:nvSpPr>
        <p:spPr>
          <a:xfrm>
            <a:off x="3120672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</a:rPr>
              <a:t>审美鉴赏</a:t>
            </a:r>
            <a:endParaRPr lang="zh-CN" altLang="en-US" sz="1200" dirty="0">
              <a:solidFill>
                <a:srgbClr val="333333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8000" y="2107334"/>
            <a:ext cx="8128000" cy="293618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itchFamily="34" charset="0"/>
                <a:ea typeface="黑体" pitchFamily="49" charset="-122"/>
                <a:cs typeface="Times New Roman" pitchFamily="18" charset="0"/>
              </a:rPr>
              <a:t>薄薄的青雾浮起在荷塘里。叶子和花仿佛在牛乳中洗过一样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Arial" pitchFamily="34" charset="0"/>
                <a:ea typeface="黑体" pitchFamily="49" charset="-122"/>
                <a:cs typeface="Times New Roman" pitchFamily="18" charset="0"/>
              </a:rPr>
              <a:t>又像笼着轻纱的梦。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itchFamily="18" charset="0"/>
            </a:endParaRPr>
          </a:p>
          <a:p>
            <a:pPr indent="266700"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 smtClean="0">
                <a:solidFill>
                  <a:srgbClr val="FF0000"/>
                </a:solidFill>
                <a:latin typeface="Arial" pitchFamily="34" charset="0"/>
                <a:ea typeface="黑体" pitchFamily="49" charset="-122"/>
                <a:cs typeface="Times New Roman" pitchFamily="18" charset="0"/>
              </a:rPr>
              <a:t>点评</a:t>
            </a:r>
            <a:r>
              <a:rPr lang="en-US" altLang="zh-CN" sz="2200" dirty="0" smtClean="0">
                <a:solidFill>
                  <a:srgbClr val="FF0000"/>
                </a:solidFill>
                <a:latin typeface="Arial" pitchFamily="34" charset="0"/>
                <a:ea typeface="黑体" pitchFamily="49" charset="-122"/>
                <a:cs typeface="Times New Roman" pitchFamily="18" charset="0"/>
              </a:rPr>
              <a:t>: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这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两句话用词十分精妙。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浮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不但表现了雾的薄和轻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而且暗示了它在荷塘上方不太高的地方悬浮着。青青的叶色可以透过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薄薄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的雾气看出来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似乎雾也被染青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故称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青雾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这样的雾才像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轻纱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笼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写雾的轻、薄、透、柔的质感和动势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正合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轻纱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的妙喻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写尽梦境的迷离朦胧之感。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over dir="u"/>
      </p:transition>
    </mc:Choice>
    <mc:Fallback>
      <p:transition spd="slow">
        <p:cover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1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句段点评</a:t>
            </a:r>
            <a:endParaRPr lang="zh-CN" altLang="en-US" sz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矩形 2">
            <a:hlinkClick r:id="rId2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2250674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</a:rPr>
              <a:t>结构图解</a:t>
            </a:r>
            <a:endParaRPr lang="zh-CN" altLang="en-US" sz="1200" dirty="0">
              <a:solidFill>
                <a:srgbClr val="333333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>
            <a:hlinkClick r:id="rId4" action="ppaction://hlinksldjump"/>
          </p:cNvPr>
          <p:cNvSpPr/>
          <p:nvPr/>
        </p:nvSpPr>
        <p:spPr>
          <a:xfrm>
            <a:off x="3120672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</a:rPr>
              <a:t>审美鉴赏</a:t>
            </a:r>
            <a:endParaRPr lang="zh-CN" altLang="en-US" sz="1200" dirty="0">
              <a:solidFill>
                <a:srgbClr val="333333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617129"/>
            <a:ext cx="8128000" cy="411612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itchFamily="34" charset="0"/>
                <a:ea typeface="黑体" pitchFamily="49" charset="-122"/>
                <a:cs typeface="Times New Roman" pitchFamily="18" charset="0"/>
              </a:rPr>
              <a:t>高处丛生的灌木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itchFamily="34" charset="0"/>
                <a:ea typeface="黑体" pitchFamily="49" charset="-122"/>
                <a:cs typeface="Times New Roman" pitchFamily="18" charset="0"/>
              </a:rPr>
              <a:t>落下参差的斑驳的黑影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itchFamily="34" charset="0"/>
                <a:ea typeface="黑体" pitchFamily="49" charset="-122"/>
                <a:cs typeface="Times New Roman" pitchFamily="18" charset="0"/>
              </a:rPr>
              <a:t>峭楞楞如鬼一般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Arial" pitchFamily="34" charset="0"/>
                <a:ea typeface="黑体" pitchFamily="49" charset="-122"/>
                <a:cs typeface="Times New Roman" pitchFamily="18" charset="0"/>
              </a:rPr>
              <a:t>弯弯的杨柳的稀疏的倩影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itchFamily="34" charset="0"/>
                <a:ea typeface="黑体" pitchFamily="49" charset="-122"/>
                <a:cs typeface="Times New Roman" pitchFamily="18" charset="0"/>
              </a:rPr>
              <a:t>却又像是画在荷叶上。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itchFamily="18" charset="0"/>
            </a:endParaRPr>
          </a:p>
          <a:p>
            <a:pPr indent="266700"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itchFamily="34" charset="0"/>
                <a:ea typeface="黑体" pitchFamily="49" charset="-122"/>
                <a:cs typeface="Times New Roman" pitchFamily="18" charset="0"/>
              </a:rPr>
              <a:t>点评</a:t>
            </a:r>
            <a:r>
              <a:rPr lang="en-US" altLang="zh-CN" sz="2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这句话的几个形容词能准确入微地描摹物态。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参差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写灌木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形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的长短不齐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斑驳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形容灌木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色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的深浅不一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弯弯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摹写单棵杨柳的柔美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稀疏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描绘多棵杨柳的疏朗。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黑影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和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倩影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怎样构成一幅和谐的画面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?“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落下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表现出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黑影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浓重的色调和质感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;“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画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写出杨柳的影子那柔美的线条如同美丽的图画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月光像一位高明的画师在荷叶上画出杨柳的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倩影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。因此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黑影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对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倩影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和乳白色的月光有烘托作用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共同组成明暗和谐的图画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好像节奏鲜明的舞曲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所以被作者赞为旋律和谐的名曲。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strips dir="ld"/>
      </p:transition>
    </mc:Choice>
    <mc:Fallback>
      <p:transition spd="slow">
        <p:strips dir="l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1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</a:rPr>
              <a:t>句段点评</a:t>
            </a:r>
          </a:p>
        </p:txBody>
      </p:sp>
      <p:sp>
        <p:nvSpPr>
          <p:cNvPr id="10" name="矩形 9">
            <a:hlinkClick r:id="rId2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多维探究</a:t>
            </a: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2250674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</a:rPr>
              <a:t>结构图解</a:t>
            </a:r>
            <a:endParaRPr lang="zh-CN" altLang="en-US" sz="1200" dirty="0">
              <a:solidFill>
                <a:srgbClr val="333333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矩形 12">
            <a:hlinkClick r:id="rId4" action="ppaction://hlinksldjump"/>
          </p:cNvPr>
          <p:cNvSpPr/>
          <p:nvPr/>
        </p:nvSpPr>
        <p:spPr>
          <a:xfrm>
            <a:off x="3120672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</a:rPr>
              <a:t>审美鉴赏</a:t>
            </a:r>
            <a:endParaRPr lang="zh-CN" altLang="en-US" sz="1200" dirty="0">
              <a:solidFill>
                <a:srgbClr val="333333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255464"/>
            <a:ext cx="8128000" cy="537377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 smtClean="0">
                <a:solidFill>
                  <a:srgbClr val="000000"/>
                </a:solidFill>
                <a:latin typeface="Arial" pitchFamily="34" charset="0"/>
                <a:ea typeface="黑体" pitchFamily="49" charset="-122"/>
                <a:cs typeface="Times New Roman" pitchFamily="18" charset="0"/>
              </a:rPr>
              <a:t>1.</a:t>
            </a:r>
            <a:r>
              <a:rPr lang="zh-CN" altLang="zh-CN" sz="2200" dirty="0" smtClean="0">
                <a:solidFill>
                  <a:srgbClr val="000000"/>
                </a:solidFill>
                <a:latin typeface="Arial" pitchFamily="34" charset="0"/>
                <a:ea typeface="黑体" pitchFamily="49" charset="-122"/>
                <a:cs typeface="Times New Roman" pitchFamily="18" charset="0"/>
              </a:rPr>
              <a:t>《西洲曲》</a:t>
            </a:r>
            <a:r>
              <a:rPr lang="zh-CN" altLang="zh-CN" sz="2200" dirty="0">
                <a:solidFill>
                  <a:srgbClr val="000000"/>
                </a:solidFill>
                <a:latin typeface="Arial" pitchFamily="34" charset="0"/>
                <a:ea typeface="黑体" pitchFamily="49" charset="-122"/>
                <a:cs typeface="Times New Roman" pitchFamily="18" charset="0"/>
              </a:rPr>
              <a:t>描写了江南采莲的旧俗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itchFamily="34" charset="0"/>
                <a:ea typeface="黑体" pitchFamily="49" charset="-122"/>
                <a:cs typeface="Times New Roman" pitchFamily="18" charset="0"/>
              </a:rPr>
              <a:t>与作者此时的情感并不吻合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itchFamily="34" charset="0"/>
                <a:ea typeface="黑体" pitchFamily="49" charset="-122"/>
                <a:cs typeface="Times New Roman" pitchFamily="18" charset="0"/>
              </a:rPr>
              <a:t>怎样理解作者在文中引用《西洲曲》的诗句的用意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itchFamily="18" charset="0"/>
            </a:endParaRPr>
          </a:p>
          <a:p>
            <a:pPr indent="266700"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itchFamily="34" charset="0"/>
                <a:ea typeface="黑体" pitchFamily="49" charset="-122"/>
                <a:cs typeface="Times New Roman" pitchFamily="18" charset="0"/>
              </a:rPr>
              <a:t>提示</a:t>
            </a:r>
            <a:r>
              <a:rPr lang="en-US" altLang="zh-CN" sz="2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首先要理解《西洲曲》原诗所表达的情感。原诗中女主角为了排遣相思之苦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出门采红莲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莲子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怜子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谐音双关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即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爱你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想你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意。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低头弄莲子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又触发了无限的相思。可见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无论是采莲动机还是采莲本身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都没有消解女子的相思之愁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后文有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海水梦悠悠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君愁我亦愁。南风知我意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吹梦到西洲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的叹息。文中朱自清先生引此诗中的句子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可见其情有相通处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都是为了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消愁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结果却是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愁更愁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。其次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作者因为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颇不宁静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而夜游荷塘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回到家中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什么声息也没有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。可见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不宁静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并未排遣掉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反而有所加重。正是这种内在的情感纽带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使作者自然地想到了《西洲曲》中的句子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对欲断难断的情感进行了补充和延伸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进一步拓展了读者的思考空间。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cover/>
      </p:transition>
    </mc:Choice>
    <mc:Fallback>
      <p:transition spd="slow">
        <p:cov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1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</a:rPr>
              <a:t>句段点评</a:t>
            </a:r>
          </a:p>
        </p:txBody>
      </p:sp>
      <p:sp>
        <p:nvSpPr>
          <p:cNvPr id="10" name="矩形 9">
            <a:hlinkClick r:id="rId2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多维探究</a:t>
            </a: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2250674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</a:rPr>
              <a:t>结构图解</a:t>
            </a:r>
            <a:endParaRPr lang="zh-CN" altLang="en-US" sz="1200" dirty="0">
              <a:solidFill>
                <a:srgbClr val="333333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矩形 12">
            <a:hlinkClick r:id="rId4" action="ppaction://hlinksldjump"/>
          </p:cNvPr>
          <p:cNvSpPr/>
          <p:nvPr/>
        </p:nvSpPr>
        <p:spPr>
          <a:xfrm>
            <a:off x="3120672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</a:rPr>
              <a:t>审美鉴赏</a:t>
            </a:r>
            <a:endParaRPr lang="zh-CN" altLang="en-US" sz="1200" dirty="0">
              <a:solidFill>
                <a:srgbClr val="333333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505471"/>
            <a:ext cx="8128000" cy="415498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itchFamily="34" charset="0"/>
                <a:ea typeface="黑体" pitchFamily="49" charset="-122"/>
                <a:cs typeface="Times New Roman" pitchFamily="18" charset="0"/>
              </a:rPr>
              <a:t>本文是一篇写景抒情的散文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itchFamily="34" charset="0"/>
                <a:ea typeface="黑体" pitchFamily="49" charset="-122"/>
                <a:cs typeface="Times New Roman" pitchFamily="18" charset="0"/>
              </a:rPr>
              <a:t>不是写人叙事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itchFamily="34" charset="0"/>
                <a:ea typeface="黑体" pitchFamily="49" charset="-122"/>
                <a:cs typeface="Times New Roman" pitchFamily="18" charset="0"/>
              </a:rPr>
              <a:t>为什么作者却在文章的开头和结尾都写到了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Arial" pitchFamily="34" charset="0"/>
                <a:ea typeface="黑体" pitchFamily="49" charset="-122"/>
                <a:cs typeface="Times New Roman" pitchFamily="18" charset="0"/>
              </a:rPr>
              <a:t>妻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itchFamily="18" charset="0"/>
            </a:endParaRPr>
          </a:p>
          <a:p>
            <a:pPr indent="266700"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 smtClean="0">
                <a:solidFill>
                  <a:srgbClr val="FF0000"/>
                </a:solidFill>
                <a:latin typeface="Arial" pitchFamily="34" charset="0"/>
                <a:ea typeface="黑体" pitchFamily="49" charset="-122"/>
                <a:cs typeface="Times New Roman" pitchFamily="18" charset="0"/>
              </a:rPr>
              <a:t>提示</a:t>
            </a:r>
            <a:r>
              <a:rPr lang="en-US" altLang="zh-CN" sz="2200" dirty="0" smtClean="0">
                <a:solidFill>
                  <a:srgbClr val="FF0000"/>
                </a:solidFill>
                <a:latin typeface="Arial" pitchFamily="34" charset="0"/>
                <a:ea typeface="黑体" pitchFamily="49" charset="-122"/>
                <a:cs typeface="Times New Roman" pitchFamily="18" charset="0"/>
              </a:rPr>
              <a:t>: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文章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对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妻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的叙写有两处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一处在开头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妻在屋里拍着闰儿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迷迷糊糊地哼着眠歌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”;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另一处在结尾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轻轻地推门进去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什么声息也没有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妻已睡熟好久了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。这两处描写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除去结构上的前后呼应外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还有感情表达上的作用。这两处描写让人感到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作者苦闷之深而又孤寂至极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连朝夕相处的妻子也难于理解自己。开首处意在表现、交代这种情绪基调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结尾处意在强化、延展这种内心深处不可解脱的寂寥。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妻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是生活中最亲近的人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也难于理解自己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这就将作者的孤独无奈衬托、渲染到了极点。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cover/>
      </p:transition>
    </mc:Choice>
    <mc:Fallback>
      <p:transition spd="slow">
        <p:cov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1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</a:rPr>
              <a:t>句段点评</a:t>
            </a:r>
          </a:p>
        </p:txBody>
      </p:sp>
      <p:sp>
        <p:nvSpPr>
          <p:cNvPr id="10" name="矩形 9">
            <a:hlinkClick r:id="rId2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2250674" y="908720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结构图解</a:t>
            </a:r>
          </a:p>
        </p:txBody>
      </p:sp>
      <p:sp>
        <p:nvSpPr>
          <p:cNvPr id="13" name="矩形 12">
            <a:hlinkClick r:id="rId4" action="ppaction://hlinksldjump"/>
          </p:cNvPr>
          <p:cNvSpPr/>
          <p:nvPr/>
        </p:nvSpPr>
        <p:spPr>
          <a:xfrm>
            <a:off x="3120672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</a:rPr>
              <a:t>审美鉴赏</a:t>
            </a:r>
            <a:endParaRPr lang="zh-CN" altLang="en-US" sz="1200" dirty="0">
              <a:solidFill>
                <a:srgbClr val="333333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7" name="16M15.eps" descr="id:2147494217;FounderCES"/>
          <p:cNvPicPr/>
          <p:nvPr/>
        </p:nvPicPr>
        <p:blipFill>
          <a:blip r:embed="rId5"/>
          <a:stretch>
            <a:fillRect/>
          </a:stretch>
        </p:blipFill>
        <p:spPr>
          <a:xfrm>
            <a:off x="1668708" y="1340768"/>
            <a:ext cx="5495580" cy="518245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:split/>
      </p:transition>
    </mc:Choice>
    <mc:Fallback>
      <p:transition spd="slow">
        <p:split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1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</a:rPr>
              <a:t>句段点评</a:t>
            </a:r>
          </a:p>
        </p:txBody>
      </p:sp>
      <p:sp>
        <p:nvSpPr>
          <p:cNvPr id="3" name="矩形 2">
            <a:hlinkClick r:id="rId2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2250674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</a:rPr>
              <a:t>结构图解</a:t>
            </a:r>
            <a:endParaRPr lang="zh-CN" altLang="en-US" sz="1200" dirty="0">
              <a:solidFill>
                <a:srgbClr val="333333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3120672" y="908720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审美鉴赏</a:t>
            </a: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223473"/>
            <a:ext cx="8128000" cy="533492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itchFamily="18" charset="0"/>
              </a:rPr>
              <a:t>《荷塘月色》的写景艺术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itchFamily="18" charset="0"/>
            </a:endParaRPr>
          </a:p>
          <a:p>
            <a:pPr indent="266700"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第一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融情入景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情景交融。作者将自己此时的感情巧妙地融入对眼前景物的描绘之中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收到了情景交融的效果。作者笔下弥望的田田的叶子、袅娜的花朵、缕缕的清香、凝碧的波痕、脉脉的流水、薄薄的青雾、淡淡的云影、柔和的月光以及光与影和谐的旋律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……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都让他得到了暂时的安宁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有了淡淡的喜悦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而这安宁毕竟是暂时的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作者心灵深处的惆怅是难以排遣的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所以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当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猛一抬头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不觉已是自己的门前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作者便从梦幻般的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另一世界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回到了依然令人苦闷的现实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心中仍是淡淡的哀愁。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itchFamily="18" charset="0"/>
            </a:endParaRPr>
          </a:p>
          <a:p>
            <a:pPr indent="266700"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第二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静态与动态结合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把荷塘写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活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。作者笔下的景物都是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动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的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静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不过是动的瞬间表现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动与静相互衬托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表现出各自不同的美。如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这时候叶子与花也有一丝的颤动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像闪电般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霎时传过荷塘的那边去了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由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静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转入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动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1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</a:rPr>
              <a:t>句段点评</a:t>
            </a:r>
          </a:p>
        </p:txBody>
      </p:sp>
      <p:sp>
        <p:nvSpPr>
          <p:cNvPr id="3" name="矩形 2">
            <a:hlinkClick r:id="rId2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2250674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</a:rPr>
              <a:t>结构图解</a:t>
            </a:r>
            <a:endParaRPr lang="zh-CN" altLang="en-US" sz="1200" dirty="0">
              <a:solidFill>
                <a:srgbClr val="333333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3120672" y="908720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审美鉴赏</a:t>
            </a: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08000" y="1911735"/>
            <a:ext cx="8128000" cy="328852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第三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虚实结合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写出了散文的神韵。作者通过想象和联想所描绘出来的景物的特点就是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虚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。对眼前景物客观特点的描绘就是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实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。如作者断定那叶下的水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脉脉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有情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这是由叶子的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风致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引起的合理想象。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itchFamily="18" charset="0"/>
            </a:endParaRPr>
          </a:p>
          <a:p>
            <a:pPr indent="266700"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第四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调动各种感官写出景物特征。充分调动视觉、听觉、嗅觉等多种感官去感受事物的特征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绘声绘色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描形摹状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让塘上月色和月下荷塘具有立体感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构成了宁静、朦胧、淡雅的意境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具有令人陶醉的美感。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:strips dir="ru"/>
      </p:transition>
    </mc:Choice>
    <mc:Fallback>
      <p:transition spd="slow">
        <p:strips dir="ru"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1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美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文品读</a:t>
            </a:r>
            <a:endParaRPr lang="zh-CN" altLang="en-US" sz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</a:rPr>
              <a:t>素材积累</a:t>
            </a:r>
            <a:endParaRPr lang="zh-CN" altLang="en-US" sz="1200" dirty="0">
              <a:solidFill>
                <a:srgbClr val="333333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340768"/>
            <a:ext cx="8128000" cy="492865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itchFamily="18" charset="0"/>
              </a:rPr>
              <a:t>梦里荷塘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itchFamily="18" charset="0"/>
            </a:endParaRPr>
          </a:p>
          <a:p>
            <a:pPr indent="266700"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	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心香一瓣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itchFamily="18" charset="0"/>
            </a:endParaRPr>
          </a:p>
          <a:p>
            <a:pPr indent="266700"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中学时读朱自清先生的《荷塘月色》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总觉得那荷塘、那月色、那蛙声于我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心有戚戚焉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”——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竟是那般熟悉和亲切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那般依恋不舍和刻骨铭心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像早就纠结在心底的一个乡思的结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只要轻轻一碰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酽酽的乡思便会泼洒出满怀意绪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故乡的荷塘与此一般无二。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itchFamily="18" charset="0"/>
            </a:endParaRPr>
          </a:p>
          <a:p>
            <a:pPr indent="266700"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老家村口有条小河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河中有荷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占据着三分之二的水面。七月刚一探头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塘内便被阔大的荷叶挤满了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河面一时拥挤起来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贴水初翻紫玉团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忽惊矗立傍阑干。瑶池七日来青鸟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玉镜孤奁舞翠鸾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。翠绿的家族汲取日月精华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拓展着生存的空间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彰显着生命的顽强与绰约。微风掠过塘面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田田的荷叶宛若芭蕾舞女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在诗一般的旋律中起舞弄清影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……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pull dir="u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1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美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文品读</a:t>
            </a:r>
            <a:endParaRPr lang="zh-CN" altLang="en-US" sz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</a:rPr>
              <a:t>素材积累</a:t>
            </a:r>
            <a:endParaRPr lang="zh-CN" altLang="en-US" sz="1200" dirty="0">
              <a:solidFill>
                <a:srgbClr val="333333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617129"/>
            <a:ext cx="8128000" cy="411612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八月一到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荷塘便愈加热闹起来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水面上荷叶积叠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拥拥挤挤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密不透风。荷叶丛中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镶嵌着一朵朵鲜艳夺目的荷花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粉的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白的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粉红的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一朵朵妖艳多姿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竞相绽蕊。花间莲蓬挣脱出来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摇着胖胖的莲盘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出浴亭亭媚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凌波步步妍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令人欣喜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让人陶然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!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这时节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下塘中随意掐一朵荷花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回家插在水瓶里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那花就可以持续开放一周时间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屋里屋外便散溢着奇异的芳香。如果水性好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还可以下塘采莲。将肥硕的莲蓬连柄儿掐下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剥开翡翠玉卵似的莲籽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便露出洁白的莲米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放进口中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甘甜怡人。采莲时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顺着肥嫩的藕簪踩下去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还可采到莲藕和河蚌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莲藕如象牙似玉臂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生食热炒均可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蚌肉焯熟切丝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炒食做馅均可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两者均是无上的美味。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strips dir="ru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1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美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文品读</a:t>
            </a:r>
            <a:endParaRPr lang="zh-CN" altLang="en-US" sz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</a:rPr>
              <a:t>素材积累</a:t>
            </a:r>
            <a:endParaRPr lang="zh-CN" altLang="en-US" sz="1200" dirty="0">
              <a:solidFill>
                <a:srgbClr val="333333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498896"/>
            <a:ext cx="8128000" cy="452239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荷塘最富诗意之时当属夏夜。白天的荷塘像集市一样充满了喧闹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月上中天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这里便成了桨声灯影里的秦淮河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静谧而安详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弥漫着神秘色彩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塘边的垂柳窈窕多姿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似浣纱的仕女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月光柔柔地泻在荷叶上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依稀薄雾浮在水面上。塘中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蛙声渐次响起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高亢而清越的旋律传出很远。荷叶静静的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如淑女的双眸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不甘寂寞的萤火虫儿眨着惺忪的睡眼在叶间呼朋唤友。蒙蒙月色中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送来了荷的幽幽清香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丝丝缕缕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宛若一首优美的小提琴曲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让人迷失陶醉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还似一首绮丽缠绵的情诗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让人怦然心动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宛若一阕醍醐灌顶的偈语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让人顿然彻悟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还似一剂灵丹妙药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让人醒目清心。若是有幸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还会听到村落里传出的横笛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曲折幽咽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为这宁静的夏夜平添了一丝清幽的意境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皓月当空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荷塘迷离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笛音缥缈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人醉画中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……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930492"/>
            <a:ext cx="1454244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200" smtClean="0">
                <a:solidFill>
                  <a:srgbClr val="000000"/>
                </a:solidFill>
                <a:latin typeface="NEU-BZ-S92"/>
                <a:ea typeface="方正艺黑简体" panose="03000509000000000000" pitchFamily="65" charset="-122"/>
                <a:cs typeface="Times New Roman" pitchFamily="18" charset="0"/>
              </a:rPr>
              <a:t>预习导引</a:t>
            </a:r>
            <a:r>
              <a:rPr lang="en-US" altLang="zh-CN" sz="2200" smtClean="0">
                <a:solidFill>
                  <a:srgbClr val="000000"/>
                </a:solidFill>
                <a:latin typeface="NEU-BZ-S92"/>
                <a:ea typeface="方正艺黑简体" panose="03000509000000000000" pitchFamily="65" charset="-122"/>
                <a:cs typeface="Times New Roman" pitchFamily="18" charset="0"/>
              </a:rPr>
              <a:t> </a:t>
            </a:r>
            <a:endParaRPr lang="zh-CN" altLang="en-US" sz="2200" dirty="0"/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512763" y="1427163"/>
          <a:ext cx="8081962" cy="52657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714" name="文档" r:id="rId1" imgW="3948430" imgH="2577465" progId="Word.Document.12">
                  <p:embed/>
                </p:oleObj>
              </mc:Choice>
              <mc:Fallback>
                <p:oleObj name="文档" r:id="rId1" imgW="3948430" imgH="2577465" progId="Word.Document.12">
                  <p:embed/>
                  <p:pic>
                    <p:nvPicPr>
                      <p:cNvPr id="0" name="图片 29713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512763" y="1427163"/>
                        <a:ext cx="8081962" cy="52657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1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美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文品读</a:t>
            </a:r>
            <a:endParaRPr lang="zh-CN" altLang="en-US" sz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</a:rPr>
              <a:t>素材积累</a:t>
            </a:r>
            <a:endParaRPr lang="zh-CN" altLang="en-US" sz="1200" dirty="0">
              <a:solidFill>
                <a:srgbClr val="333333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904201"/>
            <a:ext cx="8128000" cy="330359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时光荏苒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物事走远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而离家多年后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唯有这片荷塘犹驻心间。每当夜幕降临之际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脑海里便会浮现出荷塘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一夜绿荷霜剪破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赚他秋雨不成珠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的水墨境界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那苍翠如盖的荷叶、香远益清的荷花、洁白粗壮的莲藕、青翠精巧的菱角、肥硕笨拙的河蚌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……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一股脑儿地向我走来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将胸中的暑气一扫而空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人与夜俱变得澄澈起来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齿间情不自禁地吟出了那脍炙人口、清香淡雅的千古绝唱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一片秋云一点霞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十分荷叶五分花。湖边不用关门睡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夜夜凉风香满家。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itchFamily="18" charset="0"/>
            </a:endParaRPr>
          </a:p>
          <a:p>
            <a:pPr indent="266700" algn="r"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摘自《池州日报》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有删改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wipe dir="u"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1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美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文品读</a:t>
            </a:r>
            <a:endParaRPr lang="zh-CN" altLang="en-US" sz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</a:rPr>
              <a:t>素材积累</a:t>
            </a:r>
            <a:endParaRPr lang="zh-CN" altLang="en-US" sz="1200" dirty="0">
              <a:solidFill>
                <a:srgbClr val="333333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318000"/>
            <a:ext cx="8128000" cy="2475999"/>
          </a:xfrm>
          <a:prstGeom prst="rect">
            <a:avLst/>
          </a:prstGeom>
        </p:spPr>
        <p:txBody>
          <a:bodyPr>
            <a:spAutoFit/>
          </a:bodyPr>
          <a:lstStyle/>
          <a:p>
            <a:pPr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艺黑简体" panose="03000509000000000000" pitchFamily="65" charset="-122"/>
                <a:cs typeface="Times New Roman" pitchFamily="18" charset="0"/>
              </a:rPr>
              <a:t>品读提示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仿宋" panose="02010609060101010101" pitchFamily="49" charset="-122"/>
                <a:cs typeface="Times New Roman" pitchFamily="18" charset="0"/>
              </a:rPr>
              <a:t>文章借物抒情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仿宋" panose="02010609060101010101" pitchFamily="49" charset="-122"/>
                <a:cs typeface="Times New Roman" pitchFamily="18" charset="0"/>
              </a:rPr>
              <a:t>把对故乡的思念寄于对荷塘的回忆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仿宋" panose="02010609060101010101" pitchFamily="49" charset="-122"/>
                <a:cs typeface="Times New Roman" pitchFamily="18" charset="0"/>
              </a:rPr>
              <a:t>变抽象为具象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仿宋" panose="02010609060101010101" pitchFamily="49" charset="-122"/>
                <a:cs typeface="Times New Roman" pitchFamily="18" charset="0"/>
              </a:rPr>
              <a:t>使情思具体化。在对故乡荷塘的回忆中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仿宋" panose="02010609060101010101" pitchFamily="49" charset="-122"/>
                <a:cs typeface="Times New Roman" pitchFamily="18" charset="0"/>
              </a:rPr>
              <a:t>按照节令写荷塘之美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仿宋" panose="02010609060101010101" pitchFamily="49" charset="-122"/>
                <a:cs typeface="Times New Roman" pitchFamily="18" charset="0"/>
              </a:rPr>
              <a:t>景物多变而又条理清晰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仿宋" panose="02010609060101010101" pitchFamily="49" charset="-122"/>
                <a:cs typeface="Times New Roman" pitchFamily="18" charset="0"/>
              </a:rPr>
              <a:t>既有白天荷塘的热闹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仿宋" panose="02010609060101010101" pitchFamily="49" charset="-122"/>
                <a:cs typeface="Times New Roman" pitchFamily="18" charset="0"/>
              </a:rPr>
              <a:t>又有夜晚荷塘的宁静清幽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仿宋" panose="02010609060101010101" pitchFamily="49" charset="-122"/>
                <a:cs typeface="Times New Roman" pitchFamily="18" charset="0"/>
              </a:rPr>
              <a:t>多角度、多视角地展现了故乡的风物人情。另外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仿宋" panose="02010609060101010101" pitchFamily="49" charset="-122"/>
                <a:cs typeface="Times New Roman" pitchFamily="18" charset="0"/>
              </a:rPr>
              <a:t>文章的语言也很有特色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仿宋" panose="02010609060101010101" pitchFamily="49" charset="-122"/>
                <a:cs typeface="Times New Roman" pitchFamily="18" charset="0"/>
              </a:rPr>
              <a:t>长短句的使用、诗文的引用增加了文章的华美之感。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hlinkClick r:id="rId1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</a:rPr>
              <a:t>美文品读</a:t>
            </a:r>
          </a:p>
        </p:txBody>
      </p:sp>
      <p:sp>
        <p:nvSpPr>
          <p:cNvPr id="13" name="矩形 12">
            <a:hlinkClick r:id="rId2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素材积累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513599"/>
            <a:ext cx="8128000" cy="208480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荷花是高洁精神的象征。因此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荷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在墨池边、宣纸上生长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在文人墨客的心田绽放。荷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是一种意象、一个隐喻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荷抑或莲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被佛家尊为圣物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是美好与神圣的象征。我国自古就有咏赞荷花的诗歌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就有崇尚高洁精神的文人。下面的人和事都与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荷花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有关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可以积累并运用到以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志向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品行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追求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等为立意的作文中。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hlinkClick r:id="rId1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</a:rPr>
              <a:t>美文品读</a:t>
            </a:r>
          </a:p>
        </p:txBody>
      </p:sp>
      <p:sp>
        <p:nvSpPr>
          <p:cNvPr id="13" name="矩形 12">
            <a:hlinkClick r:id="rId2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素材积累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497936"/>
            <a:ext cx="8128000" cy="411612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NEU-BZ-S92"/>
                <a:cs typeface="Times New Roman" pitchFamily="18" charset="0"/>
              </a:rPr>
              <a:t>●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我国伟大的浪漫主义诗人屈原对荷花情有独钟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在其长诗《离骚》中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以荷花比喻自己高洁的品行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制芰荷以为衣兮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集芙蓉以为裳。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唐代诗人李颀在其《粲公院各赋一物得初荷》中赋予荷花以深深的禅意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从来不著水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清净本因心。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周敦颐为官刚直清廉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却有山林之志。他生性高洁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酷爱莲花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在任职南康郡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今属江西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时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曾率属下在府署东侧开辟一个四十余丈宽的莲池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池中建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赏莲亭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并写文章赞美道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予独爱莲之出淤泥而不染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濯清涟而不妖。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如果我们联系一下朱自清先生宁可饿死也不领美国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救济粮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的爱国精神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不难发现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朱自清先生不也正是一枝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中通外直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不蔓不枝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香远益清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亭亭净植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的高洁莲花吗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pull dir="d"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hlinkClick r:id="rId1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</a:rPr>
              <a:t>美文品读</a:t>
            </a:r>
          </a:p>
        </p:txBody>
      </p:sp>
      <p:sp>
        <p:nvSpPr>
          <p:cNvPr id="13" name="矩形 12">
            <a:hlinkClick r:id="rId2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素材积累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310467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NEU-BZ-S92"/>
                <a:cs typeface="Times New Roman" pitchFamily="18" charset="0"/>
              </a:rPr>
              <a:t>●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心有良知璞玉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笔下道德文章。季羡林这位感动中国的人物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对荷花也情有独钟。他在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1997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86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岁高龄时写的《清塘荷韵》真是其高洁品格和深厚学术素养的表现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季老研究佛学梵文较有造诣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他的研究与印度文化、佛教有着密切关系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作为佛教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净土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代表的荷花丰富了中国荷花文化的内涵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它有不受轮回的污浊环境影响的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佛的本质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。荷花像一个品行高洁的隐居者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正符合季老的追求。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cover dir="r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508000" y="692696"/>
            <a:ext cx="8128000" cy="572611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457200"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艺黑简体" panose="03000509000000000000" pitchFamily="65" charset="-122"/>
                <a:cs typeface="Times New Roman" pitchFamily="18" charset="0"/>
              </a:rPr>
              <a:t>学习建议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itchFamily="18" charset="0"/>
            </a:endParaRPr>
          </a:p>
          <a:p>
            <a:pPr indent="267970"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理清层次。学习写景状物散文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要注意散文的题目、开头、结尾及段与段之间的结构关系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分清哪几句或哪几段说了相同的意思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从哪句开始转换了内容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哪句是中心句、关键句等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这样才能理清作者的写作思路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探明作者的写作意图。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itchFamily="18" charset="0"/>
            </a:endParaRPr>
          </a:p>
          <a:p>
            <a:pPr indent="267970"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分析景物。在写景状物散文中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景物描写能充分地显示出作者对自然景物的感受力和语言才华。品味景物描写是解读这类散文首先要过的一道门槛。在不同作家的笔下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景物呈现出不同的形象、色彩、趣味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所以细致地分析文章中的景物描写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是读懂这类文章的关键。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itchFamily="18" charset="0"/>
            </a:endParaRPr>
          </a:p>
          <a:p>
            <a:pPr indent="267970"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品味语言。散文语言是艺术化的语言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品味语言是学习这类文章必不可少的一个环节。透过文章优美的语言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体会作者的思想感情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感知文章的音韵美。品味语言的一个重要途径是朗读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朗读是语文学习的基本方法。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pull dir="d"/>
      </p:transition>
    </mc:Choice>
    <mc:Fallback>
      <p:transition spd="slow">
        <p:pull dir="d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2724265"/>
            <a:ext cx="8128000" cy="166346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体会情感。写景状物散文大都是抒情的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景为情而设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情感占了相当大的比重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所以要特别注意带着感情读课文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要研读表露作者感情基调、感情线索、感情发展变化的关键语句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进而体会作品蕴含的情感。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pull/>
      </p:transition>
    </mc:Choice>
    <mc:Fallback>
      <p:transition spd="slow">
        <p:pull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 idx="4294967295"/>
          </p:nvPr>
        </p:nvSpPr>
        <p:spPr>
          <a:xfrm>
            <a:off x="1331640" y="2924944"/>
            <a:ext cx="6203950" cy="576263"/>
          </a:xfrm>
          <a:prstGeom prst="rect">
            <a:avLst/>
          </a:prstGeom>
        </p:spPr>
        <p:txBody>
          <a:bodyPr/>
          <a:lstStyle/>
          <a:p>
            <a:r>
              <a:rPr lang="en-US" altLang="zh-CN" b="1" dirty="0"/>
              <a:t>1</a:t>
            </a:r>
            <a:r>
              <a:rPr lang="zh-CN" altLang="zh-CN" dirty="0"/>
              <a:t>　荷塘月色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2521133"/>
            <a:ext cx="8128000" cy="206973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朱自清在一身重病、生活极为贫困的情况下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宁愿饿死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也不去领取美国的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救济粮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表现了中国人民不屈于外侮的铮铮铁骨。他以对权贵的蔑视展示了中国知识分子的伟岸人格。他的散文自成一格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成为难以企及的高峰。《荷塘月色》是他的名篇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其优美的语言和多角度、多层次的写景手法是我们学习的重点。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zoom/>
      </p:transition>
    </mc:Choice>
    <mc:Fallback>
      <p:transition spd="slow">
        <p:zoom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1" action="ppaction://hlinksldjump"/>
          </p:cNvPr>
          <p:cNvSpPr/>
          <p:nvPr/>
        </p:nvSpPr>
        <p:spPr>
          <a:xfrm>
            <a:off x="476230" y="908720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新课助读</a:t>
            </a:r>
            <a:endParaRPr lang="zh-CN" altLang="en-US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1528927" y="908720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</a:rPr>
              <a:t>自主梳理</a:t>
            </a:r>
            <a:endParaRPr lang="zh-CN" altLang="en-US" sz="1400" dirty="0">
              <a:solidFill>
                <a:srgbClr val="333333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7" name="Y01.eps" descr="id:2147494130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2655207" y="1326836"/>
            <a:ext cx="3500969" cy="2628254"/>
          </a:xfrm>
          <a:prstGeom prst="rect">
            <a:avLst/>
          </a:prstGeom>
        </p:spPr>
      </p:pic>
      <p:sp>
        <p:nvSpPr>
          <p:cNvPr id="6" name="矩形 5"/>
          <p:cNvSpPr>
            <a:spLocks noChangeAspect="1"/>
          </p:cNvSpPr>
          <p:nvPr/>
        </p:nvSpPr>
        <p:spPr>
          <a:xfrm>
            <a:off x="508000" y="4012243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《荷塘月色》是一篇以写景状物为主的抒情散文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写于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1927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7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月。当时作者在清华大学教书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住清华园西院。文章中描写的荷塘就在清华园。这一年白色恐怖笼罩着中国大地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朱自清处于苦闷彷徨中。他自己也知道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只有参加革命或反革命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才能解决这惶惶然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但他最终还是选择了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暂时逃避的一法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。但是他毕竟是一个爱国的民主主义者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面对黑暗现实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不能安心于这种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超然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cover dir="l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1" action="ppaction://hlinksldjump"/>
          </p:cNvPr>
          <p:cNvSpPr/>
          <p:nvPr/>
        </p:nvSpPr>
        <p:spPr>
          <a:xfrm>
            <a:off x="476230" y="908720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新课助读</a:t>
            </a:r>
            <a:endParaRPr lang="zh-CN" altLang="en-US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>
            <a:hlinkClick r:id="rId2" action="ppaction://hlinksldjump"/>
          </p:cNvPr>
          <p:cNvSpPr/>
          <p:nvPr/>
        </p:nvSpPr>
        <p:spPr>
          <a:xfrm>
            <a:off x="1528927" y="908720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</a:rPr>
              <a:t>自主梳理</a:t>
            </a:r>
            <a:endParaRPr lang="zh-CN" altLang="en-US" sz="1400" dirty="0">
              <a:solidFill>
                <a:srgbClr val="333333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911735"/>
            <a:ext cx="8128000" cy="3288529"/>
          </a:xfrm>
          <a:prstGeom prst="rect">
            <a:avLst/>
          </a:prstGeom>
        </p:spPr>
        <p:txBody>
          <a:bodyPr>
            <a:spAutoFit/>
          </a:bodyPr>
          <a:lstStyle/>
          <a:p>
            <a:pPr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他曾表白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这几天似乎有些异样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像一叶扁舟在无边的大海上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像一个猎人在无尽的森林里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……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心里是一团乱麻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也可以说是一团火。似乎在挣扎着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要明白些什么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但似乎什么也没有明白。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这年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7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月的一个静谧月夜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作者为了排遣心中的苦闷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到清华园古井堂附近的荷塘小径散步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忽然觉得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像超出了平常的自己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到了另一世界里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瞬间领悟到了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独处的妙处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。这种无牵无挂独自受用无边荷香月色的自由境地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就是他要摆脱现实的扰乱、追求刹那安宁的心境的反映。《荷塘月色》正是作者这种心迹的真实描摹和生动写照。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主题1">
  <a:themeElements>
    <a:clrScheme name="气流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城市剪影">
  <a:themeElements>
    <a:clrScheme name="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FBDF53"/>
      </a:accent1>
      <a:accent2>
        <a:srgbClr val="FF9966"/>
      </a:accent2>
      <a:accent3>
        <a:srgbClr val="FFFFFF"/>
      </a:accent3>
      <a:accent4>
        <a:srgbClr val="000000"/>
      </a:accent4>
      <a:accent5>
        <a:srgbClr val="FDECB4"/>
      </a:accent5>
      <a:accent6>
        <a:srgbClr val="E5895B"/>
      </a:accent6>
      <a:hlink>
        <a:srgbClr val="CC3300"/>
      </a:hlink>
      <a:folHlink>
        <a:srgbClr val="9966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测控设计模板14新</Template>
  <TotalTime>0</TotalTime>
  <Words>6284</Words>
  <Application>Kingsoft Office WPP</Application>
  <PresentationFormat>全屏显示(4:3)</PresentationFormat>
  <Paragraphs>244</Paragraphs>
  <Slides>34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2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37" baseType="lpstr">
      <vt:lpstr>主题1</vt:lpstr>
      <vt:lpstr>城市剪影</vt:lpstr>
      <vt:lpstr>Word.Document.12</vt:lpstr>
      <vt:lpstr>第一单元</vt:lpstr>
      <vt:lpstr>PowerPoint 演示文稿</vt:lpstr>
      <vt:lpstr>PowerPoint 演示文稿</vt:lpstr>
      <vt:lpstr>PowerPoint 演示文稿</vt:lpstr>
      <vt:lpstr>PowerPoint 演示文稿</vt:lpstr>
      <vt:lpstr>1　荷塘月色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CHINA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语文备课大师【全免费】</dc:title>
  <dc:creator>语文备课大师【全免费】</dc:creator>
  <dc:description>语文备课大师【全免费】</dc:description>
  <cp:lastModifiedBy>Administrator</cp:lastModifiedBy>
  <cp:revision>语文备课大师【全免费】</cp:revision>
  <dcterms:created xsi:type="dcterms:W3CDTF">2015-04-23T00:36:00Z</dcterms:created>
  <dcterms:modified xsi:type="dcterms:W3CDTF">2017-09-13T01:05:30Z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2052-10.8.0.5391</vt:lpwstr>
  </property>
</Properties>
</file>