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3"/>
  </p:sldMasterIdLst>
  <p:notesMasterIdLst>
    <p:notesMasterId r:id="rId31"/>
  </p:notesMasterIdLst>
  <p:sldIdLst>
    <p:sldId id="274" r:id="rId4"/>
    <p:sldId id="263" r:id="rId5"/>
    <p:sldId id="264" r:id="rId6"/>
    <p:sldId id="317" r:id="rId7"/>
    <p:sldId id="267" r:id="rId8"/>
    <p:sldId id="268" r:id="rId9"/>
    <p:sldId id="295" r:id="rId10"/>
    <p:sldId id="335" r:id="rId11"/>
    <p:sldId id="336" r:id="rId12"/>
    <p:sldId id="337" r:id="rId13"/>
    <p:sldId id="265" r:id="rId14"/>
    <p:sldId id="357" r:id="rId15"/>
    <p:sldId id="340" r:id="rId16"/>
    <p:sldId id="355" r:id="rId17"/>
    <p:sldId id="266" r:id="rId18"/>
    <p:sldId id="356" r:id="rId19"/>
    <p:sldId id="352" r:id="rId20"/>
    <p:sldId id="269" r:id="rId21"/>
    <p:sldId id="339" r:id="rId22"/>
    <p:sldId id="344" r:id="rId23"/>
    <p:sldId id="270" r:id="rId24"/>
    <p:sldId id="345" r:id="rId25"/>
    <p:sldId id="346" r:id="rId26"/>
    <p:sldId id="347" r:id="rId27"/>
    <p:sldId id="353" r:id="rId28"/>
    <p:sldId id="354" r:id="rId29"/>
    <p:sldId id="271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94" autoAdjust="0"/>
  </p:normalViewPr>
  <p:slideViewPr>
    <p:cSldViewPr showGuides="1">
      <p:cViewPr varScale="1">
        <p:scale>
          <a:sx n="84" d="100"/>
          <a:sy n="84" d="100"/>
        </p:scale>
        <p:origin x="106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slide" Target="../slides/slide2.xml"/><Relationship Id="rId4" Type="http://schemas.openxmlformats.org/officeDocument/2006/relationships/slide" Target="../slides/slide3.xml"/><Relationship Id="rId3" Type="http://schemas.openxmlformats.org/officeDocument/2006/relationships/slide" Target="../slides/slide11.xml"/><Relationship Id="rId2" Type="http://schemas.openxmlformats.org/officeDocument/2006/relationships/slide" Target="../slides/slide2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slide" Target="../slides/slide2.xml"/><Relationship Id="rId4" Type="http://schemas.openxmlformats.org/officeDocument/2006/relationships/slide" Target="../slides/slide3.xml"/><Relationship Id="rId3" Type="http://schemas.openxmlformats.org/officeDocument/2006/relationships/slide" Target="../slides/slide11.xml"/><Relationship Id="rId2" Type="http://schemas.openxmlformats.org/officeDocument/2006/relationships/slide" Target="../slides/slide2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slide" Target="../slides/slide2.xml"/><Relationship Id="rId4" Type="http://schemas.openxmlformats.org/officeDocument/2006/relationships/slide" Target="../slides/slide3.xml"/><Relationship Id="rId3" Type="http://schemas.openxmlformats.org/officeDocument/2006/relationships/slide" Target="../slides/slide11.xml"/><Relationship Id="rId2" Type="http://schemas.openxmlformats.org/officeDocument/2006/relationships/slide" Target="../slides/slide2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slide" Target="../slides/slide2.xml"/><Relationship Id="rId4" Type="http://schemas.openxmlformats.org/officeDocument/2006/relationships/slide" Target="../slides/slide3.xml"/><Relationship Id="rId3" Type="http://schemas.openxmlformats.org/officeDocument/2006/relationships/slide" Target="../slides/slide11.xml"/><Relationship Id="rId2" Type="http://schemas.openxmlformats.org/officeDocument/2006/relationships/slide" Target="../slides/slide2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06400"/>
            <a:ext cx="2057400" cy="57213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06400"/>
            <a:ext cx="6052930" cy="57213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五边形 12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佳作赏析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五边形 13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核心归纳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五边形 14">
            <a:hlinkClick r:id="rId4" action="ppaction://hlinksldjump"/>
          </p:cNvPr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预习导引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五边形 7">
            <a:hlinkClick r:id="rId5" action="ppaction://hlinksldjump"/>
          </p:cNvPr>
          <p:cNvSpPr/>
          <p:nvPr userDrawn="1"/>
        </p:nvSpPr>
        <p:spPr>
          <a:xfrm>
            <a:off x="4317166" y="282159"/>
            <a:ext cx="77604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五边形 12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佳作赏析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五边形 13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核心归纳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五边形 14">
            <a:hlinkClick r:id="rId4" action="ppaction://hlinksldjump"/>
          </p:cNvPr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预习导引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5" action="ppaction://hlinksldjump"/>
          </p:cNvPr>
          <p:cNvSpPr/>
          <p:nvPr userDrawn="1"/>
        </p:nvSpPr>
        <p:spPr>
          <a:xfrm>
            <a:off x="4317166" y="282159"/>
            <a:ext cx="77604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佳作赏析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五边形 8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核心归纳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4" action="ppaction://hlinksldjump"/>
          </p:cNvPr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预习导引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5" action="ppaction://hlinksldjump"/>
          </p:cNvPr>
          <p:cNvSpPr/>
          <p:nvPr userDrawn="1"/>
        </p:nvSpPr>
        <p:spPr>
          <a:xfrm>
            <a:off x="4317166" y="282159"/>
            <a:ext cx="77604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五边形 12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佳作赏析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五边形 13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核心归纳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五边形 14">
            <a:hlinkClick r:id="rId4" action="ppaction://hlinksldjump"/>
          </p:cNvPr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预习导引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5" action="ppaction://hlinksldjump"/>
          </p:cNvPr>
          <p:cNvSpPr/>
          <p:nvPr userDrawn="1"/>
        </p:nvSpPr>
        <p:spPr>
          <a:xfrm>
            <a:off x="4317166" y="282159"/>
            <a:ext cx="77604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2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l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13" Type="http://schemas.openxmlformats.org/officeDocument/2006/relationships/image" Target="../media/image5.jpeg"/><Relationship Id="rId12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 descr="2-2副本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406400"/>
            <a:ext cx="8229600" cy="863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412875"/>
            <a:ext cx="8229600" cy="47148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19.xml"/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19.xml"/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19.xml"/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19.xml"/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19.xml"/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19.xml"/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19.xml"/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" Target="slide11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image" Target="../media/image9.jpeg"/><Relationship Id="rId4" Type="http://schemas.openxmlformats.org/officeDocument/2006/relationships/slide" Target="slide19.xml"/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" Target="slide1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19.xml"/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19.xml"/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" Target="slid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27.xml"/><Relationship Id="rId1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27.xml"/><Relationship Id="rId1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27.xml"/><Relationship Id="rId1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27.xml"/><Relationship Id="rId1" Type="http://schemas.openxmlformats.org/officeDocument/2006/relationships/slide" Target="sl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27.xml"/><Relationship Id="rId1" Type="http://schemas.openxmlformats.org/officeDocument/2006/relationships/slide" Target="slide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27.xml"/><Relationship Id="rId1" Type="http://schemas.openxmlformats.org/officeDocument/2006/relationships/slide" Target="slide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27.xml"/><Relationship Id="rId1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6.jpeg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7.emf"/><Relationship Id="rId3" Type="http://schemas.openxmlformats.org/officeDocument/2006/relationships/package" Target="../embeddings/Document1.docx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8.emf"/><Relationship Id="rId3" Type="http://schemas.openxmlformats.org/officeDocument/2006/relationships/package" Target="../embeddings/Document2.docx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1470025" y="2852737"/>
            <a:ext cx="6203950" cy="576263"/>
          </a:xfrm>
          <a:prstGeom prst="rect">
            <a:avLst/>
          </a:prstGeom>
        </p:spPr>
        <p:txBody>
          <a:bodyPr/>
          <a:lstStyle/>
          <a:p>
            <a:r>
              <a:rPr lang="en-US" altLang="zh-CN" b="1" dirty="0"/>
              <a:t>3</a:t>
            </a:r>
            <a:r>
              <a:rPr lang="zh-CN" altLang="zh-CN" dirty="0"/>
              <a:t>　囚绿记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急不暇择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迫不及待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在报志愿的时候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许多人表现出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急不暇择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的焦灼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缺少深思熟虑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这也是目前专业与兴趣不一致的原因。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暖风吹走了细雨绵绵的春季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太阳就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迫不及待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地跳出来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将积聚已久的热量像火山喷发似的一股脑儿喷放出来。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两者都表示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心情急迫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但词义的侧重点不同。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急不暇择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指在紧急的情况下来不及选择。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迫不及待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指急迫得不能再等待。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43395" y="256639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1486" y="336950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40810" y="1628800"/>
            <a:ext cx="8280920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它是生命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它是希望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它是慰安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它是快乐。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这句话采用了排比的句式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抒发了作者对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的发自内心的赞美之情。作者把绿色当作生命、希望、慰安和快乐的象征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高歌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是生命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是希望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是慰安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是快乐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这正是作者当时焦渴心境的自然显露。下文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我怀念着绿色把我的心等焦了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等焦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准确地表现了这种心情。作者生活在大都市北平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举目无亲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心情焦渴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正需要绿色来愉悦自己的眼睛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安慰自己的心灵。另外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这句话还为后面写作者与绿枝条的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亲密交往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起铺垫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作用</a:t>
            </a:r>
            <a:r>
              <a:rPr lang="zh-CN" altLang="zh-CN" sz="220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我了解自然无声的语言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正如它了解我的语言一样。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点评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这是一个饱含情感的拟人句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表现了作者和绿的心灵相通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也表达了作者对绿的热爱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对这样一个安宁、平和的环境的追求。从下文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囚绿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以后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的一些心理活动看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对绿的理解并不是很深入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只是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对绿一厢情愿的欢喜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而这种欢喜促成了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的自私心理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为下文写绿被囚蓄势。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23723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我快活地坐在我的窗前。度过了一个月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两个月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我留恋于这片绿色。我开始了解渡越沙漠者望见绿洲的欢喜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我开始了解航海的冒险家望见海面飘来花草的茎叶的欢喜。人是在自然中生长的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绿是自然的颜色。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这是作者集中抒情的一个语段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快活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留恋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直接表明了绿色给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的感受和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对绿色的喜爱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度过了一个月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两个月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写了时光之快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侧面表现了绿色给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带来的欢欣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不再疲累于都市灰暗的天空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快活地度过了两个月的美好时光。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我开始了解渡越沙漠者望见绿洲的欢喜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我开始了解航海的冒险家望见海面飘来花草的茎叶的欢喜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采用了类比的手法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把自己目前的生活类比为沙漠和无边的海洋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是绿色给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带来了生的希望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感悟到了绿色对处在逆境中的人的重要性。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1486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离开北平一年了。我怀念着我的圆窗和绿友。有一天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得重和</a:t>
            </a:r>
            <a:r>
              <a:rPr lang="zh-CN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它们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见面的时候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会和我面生吗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点评</a:t>
            </a:r>
            <a:r>
              <a:rPr lang="en-US" altLang="zh-CN" sz="2200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是文章的结尾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表达了作者对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的怀念之情。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开释绿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是对生命的尊重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怀念绿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则表明了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对自由的向往。两者的关系改变了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由主宰者和被主宰者的关系转化为朋友关系。同时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北平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一词也隐含了作者对沦陷于敌人手中的土地和人民的深情怀念。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为什么本文题目为《囚绿记》而不是《赏绿记》《常春藤》或者《喜绿记》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课文虽然分为寻绿、观绿、囚绿、放绿和怀绿五个层次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但文章的脉络中唯有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最能体现作者复杂的心情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作者以此为题回顾了一年前在北平寓所将窗前的常春藤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囚禁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的经过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描绘了绿枝条的生命状态和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性格特征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也写出了作者的生存状况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表达了作者对绿的无比喜爱之情。另外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在文章的五个层次中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写绿枝条最艰难的状况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这暗示着艰难的家运国运。这也是在卢沟桥事变之后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日本帝国主义大举侵略我国领土的时代背景下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作者内心极度痛苦、精神上坚决抗争的体现。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与常春藤有哪些相通之处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怎样看待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行为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提示</a:t>
            </a:r>
            <a:r>
              <a:rPr lang="en-US" altLang="zh-CN" sz="2200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与常春藤都有一种执着的精神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都有对光明和自由的向往和追求。从全文看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可以说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的精神寄托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的生命和灵魂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就是在写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自己的渴望和追求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进而体现整个中华民族不屈的精神和对自由与光明的向往。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行为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正是缘于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对绿色的喜爱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是对生命与自由的追求的表现。这种行为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表面上违背了其生长的规律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但正是通过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才发现和真正体会到生命对自由和光明的向往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才发现绿的执着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因而爱绿、放绿、思念绿。这也正是文章的主旨所在。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3449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这篇散文在结构上具有怎样的特点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是以什么为线索来安排文章结构的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结构精巧、变化多姿是这篇散文的主要特点。文章以对绿的情感为线索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按照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寻绿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观绿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放绿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怀绿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来构思全文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形成了文章特有的结构。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寻绿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部分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表现了作者发现绿后喜悦、满足的心情。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观绿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部分用大量的篇幅表达作者对绿的喜爱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做铺垫。接着用详细的语言来写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致力于表达对绿友的爱之深、恼之切。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放绿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部分是文章主旨所在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由前面的恣情描写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步步放纵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到这一部分文意逆转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猛然收住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就像逆水行舟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先有意识地竭尽全力地将船推至感情激流的高峰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而后突然停桨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不仅造成了文势的变化多姿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在主题的揭示上更是发人深省。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怀绿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部分虽短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却言有尽而意无穷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给读者留下了广阔的想象空间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让读者去思索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去回味。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Y20.eps" descr="id:214749474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691680" y="1556792"/>
            <a:ext cx="4327997" cy="39580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79760" y="1143541"/>
            <a:ext cx="838448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意在言外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情蕴事间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这篇散文写的是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文章没有生动的情节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只是记叙了作者旅居北平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选定可以看到绿色的房间和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放绿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这样几个很小的生活细节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通过深入挖掘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于平淡中包藏深邃的意蕴和丰富的哲理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在常见的绿色中凝聚了自己的情感和民族的精神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实际上是含不尽之意在言外。他赞美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永不屈服于黑暗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歌颂忠贞不渝的民族气节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也是作者期望沦陷的祖国山河早日摆脱日寇黑暗统治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重获光明自由的内心诉求的表现。他的这种内心诉求没有赤裸裸地直说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而是采用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言在此而意在彼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借对常春藤的想象描写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启人联想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让人深思。作者的眷恋、赞美和祝愿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完全寄寓在对常春藤的由衷赞美和深情怀念中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熔铸在层次分明、波澜起伏的记叙中。正如黑格尔所说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在具体的感性想象中显现普遍性的真实。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这种采用曲笔、象征和暗示的手法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给人留下了思维空间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把人引向一个高尚的精神境界。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一颗敏感的心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会因一颗露珠的滚落而战栗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因一朵小花的凋零而沮丧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因一声凄婉的雁鸣而无眠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更何况面对的是一个被囚禁了的生命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优美的性格和黄金的心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的青年文学家陆蠡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借一枝不屈的常春藤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表达了自己和一个民族对生命的渴望及对光明的渴求。学习本文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重点是理解象征手法的运用和作者在文中表达的思想感情。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象征手法可以通过描写某种具体事物来进行暗示、喻指另一种事物。这篇文章就是作者把自己对生命的理解和抗争精神寄寓在常春藤上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作者赋予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以象征意义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赞美它是生命、希望、慰安、快乐的象征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是真正自然的颜色。而常春藤象征了作者本身的品格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象征了整个中华民族不屈服于黑暗、不安于被囚系的精神。因此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本文表面上写的是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实际上歌颂的是中华儿女忠贞不渝的民族气节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表达的是自己对民族光明前景的祝福和向往之情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954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常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春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algn="ct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林清玄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在我家巷口有一间小的木板房屋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居住着一个卖牛肉面的老人。那间木板屋可能是一座违章建筑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由于年久失修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整座木屋往南方倾斜成一个夹角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木屋处在两座大楼之间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外形破败老旧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仿佛随时随地都要倾颓散成一片片木板。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任何人路过那座木屋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都不会有心情去正视一眼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除非看到老人推着面摊出来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才知道那里原来还有人居住。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但是在那断板残瓦南边斜角的地方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却默默地生长着一株常春藤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那是我见过的最美的一株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许是长久长在阴凉潮湿肥沃的土地上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常春藤简直是毫无忌惮地怒放着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它的叶片长到像荷叶一般大小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全株是透明翡翠的绿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那种绿就像朝霞照耀着远远群山的颜色。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沿着木板壁的夹角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常春藤几乎把半面墙长满了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每一枝绿色的枝条因为被夹壁压着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全往后仰视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好像向天空伸出了一排厚大的手掌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除了往墙上长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它还在地面四周延伸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盖满了整个地面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近看有点像还没有开花的荷花池。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我的家里虽然种植了许多观叶植物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我却独独偏爱木板屋后面的那片常春藤。无事的黄昏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我在附近散步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总要转到巷口去看那株常春藤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有时看得发痴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隔不了几天去看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就发现它完全长成不同的姿势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每个姿势都美到极点。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3723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有几次是清晨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叶片上的露珠未干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一颗颗滚圆的露珠随风在叶上转来转去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我再仔细地看它的叶子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每一片叶都是完整饱满的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没有一丝残缺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而且没有一点尘迹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可能正因为它长在夹角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连灰尘都不能至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更不要说小猫小狗了。我爱极了长在巷口的常春藤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总想移植一株到家里来种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几次偶然遇到老人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却不敢开口。因为它正长在老人面南的一个窗口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倘若他也像我一样珍爱他的常春藤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恐怕不肯让人剪栽。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有一回正是黄昏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我蹲在那里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看到常春藤又抽出许多新芽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正在出神之际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木门咿呀一声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老人推着摊车要出门做生意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他对着我露出了善意的微笑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我趁机说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老伯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能不能送我几株您的常春藤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他笑着说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好呀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你明天来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我剪几株给你。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然后我看着他的背影背着夕阳向巷子外边走去。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老人如约送了我常春藤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不是一两株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是一大把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全是他精心挑拣过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长在墙上最嫩的一些。我欣喜地把它种在花盆里。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没想到第三天台风就来了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不但吹垮了老人的木板屋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也把一整株常春藤吹得没有影踪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只剩下一片残株败叶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老人忙着整建房屋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把原来一片有绿意的地方全清扫干净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木屋也扶正了。我觉得怅然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将老人送我的一把常春藤要还给他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他只要了一株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这种草的耐力强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一株就会长成一片。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老人的常春藤只随便一插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也并不见他施水除草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只接受阳光和雨露的滋润。我的常春藤细心地养在盆里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每天晨昏依时浇水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同样也在阳台上接受阳光和雨露。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然后我就看着两株常春藤在不同的地方生长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老人的常春藤愤怒地抽芽拔叶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我的是温柔地缓缓生长。他的芽愈抽愈长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叶子愈长愈大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我的芽则是愈来愈细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叶子愈长愈小。比来比去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总是不及。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那是去年夏天的事了。现在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老人的木板屋有一半已经被常春藤覆盖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甚至长到窗口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我的花盆里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常春藤已经好像长进宋朝的文人画里了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细细地垂覆枝叶。我们研究了半天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老人说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你的草没有泥土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它的根没有地方去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怪不得长不大。呀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还有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恐怕它对这块烂泥地有了感情呢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algn="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林清玄的散文于平淡中藏深刻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在常景中现深意。这篇写常春藤的散文就是这样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文章的前半部分写老人的居处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常春藤生长的环境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没有多少新奇的地方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直到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台风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之后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文章才陡然生变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让我们从中看到了常春藤的生命力量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也感悟到什么是真正的爱。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美文品读</a:t>
            </a:r>
          </a:p>
        </p:txBody>
      </p:sp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陆蠡从一枝不屈的常春藤中看到了希望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朱自清从仙岩的绿潭中感受到了生命的可爱。绿是生命的颜色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是顽强的象征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启示我们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要顽强生存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要追求自由与光明。本文的有关语句和下面的材料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可以用在以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顽强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热爱生命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追求自由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等为立意的作文中。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NEU-BZ-S92"/>
                <a:cs typeface="Times New Roman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永不向命运屈服的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绿叶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司马迁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受宫刑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却能忍受这世间最大的耻辱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因为他心中有未完成的《史记》。史铁生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,1969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年去陕西延安插队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,1972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年因双腿瘫痪返回北京治疗。后来又患肾病并发展到尿毒症。病后顽强生活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潜心文学创作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成长为专业作家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影响了一代人。海伦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亚当斯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凯勒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是美国一位残障教育家。她在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个月大时因为一次高烧而致失明、失聪。后来借助她的导师安妮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莎莉文及自己的努力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她学会说话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开始和其他人沟通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并且于哈佛大学毕业。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32197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本文写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于</a:t>
            </a:r>
            <a:r>
              <a:rPr lang="zh-CN" altLang="zh-CN" sz="2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抗日战争</a:t>
            </a:r>
            <a:r>
              <a:rPr lang="zh-CN" altLang="en-US" sz="2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全面</a:t>
            </a:r>
            <a:r>
              <a:rPr lang="zh-CN" altLang="zh-CN" sz="2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爆发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之后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作者处在上海成为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孤岛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的时期。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1937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日寇发动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卢沟桥</a:t>
            </a:r>
            <a:r>
              <a:rPr lang="zh-CN" altLang="zh-CN" sz="2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事变。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当年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月上海沦陷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当时陆蠡的内心是压抑而痛苦的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情感是复杂的。但是他并没有对前途失去信心。他在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祖国蒙受极大耻辱的时候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想起一年前暂住北平时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窗外的一棵常春藤。当时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在古都北平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居住在阴暗潮湿房间里的陆蠡怀着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过于抑郁的心情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自然对富有生命力、充满生机的绿色常春藤无比眷恋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于是曾将常春藤从窗外牵进阴暗潮湿的房间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囚系住它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但是陆蠡发现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被囚在室内的常春藤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永远向着阳光生长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永不屈服于黑暗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。由此作者想到了我们多灾多难而又坚忍不拔的中华民族。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Y19.eps" descr="id:214749465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923928" y="621075"/>
            <a:ext cx="1584176" cy="230860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924944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陆蠡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(1908—1942),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原名陆考原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字圣泉。浙江天台人。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陆蠡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是其笔名。我国现代散文家、翻译家。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1942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年死于日寇酷刑之下。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1983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被追认为革命烈士。著有散文集《海星》《竹刀》《囚绿记》等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译著有《罗亭》《鲁滨孙漂流记》等。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孤岛文学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孤岛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1937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1941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月被沦陷区包围的上海租界。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1937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月上海沦陷后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一部分文艺工作者利用上海租界的特殊环境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在日本侵略势力的四面包围中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坚持抗日文学活动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1941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珍珠港事件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后日军侵入租界止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历时四年零一个月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此时此地的文学被称为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孤岛文学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8734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830770"/>
          <a:ext cx="8128000" cy="4910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1" name="文档" r:id="rId3" imgW="3897630" imgH="2353310" progId="Word.Document.12">
                  <p:embed/>
                </p:oleObj>
              </mc:Choice>
              <mc:Fallback>
                <p:oleObj name="文档" r:id="rId3" imgW="3897630" imgH="2353310" progId="Word.Document.12">
                  <p:embed/>
                  <p:pic>
                    <p:nvPicPr>
                      <p:cNvPr id="0" name="图片 3074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830770"/>
                        <a:ext cx="8128000" cy="49105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0808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写</a:t>
            </a:r>
            <a:r>
              <a:rPr lang="zh-CN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汉字</a:t>
            </a:r>
            <a:r>
              <a:rPr lang="en-US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2237278"/>
          <a:ext cx="8128000" cy="3784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9" name="文档" r:id="rId3" imgW="3897630" imgH="1814195" progId="Word.Document.12">
                  <p:embed/>
                </p:oleObj>
              </mc:Choice>
              <mc:Fallback>
                <p:oleObj name="文档" r:id="rId3" imgW="3897630" imgH="1814195" progId="Word.Document.12">
                  <p:embed/>
                  <p:pic>
                    <p:nvPicPr>
                      <p:cNvPr id="0" name="图片 720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237278"/>
                        <a:ext cx="8128000" cy="3784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了截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明了简单。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缘引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攀缘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牵引。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抑郁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心有怨愤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不能诉说而烦闷。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攀缘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抓着东西往上爬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比喻投靠有钱有势的人往上爬。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揠苗助长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比喻违反事物的发展规律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急于求成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反而坏事。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涸辙之鲋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在干涸了的车辙里的鲋鱼。比喻处在困境中急待救援的人。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辨用法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固执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顽固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不虚心听取别人的意见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一味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固执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是不行的。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他这种因循守旧的思想很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顽固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要想一下子改变他是不容易的。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坚持、不改变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但程度不同。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固执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性情或态度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古板执着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不肯变通。词义较轻。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顽固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指思想保守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不愿意接受新鲜事物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在思想观点或政治立场上坚持错误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不肯改变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不易制服或改变。词义较重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有贬义色彩。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81616" y="276038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1960" y="317040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装饰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点缀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这个房间比较宽敞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给人以空旷之感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稍微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装饰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可能效果就不同了。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你不妨在阳台上种些花草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妈妈絮絮不休地说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植物也可以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点缀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你的生活。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装点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使美化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但词义的侧重点不同。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装饰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在身体或物体的表面加些附属的东西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使美观。多指表面上的修饰。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点缀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加以衬托或装饰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使原有事物更加美好。多指用少而精美的东西进行修饰。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45211" y="216590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753" y="337902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主题1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城市剪影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4"/>
      </a:accent5>
      <a:accent6>
        <a:srgbClr val="E5895B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0</TotalTime>
  <Words>5707</Words>
  <Application>Kingsoft Office WPP</Application>
  <PresentationFormat>全屏显示(4:3)</PresentationFormat>
  <Paragraphs>229</Paragraphs>
  <Slides>27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主题1</vt:lpstr>
      <vt:lpstr>城市剪影</vt:lpstr>
      <vt:lpstr>Word.Document.12</vt:lpstr>
      <vt:lpstr>3　囚绿记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2015-04-23T00:36:00Z</dcterms:created>
  <dcterms:modified xsi:type="dcterms:W3CDTF">2017-09-13T01:05:07Z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