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3"/>
  </p:sldMasterIdLst>
  <p:notesMasterIdLst>
    <p:notesMasterId r:id="rId39"/>
  </p:notesMasterIdLst>
  <p:sldIdLst>
    <p:sldId id="274" r:id="rId4"/>
    <p:sldId id="263" r:id="rId5"/>
    <p:sldId id="264" r:id="rId6"/>
    <p:sldId id="361" r:id="rId7"/>
    <p:sldId id="317" r:id="rId8"/>
    <p:sldId id="362" r:id="rId9"/>
    <p:sldId id="267" r:id="rId10"/>
    <p:sldId id="363" r:id="rId11"/>
    <p:sldId id="268" r:id="rId12"/>
    <p:sldId id="295" r:id="rId13"/>
    <p:sldId id="335" r:id="rId14"/>
    <p:sldId id="336" r:id="rId15"/>
    <p:sldId id="337" r:id="rId16"/>
    <p:sldId id="364" r:id="rId17"/>
    <p:sldId id="365" r:id="rId18"/>
    <p:sldId id="366" r:id="rId19"/>
    <p:sldId id="368" r:id="rId20"/>
    <p:sldId id="265" r:id="rId21"/>
    <p:sldId id="369" r:id="rId22"/>
    <p:sldId id="340" r:id="rId23"/>
    <p:sldId id="341" r:id="rId24"/>
    <p:sldId id="370" r:id="rId25"/>
    <p:sldId id="266" r:id="rId26"/>
    <p:sldId id="343" r:id="rId27"/>
    <p:sldId id="371" r:id="rId28"/>
    <p:sldId id="269" r:id="rId29"/>
    <p:sldId id="339" r:id="rId30"/>
    <p:sldId id="344" r:id="rId31"/>
    <p:sldId id="270" r:id="rId32"/>
    <p:sldId id="345" r:id="rId33"/>
    <p:sldId id="346" r:id="rId34"/>
    <p:sldId id="347" r:id="rId35"/>
    <p:sldId id="271" r:id="rId36"/>
    <p:sldId id="348" r:id="rId37"/>
    <p:sldId id="372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94" autoAdjust="0"/>
  </p:normalViewPr>
  <p:slideViewPr>
    <p:cSldViewPr showGuides="1">
      <p:cViewPr varScale="1">
        <p:scale>
          <a:sx n="84" d="100"/>
          <a:sy n="84" d="100"/>
        </p:scale>
        <p:origin x="106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.xml"/><Relationship Id="rId4" Type="http://schemas.openxmlformats.org/officeDocument/2006/relationships/slide" Target="../slides/slide3.xml"/><Relationship Id="rId3" Type="http://schemas.openxmlformats.org/officeDocument/2006/relationships/slide" Target="../slides/slide18.xml"/><Relationship Id="rId2" Type="http://schemas.openxmlformats.org/officeDocument/2006/relationships/slide" Target="../slides/slide2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.xml"/><Relationship Id="rId4" Type="http://schemas.openxmlformats.org/officeDocument/2006/relationships/slide" Target="../slides/slide3.xml"/><Relationship Id="rId3" Type="http://schemas.openxmlformats.org/officeDocument/2006/relationships/slide" Target="../slides/slide18.xml"/><Relationship Id="rId2" Type="http://schemas.openxmlformats.org/officeDocument/2006/relationships/slide" Target="../slides/slide2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.xml"/><Relationship Id="rId4" Type="http://schemas.openxmlformats.org/officeDocument/2006/relationships/slide" Target="../slides/slide3.xml"/><Relationship Id="rId3" Type="http://schemas.openxmlformats.org/officeDocument/2006/relationships/slide" Target="../slides/slide18.xml"/><Relationship Id="rId2" Type="http://schemas.openxmlformats.org/officeDocument/2006/relationships/slide" Target="../slides/slide2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.xml"/><Relationship Id="rId4" Type="http://schemas.openxmlformats.org/officeDocument/2006/relationships/slide" Target="../slides/slide3.xml"/><Relationship Id="rId3" Type="http://schemas.openxmlformats.org/officeDocument/2006/relationships/slide" Target="../slides/slide18.xml"/><Relationship Id="rId2" Type="http://schemas.openxmlformats.org/officeDocument/2006/relationships/slide" Target="../slides/slide2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06400"/>
            <a:ext cx="20574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06400"/>
            <a:ext cx="6052930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五边形 13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五边形 14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五边形 7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五边形 13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五边形 14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五边形 8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五边形 13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五边形 14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l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13" Type="http://schemas.openxmlformats.org/officeDocument/2006/relationships/image" Target="../media/image5.jpeg"/><Relationship Id="rId12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406400"/>
            <a:ext cx="8229600" cy="863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8229600" cy="4714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0.emf"/><Relationship Id="rId3" Type="http://schemas.openxmlformats.org/officeDocument/2006/relationships/package" Target="../embeddings/Document4.docx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1.emf"/><Relationship Id="rId3" Type="http://schemas.openxmlformats.org/officeDocument/2006/relationships/package" Target="../embeddings/Document5.docx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2.emf"/><Relationship Id="rId3" Type="http://schemas.openxmlformats.org/officeDocument/2006/relationships/package" Target="../embeddings/Document6.docx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3.xml"/><Relationship Id="rId1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3.xml"/><Relationship Id="rId1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3.xml"/><Relationship Id="rId1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3.xml"/><Relationship Id="rId1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3.xml"/><Relationship Id="rId1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3.xml"/><Relationship Id="rId1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3.xml"/><Relationship Id="rId1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3.xml"/><Relationship Id="rId1" Type="http://schemas.openxmlformats.org/officeDocument/2006/relationships/slide" Target="slide1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13.emf"/><Relationship Id="rId5" Type="http://schemas.openxmlformats.org/officeDocument/2006/relationships/package" Target="../embeddings/Document7.docx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3.xml"/><Relationship Id="rId1" Type="http://schemas.openxmlformats.org/officeDocument/2006/relationships/slide" Target="slide18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3.xml"/><Relationship Id="rId1" Type="http://schemas.openxmlformats.org/officeDocument/2006/relationships/slide" Target="slide18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3.xml"/><Relationship Id="rId1" Type="http://schemas.openxmlformats.org/officeDocument/2006/relationships/slide" Target="slid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3.xml"/><Relationship Id="rId1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3.xml"/><Relationship Id="rId1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3.xml"/><Relationship Id="rId1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3.xml"/><Relationship Id="rId1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3.xml"/><Relationship Id="rId1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3.xml"/><Relationship Id="rId1" Type="http://schemas.openxmlformats.org/officeDocument/2006/relationships/slide" Target="slide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3.xml"/><Relationship Id="rId1" Type="http://schemas.openxmlformats.org/officeDocument/2006/relationships/slide" Target="slid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6.jpeg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7.emf"/><Relationship Id="rId3" Type="http://schemas.openxmlformats.org/officeDocument/2006/relationships/package" Target="../embeddings/Document1.docx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8.emf"/><Relationship Id="rId3" Type="http://schemas.openxmlformats.org/officeDocument/2006/relationships/package" Target="../embeddings/Document2.docx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9.emf"/><Relationship Id="rId3" Type="http://schemas.openxmlformats.org/officeDocument/2006/relationships/package" Target="../embeddings/Document3.docx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259632" y="2924944"/>
            <a:ext cx="6203950" cy="576263"/>
          </a:xfrm>
          <a:prstGeom prst="rect">
            <a:avLst/>
          </a:prstGeom>
        </p:spPr>
        <p:txBody>
          <a:bodyPr/>
          <a:lstStyle/>
          <a:p>
            <a:r>
              <a:rPr lang="en-US" altLang="zh-CN" b="1" dirty="0"/>
              <a:t>9</a:t>
            </a:r>
            <a:r>
              <a:rPr lang="zh-CN" altLang="zh-CN" dirty="0"/>
              <a:t>　赤壁赋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468795"/>
          <a:ext cx="8128000" cy="4768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0" name="文档" r:id="rId3" imgW="3840480" imgH="2252345" progId="Word.Document.12">
                  <p:embed/>
                </p:oleObj>
              </mc:Choice>
              <mc:Fallback>
                <p:oleObj name="文档" r:id="rId3" imgW="3840480" imgH="2252345" progId="Word.Document.12">
                  <p:embed/>
                  <p:pic>
                    <p:nvPicPr>
                      <p:cNvPr id="0" name="图片 389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468795"/>
                        <a:ext cx="8128000" cy="4768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160968" y="1545775"/>
            <a:ext cx="1728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9557" y="2087673"/>
            <a:ext cx="126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02934" y="2624233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33942" y="3145759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03044" y="3667285"/>
            <a:ext cx="255333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11591" y="4184526"/>
            <a:ext cx="8856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00574" y="4728086"/>
            <a:ext cx="8856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31531" y="5262251"/>
            <a:ext cx="145669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94624" y="5796740"/>
            <a:ext cx="145669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2229358"/>
          <a:ext cx="8128000" cy="2653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文档" r:id="rId3" imgW="3840480" imgH="1254125" progId="Word.Document.12">
                  <p:embed/>
                </p:oleObj>
              </mc:Choice>
              <mc:Fallback>
                <p:oleObj name="文档" r:id="rId3" imgW="3840480" imgH="1254125" progId="Word.Document.12">
                  <p:embed/>
                  <p:pic>
                    <p:nvPicPr>
                      <p:cNvPr id="0" name="图片 3994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229358"/>
                        <a:ext cx="8128000" cy="2653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549966" y="2302665"/>
            <a:ext cx="284136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9589" y="2841919"/>
            <a:ext cx="13827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72952" y="3397125"/>
            <a:ext cx="225428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4544" y="3925726"/>
            <a:ext cx="13827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38949" y="4458534"/>
            <a:ext cx="19772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辨活用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舞幽壑之潜蛟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泣孤舟之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嫠妇</a:t>
            </a:r>
            <a:endParaRPr lang="en-US" altLang="zh-CN" sz="2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动词的使动用法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起舞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哭泣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正襟危坐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形容词用作动词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整理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方其破荆州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下江陵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顺流而东也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名词用作动词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向东进军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侣鱼虾而友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麋鹿</a:t>
            </a:r>
            <a:endParaRPr lang="en-US" altLang="zh-CN" sz="2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名词的意动用法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为伴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为友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01694" y="2969012"/>
            <a:ext cx="484657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0874" y="3371566"/>
            <a:ext cx="255923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7628" y="3779518"/>
            <a:ext cx="286379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4331" y="4575454"/>
            <a:ext cx="485393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1916832"/>
          <a:ext cx="8128000" cy="4811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8" name="文档" r:id="rId3" imgW="3914775" imgH="2315845" progId="Word.Document.12">
                  <p:embed/>
                </p:oleObj>
              </mc:Choice>
              <mc:Fallback>
                <p:oleObj name="文档" r:id="rId3" imgW="3914775" imgH="2315845" progId="Word.Document.12">
                  <p:embed/>
                  <p:pic>
                    <p:nvPicPr>
                      <p:cNvPr id="0" name="图片 4096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916832"/>
                        <a:ext cx="8128000" cy="4811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苏子与客泛舟游于赤壁之下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介宾短语后置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徘徊于斗牛之间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介宾短语后置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何为其然也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而今安在哉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凌万顷之茫然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定语后置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是造物者之无尽藏也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渺渺兮予怀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主谓倒装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55025" y="1960376"/>
            <a:ext cx="16451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1557" y="2359766"/>
            <a:ext cx="164352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0546" y="2764878"/>
            <a:ext cx="106592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99792" y="3172602"/>
            <a:ext cx="10766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5232" y="3575422"/>
            <a:ext cx="107124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71030" y="3967681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87852" y="4374949"/>
            <a:ext cx="10728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08999" y="4780061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05232" y="5170099"/>
            <a:ext cx="1071240" cy="30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在《赤壁赋》的开头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苏轼写自己与朋友泛舟赤壁之下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朗诵《诗经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陈风》中的《月出》篇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即文中所谓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诵明月之诗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歌窈窕之章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江苏高考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徘徊于斗牛之间。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在《赤壁赋》中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舳舻千里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旌旗蔽空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两句概括了曹操的军队在攻破荆州后顺流东下时的军容之盛。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西望夏口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东望武昌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山川相缪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郁乎苍苍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苏轼《赤壁赋》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49747" y="2262534"/>
            <a:ext cx="794523" cy="30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374" y="2667286"/>
            <a:ext cx="1107774" cy="30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4906" y="2671971"/>
            <a:ext cx="137315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76938" y="3074742"/>
            <a:ext cx="19109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88441" y="3877455"/>
            <a:ext cx="108647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65842" y="3877455"/>
            <a:ext cx="65101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0175" y="4284227"/>
            <a:ext cx="97845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02874" y="5086726"/>
            <a:ext cx="106244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7443" y="5086726"/>
            <a:ext cx="12267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5536" y="5490132"/>
            <a:ext cx="45941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65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湖北、重庆高考、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2013·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北京高考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羡长江之无穷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。挟飞仙以遨游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抱明月而长终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知不可乎骤得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托遗响于悲风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天津高考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取之无禁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用之不竭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是造物者之无尽藏也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而吾与子之所共适。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耳得之而为声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目遇之而成色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浩浩乎如冯虚御风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而不知其所止。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自其不变者而观之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则物与我皆无尽也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(10)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歌曰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桂棹兮兰桨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击空明兮溯流光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苏轼《赤壁赋》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01474" y="1412913"/>
            <a:ext cx="94588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528" y="1808562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2928" y="1808562"/>
            <a:ext cx="16775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38896" y="1794858"/>
            <a:ext cx="1727468" cy="30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63662" y="1803874"/>
            <a:ext cx="121588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6836" y="2201874"/>
            <a:ext cx="1107774" cy="30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44565" y="2616504"/>
            <a:ext cx="247555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05515" y="3418114"/>
            <a:ext cx="166513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67429" y="4221088"/>
            <a:ext cx="220938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64310" y="5025549"/>
            <a:ext cx="22255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69949" y="5848250"/>
            <a:ext cx="196030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且夫天地之间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物各有主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苟非吾之所有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虽一毫而莫取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3732" y="3188512"/>
            <a:ext cx="110255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8039" y="3181682"/>
            <a:ext cx="164542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少焉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徘徊于斗牛之间。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句与《诗经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陈风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月出》诗相呼应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并引出下文作者自作的歌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桂棹兮兰桨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望美人兮天一方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情感、文气一脉贯通。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徘徊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二字生动、形象地描绘出柔和的月光似对游人极为依恋和脉脉含情的情态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为下文写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做铺垫。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4052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桂棹兮兰桨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击空明兮溯流光。渺渺兮予怀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望美人兮天一方。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这是作者兴之所至而吟唱的歌词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它显然是有意模拟屈原的《九章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思美人》及《九歌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湘君》中的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桂棹兮兰枻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等诗句而创作的。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渺渺兮予怀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望美人兮天一方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是全篇的主旨句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写出了作者忠君之殷切。这里的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美人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实际是借屈原之句指他心目中的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圣明天子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宋神宗。他思念君王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但君王已经与他政见不合、分道扬镳了。作者失声哀叹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望美人兮天一方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的可悲现实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说明他政治理想的幻灭。他无所作为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只有把满腔的幽怨和悲愤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寄托于山水中。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有这样一位文人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他满腹经纶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却被一贬再贬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他饱经忧患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却能从容淡定并怡然自乐。因其卓绝的品行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无论是荒凉的黄州还是荒蛮草莽的儋州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都成了中国文化中耳熟能详的字眼和富有诗意的天堂。他就是苏轼。苏轼不幸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被贬到了赤壁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赤壁有幸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因了苏轼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那一缕清风明月和浩渺江水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传唱了千年。学习本文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一要了解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学习本文写景、议论、抒情相结合的写法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鉴赏文章的表达技巧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二要体悟苏轼从容豁达的人生态度。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如怨如慕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如泣如诉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余音袅袅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不绝如缕。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前面由于想望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美人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而不得见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已流露出了失意和哀伤的情绪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这里继续写客吹洞箫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倚其歌而和之的情况。但箫的音调悲凉、幽怨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如怨如慕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如泣如诉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余音袅袅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不绝如缕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竟引得潜藏在沟壑里的蛟龙起舞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使独处在孤舟中的寡妇悲泣。这里将抽象而不易捉摸的声、情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写得具体可感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诉诸读者的视觉和听觉。一曲洞箫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凄切婉转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其悲咽低回的音调感人至深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致使作者的感情骤然变化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由欢乐转入悲凉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文章也因之波澜起伏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文气为之一振。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况吾与子渔樵于江渚之上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侣鱼虾而友麋鹿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驾一叶之扁舟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举匏樽以相属。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渔樵于江渚之上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以江渚的广大反衬渔樵者的渺小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点出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吾与子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只不过是茫茫人海中的一分子。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侣鱼虾而友麋鹿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以鱼虾和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麋鹿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说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明人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平凡。更进一步的是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看到了鱼虾、麋鹿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蓦然感到人和这些动物没有什么区别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同生同灭于苍茫天地间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彼此都茫然地生存在这个世界上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这就更点出了人渺小得如尘埃般微不足道。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驾一叶之扁舟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江面万顷无垠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天地乃至宇宙浩瀚无穷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舟之飘摇、孤独而渺小便被生动地点染出来。舟尚且如此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又何况舟中之人呢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举匏樽以相属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这是写舟中之人的行为。他们饮酒相劝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怡然自得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殊不知须臾就要灰飞烟灭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极写人生苦短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总之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这几个句子都以阔大的背景凸显了人的微不足道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就像天地间的蜉蝣和沧海里的一粟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从而引出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羡长江之无穷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逝者如斯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而未尝往也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盈虚者如彼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而卒莫消长也。盖将自其变者而观之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则天地曾不能以一瞬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自其不变者而观之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则物与我皆无尽也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设譬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阐明万物变与不变的哲理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并扩而展之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使之成为具有普遍意义的处世理念。他用带有理趣的逻辑思维来反驳客人的消极出世思想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把人们意料之中的一点意思写得出人意料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十分神奇。由于他的达观、他的超然物外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故其能于常事之中显出不同凡响的见解。作为一个被贬的士大夫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能够在赋中写出如此豁达的情趣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实在难能可贵。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在这篇赋中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贯串全文的主线是什么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本文以作者的感情变化为线索贯串全文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于是饮酒乐甚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托遗响于悲风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客喜而笑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也就是由乐而悲、由悲而喜。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课文一开头便展现了一个诗情画意的境界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主客秋夜荡舟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把酒诵诗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如此良辰美景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作者油然而生飘飘欲仙之喜。接下来由饮酒放歌的欢乐中伴入了悲凉的箫声。箫声起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悲意生。哀怨、爱慕、哭泣、申诉、潜龙舞、嫠妇泣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渲染了箫声的悲凉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主客触景生情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由欢乐转入悲哀。紧接着写客人感慨人生短促无常的悲观情绪。作者在此借主客问答的形式抚今追昔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畅述对天地人生的感触。想到自己被贬谪黄州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年华虚度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不禁悲从中来。最后以明月江水作比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完成了由悲转喜的过渡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主客开怀畅饮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兴尽入睡。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你认为当初的月夜泛舟真有这么一番主客问答吗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对这场人生观讨论的意义当如何认识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据说东坡泛舟赤壁确有一乐师相随。但主客问答肯定是虚拟的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这是赋体的一种传统表现手法。客之言与苏子之言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各代表了苏轼被贬谪黄州后的思想中的一个方面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主客对话所表现的忧伤与喜乐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都是作者内心矛盾和复杂情感的真实反映。作者抒发哀怨之情时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流露出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人生无常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的消极情绪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但他并不甘心消沉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而能主动地从消极、哀怨中解脱出来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因而胸襟豁达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思想开阔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表现出一种洒脱、豪迈的气度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使文章具有某些积极进取、达观超然的感情基调。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课文是怎样将景、情、理结合在一起的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《赤壁赋》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是一篇游记散文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但作者绝不单是为了记游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而是重在抒情和说理。苏轼的高明之处在于他将抒情和说理都依托于景物描写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因景而生情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借物而喻理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写景、抒情、说理三者结合得非常紧密。文中先描绘清风、江水、明月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作者正是在看到江上的清风明月之后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产生了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遗世独立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之情。文中说理部分也紧紧扣住这几处景物描写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用自然景物来隐喻哲理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阐发哲理。这就是借物而喻理。如第三段中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关于人生无常的议论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都离不开自然景物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羡长江之无穷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一句扣住江水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抱明月而长终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一句扣住明月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托遗响于悲风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一句扣住清风。这几句表明了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虚无消极的人生观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它的内涵无不借助这些具体而实在的自然景物表达出来。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504983"/>
          <a:ext cx="8128000" cy="4516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2" name="文档" r:id="rId5" imgW="3840480" imgH="2132330" progId="Word.Document.12">
                  <p:embed/>
                </p:oleObj>
              </mc:Choice>
              <mc:Fallback>
                <p:oleObj name="文档" r:id="rId5" imgW="3840480" imgH="2132330" progId="Word.Document.12">
                  <p:embed/>
                  <p:pic>
                    <p:nvPicPr>
                      <p:cNvPr id="0" name="图片 4199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504983"/>
                        <a:ext cx="8128000" cy="4516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3068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巧借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写胸怀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《赤壁赋》通篇以景贯串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是主景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山川、江水辅之。首段以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开卷。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清风徐来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水波不兴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徘徊于斗牛之间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几句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极凝练简洁地点出风月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写出江景。接着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文章反复再现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的形象。如歌中的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击空明兮溯流光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客引曹操的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月明星稀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抱明月而长终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托遗响于悲风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苏轼应答的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惟江上之清风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与山间之明月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都紧紧扣住了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。这种景物的连贯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不仅在结构上使全文浑然一体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而且还贯通了全篇的感情脉络。星空澄净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清风吹来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月移船行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无边的风月渺渺入怀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人好像升入仙境。正当主客陶然其中感到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扣舷而歌却又引出了缠绵悲凉的洞箫声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刹那间情绪转向了莫名的惆怅。这是借景生情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景是情的外现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情由景生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情是景的内涵。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接下来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月明星稀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乌鹊南飞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再从客的口中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用曹操这个历史人物来抒发感情。最后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仍从眼前的明月、清风引出议论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即由人们常见的山川、风月的变与不变、有穷与无穷来感叹人生。可见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这惯常的景色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写来极似闲笔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在《赤壁赋》中却因为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空明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流光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之景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生出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乐甚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愀然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之情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而读者则是在不知不觉中为这常景打动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为这感情的抑扬起伏所吸引。因为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这景、这情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有历史人物的业绩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有古战场的空寂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有作者的旷达和惆怅。文章正是由于景物的反复穿插、悲喜之情的不断消长、作者情感的痛快吐纳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使景情融合达到完美统一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使常景产生如此感人的魅力。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读懂苏轼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黎文雄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在险峻陡峭的石壁下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在奔腾怒吼的大江边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一个人捋着胡须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昂首挺胸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眺望着那江水与天的边际。他在想些什么呢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每当我看见这幅名为《赤壁赋》的国画时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心中就有种想读懂苏轼的欲望。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苏轼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这位不羁的东坡居士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他的经历是很苦的。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故天将降大任于是人也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必先苦其心志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劳其筋骨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饿其体肤。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他被贬黄州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来到这个叫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赤鼻矶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开始了他曲折的经历。诚然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正是他的不平经历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才促使他写下一系列豪放派诗词。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9168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宋神宗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熙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宁九年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(1076)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十月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王安石变法受挫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变法动向发生逆转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一些投机新法的分子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结党营私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倾轧报复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耿直敢言的苏轼成了官僚们政治倾轧的牺牲品。元丰二年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(1079)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三月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苏东坡由徐州调任湖州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作《湖州谢上表》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七月二十八日突然遭到逮捕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被投入大狱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罪证是苏轼的《湖州谢上表》中的语句和此前所作诗句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指斥乘舆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包藏祸心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。这就是著名的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乌台诗案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。一时亲友惊散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家人震恐。苏轼在狱中遭受诟辱折磨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幸亏亲友的营救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同年年底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结案出狱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以水部员外郎黄州团练副使的身份被贬谪到黄州。在黄州期间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他经常来赤鼻矶游览眺望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或泛舟江中。元丰五年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(1082)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七月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苏轼又来到赤鼻矶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这时他已年近半百。站在矶头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望着滚滚东去的江水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想起自己建功立业的抱负也付之东流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他不禁俯仰古今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浮想联翩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写下了名作《念奴娇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赤壁怀古》。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937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读苏轼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首先要读他的胸襟。要排遣心中的郁闷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自然要饮酒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于是有了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障泥未解玉骢骄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我欲醉眠芳草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酒酣胸胆尚开张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。苏轼的饮酒是遣怀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并非消沉。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寄蜉蝣于天地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渺沧海之一粟。哀吾生之须臾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羡长江之无穷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就是在这里写下的。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小舟从此逝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江海寄余生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枝上柳绵吹又少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天涯何处无芳草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好一个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天涯何处无芳草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”!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苏轼才高八斗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厚积薄发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是金子总会发光的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这一句一句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字里行间不都透露出他的志存高远、他的豁达胸襟吗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我常常想起苏轼举酒临江的这一幕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这是一种豪迈气概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是豪放派的力量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读苏轼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不能不读他的多情。《水调歌头》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明月几时有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里的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但愿人长久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千里共婵娟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流传千古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《念奴娇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赤壁怀古》里的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故国神游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多情应笑我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早生华发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脍炙人口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他思念亡妻的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十年生死两茫茫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不思量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自难忘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更是感人肺腑。文人便是多情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寄情于文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才使文学作品有生命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有活力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活到现在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活到永远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读苏轼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更要读他的爱国。尽管他屡次被贬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但这丝毫未削弱他的精忠报国之心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反而激起他的报国激情。在他想起周瑜当年的飒爽英姿时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多么渴望自己能够像他那样为国家建立奇功呀。只可惜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报国无门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在官场失意、心中的压抑再度被触动了的时候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他又回到现实中来了。他是一个无处施展能力的人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故作小红桃杏色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尚余孤瘦雪霜姿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做傲霜挺立的自己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休对故人思故国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且将新火试新茶。诗酒趁年华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趁着年轻气盛的时候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喝我的酒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作我的诗。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风起了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卷起江水撼动着石壁。明朗的月光下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一叶扁舟渐渐远去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只留下那读不尽的苏轼的背影。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algn="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摘自《美文》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苏轼是一个品读不尽的文化符号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更是一个活生生的有情感、有风骨的文化名人。作者由画而思人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观其形貌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睹其风神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读其品格。条理井然的结构清晰地显示了作者的行文思路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多处引用苏轼诗文中的语句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文章首尾相合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开阖自如。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美文品读</a:t>
            </a: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读《赤壁赋》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你会觉得自己处于一种月光水色的笼罩之中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仿佛聆听一位哲人向你阐述人生的道理。令我们折服的是作者在到达流放地而几乎丧失人身自由的情况下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一点也不灰心丧气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反而是那么坦荡、旷达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具有强烈的生活信念。作者融情于大自然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得人生旷达胸怀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在大自然里寻找精神的愉悦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感悟自我生命的意义。本文的有关语言和思想可以用在以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直面挫折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乐观人生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生命的本色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等为立意的作文中。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美文品读</a:t>
            </a: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NEU-BZ-S92"/>
                <a:cs typeface="Times New Roman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卓绝千古的《赤壁赋》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给我们展示的是苏子的旷达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让我们思考的却是人生的意义。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寄蜉蝣于天地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渺沧海之一粟。哀吾生之须臾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羡长江之无穷。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人在茫茫无垠、苍苍浩渺的宇宙中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一个生命置身于宇宙之中如同芥子或米粒般微小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仅仅是一个个体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是微不足道的一个点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是茫茫幽邃、无始无终的自然中的一个无限小的部分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这是一种多么弱小的存在啊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人生又是多么有幸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江上之清风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山间之明月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耳得之而为声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目遇之而成色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取之无禁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用之不竭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我们又何必在意那微不足道的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得失</a:t>
            </a:r>
            <a:r>
              <a:rPr lang="en-US" altLang="zh-CN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美文品读</a:t>
            </a: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NEU-BZ-S92"/>
                <a:cs typeface="Times New Roman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在古往今来的人物中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苏轼算是比较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倒霉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的一位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他一生宦海沉浮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仕途坎坷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屡遭贬谪。不论是新党当政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还是旧党得势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无罪的他却总是被越贬越远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但他并没有因此消沉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而是尽情享受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江上之清风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与山间之明月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。面对人生的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风雨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他能坦然地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吟啸且徐行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一蓑烟雨任平生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。这是何等的气魄与心胸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这是何等的智慧与人格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这种乐观旷达的情怀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是我们人生的借鉴。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这年七月十六日和十月十五日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苏轼又两次舟游赤鼻矶之下的长江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写下了著名的《前赤壁赋》《后赤壁赋》。本文是前一篇。其实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苏轼所游的并非三国时周瑜大破曹军的赤壁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作者在这里只是触景生情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采用当时的传说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借题发挥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以抒发自己被贬谪后内心的苦闷和对宇宙、人生的一种感悟。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Y26.eps" descr="id:214749686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92067" y="1484784"/>
            <a:ext cx="4568165" cy="283615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365104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(1037—1101),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北宋文学家、书画家。字子瞻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号东坡居士。眉州眉山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今属四川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人。与父苏洵、弟苏辙合称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三苏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唐宋八大家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之一。词开豪放一派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与辛弃疾并称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苏辛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。代表作有《东坡七集》《东坡乐府》等。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itchFamily="18" charset="0"/>
              </a:rPr>
              <a:t>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唐宋八大家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唐宋时期八大散文作家的合称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即唐代的韩愈、柳宗元和宋代的欧阳修、苏洵、苏轼、苏辙、王安石、曾巩。元末明初时人朱右最初将八个作家的散文作品编选在一起刊行《八先生文集》。明朝中叶的唐顺之在《文编》一书中也选录了这八位唐宋作家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同时代的古文家茅坤在前人基础上加以整理和编选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取名《唐宋八大家文钞》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144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卷。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唐宋八大家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从此得名。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681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8000" y="2041915"/>
          <a:ext cx="8128000" cy="4433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9" name="文档" r:id="rId3" imgW="3897630" imgH="2124710" progId="Word.Document.12">
                  <p:embed/>
                </p:oleObj>
              </mc:Choice>
              <mc:Fallback>
                <p:oleObj name="文档" r:id="rId3" imgW="3897630" imgH="2124710" progId="Word.Document.12">
                  <p:embed/>
                  <p:pic>
                    <p:nvPicPr>
                      <p:cNvPr id="0" name="图片 3073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041915"/>
                        <a:ext cx="8128000" cy="4433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700808"/>
          <a:ext cx="8128000" cy="395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文档" r:id="rId3" imgW="3898900" imgH="1896110" progId="Word.Document.12">
                  <p:embed/>
                </p:oleObj>
              </mc:Choice>
              <mc:Fallback>
                <p:oleObj name="文档" r:id="rId3" imgW="3898900" imgH="1896110" progId="Word.Document.12">
                  <p:embed/>
                  <p:pic>
                    <p:nvPicPr>
                      <p:cNvPr id="0" name="图片 378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700808"/>
                        <a:ext cx="8128000" cy="3956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522729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浩浩乎如冯虚御风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9952" y="568577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3457" y="5682363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7466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1784767"/>
          <a:ext cx="8128000" cy="4768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0" name="文档" r:id="rId3" imgW="3840480" imgH="2251710" progId="Word.Document.12">
                  <p:embed/>
                </p:oleObj>
              </mc:Choice>
              <mc:Fallback>
                <p:oleObj name="文档" r:id="rId3" imgW="3840480" imgH="2251710" progId="Word.Document.12">
                  <p:embed/>
                  <p:pic>
                    <p:nvPicPr>
                      <p:cNvPr id="0" name="图片 358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784767"/>
                        <a:ext cx="8128000" cy="4768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366993" y="1838598"/>
            <a:ext cx="280831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6953" y="2392948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10006" y="2929735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21490" y="3481735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14277" y="4027404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55976" y="4525364"/>
            <a:ext cx="8856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84901" y="5054790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56443" y="5588920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94985" y="6115010"/>
            <a:ext cx="18002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主题1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0</TotalTime>
  <Words>6476</Words>
  <Application>Kingsoft Office WPP</Application>
  <PresentationFormat>全屏显示(4:3)</PresentationFormat>
  <Paragraphs>283</Paragraphs>
  <Slides>35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主题1</vt:lpstr>
      <vt:lpstr>城市剪影</vt:lpstr>
      <vt:lpstr>Word.Document.12</vt:lpstr>
      <vt:lpstr>9　赤壁赋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2015-04-23T00:36:00Z</dcterms:created>
  <dcterms:modified xsi:type="dcterms:W3CDTF">2017-09-13T01:05:19Z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