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6" r:id="rId3"/>
  </p:sldMasterIdLst>
  <p:notesMasterIdLst>
    <p:notesMasterId r:id="rId40"/>
  </p:notesMasterIdLst>
  <p:sldIdLst>
    <p:sldId id="273" r:id="rId4"/>
    <p:sldId id="275" r:id="rId5"/>
    <p:sldId id="291" r:id="rId6"/>
    <p:sldId id="334" r:id="rId7"/>
    <p:sldId id="354" r:id="rId8"/>
    <p:sldId id="355" r:id="rId9"/>
    <p:sldId id="274" r:id="rId10"/>
    <p:sldId id="263" r:id="rId11"/>
    <p:sldId id="264" r:id="rId12"/>
    <p:sldId id="317" r:id="rId13"/>
    <p:sldId id="267" r:id="rId14"/>
    <p:sldId id="268" r:id="rId15"/>
    <p:sldId id="295" r:id="rId16"/>
    <p:sldId id="335" r:id="rId17"/>
    <p:sldId id="338" r:id="rId18"/>
    <p:sldId id="350" r:id="rId19"/>
    <p:sldId id="265" r:id="rId20"/>
    <p:sldId id="340" r:id="rId21"/>
    <p:sldId id="341" r:id="rId22"/>
    <p:sldId id="342" r:id="rId23"/>
    <p:sldId id="266" r:id="rId24"/>
    <p:sldId id="360" r:id="rId25"/>
    <p:sldId id="351" r:id="rId26"/>
    <p:sldId id="269" r:id="rId27"/>
    <p:sldId id="357" r:id="rId28"/>
    <p:sldId id="339" r:id="rId29"/>
    <p:sldId id="344" r:id="rId30"/>
    <p:sldId id="353" r:id="rId31"/>
    <p:sldId id="358" r:id="rId32"/>
    <p:sldId id="270" r:id="rId33"/>
    <p:sldId id="345" r:id="rId34"/>
    <p:sldId id="346" r:id="rId35"/>
    <p:sldId id="347" r:id="rId36"/>
    <p:sldId id="359" r:id="rId37"/>
    <p:sldId id="271" r:id="rId38"/>
    <p:sldId id="348" r:id="rId3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349" autoAdjust="0"/>
  </p:normalViewPr>
  <p:slideViewPr>
    <p:cSldViewPr showGuides="1">
      <p:cViewPr varScale="1">
        <p:scale>
          <a:sx n="84" d="100"/>
          <a:sy n="84" d="100"/>
        </p:scale>
        <p:origin x="1068"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notesMaster" Target="notesMasters/notesMaster1.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5" Type="http://schemas.openxmlformats.org/officeDocument/2006/relationships/slide" Target="../slides/slide8.xml"/><Relationship Id="rId4" Type="http://schemas.openxmlformats.org/officeDocument/2006/relationships/slide" Target="../slides/slide9.xml"/><Relationship Id="rId3" Type="http://schemas.openxmlformats.org/officeDocument/2006/relationships/slide" Target="../slides/slide17.xml"/><Relationship Id="rId2" Type="http://schemas.openxmlformats.org/officeDocument/2006/relationships/slide" Target="../slides/slide30.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5" Type="http://schemas.openxmlformats.org/officeDocument/2006/relationships/slide" Target="../slides/slide8.xml"/><Relationship Id="rId4" Type="http://schemas.openxmlformats.org/officeDocument/2006/relationships/slide" Target="../slides/slide9.xml"/><Relationship Id="rId3" Type="http://schemas.openxmlformats.org/officeDocument/2006/relationships/slide" Target="../slides/slide17.xml"/><Relationship Id="rId2" Type="http://schemas.openxmlformats.org/officeDocument/2006/relationships/slide" Target="../slides/slide30.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slide" Target="../slides/slide8.xml"/><Relationship Id="rId4" Type="http://schemas.openxmlformats.org/officeDocument/2006/relationships/slide" Target="../slides/slide9.xml"/><Relationship Id="rId3" Type="http://schemas.openxmlformats.org/officeDocument/2006/relationships/slide" Target="../slides/slide17.xml"/><Relationship Id="rId2" Type="http://schemas.openxmlformats.org/officeDocument/2006/relationships/slide" Target="../slides/slide30.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slide" Target="../slides/slide8.xml"/><Relationship Id="rId4" Type="http://schemas.openxmlformats.org/officeDocument/2006/relationships/slide" Target="../slides/slide9.xml"/><Relationship Id="rId3" Type="http://schemas.openxmlformats.org/officeDocument/2006/relationships/slide" Target="../slides/slide17.xml"/><Relationship Id="rId2" Type="http://schemas.openxmlformats.org/officeDocument/2006/relationships/slide" Target="../slides/slide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节标题">
    <p:spTree>
      <p:nvGrpSpPr>
        <p:cNvPr id="1" name=""/>
        <p:cNvGrpSpPr/>
        <p:nvPr/>
      </p:nvGrpSpPr>
      <p:grpSpPr>
        <a:xfrm>
          <a:off x="0" y="0"/>
          <a:ext cx="0" cy="0"/>
          <a:chOff x="0" y="0"/>
          <a:chExt cx="0" cy="0"/>
        </a:xfrm>
      </p:grpSpPr>
      <p:pic>
        <p:nvPicPr>
          <p:cNvPr id="5" name="图片 4" descr="font.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dirty="0"/>
          </a:p>
        </p:txBody>
      </p:sp>
      <p:grpSp>
        <p:nvGrpSpPr>
          <p:cNvPr id="2" name="组合 1"/>
          <p:cNvGrpSpPr/>
          <p:nvPr/>
        </p:nvGrpSpPr>
        <p:grpSpPr>
          <a:xfrm>
            <a:off x="2411760" y="1558504"/>
            <a:ext cx="5946429" cy="214312"/>
            <a:chOff x="2411760" y="1558504"/>
            <a:chExt cx="5946429" cy="214312"/>
          </a:xfrm>
        </p:grpSpPr>
        <p:sp>
          <p:nvSpPr>
            <p:cNvPr id="12" name="Line 46"/>
            <p:cNvSpPr>
              <a:spLocks noChangeShapeType="1"/>
            </p:cNvSpPr>
            <p:nvPr/>
          </p:nvSpPr>
          <p:spPr bwMode="auto">
            <a:xfrm>
              <a:off x="2626073" y="1663279"/>
              <a:ext cx="5732116" cy="0"/>
            </a:xfrm>
            <a:prstGeom prst="line">
              <a:avLst/>
            </a:prstGeom>
            <a:noFill/>
            <a:ln w="25400">
              <a:solidFill>
                <a:srgbClr val="5F5F5F"/>
              </a:solidFill>
              <a:prstDash val="sysDot"/>
              <a:rou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3" name="十六角星 12"/>
            <p:cNvSpPr/>
            <p:nvPr/>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栏目一">
    <p:spTree>
      <p:nvGrpSpPr>
        <p:cNvPr id="1" name=""/>
        <p:cNvGrpSpPr/>
        <p:nvPr/>
      </p:nvGrpSpPr>
      <p:grpSpPr>
        <a:xfrm>
          <a:off x="0" y="0"/>
          <a:ext cx="0" cy="0"/>
          <a:chOff x="0" y="0"/>
          <a:chExt cx="0" cy="0"/>
        </a:xfrm>
      </p:grpSpPr>
      <p:sp>
        <p:nvSpPr>
          <p:cNvPr id="13" name="五边形 12">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佳作赏析</a:t>
            </a:r>
            <a:endParaRPr lang="zh-CN" altLang="en-US" sz="1600" dirty="0">
              <a:solidFill>
                <a:schemeClr val="accent4">
                  <a:lumMod val="20000"/>
                  <a:lumOff val="80000"/>
                </a:schemeClr>
              </a:solidFill>
            </a:endParaRPr>
          </a:p>
        </p:txBody>
      </p:sp>
      <p:sp>
        <p:nvSpPr>
          <p:cNvPr id="14" name="五边形 13">
            <a:hlinkClick r:id="rId3" action="ppaction://hlinksldjump"/>
          </p:cNvPr>
          <p:cNvSpPr/>
          <p:nvPr userDrawn="1"/>
        </p:nvSpPr>
        <p:spPr>
          <a:xfrm>
            <a:off x="616475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核心归纳</a:t>
            </a:r>
            <a:endParaRPr lang="zh-CN" altLang="en-US" sz="1600" dirty="0">
              <a:solidFill>
                <a:schemeClr val="accent4">
                  <a:lumMod val="20000"/>
                  <a:lumOff val="80000"/>
                </a:schemeClr>
              </a:solidFill>
            </a:endParaRPr>
          </a:p>
        </p:txBody>
      </p:sp>
      <p:sp>
        <p:nvSpPr>
          <p:cNvPr id="15" name="五边形 14">
            <a:hlinkClick r:id="rId4" action="ppaction://hlinksldjump"/>
          </p:cNvPr>
          <p:cNvSpPr/>
          <p:nvPr userDrawn="1"/>
        </p:nvSpPr>
        <p:spPr>
          <a:xfrm>
            <a:off x="4940616" y="282159"/>
            <a:ext cx="1368152" cy="312979"/>
          </a:xfrm>
          <a:prstGeom prst="homePlat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预习导引</a:t>
            </a:r>
            <a:endParaRPr lang="zh-CN" altLang="en-US" sz="1600" dirty="0">
              <a:solidFill>
                <a:schemeClr val="accent4">
                  <a:lumMod val="20000"/>
                  <a:lumOff val="80000"/>
                </a:schemeClr>
              </a:solidFill>
            </a:endParaRPr>
          </a:p>
        </p:txBody>
      </p:sp>
      <p:sp>
        <p:nvSpPr>
          <p:cNvPr id="8" name="五边形 7">
            <a:hlinkClick r:id="rId5" action="ppaction://hlinksldjump"/>
          </p:cNvPr>
          <p:cNvSpPr/>
          <p:nvPr userDrawn="1"/>
        </p:nvSpPr>
        <p:spPr>
          <a:xfrm>
            <a:off x="4317166" y="282159"/>
            <a:ext cx="77604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首 页</a:t>
            </a:r>
            <a:endParaRPr lang="zh-CN" altLang="en-US" sz="1600" dirty="0">
              <a:solidFill>
                <a:schemeClr val="accent5">
                  <a:lumMod val="20000"/>
                  <a:lumOff val="80000"/>
                </a:schemeClr>
              </a:solidFill>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sp>
        <p:nvSpPr>
          <p:cNvPr id="13" name="五边形 12">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佳作赏析</a:t>
            </a:r>
            <a:endParaRPr lang="zh-CN" altLang="en-US" sz="1600" dirty="0">
              <a:solidFill>
                <a:schemeClr val="accent4">
                  <a:lumMod val="20000"/>
                  <a:lumOff val="80000"/>
                </a:schemeClr>
              </a:solidFill>
            </a:endParaRPr>
          </a:p>
        </p:txBody>
      </p:sp>
      <p:sp>
        <p:nvSpPr>
          <p:cNvPr id="14" name="五边形 13">
            <a:hlinkClick r:id="rId3" action="ppaction://hlinksldjump"/>
          </p:cNvPr>
          <p:cNvSpPr/>
          <p:nvPr userDrawn="1"/>
        </p:nvSpPr>
        <p:spPr>
          <a:xfrm>
            <a:off x="616475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核心归纳</a:t>
            </a:r>
            <a:endParaRPr lang="zh-CN" altLang="en-US" sz="1600" dirty="0">
              <a:solidFill>
                <a:schemeClr val="accent4">
                  <a:lumMod val="20000"/>
                  <a:lumOff val="80000"/>
                </a:schemeClr>
              </a:solidFill>
            </a:endParaRPr>
          </a:p>
        </p:txBody>
      </p:sp>
      <p:sp>
        <p:nvSpPr>
          <p:cNvPr id="15" name="五边形 14">
            <a:hlinkClick r:id="rId4" action="ppaction://hlinksldjump"/>
          </p:cNvPr>
          <p:cNvSpPr/>
          <p:nvPr userDrawn="1"/>
        </p:nvSpPr>
        <p:spPr>
          <a:xfrm>
            <a:off x="4940616"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预习导引</a:t>
            </a:r>
            <a:endParaRPr lang="zh-CN" altLang="en-US" sz="1600" dirty="0">
              <a:solidFill>
                <a:schemeClr val="accent5">
                  <a:lumMod val="20000"/>
                  <a:lumOff val="80000"/>
                </a:schemeClr>
              </a:solidFill>
            </a:endParaRPr>
          </a:p>
        </p:txBody>
      </p:sp>
      <p:sp>
        <p:nvSpPr>
          <p:cNvPr id="5" name="五边形 4">
            <a:hlinkClick r:id="rId5" action="ppaction://hlinksldjump"/>
          </p:cNvPr>
          <p:cNvSpPr/>
          <p:nvPr userDrawn="1"/>
        </p:nvSpPr>
        <p:spPr>
          <a:xfrm>
            <a:off x="4317166" y="282159"/>
            <a:ext cx="776042" cy="312979"/>
          </a:xfrm>
          <a:prstGeom prst="homePlat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首 页</a:t>
            </a:r>
            <a:endParaRPr lang="zh-CN" altLang="en-US" sz="1600" dirty="0">
              <a:solidFill>
                <a:schemeClr val="accent4">
                  <a:lumMod val="20000"/>
                  <a:lumOff val="80000"/>
                </a:schemeClr>
              </a:solidFill>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sp>
        <p:nvSpPr>
          <p:cNvPr id="8" name="五边形 7">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佳作赏析</a:t>
            </a:r>
            <a:endParaRPr lang="zh-CN" altLang="en-US" sz="1600" dirty="0">
              <a:solidFill>
                <a:schemeClr val="accent4">
                  <a:lumMod val="20000"/>
                  <a:lumOff val="80000"/>
                </a:schemeClr>
              </a:solidFill>
            </a:endParaRPr>
          </a:p>
        </p:txBody>
      </p:sp>
      <p:sp>
        <p:nvSpPr>
          <p:cNvPr id="9" name="五边形 8">
            <a:hlinkClick r:id="rId3" action="ppaction://hlinksldjump"/>
          </p:cNvPr>
          <p:cNvSpPr/>
          <p:nvPr userDrawn="1"/>
        </p:nvSpPr>
        <p:spPr>
          <a:xfrm>
            <a:off x="6164752"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核心归纳</a:t>
            </a:r>
            <a:endParaRPr lang="zh-CN" altLang="en-US" sz="1600" dirty="0">
              <a:solidFill>
                <a:schemeClr val="accent5">
                  <a:lumMod val="20000"/>
                  <a:lumOff val="80000"/>
                </a:schemeClr>
              </a:solidFill>
            </a:endParaRPr>
          </a:p>
        </p:txBody>
      </p:sp>
      <p:sp>
        <p:nvSpPr>
          <p:cNvPr id="10" name="五边形 9">
            <a:hlinkClick r:id="rId4" action="ppaction://hlinksldjump"/>
          </p:cNvPr>
          <p:cNvSpPr/>
          <p:nvPr userDrawn="1"/>
        </p:nvSpPr>
        <p:spPr>
          <a:xfrm>
            <a:off x="4940616"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预习导引</a:t>
            </a:r>
            <a:endParaRPr lang="zh-CN" altLang="en-US" sz="1600" dirty="0">
              <a:solidFill>
                <a:schemeClr val="accent4">
                  <a:lumMod val="20000"/>
                  <a:lumOff val="80000"/>
                </a:schemeClr>
              </a:solidFill>
            </a:endParaRPr>
          </a:p>
        </p:txBody>
      </p:sp>
      <p:sp>
        <p:nvSpPr>
          <p:cNvPr id="5" name="五边形 4">
            <a:hlinkClick r:id="rId5" action="ppaction://hlinksldjump"/>
          </p:cNvPr>
          <p:cNvSpPr/>
          <p:nvPr userDrawn="1"/>
        </p:nvSpPr>
        <p:spPr>
          <a:xfrm>
            <a:off x="4317166" y="282159"/>
            <a:ext cx="776042" cy="312979"/>
          </a:xfrm>
          <a:prstGeom prst="homePlat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首 页</a:t>
            </a:r>
            <a:endParaRPr lang="zh-CN" altLang="en-US" sz="1600" dirty="0">
              <a:solidFill>
                <a:schemeClr val="accent4">
                  <a:lumMod val="20000"/>
                  <a:lumOff val="80000"/>
                </a:schemeClr>
              </a:solidFill>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sp>
        <p:nvSpPr>
          <p:cNvPr id="13" name="五边形 12">
            <a:hlinkClick r:id="rId2" action="ppaction://hlinksldjump"/>
          </p:cNvPr>
          <p:cNvSpPr/>
          <p:nvPr userDrawn="1"/>
        </p:nvSpPr>
        <p:spPr>
          <a:xfrm>
            <a:off x="7380312"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佳作赏析</a:t>
            </a:r>
            <a:endParaRPr lang="zh-CN" altLang="en-US" sz="1600" dirty="0">
              <a:solidFill>
                <a:schemeClr val="accent5">
                  <a:lumMod val="20000"/>
                  <a:lumOff val="80000"/>
                </a:schemeClr>
              </a:solidFill>
            </a:endParaRPr>
          </a:p>
        </p:txBody>
      </p:sp>
      <p:sp>
        <p:nvSpPr>
          <p:cNvPr id="14" name="五边形 13">
            <a:hlinkClick r:id="rId3" action="ppaction://hlinksldjump"/>
          </p:cNvPr>
          <p:cNvSpPr/>
          <p:nvPr userDrawn="1"/>
        </p:nvSpPr>
        <p:spPr>
          <a:xfrm>
            <a:off x="616475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核心归纳</a:t>
            </a:r>
            <a:endParaRPr lang="zh-CN" altLang="en-US" sz="1600" dirty="0">
              <a:solidFill>
                <a:schemeClr val="accent4">
                  <a:lumMod val="20000"/>
                  <a:lumOff val="80000"/>
                </a:schemeClr>
              </a:solidFill>
            </a:endParaRPr>
          </a:p>
        </p:txBody>
      </p:sp>
      <p:sp>
        <p:nvSpPr>
          <p:cNvPr id="15" name="五边形 14">
            <a:hlinkClick r:id="rId4" action="ppaction://hlinksldjump"/>
          </p:cNvPr>
          <p:cNvSpPr/>
          <p:nvPr userDrawn="1"/>
        </p:nvSpPr>
        <p:spPr>
          <a:xfrm>
            <a:off x="4940616"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预习导引</a:t>
            </a:r>
            <a:endParaRPr lang="zh-CN" altLang="en-US" sz="1600" dirty="0">
              <a:solidFill>
                <a:schemeClr val="accent4">
                  <a:lumMod val="20000"/>
                  <a:lumOff val="80000"/>
                </a:schemeClr>
              </a:solidFill>
            </a:endParaRPr>
          </a:p>
        </p:txBody>
      </p:sp>
      <p:sp>
        <p:nvSpPr>
          <p:cNvPr id="5" name="五边形 4">
            <a:hlinkClick r:id="rId5" action="ppaction://hlinksldjump"/>
          </p:cNvPr>
          <p:cNvSpPr/>
          <p:nvPr userDrawn="1"/>
        </p:nvSpPr>
        <p:spPr>
          <a:xfrm>
            <a:off x="4317166" y="282159"/>
            <a:ext cx="776042" cy="312979"/>
          </a:xfrm>
          <a:prstGeom prst="homePlat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首 页</a:t>
            </a:r>
            <a:endParaRPr lang="zh-CN" altLang="en-US" sz="1600" dirty="0">
              <a:solidFill>
                <a:schemeClr val="accent4">
                  <a:lumMod val="20000"/>
                  <a:lumOff val="80000"/>
                </a:schemeClr>
              </a:solidFill>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p:pic>
        <p:nvPicPr>
          <p:cNvPr id="2050" name="图片 2049" descr="关系图"/>
          <p:cNvPicPr>
            <a:picLocks noChangeAspect="1"/>
          </p:cNvPicPr>
          <p:nvPr/>
        </p:nvPicPr>
        <p:blipFill>
          <a:blip r:embed="rId2"/>
          <a:srcRect r="2528" b="10909"/>
          <a:stretch>
            <a:fillRect/>
          </a:stretch>
        </p:blipFill>
        <p:spPr>
          <a:xfrm>
            <a:off x="179388" y="692150"/>
            <a:ext cx="8913812" cy="6110288"/>
          </a:xfrm>
          <a:prstGeom prst="rect">
            <a:avLst/>
          </a:prstGeom>
          <a:noFill/>
          <a:ln w="9525">
            <a:noFill/>
            <a:miter/>
          </a:ln>
        </p:spPr>
      </p:pic>
      <p:sp>
        <p:nvSpPr>
          <p:cNvPr id="2051" name="副标题 2050"/>
          <p:cNvSpPr/>
          <p:nvPr>
            <p:ph type="subTitle" idx="1"/>
          </p:nvPr>
        </p:nvSpPr>
        <p:spPr>
          <a:xfrm>
            <a:off x="1908175" y="2492375"/>
            <a:ext cx="5545138" cy="1222375"/>
          </a:xfrm>
          <a:prstGeom prst="rect">
            <a:avLst/>
          </a:prstGeom>
          <a:noFill/>
          <a:ln w="9525">
            <a:noFill/>
            <a:miter/>
          </a:ln>
        </p:spPr>
        <p:txBody>
          <a:bodyPr anchor="ctr"/>
          <a:lstStyle>
            <a:lvl1pPr marL="0" lvl="0" indent="0" algn="ctr">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a:t>单击此处编辑母版副标题样式</a:t>
            </a:r>
            <a:endParaRPr lang="zh-CN" altLang="en-US"/>
          </a:p>
        </p:txBody>
      </p:sp>
      <p:sp>
        <p:nvSpPr>
          <p:cNvPr id="2052" name="日期占位符 2051"/>
          <p:cNvSpPr/>
          <p:nvPr>
            <p:ph type="dt" sz="half" idx="2"/>
          </p:nvPr>
        </p:nvSpPr>
        <p:spPr>
          <a:xfrm>
            <a:off x="457200" y="6245225"/>
            <a:ext cx="2133600" cy="476250"/>
          </a:xfrm>
          <a:prstGeom prst="rect">
            <a:avLst/>
          </a:prstGeom>
          <a:noFill/>
          <a:ln w="9525">
            <a:noFill/>
            <a:miter/>
          </a:ln>
        </p:spPr>
        <p:txBody>
          <a:bodyPr anchor="t"/>
          <a:p>
            <a:endParaRPr lang="zh-CN" altLang="en-US" dirty="0"/>
          </a:p>
        </p:txBody>
      </p:sp>
      <p:sp>
        <p:nvSpPr>
          <p:cNvPr id="2053" name="页脚占位符 2052"/>
          <p:cNvSpPr/>
          <p:nvPr>
            <p:ph type="ftr" sz="quarter" idx="3"/>
          </p:nvPr>
        </p:nvSpPr>
        <p:spPr>
          <a:xfrm>
            <a:off x="3124200" y="6245225"/>
            <a:ext cx="2895600" cy="476250"/>
          </a:xfrm>
          <a:prstGeom prst="rect">
            <a:avLst/>
          </a:prstGeom>
          <a:noFill/>
          <a:ln w="9525">
            <a:noFill/>
            <a:miter/>
          </a:ln>
        </p:spPr>
        <p:txBody>
          <a:bodyPr anchor="t"/>
          <a:p>
            <a:endParaRPr lang="zh-CN" altLang="en-US" dirty="0"/>
          </a:p>
        </p:txBody>
      </p:sp>
      <p:sp>
        <p:nvSpPr>
          <p:cNvPr id="2054" name="灯片编号占位符 2053"/>
          <p:cNvSpPr/>
          <p:nvPr>
            <p:ph type="sldNum" sz="quarter" idx="4"/>
          </p:nvPr>
        </p:nvSpPr>
        <p:spPr>
          <a:xfrm>
            <a:off x="6553200" y="6245225"/>
            <a:ext cx="2133600" cy="476250"/>
          </a:xfrm>
          <a:prstGeom prst="rect">
            <a:avLst/>
          </a:prstGeom>
          <a:noFill/>
          <a:ln w="9525">
            <a:noFill/>
            <a:miter/>
          </a:ln>
        </p:spPr>
        <p:txBody>
          <a:bodyPr anchor="t"/>
          <a:p>
            <a:fld id="{9A0DB2DC-4C9A-4742-B13C-FB6460FD3503}" type="slidenum">
              <a:rPr lang="zh-CN"/>
            </a:fld>
            <a:endParaRPr lang="zh-CN"/>
          </a:p>
        </p:txBody>
      </p:sp>
      <p:sp>
        <p:nvSpPr>
          <p:cNvPr id="2055" name="矩形 2054"/>
          <p:cNvSpPr/>
          <p:nvPr/>
        </p:nvSpPr>
        <p:spPr>
          <a:xfrm>
            <a:off x="1588" y="549275"/>
            <a:ext cx="9144000" cy="1511300"/>
          </a:xfrm>
          <a:prstGeom prst="rect">
            <a:avLst/>
          </a:prstGeom>
          <a:gradFill rotWithShape="0">
            <a:gsLst>
              <a:gs pos="0">
                <a:schemeClr val="bg2">
                  <a:gamma/>
                  <a:tint val="0"/>
                  <a:invGamma/>
                  <a:alpha val="100000"/>
                </a:schemeClr>
              </a:gs>
              <a:gs pos="100000">
                <a:schemeClr val="bg2">
                  <a:alpha val="53999"/>
                </a:schemeClr>
              </a:gs>
            </a:gsLst>
            <a:lin ang="0" scaled="1"/>
            <a:tileRect/>
          </a:gradFill>
          <a:ln w="9525">
            <a:noFill/>
            <a:miter/>
          </a:ln>
        </p:spPr>
        <p:txBody>
          <a:bodyPr/>
          <a:p>
            <a:endParaRPr lang="zh-CN" altLang="en-US"/>
          </a:p>
        </p:txBody>
      </p:sp>
      <p:sp>
        <p:nvSpPr>
          <p:cNvPr id="2056" name="标题 2055"/>
          <p:cNvSpPr/>
          <p:nvPr>
            <p:ph type="ctrTitle"/>
          </p:nvPr>
        </p:nvSpPr>
        <p:spPr>
          <a:xfrm>
            <a:off x="755650" y="620713"/>
            <a:ext cx="7772400" cy="1470025"/>
          </a:xfrm>
          <a:prstGeom prst="rect">
            <a:avLst/>
          </a:prstGeom>
          <a:noFill/>
          <a:ln w="9525">
            <a:noFill/>
            <a:miter/>
          </a:ln>
        </p:spPr>
        <p:txBody>
          <a:bodyPr anchor="ctr"/>
          <a:lstStyle>
            <a:lvl1pPr lvl="0">
              <a:defRPr sz="3600" b="0" kern="1200"/>
            </a:lvl1pPr>
          </a:lstStyle>
          <a:p>
            <a:pPr lvl="0"/>
            <a:r>
              <a:rPr lang="zh-CN" altLang="en-US"/>
              <a:t>单击此处编辑母版标题样式</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55"/>
                                        </p:tgtEl>
                                        <p:attrNameLst>
                                          <p:attrName>style.visibility</p:attrName>
                                        </p:attrNameLst>
                                      </p:cBhvr>
                                      <p:to>
                                        <p:strVal val="visible"/>
                                      </p:to>
                                    </p:set>
                                    <p:anim calcmode="lin" valueType="num">
                                      <p:cBhvr>
                                        <p:cTn id="7" dur="1000" fill="hold"/>
                                        <p:tgtEl>
                                          <p:spTgt spid="2055"/>
                                        </p:tgtEl>
                                        <p:attrNameLst>
                                          <p:attrName>ppt_x</p:attrName>
                                        </p:attrNameLst>
                                      </p:cBhvr>
                                      <p:tavLst>
                                        <p:tav tm="0">
                                          <p:val>
                                            <p:strVal val="#ppt_x-.2"/>
                                          </p:val>
                                        </p:tav>
                                        <p:tav tm="100000">
                                          <p:val>
                                            <p:strVal val="#ppt_x"/>
                                          </p:val>
                                        </p:tav>
                                      </p:tavLst>
                                    </p:anim>
                                    <p:anim calcmode="lin" valueType="num">
                                      <p:cBhvr>
                                        <p:cTn id="8" dur="1000" fill="hold"/>
                                        <p:tgtEl>
                                          <p:spTgt spid="2055"/>
                                        </p:tgtEl>
                                        <p:attrNameLst>
                                          <p:attrName>ppt_y</p:attrName>
                                        </p:attrNameLst>
                                      </p:cBhvr>
                                      <p:tavLst>
                                        <p:tav tm="0">
                                          <p:val>
                                            <p:strVal val="#ppt_y"/>
                                          </p:val>
                                        </p:tav>
                                        <p:tav tm="100000">
                                          <p:val>
                                            <p:strVal val="#ppt_y"/>
                                          </p:val>
                                        </p:tav>
                                      </p:tavLst>
                                    </p:anim>
                                    <p:animEffect transition="in" filter="wipe(right)" prLst="gradientSize: 0.1">
                                      <p:cBhvr>
                                        <p:cTn id="9" dur="1000"/>
                                        <p:tgtEl>
                                          <p:spTgt spid="2055"/>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2056"/>
                                        </p:tgtEl>
                                        <p:attrNameLst>
                                          <p:attrName>style.visibility</p:attrName>
                                        </p:attrNameLst>
                                      </p:cBhvr>
                                      <p:to>
                                        <p:strVal val="visible"/>
                                      </p:to>
                                    </p:set>
                                    <p:anim calcmode="lin" valueType="num">
                                      <p:cBhvr>
                                        <p:cTn id="12" dur="1000" fill="hold"/>
                                        <p:tgtEl>
                                          <p:spTgt spid="2056"/>
                                        </p:tgtEl>
                                        <p:attrNameLst>
                                          <p:attrName>ppt_x</p:attrName>
                                        </p:attrNameLst>
                                      </p:cBhvr>
                                      <p:tavLst>
                                        <p:tav tm="0">
                                          <p:val>
                                            <p:strVal val="#ppt_x-.2"/>
                                          </p:val>
                                        </p:tav>
                                        <p:tav tm="100000">
                                          <p:val>
                                            <p:strVal val="#ppt_x"/>
                                          </p:val>
                                        </p:tav>
                                      </p:tavLst>
                                    </p:anim>
                                    <p:anim calcmode="lin" valueType="num">
                                      <p:cBhvr>
                                        <p:cTn id="13" dur="1000" fill="hold"/>
                                        <p:tgtEl>
                                          <p:spTgt spid="2056"/>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0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6" grpId="0" bldLvl="0"/>
    </p:bldLst>
  </p:timing>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3.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6.xml"/><Relationship Id="rId8" Type="http://schemas.openxmlformats.org/officeDocument/2006/relationships/slideLayout" Target="../slideLayouts/slideLayout15.xml"/><Relationship Id="rId7" Type="http://schemas.openxmlformats.org/officeDocument/2006/relationships/slideLayout" Target="../slideLayouts/slideLayout14.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3" Type="http://schemas.openxmlformats.org/officeDocument/2006/relationships/slideLayout" Target="../slideLayouts/slideLayout10.xml"/><Relationship Id="rId2" Type="http://schemas.openxmlformats.org/officeDocument/2006/relationships/slideLayout" Target="../slideLayouts/slideLayout9.xml"/><Relationship Id="rId14" Type="http://schemas.openxmlformats.org/officeDocument/2006/relationships/theme" Target="../theme/theme2.xml"/><Relationship Id="rId13" Type="http://schemas.openxmlformats.org/officeDocument/2006/relationships/image" Target="../media/image4.jpeg"/><Relationship Id="rId12" Type="http://schemas.openxmlformats.org/officeDocument/2006/relationships/slideLayout" Target="../slideLayouts/slideLayout19.xml"/><Relationship Id="rId11" Type="http://schemas.openxmlformats.org/officeDocument/2006/relationships/slideLayout" Target="../slideLayouts/slideLayout18.xml"/><Relationship Id="rId10" Type="http://schemas.openxmlformats.org/officeDocument/2006/relationships/slideLayout" Target="../slideLayouts/slideLayout17.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8">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rtl="0" eaLnBrk="1" fontAlgn="base" hangingPunct="1">
        <a:spcBef>
          <a:spcPct val="0"/>
        </a:spcBef>
        <a:spcAft>
          <a:spcPct val="0"/>
        </a:spcAft>
        <a:defRPr sz="3600" b="1" kern="1200">
          <a:solidFill>
            <a:srgbClr val="35378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矩形 1025"/>
          <p:cNvSpPr/>
          <p:nvPr/>
        </p:nvSpPr>
        <p:spPr>
          <a:xfrm>
            <a:off x="1588" y="333375"/>
            <a:ext cx="9144000" cy="1009650"/>
          </a:xfrm>
          <a:prstGeom prst="rect">
            <a:avLst/>
          </a:prstGeom>
          <a:gradFill rotWithShape="0">
            <a:gsLst>
              <a:gs pos="0">
                <a:schemeClr val="bg2">
                  <a:gamma/>
                  <a:tint val="0"/>
                  <a:invGamma/>
                  <a:alpha val="100000"/>
                </a:schemeClr>
              </a:gs>
              <a:gs pos="100000">
                <a:schemeClr val="bg2">
                  <a:alpha val="53999"/>
                </a:schemeClr>
              </a:gs>
            </a:gsLst>
            <a:lin ang="0" scaled="1"/>
            <a:tileRect/>
          </a:gradFill>
          <a:ln w="9525">
            <a:noFill/>
            <a:miter/>
          </a:ln>
        </p:spPr>
        <p:txBody>
          <a:bodyPr/>
          <a:p>
            <a:endParaRPr lang="zh-CN" altLang="en-US"/>
          </a:p>
        </p:txBody>
      </p:sp>
      <p:pic>
        <p:nvPicPr>
          <p:cNvPr id="1027" name="图片 1026" descr="关系图"/>
          <p:cNvPicPr>
            <a:picLocks noChangeAspect="1"/>
          </p:cNvPicPr>
          <p:nvPr/>
        </p:nvPicPr>
        <p:blipFill>
          <a:blip r:embed="rId13"/>
          <a:srcRect t="1094" r="8122" b="13318"/>
          <a:stretch>
            <a:fillRect/>
          </a:stretch>
        </p:blipFill>
        <p:spPr>
          <a:xfrm>
            <a:off x="5797550" y="4438650"/>
            <a:ext cx="3340100" cy="2333625"/>
          </a:xfrm>
          <a:prstGeom prst="rect">
            <a:avLst/>
          </a:prstGeom>
          <a:noFill/>
          <a:ln w="9525">
            <a:noFill/>
            <a:miter/>
          </a:ln>
        </p:spPr>
      </p:pic>
      <p:sp>
        <p:nvSpPr>
          <p:cNvPr id="1028" name="标题 1027"/>
          <p:cNvSpPr/>
          <p:nvPr>
            <p:ph type="title"/>
          </p:nvPr>
        </p:nvSpPr>
        <p:spPr>
          <a:xfrm>
            <a:off x="457200" y="274638"/>
            <a:ext cx="8229600" cy="1143000"/>
          </a:xfrm>
          <a:prstGeom prst="rect">
            <a:avLst/>
          </a:prstGeom>
          <a:noFill/>
          <a:ln w="9525">
            <a:noFill/>
            <a:miter/>
          </a:ln>
        </p:spPr>
        <p:txBody>
          <a:bodyPr anchor="ctr"/>
          <a:p>
            <a:pPr lvl="0"/>
            <a:r>
              <a:rPr lang="zh-CN" altLang="en-US"/>
              <a:t>单击此处编辑母版标题样式</a:t>
            </a:r>
            <a:endParaRPr lang="zh-CN" altLang="en-US"/>
          </a:p>
        </p:txBody>
      </p:sp>
      <p:sp>
        <p:nvSpPr>
          <p:cNvPr id="1029" name="文本占位符 1028"/>
          <p:cNvSpPr/>
          <p:nvPr>
            <p:ph type="body" idx="1"/>
          </p:nvPr>
        </p:nvSpPr>
        <p:spPr>
          <a:xfrm>
            <a:off x="457200" y="1600200"/>
            <a:ext cx="8229600"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30" name="日期占位符 1029"/>
          <p:cNvSpPr/>
          <p:nvPr>
            <p:ph type="dt" sz="half" idx="2"/>
          </p:nvPr>
        </p:nvSpPr>
        <p:spPr>
          <a:xfrm>
            <a:off x="457200" y="6245225"/>
            <a:ext cx="2133600" cy="476250"/>
          </a:xfrm>
          <a:prstGeom prst="rect">
            <a:avLst/>
          </a:prstGeom>
          <a:noFill/>
          <a:ln w="9525">
            <a:noFill/>
            <a:miter/>
          </a:ln>
        </p:spPr>
        <p:txBody>
          <a:bodyPr/>
          <a:lstStyle>
            <a:lvl1pPr>
              <a:defRPr sz="1400"/>
            </a:lvl1pPr>
          </a:lstStyle>
          <a:p>
            <a:pPr lvl="0"/>
            <a:endParaRPr lang="zh-CN" altLang="en-US"/>
          </a:p>
        </p:txBody>
      </p:sp>
      <p:sp>
        <p:nvSpPr>
          <p:cNvPr id="1031" name="页脚占位符 1030"/>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a:endParaRPr lang="zh-CN"/>
          </a:p>
        </p:txBody>
      </p:sp>
      <p:sp>
        <p:nvSpPr>
          <p:cNvPr id="1032" name="灯片编号占位符 103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ppt_x</p:attrName>
                                        </p:attrNameLst>
                                      </p:cBhvr>
                                      <p:tavLst>
                                        <p:tav tm="0">
                                          <p:val>
                                            <p:strVal val="#ppt_x-.2"/>
                                          </p:val>
                                        </p:tav>
                                        <p:tav tm="100000">
                                          <p:val>
                                            <p:strVal val="#ppt_x"/>
                                          </p:val>
                                        </p:tav>
                                      </p:tavLst>
                                    </p:anim>
                                    <p:anim calcmode="lin" valueType="num">
                                      <p:cBhvr>
                                        <p:cTn id="8" dur="1000" fill="hold"/>
                                        <p:tgtEl>
                                          <p:spTgt spid="10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26"/>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1028"/>
                                        </p:tgtEl>
                                        <p:attrNameLst>
                                          <p:attrName>style.visibility</p:attrName>
                                        </p:attrNameLst>
                                      </p:cBhvr>
                                      <p:to>
                                        <p:strVal val="visible"/>
                                      </p:to>
                                    </p:set>
                                    <p:anim calcmode="lin" valueType="num">
                                      <p:cBhvr>
                                        <p:cTn id="12" dur="1000" fill="hold"/>
                                        <p:tgtEl>
                                          <p:spTgt spid="1028"/>
                                        </p:tgtEl>
                                        <p:attrNameLst>
                                          <p:attrName>ppt_x</p:attrName>
                                        </p:attrNameLst>
                                      </p:cBhvr>
                                      <p:tavLst>
                                        <p:tav tm="0">
                                          <p:val>
                                            <p:strVal val="#ppt_x-.2"/>
                                          </p:val>
                                        </p:tav>
                                        <p:tav tm="100000">
                                          <p:val>
                                            <p:strVal val="#ppt_x"/>
                                          </p:val>
                                        </p:tav>
                                      </p:tavLst>
                                    </p:anim>
                                    <p:anim calcmode="lin" valueType="num">
                                      <p:cBhvr>
                                        <p:cTn id="13" dur="1000" fill="hold"/>
                                        <p:tgtEl>
                                          <p:spTgt spid="1028"/>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8" grpId="0" bldLvl="0"/>
    </p:bldLst>
  </p:timing>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11.xml"/><Relationship Id="rId1" Type="http://schemas.openxmlformats.org/officeDocument/2006/relationships/slide" Target="slide9.xml"/></Relationships>
</file>

<file path=ppt/slides/_rels/slide11.xml.rels><?xml version="1.0" encoding="UTF-8" standalone="yes"?>
<Relationships xmlns="http://schemas.openxmlformats.org/package/2006/relationships"><Relationship Id="rId6" Type="http://schemas.openxmlformats.org/officeDocument/2006/relationships/vmlDrawing" Target="../drawings/vmlDrawing3.vml"/><Relationship Id="rId5" Type="http://schemas.openxmlformats.org/officeDocument/2006/relationships/slideLayout" Target="../slideLayouts/slideLayout19.xml"/><Relationship Id="rId4" Type="http://schemas.openxmlformats.org/officeDocument/2006/relationships/image" Target="../media/image8.emf"/><Relationship Id="rId3" Type="http://schemas.openxmlformats.org/officeDocument/2006/relationships/package" Target="../embeddings/Document3.docx"/><Relationship Id="rId2" Type="http://schemas.openxmlformats.org/officeDocument/2006/relationships/slide" Target="slide11.xml"/><Relationship Id="rId1" Type="http://schemas.openxmlformats.org/officeDocument/2006/relationships/slide" Target="slide9.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9.xml"/><Relationship Id="rId3" Type="http://schemas.openxmlformats.org/officeDocument/2006/relationships/image" Target="../media/image9.jpeg"/><Relationship Id="rId2" Type="http://schemas.openxmlformats.org/officeDocument/2006/relationships/slide" Target="slide11.xml"/><Relationship Id="rId1" Type="http://schemas.openxmlformats.org/officeDocument/2006/relationships/slide" Target="slide9.xml"/></Relationships>
</file>

<file path=ppt/slides/_rels/slide13.xml.rels><?xml version="1.0" encoding="UTF-8" standalone="yes"?>
<Relationships xmlns="http://schemas.openxmlformats.org/package/2006/relationships"><Relationship Id="rId6" Type="http://schemas.openxmlformats.org/officeDocument/2006/relationships/vmlDrawing" Target="../drawings/vmlDrawing4.vml"/><Relationship Id="rId5" Type="http://schemas.openxmlformats.org/officeDocument/2006/relationships/slideLayout" Target="../slideLayouts/slideLayout19.xml"/><Relationship Id="rId4" Type="http://schemas.openxmlformats.org/officeDocument/2006/relationships/image" Target="../media/image10.emf"/><Relationship Id="rId3" Type="http://schemas.openxmlformats.org/officeDocument/2006/relationships/package" Target="../embeddings/Document4.docx"/><Relationship Id="rId2" Type="http://schemas.openxmlformats.org/officeDocument/2006/relationships/slide" Target="slide11.xml"/><Relationship Id="rId1" Type="http://schemas.openxmlformats.org/officeDocument/2006/relationships/slide" Target="slide9.xml"/></Relationships>
</file>

<file path=ppt/slides/_rels/slide14.xml.rels><?xml version="1.0" encoding="UTF-8" standalone="yes"?>
<Relationships xmlns="http://schemas.openxmlformats.org/package/2006/relationships"><Relationship Id="rId6" Type="http://schemas.openxmlformats.org/officeDocument/2006/relationships/vmlDrawing" Target="../drawings/vmlDrawing5.vml"/><Relationship Id="rId5" Type="http://schemas.openxmlformats.org/officeDocument/2006/relationships/slideLayout" Target="../slideLayouts/slideLayout19.xml"/><Relationship Id="rId4" Type="http://schemas.openxmlformats.org/officeDocument/2006/relationships/slide" Target="slide11.xml"/><Relationship Id="rId3" Type="http://schemas.openxmlformats.org/officeDocument/2006/relationships/slide" Target="slide9.xml"/><Relationship Id="rId2" Type="http://schemas.openxmlformats.org/officeDocument/2006/relationships/image" Target="../media/image11.emf"/><Relationship Id="rId1" Type="http://schemas.openxmlformats.org/officeDocument/2006/relationships/package" Target="../embeddings/Document5.docx"/></Relationships>
</file>

<file path=ppt/slides/_rels/slide15.xml.rels><?xml version="1.0" encoding="UTF-8" standalone="yes"?>
<Relationships xmlns="http://schemas.openxmlformats.org/package/2006/relationships"><Relationship Id="rId6" Type="http://schemas.openxmlformats.org/officeDocument/2006/relationships/vmlDrawing" Target="../drawings/vmlDrawing6.vml"/><Relationship Id="rId5" Type="http://schemas.openxmlformats.org/officeDocument/2006/relationships/slideLayout" Target="../slideLayouts/slideLayout19.xml"/><Relationship Id="rId4" Type="http://schemas.openxmlformats.org/officeDocument/2006/relationships/image" Target="../media/image12.emf"/><Relationship Id="rId3" Type="http://schemas.openxmlformats.org/officeDocument/2006/relationships/package" Target="../embeddings/Document6.docx"/><Relationship Id="rId2" Type="http://schemas.openxmlformats.org/officeDocument/2006/relationships/slide" Target="slide11.xml"/><Relationship Id="rId1" Type="http://schemas.openxmlformats.org/officeDocument/2006/relationships/slide" Target="slide9.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11.xml"/><Relationship Id="rId1" Type="http://schemas.openxmlformats.org/officeDocument/2006/relationships/slide" Target="slide9.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6.xml"/><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 Target="slide17.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6.xml"/><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 Target="slide17.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6.xml"/><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 Target="slide1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6.xml"/><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 Target="slide17.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6.xml"/><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 Target="slide17.xml"/></Relationships>
</file>

<file path=ppt/slides/_rels/slide22.xml.rels><?xml version="1.0" encoding="UTF-8" standalone="yes"?>
<Relationships xmlns="http://schemas.openxmlformats.org/package/2006/relationships"><Relationship Id="rId8" Type="http://schemas.openxmlformats.org/officeDocument/2006/relationships/vmlDrawing" Target="../drawings/vmlDrawing7.vml"/><Relationship Id="rId7" Type="http://schemas.openxmlformats.org/officeDocument/2006/relationships/slideLayout" Target="../slideLayouts/slideLayout19.xml"/><Relationship Id="rId6" Type="http://schemas.openxmlformats.org/officeDocument/2006/relationships/image" Target="../media/image13.emf"/><Relationship Id="rId5" Type="http://schemas.openxmlformats.org/officeDocument/2006/relationships/package" Target="../embeddings/Document7.docx"/><Relationship Id="rId4" Type="http://schemas.openxmlformats.org/officeDocument/2006/relationships/slide" Target="slide26.xml"/><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 Target="slide17.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6.xml"/><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 Target="slide17.xml"/></Relationships>
</file>

<file path=ppt/slides/_rels/slide24.xml.rels><?xml version="1.0" encoding="UTF-8" standalone="yes"?>
<Relationships xmlns="http://schemas.openxmlformats.org/package/2006/relationships"><Relationship Id="rId8" Type="http://schemas.openxmlformats.org/officeDocument/2006/relationships/vmlDrawing" Target="../drawings/vmlDrawing8.vml"/><Relationship Id="rId7" Type="http://schemas.openxmlformats.org/officeDocument/2006/relationships/slideLayout" Target="../slideLayouts/slideLayout19.xml"/><Relationship Id="rId6" Type="http://schemas.openxmlformats.org/officeDocument/2006/relationships/image" Target="../media/image14.emf"/><Relationship Id="rId5" Type="http://schemas.openxmlformats.org/officeDocument/2006/relationships/package" Target="../embeddings/Document8.docx"/><Relationship Id="rId4" Type="http://schemas.openxmlformats.org/officeDocument/2006/relationships/slide" Target="slide26.xml"/><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 Target="slide17.xml"/></Relationships>
</file>

<file path=ppt/slides/_rels/slide25.xml.rels><?xml version="1.0" encoding="UTF-8" standalone="yes"?>
<Relationships xmlns="http://schemas.openxmlformats.org/package/2006/relationships"><Relationship Id="rId8" Type="http://schemas.openxmlformats.org/officeDocument/2006/relationships/vmlDrawing" Target="../drawings/vmlDrawing9.vml"/><Relationship Id="rId7" Type="http://schemas.openxmlformats.org/officeDocument/2006/relationships/slideLayout" Target="../slideLayouts/slideLayout19.xml"/><Relationship Id="rId6" Type="http://schemas.openxmlformats.org/officeDocument/2006/relationships/image" Target="../media/image15.emf"/><Relationship Id="rId5" Type="http://schemas.openxmlformats.org/officeDocument/2006/relationships/package" Target="../embeddings/Document9.docx"/><Relationship Id="rId4" Type="http://schemas.openxmlformats.org/officeDocument/2006/relationships/slide" Target="slide26.xml"/><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 Target="slide17.xml"/></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6.xml"/><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 Target="slide17.xml"/></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6.xml"/><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 Target="slide17.xml"/></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6.xml"/><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 Target="slide17.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6.xml"/><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 Target="slide17.xml"/></Relationships>
</file>

<file path=ppt/slides/_rels/slide3.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19.xml"/><Relationship Id="rId2" Type="http://schemas.openxmlformats.org/officeDocument/2006/relationships/image" Target="../media/image6.emf"/><Relationship Id="rId1" Type="http://schemas.openxmlformats.org/officeDocument/2006/relationships/package" Target="../embeddings/Document1.docx"/></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35.xml"/><Relationship Id="rId1" Type="http://schemas.openxmlformats.org/officeDocument/2006/relationships/slide" Target="slide30.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35.xml"/><Relationship Id="rId1" Type="http://schemas.openxmlformats.org/officeDocument/2006/relationships/slide" Target="slide30.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35.xml"/><Relationship Id="rId1" Type="http://schemas.openxmlformats.org/officeDocument/2006/relationships/slide" Target="slide30.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35.xml"/><Relationship Id="rId1" Type="http://schemas.openxmlformats.org/officeDocument/2006/relationships/slide" Target="slide30.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35.xml"/><Relationship Id="rId1" Type="http://schemas.openxmlformats.org/officeDocument/2006/relationships/slide" Target="slide30.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35.xml"/><Relationship Id="rId1" Type="http://schemas.openxmlformats.org/officeDocument/2006/relationships/slide" Target="slide30.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35.xml"/><Relationship Id="rId1" Type="http://schemas.openxmlformats.org/officeDocument/2006/relationships/slide" Target="slide30.xml"/></Relationships>
</file>

<file path=ppt/slides/_rels/slide4.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19.xml"/><Relationship Id="rId2" Type="http://schemas.openxmlformats.org/officeDocument/2006/relationships/image" Target="../media/image7.emf"/><Relationship Id="rId1" Type="http://schemas.openxmlformats.org/officeDocument/2006/relationships/package" Target="../embeddings/Document2.docx"/></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11.xml"/><Relationship Id="rId1"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4294967295"/>
          </p:nvPr>
        </p:nvSpPr>
        <p:spPr>
          <a:xfrm>
            <a:off x="1259632" y="2852737"/>
            <a:ext cx="6203950" cy="576263"/>
          </a:xfrm>
          <a:prstGeom prst="rect">
            <a:avLst/>
          </a:prstGeom>
        </p:spPr>
        <p:txBody>
          <a:bodyPr/>
          <a:lstStyle/>
          <a:p>
            <a:r>
              <a:rPr lang="zh-CN" altLang="en-US" b="1" dirty="0" smtClean="0"/>
              <a:t>第二单元</a:t>
            </a:r>
            <a:endParaRPr lang="zh-CN" altLang="zh-CN" dirty="0"/>
          </a:p>
        </p:txBody>
      </p:sp>
    </p:spTree>
  </p:cSld>
  <p:clrMapOvr>
    <a:masterClrMapping/>
  </p:clrMapOvr>
  <p:transition spd="slow">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1"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新课助读</a:t>
            </a:r>
            <a:endParaRPr lang="zh-CN" altLang="en-US" sz="1400" dirty="0">
              <a:solidFill>
                <a:schemeClr val="bg1"/>
              </a:solidFill>
              <a:latin typeface="微软雅黑" pitchFamily="34" charset="-122"/>
              <a:ea typeface="微软雅黑" pitchFamily="34" charset="-122"/>
            </a:endParaRPr>
          </a:p>
        </p:txBody>
      </p:sp>
      <p:sp>
        <p:nvSpPr>
          <p:cNvPr id="8" name="矩形 7">
            <a:hlinkClick r:id="rId2"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itchFamily="34" charset="-122"/>
                <a:ea typeface="微软雅黑" pitchFamily="34" charset="-122"/>
              </a:rPr>
              <a:t>自主梳理</a:t>
            </a:r>
            <a:endParaRPr lang="zh-CN" altLang="en-US" sz="1400" dirty="0">
              <a:solidFill>
                <a:srgbClr val="333333"/>
              </a:solidFill>
              <a:latin typeface="微软雅黑" pitchFamily="34" charset="-122"/>
              <a:ea typeface="微软雅黑" pitchFamily="34" charset="-122"/>
            </a:endParaRPr>
          </a:p>
        </p:txBody>
      </p:sp>
      <p:sp>
        <p:nvSpPr>
          <p:cNvPr id="2" name="矩形 1"/>
          <p:cNvSpPr>
            <a:spLocks noChangeAspect="1"/>
          </p:cNvSpPr>
          <p:nvPr/>
        </p:nvSpPr>
        <p:spPr>
          <a:xfrm>
            <a:off x="508000" y="1426888"/>
            <a:ext cx="8128000" cy="4522392"/>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itchFamily="18" charset="0"/>
              </a:rPr>
              <a:t>★</a:t>
            </a:r>
            <a:r>
              <a:rPr lang="zh-CN" altLang="zh-CN" sz="2200" dirty="0">
                <a:solidFill>
                  <a:srgbClr val="000000"/>
                </a:solidFill>
                <a:latin typeface="Times New Roman" pitchFamily="18" charset="0"/>
                <a:cs typeface="Times New Roman" pitchFamily="18" charset="0"/>
              </a:rPr>
              <a:t>《诗经》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我国最早的诗歌总集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收录自西周初年至春秋中叶的诗歌</a:t>
            </a:r>
            <a:r>
              <a:rPr lang="en-US" altLang="zh-CN" sz="2200" dirty="0">
                <a:solidFill>
                  <a:srgbClr val="000000"/>
                </a:solidFill>
                <a:latin typeface="Times New Roman" pitchFamily="18" charset="0"/>
                <a:cs typeface="Times New Roman" pitchFamily="18" charset="0"/>
              </a:rPr>
              <a:t>305</a:t>
            </a:r>
            <a:r>
              <a:rPr lang="zh-CN" altLang="zh-CN" sz="2200" dirty="0">
                <a:solidFill>
                  <a:srgbClr val="000000"/>
                </a:solidFill>
                <a:latin typeface="Times New Roman" pitchFamily="18" charset="0"/>
                <a:cs typeface="Times New Roman" pitchFamily="18" charset="0"/>
              </a:rPr>
              <a:t>篇。先秦称其为《诗》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或取其整数称《诗三百》。西汉时被尊为儒家经典</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始称《诗经》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并沿用至今。</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itchFamily="18" charset="0"/>
              </a:rPr>
              <a:t>★</a:t>
            </a:r>
            <a:r>
              <a:rPr lang="zh-CN" altLang="zh-CN" sz="2200" dirty="0">
                <a:solidFill>
                  <a:srgbClr val="000000"/>
                </a:solidFill>
                <a:latin typeface="Times New Roman" pitchFamily="18" charset="0"/>
                <a:cs typeface="Times New Roman" pitchFamily="18" charset="0"/>
              </a:rPr>
              <a:t>《诗经》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六义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《诗经》从表现手法上分为赋、比、兴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从内容上分为风、雅、颂。合称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六义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。关于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赋、比、兴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朱熹在《诗集传》</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卷一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中解释说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赋者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敷也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敷陈其事而直言之者也。比者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以彼物比此物也。兴者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先言他物以引起所咏之词也。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关于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风、雅、颂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是各诸侯国的土风歌谣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大多数是民歌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最富于思想意义和艺术价值</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是西周王畿地区的正声雅乐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共</a:t>
            </a:r>
            <a:r>
              <a:rPr lang="en-US" altLang="zh-CN" sz="2200" dirty="0">
                <a:solidFill>
                  <a:srgbClr val="000000"/>
                </a:solidFill>
                <a:latin typeface="Times New Roman" pitchFamily="18" charset="0"/>
                <a:cs typeface="Times New Roman" pitchFamily="18" charset="0"/>
              </a:rPr>
              <a:t>105</a:t>
            </a:r>
            <a:r>
              <a:rPr lang="zh-CN" altLang="zh-CN" sz="2200" dirty="0">
                <a:solidFill>
                  <a:srgbClr val="000000"/>
                </a:solidFill>
                <a:latin typeface="Times New Roman" pitchFamily="18" charset="0"/>
                <a:cs typeface="Times New Roman" pitchFamily="18" charset="0"/>
              </a:rPr>
              <a:t>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又分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大雅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小雅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其中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大雅</a:t>
            </a:r>
            <a:r>
              <a:rPr lang="en-US" altLang="zh-CN" sz="2200" dirty="0">
                <a:solidFill>
                  <a:srgbClr val="000000"/>
                </a:solidFill>
                <a:latin typeface="Times New Roman" pitchFamily="18" charset="0"/>
                <a:cs typeface="Times New Roman" pitchFamily="18" charset="0"/>
              </a:rPr>
              <a:t>”31</a:t>
            </a:r>
            <a:r>
              <a:rPr lang="zh-CN" altLang="zh-CN" sz="2200" dirty="0">
                <a:solidFill>
                  <a:srgbClr val="000000"/>
                </a:solidFill>
                <a:latin typeface="Times New Roman" pitchFamily="18" charset="0"/>
                <a:cs typeface="Times New Roman" pitchFamily="18" charset="0"/>
              </a:rPr>
              <a:t>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小雅</a:t>
            </a:r>
            <a:r>
              <a:rPr lang="en-US" altLang="zh-CN" sz="2200" dirty="0">
                <a:solidFill>
                  <a:srgbClr val="000000"/>
                </a:solidFill>
                <a:latin typeface="Times New Roman" pitchFamily="18" charset="0"/>
                <a:cs typeface="Times New Roman" pitchFamily="18" charset="0"/>
              </a:rPr>
              <a:t>”74</a:t>
            </a:r>
            <a:r>
              <a:rPr lang="zh-CN" altLang="zh-CN" sz="2200" dirty="0">
                <a:solidFill>
                  <a:srgbClr val="000000"/>
                </a:solidFill>
                <a:latin typeface="Times New Roman" pitchFamily="18" charset="0"/>
                <a:cs typeface="Times New Roman" pitchFamily="18" charset="0"/>
              </a:rPr>
              <a:t>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是统治阶级宗庙祭祀的舞曲歌辞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周颂</a:t>
            </a:r>
            <a:r>
              <a:rPr lang="en-US" altLang="zh-CN" sz="2200" dirty="0">
                <a:solidFill>
                  <a:srgbClr val="000000"/>
                </a:solidFill>
                <a:latin typeface="Times New Roman" pitchFamily="18" charset="0"/>
                <a:cs typeface="Times New Roman" pitchFamily="18" charset="0"/>
              </a:rPr>
              <a:t>”31</a:t>
            </a:r>
            <a:r>
              <a:rPr lang="zh-CN" altLang="zh-CN" sz="2200" dirty="0">
                <a:solidFill>
                  <a:srgbClr val="000000"/>
                </a:solidFill>
                <a:latin typeface="Times New Roman" pitchFamily="18" charset="0"/>
                <a:cs typeface="Times New Roman" pitchFamily="18" charset="0"/>
              </a:rPr>
              <a:t>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鲁颂</a:t>
            </a:r>
            <a:r>
              <a:rPr lang="en-US" altLang="zh-CN" sz="2200" dirty="0">
                <a:solidFill>
                  <a:srgbClr val="000000"/>
                </a:solidFill>
                <a:latin typeface="Times New Roman" pitchFamily="18" charset="0"/>
                <a:cs typeface="Times New Roman" pitchFamily="18" charset="0"/>
              </a:rPr>
              <a:t>”4</a:t>
            </a:r>
            <a:r>
              <a:rPr lang="zh-CN" altLang="zh-CN" sz="2200" dirty="0">
                <a:solidFill>
                  <a:srgbClr val="000000"/>
                </a:solidFill>
                <a:latin typeface="Times New Roman" pitchFamily="18" charset="0"/>
                <a:cs typeface="Times New Roman" pitchFamily="18" charset="0"/>
              </a:rPr>
              <a:t>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商颂</a:t>
            </a:r>
            <a:r>
              <a:rPr lang="en-US" altLang="zh-CN" sz="2200" dirty="0">
                <a:solidFill>
                  <a:srgbClr val="000000"/>
                </a:solidFill>
                <a:latin typeface="Times New Roman" pitchFamily="18" charset="0"/>
                <a:cs typeface="Times New Roman" pitchFamily="18" charset="0"/>
              </a:rPr>
              <a:t>”5</a:t>
            </a:r>
            <a:r>
              <a:rPr lang="zh-CN" altLang="zh-CN" sz="2200" dirty="0">
                <a:solidFill>
                  <a:srgbClr val="000000"/>
                </a:solidFill>
                <a:latin typeface="Times New Roman" pitchFamily="18" charset="0"/>
                <a:cs typeface="Times New Roman" pitchFamily="18" charset="0"/>
              </a:rPr>
              <a:t>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共</a:t>
            </a:r>
            <a:r>
              <a:rPr lang="en-US" altLang="zh-CN" sz="2200" dirty="0">
                <a:solidFill>
                  <a:srgbClr val="000000"/>
                </a:solidFill>
                <a:latin typeface="Times New Roman" pitchFamily="18" charset="0"/>
                <a:cs typeface="Times New Roman" pitchFamily="18" charset="0"/>
              </a:rPr>
              <a:t>40</a:t>
            </a:r>
            <a:r>
              <a:rPr lang="zh-CN" altLang="zh-CN" sz="2200" dirty="0">
                <a:solidFill>
                  <a:srgbClr val="000000"/>
                </a:solidFill>
                <a:latin typeface="Times New Roman" pitchFamily="18" charset="0"/>
                <a:cs typeface="Times New Roman" pitchFamily="18" charset="0"/>
              </a:rPr>
              <a:t>篇。</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strips dir="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6" name="矩形 5">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3" name="矩形 2"/>
          <p:cNvSpPr>
            <a:spLocks noChangeAspect="1"/>
          </p:cNvSpPr>
          <p:nvPr/>
        </p:nvSpPr>
        <p:spPr>
          <a:xfrm>
            <a:off x="508000" y="1124744"/>
            <a:ext cx="1321196" cy="498598"/>
          </a:xfrm>
          <a:prstGeom prst="rect">
            <a:avLst/>
          </a:prstGeom>
        </p:spPr>
        <p:txBody>
          <a:bodyPr wrap="none">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1</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注</a:t>
            </a:r>
            <a:r>
              <a:rPr lang="zh-CN" altLang="zh-CN" sz="2200" dirty="0" smtClean="0">
                <a:solidFill>
                  <a:srgbClr val="000000"/>
                </a:solidFill>
                <a:latin typeface="Arial" pitchFamily="34" charset="0"/>
                <a:ea typeface="黑体" pitchFamily="49" charset="-122"/>
                <a:cs typeface="Times New Roman" pitchFamily="18" charset="0"/>
              </a:rPr>
              <a:t>字音</a:t>
            </a:r>
            <a:r>
              <a:rPr lang="en-US" altLang="zh-CN" sz="2200" dirty="0" smtClean="0">
                <a:solidFill>
                  <a:srgbClr val="000000"/>
                </a:solidFill>
                <a:latin typeface="Arial" pitchFamily="34" charset="0"/>
                <a:ea typeface="黑体" pitchFamily="49" charset="-122"/>
                <a:cs typeface="Times New Roman" pitchFamily="18" charset="0"/>
              </a:rPr>
              <a:t> </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graphicFrame>
        <p:nvGraphicFramePr>
          <p:cNvPr id="5" name="对象 4"/>
          <p:cNvGraphicFramePr>
            <a:graphicFrameLocks noChangeAspect="1"/>
          </p:cNvGraphicFramePr>
          <p:nvPr/>
        </p:nvGraphicFramePr>
        <p:xfrm>
          <a:off x="508000" y="1576004"/>
          <a:ext cx="8128000" cy="5430818"/>
        </p:xfrm>
        <a:graphic>
          <a:graphicData uri="http://schemas.openxmlformats.org/presentationml/2006/ole">
            <mc:AlternateContent xmlns:mc="http://schemas.openxmlformats.org/markup-compatibility/2006">
              <mc:Choice xmlns:v="urn:schemas-microsoft-com:vml" Requires="v">
                <p:oleObj spid="_x0000_s30736" name="文档" r:id="rId3" imgW="3897630" imgH="2602865" progId="Word.Document.12">
                  <p:embed/>
                </p:oleObj>
              </mc:Choice>
              <mc:Fallback>
                <p:oleObj name="文档" r:id="rId3" imgW="3897630" imgH="2602865" progId="Word.Document.12">
                  <p:embed/>
                  <p:pic>
                    <p:nvPicPr>
                      <p:cNvPr id="0" name="图片 30735"/>
                      <p:cNvPicPr/>
                      <p:nvPr/>
                    </p:nvPicPr>
                    <p:blipFill>
                      <a:blip r:embed="rId4"/>
                      <a:stretch>
                        <a:fillRect/>
                      </a:stretch>
                    </p:blipFill>
                    <p:spPr>
                      <a:xfrm>
                        <a:off x="508000" y="1576004"/>
                        <a:ext cx="8128000" cy="5430818"/>
                      </a:xfrm>
                      <a:prstGeom prst="rect">
                        <a:avLst/>
                      </a:prstGeom>
                    </p:spPr>
                  </p:pic>
                </p:oleObj>
              </mc:Fallback>
            </mc:AlternateContent>
          </a:graphicData>
        </a:graphic>
      </p:graphicFrame>
    </p:spTree>
  </p:cSld>
  <p:clrMapOvr>
    <a:masterClrMapping/>
  </p:clrMapOvr>
  <p:transition spd="slow">
    <p:pull dir="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2</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识通假</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(1)</a:t>
            </a:r>
            <a:r>
              <a:rPr lang="zh-CN" altLang="zh-CN" sz="2200" dirty="0">
                <a:solidFill>
                  <a:srgbClr val="000000"/>
                </a:solidFill>
                <a:latin typeface="Times New Roman" pitchFamily="18" charset="0"/>
                <a:cs typeface="Times New Roman" pitchFamily="18" charset="0"/>
              </a:rPr>
              <a:t>匪来贸丝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匪</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通</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非</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不是</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(2)</a:t>
            </a:r>
            <a:r>
              <a:rPr lang="zh-CN" altLang="zh-CN" sz="2200" dirty="0">
                <a:solidFill>
                  <a:srgbClr val="000000"/>
                </a:solidFill>
                <a:latin typeface="Times New Roman" pitchFamily="18" charset="0"/>
                <a:cs typeface="Times New Roman" pitchFamily="18" charset="0"/>
              </a:rPr>
              <a:t>于嗟鸠兮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通</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吁</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感叹词</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(3)</a:t>
            </a:r>
            <a:r>
              <a:rPr lang="zh-CN" altLang="zh-CN" sz="2200" dirty="0">
                <a:solidFill>
                  <a:srgbClr val="000000"/>
                </a:solidFill>
                <a:latin typeface="Times New Roman" pitchFamily="18" charset="0"/>
                <a:cs typeface="Times New Roman" pitchFamily="18" charset="0"/>
              </a:rPr>
              <a:t>犹可说也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通</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脱</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脱身</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(4)</a:t>
            </a:r>
            <a:r>
              <a:rPr lang="zh-CN" altLang="zh-CN" sz="2200" dirty="0">
                <a:solidFill>
                  <a:srgbClr val="000000"/>
                </a:solidFill>
                <a:latin typeface="Times New Roman" pitchFamily="18" charset="0"/>
                <a:cs typeface="Times New Roman" pitchFamily="18" charset="0"/>
              </a:rPr>
              <a:t>隰则有泮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通</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畔</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边岸</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(5)</a:t>
            </a:r>
            <a:r>
              <a:rPr lang="zh-CN" altLang="zh-CN" sz="2200" dirty="0">
                <a:solidFill>
                  <a:srgbClr val="000000"/>
                </a:solidFill>
                <a:latin typeface="Times New Roman" pitchFamily="18" charset="0"/>
                <a:cs typeface="Times New Roman" pitchFamily="18" charset="0"/>
              </a:rPr>
              <a:t>岁亦莫止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莫</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同</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暮</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文中指年末</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(6)</a:t>
            </a:r>
            <a:r>
              <a:rPr lang="zh-CN" altLang="zh-CN" sz="2200" dirty="0">
                <a:solidFill>
                  <a:srgbClr val="000000"/>
                </a:solidFill>
                <a:latin typeface="Times New Roman" pitchFamily="18" charset="0"/>
                <a:cs typeface="Times New Roman" pitchFamily="18" charset="0"/>
              </a:rPr>
              <a:t>彼尔维何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通</a:t>
            </a:r>
            <a:r>
              <a:rPr lang="en-US" altLang="zh-CN" sz="2200" dirty="0">
                <a:solidFill>
                  <a:srgbClr val="000000"/>
                </a:solidFill>
                <a:latin typeface="Times New Roman" pitchFamily="18" charset="0"/>
                <a:cs typeface="Times New Roman" pitchFamily="18" charset="0"/>
              </a:rPr>
              <a:t>“</a:t>
            </a:r>
            <a:r>
              <a:rPr lang="en-US" altLang="zh-CN" sz="2200" u="sng" dirty="0">
                <a:solidFill>
                  <a:srgbClr val="FF0000"/>
                </a:solidFill>
                <a:uFill>
                  <a:solidFill>
                    <a:srgbClr val="000000"/>
                  </a:solidFill>
                </a:uFill>
                <a:latin typeface="Times New Roman" pitchFamily="18" charset="0"/>
                <a:cs typeface="Times New Roman" pitchFamily="18" charset="0"/>
              </a:rPr>
              <a:t>        </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花盛开的样子</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(7)</a:t>
            </a:r>
            <a:r>
              <a:rPr lang="en-US" altLang="zh-CN" sz="2200" dirty="0">
                <a:solidFill>
                  <a:srgbClr val="000000"/>
                </a:solidFill>
                <a:latin typeface="Arial" pitchFamily="34" charset="0"/>
                <a:ea typeface="方正书宋_GBK" panose="03000509000000000000" pitchFamily="65" charset="-122"/>
                <a:cs typeface="Times New Roman" pitchFamily="18" charset="0"/>
              </a:rPr>
              <a:t> </a:t>
            </a:r>
            <a:r>
              <a:rPr lang="zh-CN" altLang="zh-CN" sz="2200" dirty="0">
                <a:solidFill>
                  <a:srgbClr val="000000"/>
                </a:solidFill>
                <a:latin typeface="Times New Roman" pitchFamily="18" charset="0"/>
                <a:cs typeface="Times New Roman" pitchFamily="18" charset="0"/>
              </a:rPr>
              <a:t>犭严狁孔棘</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棘</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通</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急</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紧急</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pic>
        <p:nvPicPr>
          <p:cNvPr id="15" name="艹尔书宋.eps" descr="id:2147495269;FounderCES"/>
          <p:cNvPicPr/>
          <p:nvPr/>
        </p:nvPicPr>
        <p:blipFill>
          <a:blip r:embed="rId3"/>
          <a:stretch>
            <a:fillRect/>
          </a:stretch>
        </p:blipFill>
        <p:spPr>
          <a:xfrm>
            <a:off x="3427250" y="4387138"/>
            <a:ext cx="242290" cy="292657"/>
          </a:xfrm>
          <a:prstGeom prst="rect">
            <a:avLst/>
          </a:prstGeom>
        </p:spPr>
      </p:pic>
      <p:sp>
        <p:nvSpPr>
          <p:cNvPr id="6" name="矩形 5"/>
          <p:cNvSpPr/>
          <p:nvPr/>
        </p:nvSpPr>
        <p:spPr>
          <a:xfrm>
            <a:off x="3344751" y="2359897"/>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812963" y="235548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44751" y="2760389"/>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828247" y="2760389"/>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344751" y="3170403"/>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812963" y="316598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344751" y="3573908"/>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812963" y="356949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345755" y="3971409"/>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813967" y="3978010"/>
            <a:ext cx="1406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406221" y="4368910"/>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101998" y="4375511"/>
            <a:ext cx="16416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695714" y="4776613"/>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163926" y="478321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p:split/>
      </p:transition>
    </mc:Choice>
    <mc:Fallback>
      <p:transition spd="slow">
        <p:spli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8"/>
                                        </p:tgtEl>
                                      </p:cBhvr>
                                    </p:animEffect>
                                    <p:set>
                                      <p:cBhvr>
                                        <p:cTn id="52" dur="1" fill="hold">
                                          <p:stCondLst>
                                            <p:cond delay="499"/>
                                          </p:stCondLst>
                                        </p:cTn>
                                        <p:tgtEl>
                                          <p:spTgt spid="18"/>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9"/>
                                        </p:tgtEl>
                                      </p:cBhvr>
                                    </p:animEffect>
                                    <p:set>
                                      <p:cBhvr>
                                        <p:cTn id="57" dur="1" fill="hold">
                                          <p:stCondLst>
                                            <p:cond delay="499"/>
                                          </p:stCondLst>
                                        </p:cTn>
                                        <p:tgtEl>
                                          <p:spTgt spid="19"/>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20"/>
                                        </p:tgtEl>
                                      </p:cBhvr>
                                    </p:animEffect>
                                    <p:set>
                                      <p:cBhvr>
                                        <p:cTn id="62" dur="1" fill="hold">
                                          <p:stCondLst>
                                            <p:cond delay="499"/>
                                          </p:stCondLst>
                                        </p:cTn>
                                        <p:tgtEl>
                                          <p:spTgt spid="20"/>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2" presetClass="exit" presetSubtype="4" fill="hold" grpId="0" nodeType="clickEffect">
                                  <p:stCondLst>
                                    <p:cond delay="0"/>
                                  </p:stCondLst>
                                  <p:childTnLst>
                                    <p:animEffect transition="out" filter="wipe(down)">
                                      <p:cBhvr>
                                        <p:cTn id="66" dur="500"/>
                                        <p:tgtEl>
                                          <p:spTgt spid="21"/>
                                        </p:tgtEl>
                                      </p:cBhvr>
                                    </p:animEffect>
                                    <p:set>
                                      <p:cBhvr>
                                        <p:cTn id="67" dur="1" fill="hold">
                                          <p:stCondLst>
                                            <p:cond delay="499"/>
                                          </p:stCondLst>
                                        </p:cTn>
                                        <p:tgtEl>
                                          <p:spTgt spid="21"/>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22" presetClass="exit" presetSubtype="4" fill="hold" grpId="0" nodeType="clickEffect">
                                  <p:stCondLst>
                                    <p:cond delay="0"/>
                                  </p:stCondLst>
                                  <p:childTnLst>
                                    <p:animEffect transition="out" filter="wipe(down)">
                                      <p:cBhvr>
                                        <p:cTn id="71" dur="500"/>
                                        <p:tgtEl>
                                          <p:spTgt spid="22"/>
                                        </p:tgtEl>
                                      </p:cBhvr>
                                    </p:animEffect>
                                    <p:set>
                                      <p:cBhvr>
                                        <p:cTn id="72"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P spid="13" grpId="0" animBg="1"/>
      <p:bldP spid="14" grpId="0" animBg="1"/>
      <p:bldP spid="16" grpId="0" animBg="1"/>
      <p:bldP spid="17" grpId="0" animBg="1"/>
      <p:bldP spid="18" grpId="0" animBg="1"/>
      <p:bldP spid="19" grpId="0" animBg="1"/>
      <p:bldP spid="20" grpId="0" animBg="1"/>
      <p:bldP spid="21" grpId="0" animBg="1"/>
      <p:bldP spid="2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2" name="矩形 1"/>
          <p:cNvSpPr>
            <a:spLocks noChangeAspect="1"/>
          </p:cNvSpPr>
          <p:nvPr/>
        </p:nvSpPr>
        <p:spPr>
          <a:xfrm>
            <a:off x="508000" y="1412776"/>
            <a:ext cx="1591782" cy="498598"/>
          </a:xfrm>
          <a:prstGeom prst="rect">
            <a:avLst/>
          </a:prstGeom>
        </p:spPr>
        <p:txBody>
          <a:bodyPr wrap="none">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3</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解多</a:t>
            </a:r>
            <a:r>
              <a:rPr lang="zh-CN" altLang="zh-CN" sz="2200" dirty="0" smtClean="0">
                <a:solidFill>
                  <a:srgbClr val="000000"/>
                </a:solidFill>
                <a:latin typeface="Arial" pitchFamily="34" charset="0"/>
                <a:ea typeface="黑体" pitchFamily="49" charset="-122"/>
                <a:cs typeface="Times New Roman" pitchFamily="18" charset="0"/>
              </a:rPr>
              <a:t>义</a:t>
            </a:r>
            <a:r>
              <a:rPr lang="en-US" altLang="zh-CN" sz="2200" dirty="0" smtClean="0">
                <a:solidFill>
                  <a:srgbClr val="000000"/>
                </a:solidFill>
                <a:latin typeface="Arial" pitchFamily="34" charset="0"/>
                <a:ea typeface="黑体" pitchFamily="49" charset="-122"/>
                <a:cs typeface="Times New Roman" pitchFamily="18" charset="0"/>
              </a:rPr>
              <a:t> </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graphicFrame>
        <p:nvGraphicFramePr>
          <p:cNvPr id="5" name="对象 4"/>
          <p:cNvGraphicFramePr>
            <a:graphicFrameLocks noChangeAspect="1"/>
          </p:cNvGraphicFramePr>
          <p:nvPr/>
        </p:nvGraphicFramePr>
        <p:xfrm>
          <a:off x="508000" y="1927189"/>
          <a:ext cx="8128000" cy="4227098"/>
        </p:xfrm>
        <a:graphic>
          <a:graphicData uri="http://schemas.openxmlformats.org/presentationml/2006/ole">
            <mc:AlternateContent xmlns:mc="http://schemas.openxmlformats.org/markup-compatibility/2006">
              <mc:Choice xmlns:v="urn:schemas-microsoft-com:vml" Requires="v">
                <p:oleObj spid="_x0000_s31757" name="文档" r:id="rId3" imgW="3840480" imgH="1996440" progId="Word.Document.12">
                  <p:embed/>
                </p:oleObj>
              </mc:Choice>
              <mc:Fallback>
                <p:oleObj name="文档" r:id="rId3" imgW="3840480" imgH="1996440" progId="Word.Document.12">
                  <p:embed/>
                  <p:pic>
                    <p:nvPicPr>
                      <p:cNvPr id="0" name="图片 31756"/>
                      <p:cNvPicPr/>
                      <p:nvPr/>
                    </p:nvPicPr>
                    <p:blipFill>
                      <a:blip r:embed="rId4"/>
                      <a:stretch>
                        <a:fillRect/>
                      </a:stretch>
                    </p:blipFill>
                    <p:spPr>
                      <a:xfrm>
                        <a:off x="508000" y="1927189"/>
                        <a:ext cx="8128000" cy="4227098"/>
                      </a:xfrm>
                      <a:prstGeom prst="rect">
                        <a:avLst/>
                      </a:prstGeom>
                    </p:spPr>
                  </p:pic>
                </p:oleObj>
              </mc:Fallback>
            </mc:AlternateContent>
          </a:graphicData>
        </a:graphic>
      </p:graphicFrame>
      <p:sp>
        <p:nvSpPr>
          <p:cNvPr id="6" name="矩形 5"/>
          <p:cNvSpPr/>
          <p:nvPr/>
        </p:nvSpPr>
        <p:spPr>
          <a:xfrm>
            <a:off x="4361578" y="1975458"/>
            <a:ext cx="1242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98038" y="2527993"/>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426881" y="3079657"/>
            <a:ext cx="1836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631732" y="3613313"/>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353515" y="4112099"/>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362375" y="4643936"/>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349200" y="5168992"/>
            <a:ext cx="1456693"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350460" y="5704996"/>
            <a:ext cx="1456693"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P spid="13" grpId="0" animBg="1"/>
      <p:bldP spid="14" grpId="0" animBg="1"/>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nvGraphicFramePr>
        <p:xfrm>
          <a:off x="508000" y="1957627"/>
          <a:ext cx="8128000" cy="3196745"/>
        </p:xfrm>
        <a:graphic>
          <a:graphicData uri="http://schemas.openxmlformats.org/presentationml/2006/ole">
            <mc:AlternateContent xmlns:mc="http://schemas.openxmlformats.org/markup-compatibility/2006">
              <mc:Choice xmlns:v="urn:schemas-microsoft-com:vml" Requires="v">
                <p:oleObj spid="_x0000_s32781" name="文档" r:id="rId1" imgW="3844925" imgH="1513205" progId="Word.Document.12">
                  <p:embed/>
                </p:oleObj>
              </mc:Choice>
              <mc:Fallback>
                <p:oleObj name="文档" r:id="rId1" imgW="3844925" imgH="1513205" progId="Word.Document.12">
                  <p:embed/>
                  <p:pic>
                    <p:nvPicPr>
                      <p:cNvPr id="0" name="图片 32780"/>
                      <p:cNvPicPr/>
                      <p:nvPr/>
                    </p:nvPicPr>
                    <p:blipFill>
                      <a:blip r:embed="rId2"/>
                      <a:stretch>
                        <a:fillRect/>
                      </a:stretch>
                    </p:blipFill>
                    <p:spPr>
                      <a:xfrm>
                        <a:off x="508000" y="1957627"/>
                        <a:ext cx="8128000" cy="3196745"/>
                      </a:xfrm>
                      <a:prstGeom prst="rect">
                        <a:avLst/>
                      </a:prstGeom>
                    </p:spPr>
                  </p:pic>
                </p:oleObj>
              </mc:Fallback>
            </mc:AlternateContent>
          </a:graphicData>
        </a:graphic>
      </p:graphicFrame>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5" name="矩形 4"/>
          <p:cNvSpPr/>
          <p:nvPr/>
        </p:nvSpPr>
        <p:spPr>
          <a:xfrm>
            <a:off x="4273082" y="2033131"/>
            <a:ext cx="149688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273082" y="2552942"/>
            <a:ext cx="174625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295116" y="3067987"/>
            <a:ext cx="88561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295116" y="3626213"/>
            <a:ext cx="1456693"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280479" y="4176861"/>
            <a:ext cx="88561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687240" y="4700947"/>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p:pull dir="r"/>
      </p:transition>
    </mc:Choice>
    <mc:Fallback>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2"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2" name="矩形 1"/>
          <p:cNvSpPr>
            <a:spLocks noChangeAspect="1"/>
          </p:cNvSpPr>
          <p:nvPr/>
        </p:nvSpPr>
        <p:spPr>
          <a:xfrm>
            <a:off x="508000" y="1556792"/>
            <a:ext cx="1591782" cy="498598"/>
          </a:xfrm>
          <a:prstGeom prst="rect">
            <a:avLst/>
          </a:prstGeom>
        </p:spPr>
        <p:txBody>
          <a:bodyPr wrap="none">
            <a:spAutoFit/>
          </a:bodyPr>
          <a:lstStyle/>
          <a:p>
            <a:pPr indent="267970" defTabSz="-635">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itchFamily="18" charset="0"/>
                <a:cs typeface="Times New Roman" pitchFamily="18" charset="0"/>
              </a:rPr>
              <a:t>4</a:t>
            </a:r>
            <a:r>
              <a:rPr lang="en-US" altLang="zh-CN" sz="2200" dirty="0" smtClean="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分</a:t>
            </a:r>
            <a:r>
              <a:rPr lang="zh-CN" altLang="zh-CN" sz="2200" dirty="0" smtClean="0">
                <a:solidFill>
                  <a:srgbClr val="000000"/>
                </a:solidFill>
                <a:latin typeface="Arial" pitchFamily="34" charset="0"/>
                <a:ea typeface="黑体" pitchFamily="49" charset="-122"/>
                <a:cs typeface="Times New Roman" pitchFamily="18" charset="0"/>
              </a:rPr>
              <a:t>古今</a:t>
            </a:r>
            <a:r>
              <a:rPr lang="en-US" altLang="zh-CN" sz="2200" dirty="0" smtClean="0">
                <a:solidFill>
                  <a:srgbClr val="000000"/>
                </a:solidFill>
                <a:latin typeface="Arial" pitchFamily="34" charset="0"/>
                <a:ea typeface="黑体" pitchFamily="49" charset="-122"/>
                <a:cs typeface="Times New Roman" pitchFamily="18" charset="0"/>
              </a:rPr>
              <a:t> </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graphicFrame>
        <p:nvGraphicFramePr>
          <p:cNvPr id="3" name="对象 2"/>
          <p:cNvGraphicFramePr>
            <a:graphicFrameLocks noChangeAspect="1"/>
          </p:cNvGraphicFramePr>
          <p:nvPr/>
        </p:nvGraphicFramePr>
        <p:xfrm>
          <a:off x="508000" y="2063185"/>
          <a:ext cx="8128000" cy="3319840"/>
        </p:xfrm>
        <a:graphic>
          <a:graphicData uri="http://schemas.openxmlformats.org/presentationml/2006/ole">
            <mc:AlternateContent xmlns:mc="http://schemas.openxmlformats.org/markup-compatibility/2006">
              <mc:Choice xmlns:v="urn:schemas-microsoft-com:vml" Requires="v">
                <p:oleObj spid="_x0000_s34829" name="文档" r:id="rId3" imgW="3914775" imgH="1598930" progId="Word.Document.12">
                  <p:embed/>
                </p:oleObj>
              </mc:Choice>
              <mc:Fallback>
                <p:oleObj name="文档" r:id="rId3" imgW="3914775" imgH="1598930" progId="Word.Document.12">
                  <p:embed/>
                  <p:pic>
                    <p:nvPicPr>
                      <p:cNvPr id="0" name="图片 34828"/>
                      <p:cNvPicPr/>
                      <p:nvPr/>
                    </p:nvPicPr>
                    <p:blipFill>
                      <a:blip r:embed="rId4"/>
                      <a:stretch>
                        <a:fillRect/>
                      </a:stretch>
                    </p:blipFill>
                    <p:spPr>
                      <a:xfrm>
                        <a:off x="508000" y="2063185"/>
                        <a:ext cx="8128000" cy="3319840"/>
                      </a:xfrm>
                      <a:prstGeom prst="rect">
                        <a:avLst/>
                      </a:prstGeom>
                    </p:spPr>
                  </p:pic>
                </p:oleObj>
              </mc:Fallback>
            </mc:AlternateContent>
          </a:graphicData>
        </a:graphic>
      </p:graphicFrame>
      <p:sp>
        <p:nvSpPr>
          <p:cNvPr id="4" name="矩形 3"/>
          <p:cNvSpPr>
            <a:spLocks noChangeAspect="1"/>
          </p:cNvSpPr>
          <p:nvPr/>
        </p:nvSpPr>
        <p:spPr>
          <a:xfrm>
            <a:off x="508000" y="4928241"/>
            <a:ext cx="8128000" cy="904863"/>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5</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明句式</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将子无怒</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秋以为期</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宾语前</a:t>
            </a:r>
            <a:r>
              <a:rPr lang="zh-CN" altLang="zh-CN" sz="2200" u="sng" dirty="0" smtClean="0">
                <a:solidFill>
                  <a:srgbClr val="FF0000"/>
                </a:solidFill>
                <a:uFill>
                  <a:solidFill>
                    <a:srgbClr val="000000"/>
                  </a:solidFill>
                </a:uFill>
                <a:latin typeface="Times New Roman" pitchFamily="18" charset="0"/>
                <a:cs typeface="Times New Roman" pitchFamily="18" charset="0"/>
              </a:rPr>
              <a:t>置</a:t>
            </a:r>
            <a:r>
              <a:rPr lang="en-US" altLang="zh-CN" sz="2200" dirty="0" smtClean="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
        <p:nvSpPr>
          <p:cNvPr id="7" name="矩形 6"/>
          <p:cNvSpPr/>
          <p:nvPr/>
        </p:nvSpPr>
        <p:spPr>
          <a:xfrm>
            <a:off x="3273442" y="5388921"/>
            <a:ext cx="109164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692696"/>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692696"/>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2" name="矩形 1"/>
          <p:cNvSpPr>
            <a:spLocks noChangeAspect="1"/>
          </p:cNvSpPr>
          <p:nvPr/>
        </p:nvSpPr>
        <p:spPr>
          <a:xfrm>
            <a:off x="323528" y="836712"/>
            <a:ext cx="8528496" cy="4154984"/>
          </a:xfrm>
          <a:prstGeom prst="rect">
            <a:avLst/>
          </a:prstGeom>
        </p:spPr>
        <p:txBody>
          <a:bodyPr wrap="square">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6</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积名句</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(1)(</a:t>
            </a:r>
            <a:r>
              <a:rPr lang="en-US" altLang="zh-CN" sz="2200" dirty="0" smtClean="0">
                <a:solidFill>
                  <a:srgbClr val="000000"/>
                </a:solidFill>
                <a:latin typeface="Times New Roman" pitchFamily="18" charset="0"/>
                <a:cs typeface="Times New Roman" pitchFamily="18" charset="0"/>
              </a:rPr>
              <a:t>2015·</a:t>
            </a:r>
            <a:r>
              <a:rPr lang="zh-CN" altLang="en-US" sz="2200" dirty="0" smtClean="0">
                <a:solidFill>
                  <a:srgbClr val="000000"/>
                </a:solidFill>
                <a:latin typeface="Times New Roman" pitchFamily="18" charset="0"/>
                <a:cs typeface="Times New Roman" pitchFamily="18" charset="0"/>
              </a:rPr>
              <a:t>江苏</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高考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总角之宴</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言笑晏晏</a:t>
            </a:r>
            <a:r>
              <a:rPr lang="zh-CN" altLang="zh-CN" sz="2200" dirty="0">
                <a:solidFill>
                  <a:srgbClr val="000000"/>
                </a:solidFill>
                <a:latin typeface="Times New Roman" pitchFamily="18" charset="0"/>
                <a:cs typeface="Times New Roman" pitchFamily="18" charset="0"/>
              </a:rPr>
              <a:t>。信誓旦旦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不思其反。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《诗经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氓》</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(2)(2013·</a:t>
            </a:r>
            <a:r>
              <a:rPr lang="zh-CN" altLang="zh-CN" sz="2200" dirty="0">
                <a:solidFill>
                  <a:srgbClr val="000000"/>
                </a:solidFill>
                <a:latin typeface="Times New Roman" pitchFamily="18" charset="0"/>
                <a:ea typeface="楷体" panose="02010609060101010101" pitchFamily="49" charset="-122"/>
                <a:cs typeface="Times New Roman" pitchFamily="18" charset="0"/>
              </a:rPr>
              <a:t>北京高考</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氓之蚩蚩</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抱布贸丝</a:t>
            </a:r>
            <a:r>
              <a:rPr lang="zh-CN" altLang="zh-CN" sz="2200" dirty="0">
                <a:solidFill>
                  <a:srgbClr val="000000"/>
                </a:solidFill>
                <a:latin typeface="Times New Roman" pitchFamily="18" charset="0"/>
                <a:cs typeface="Times New Roman" pitchFamily="18" charset="0"/>
              </a:rPr>
              <a:t>。匪来贸丝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来即我谋。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《诗经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氓》</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(3)(2013·</a:t>
            </a:r>
            <a:r>
              <a:rPr lang="zh-CN" altLang="zh-CN" sz="2200" dirty="0">
                <a:solidFill>
                  <a:srgbClr val="000000"/>
                </a:solidFill>
                <a:latin typeface="Times New Roman" pitchFamily="18" charset="0"/>
                <a:ea typeface="楷体" panose="02010609060101010101" pitchFamily="49" charset="-122"/>
                <a:cs typeface="Times New Roman" pitchFamily="18" charset="0"/>
              </a:rPr>
              <a:t>四川高考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既见复关</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载笑载言</a:t>
            </a:r>
            <a:r>
              <a:rPr lang="zh-CN" altLang="zh-CN" sz="2200" dirty="0">
                <a:solidFill>
                  <a:srgbClr val="000000"/>
                </a:solidFill>
                <a:latin typeface="Times New Roman" pitchFamily="18" charset="0"/>
                <a:cs typeface="Times New Roman" pitchFamily="18" charset="0"/>
              </a:rPr>
              <a:t>。</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《诗经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氓》</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(4)(2013·</a:t>
            </a:r>
            <a:r>
              <a:rPr lang="zh-CN" altLang="zh-CN" sz="2200" dirty="0">
                <a:solidFill>
                  <a:srgbClr val="000000"/>
                </a:solidFill>
                <a:latin typeface="Times New Roman" pitchFamily="18" charset="0"/>
                <a:ea typeface="楷体" panose="02010609060101010101" pitchFamily="49" charset="-122"/>
                <a:cs typeface="Times New Roman" pitchFamily="18" charset="0"/>
              </a:rPr>
              <a:t>湖南高考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桑之未落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其叶沃若。</a:t>
            </a:r>
            <a:r>
              <a:rPr lang="zh-CN" altLang="zh-CN" sz="2200" u="sng" dirty="0">
                <a:solidFill>
                  <a:srgbClr val="FF0000"/>
                </a:solidFill>
                <a:uFill>
                  <a:solidFill>
                    <a:srgbClr val="000000"/>
                  </a:solidFill>
                </a:uFill>
                <a:latin typeface="Times New Roman" pitchFamily="18" charset="0"/>
                <a:cs typeface="Times New Roman" pitchFamily="18" charset="0"/>
              </a:rPr>
              <a:t>于嗟鸠兮</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无食桑葚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《诗经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氓》</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a:t>
            </a:r>
            <a:r>
              <a:rPr lang="en-US" altLang="zh-CN" sz="2200" dirty="0" smtClean="0">
                <a:solidFill>
                  <a:srgbClr val="000000"/>
                </a:solidFill>
                <a:latin typeface="Times New Roman" pitchFamily="18" charset="0"/>
                <a:cs typeface="Times New Roman" pitchFamily="18" charset="0"/>
              </a:rPr>
              <a:t>5)</a:t>
            </a:r>
            <a:r>
              <a:rPr lang="zh-CN" altLang="zh-CN" sz="2200" u="sng" dirty="0" smtClean="0">
                <a:solidFill>
                  <a:srgbClr val="FF0000"/>
                </a:solidFill>
                <a:uFill>
                  <a:solidFill>
                    <a:srgbClr val="000000"/>
                  </a:solidFill>
                </a:uFill>
                <a:latin typeface="Times New Roman" pitchFamily="18" charset="0"/>
                <a:cs typeface="Times New Roman" pitchFamily="18" charset="0"/>
              </a:rPr>
              <a:t>自我</a:t>
            </a:r>
            <a:r>
              <a:rPr lang="zh-CN" altLang="zh-CN" sz="2200" u="sng" dirty="0">
                <a:solidFill>
                  <a:srgbClr val="FF0000"/>
                </a:solidFill>
                <a:uFill>
                  <a:solidFill>
                    <a:srgbClr val="000000"/>
                  </a:solidFill>
                </a:uFill>
                <a:latin typeface="Times New Roman" pitchFamily="18" charset="0"/>
                <a:cs typeface="Times New Roman" pitchFamily="18" charset="0"/>
              </a:rPr>
              <a:t>徂尔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三岁食贫</a:t>
            </a:r>
            <a:r>
              <a:rPr lang="zh-CN" altLang="zh-CN" sz="2200" dirty="0" smtClean="0">
                <a:solidFill>
                  <a:srgbClr val="000000"/>
                </a:solidFill>
                <a:latin typeface="Times New Roman" pitchFamily="18" charset="0"/>
                <a:cs typeface="Times New Roman" pitchFamily="18" charset="0"/>
              </a:rPr>
              <a:t>。淇</a:t>
            </a:r>
            <a:r>
              <a:rPr lang="zh-CN" altLang="zh-CN" sz="2200" dirty="0">
                <a:solidFill>
                  <a:srgbClr val="000000"/>
                </a:solidFill>
                <a:latin typeface="Times New Roman" pitchFamily="18" charset="0"/>
                <a:cs typeface="Times New Roman" pitchFamily="18" charset="0"/>
              </a:rPr>
              <a:t>水汤汤</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渐车帷裳</a:t>
            </a:r>
            <a:r>
              <a:rPr lang="zh-CN" altLang="zh-CN" sz="2200" dirty="0">
                <a:solidFill>
                  <a:srgbClr val="000000"/>
                </a:solidFill>
                <a:latin typeface="Times New Roman" pitchFamily="18" charset="0"/>
                <a:cs typeface="Times New Roman" pitchFamily="18" charset="0"/>
              </a:rPr>
              <a:t>。女也不爽</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士贰其行</a:t>
            </a:r>
            <a:r>
              <a:rPr lang="zh-CN" altLang="zh-CN" sz="2200" dirty="0">
                <a:solidFill>
                  <a:srgbClr val="000000"/>
                </a:solidFill>
                <a:latin typeface="Times New Roman" pitchFamily="18" charset="0"/>
                <a:cs typeface="Times New Roman" pitchFamily="18" charset="0"/>
              </a:rPr>
              <a:t>。士也罔极</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二三其德</a:t>
            </a:r>
            <a:r>
              <a:rPr lang="zh-CN" altLang="zh-CN" sz="2200" dirty="0">
                <a:solidFill>
                  <a:srgbClr val="000000"/>
                </a:solidFill>
                <a:latin typeface="Times New Roman" pitchFamily="18" charset="0"/>
                <a:cs typeface="Times New Roman" pitchFamily="18" charset="0"/>
              </a:rPr>
              <a:t>。</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《诗经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氓》</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
        <p:nvSpPr>
          <p:cNvPr id="5" name="矩形 4"/>
          <p:cNvSpPr/>
          <p:nvPr/>
        </p:nvSpPr>
        <p:spPr>
          <a:xfrm>
            <a:off x="4161986" y="129228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976807" y="210641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162272" y="210641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161986" y="290951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552172" y="3307018"/>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737637" y="3307018"/>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018879" y="4105615"/>
            <a:ext cx="1075195" cy="3065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770303" y="411451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7392305" y="4105615"/>
            <a:ext cx="1107774" cy="3065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616389" y="4509099"/>
            <a:ext cx="1107774" cy="3065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a:spLocks noChangeAspect="1"/>
          </p:cNvSpPr>
          <p:nvPr/>
        </p:nvSpPr>
        <p:spPr>
          <a:xfrm>
            <a:off x="508000" y="4891404"/>
            <a:ext cx="8128000" cy="1717393"/>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itchFamily="18" charset="0"/>
                <a:cs typeface="Times New Roman" pitchFamily="18" charset="0"/>
              </a:rPr>
              <a:t>(6)(</a:t>
            </a:r>
            <a:r>
              <a:rPr lang="en-US" altLang="zh-CN" sz="2200" dirty="0">
                <a:solidFill>
                  <a:srgbClr val="000000"/>
                </a:solidFill>
                <a:latin typeface="Times New Roman" pitchFamily="18" charset="0"/>
                <a:cs typeface="Times New Roman" pitchFamily="18" charset="0"/>
              </a:rPr>
              <a:t>2010·</a:t>
            </a:r>
            <a:r>
              <a:rPr lang="zh-CN" altLang="zh-CN" sz="2200" dirty="0">
                <a:solidFill>
                  <a:srgbClr val="000000"/>
                </a:solidFill>
                <a:latin typeface="Times New Roman" pitchFamily="18" charset="0"/>
                <a:ea typeface="楷体" panose="02010609060101010101" pitchFamily="49" charset="-122"/>
                <a:cs typeface="Times New Roman" pitchFamily="18" charset="0"/>
              </a:rPr>
              <a:t>江苏高考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不见复关</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泣涕涟涟</a:t>
            </a:r>
            <a:r>
              <a:rPr lang="zh-CN" altLang="zh-CN" sz="2200" dirty="0">
                <a:solidFill>
                  <a:srgbClr val="000000"/>
                </a:solidFill>
                <a:latin typeface="Times New Roman" pitchFamily="18" charset="0"/>
                <a:cs typeface="Times New Roman" pitchFamily="18" charset="0"/>
              </a:rPr>
              <a:t>。既见复关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载笑载言。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《诗经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氓》</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itchFamily="18" charset="0"/>
                <a:cs typeface="Times New Roman" pitchFamily="18" charset="0"/>
              </a:rPr>
              <a:t>(7)</a:t>
            </a:r>
            <a:r>
              <a:rPr lang="zh-CN" altLang="zh-CN" sz="2200" u="sng" dirty="0">
                <a:solidFill>
                  <a:srgbClr val="FF0000"/>
                </a:solidFill>
                <a:uFill>
                  <a:solidFill>
                    <a:srgbClr val="000000"/>
                  </a:solidFill>
                </a:uFill>
                <a:latin typeface="Times New Roman" pitchFamily="18" charset="0"/>
                <a:cs typeface="Times New Roman" pitchFamily="18" charset="0"/>
              </a:rPr>
              <a:t>昔我往矣</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杨柳依依</a:t>
            </a:r>
            <a:r>
              <a:rPr lang="zh-CN"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今我来思</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雨雪霏霏</a:t>
            </a:r>
            <a:r>
              <a:rPr lang="zh-CN" altLang="zh-CN" sz="2200" dirty="0">
                <a:solidFill>
                  <a:srgbClr val="000000"/>
                </a:solidFill>
                <a:latin typeface="Times New Roman" pitchFamily="18" charset="0"/>
                <a:cs typeface="Times New Roman" pitchFamily="18" charset="0"/>
              </a:rPr>
              <a:t>。行道迟迟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载渴载饥。我心伤悲</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莫知我哀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《诗经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采薇》</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
        <p:nvSpPr>
          <p:cNvPr id="20" name="矩形 19"/>
          <p:cNvSpPr/>
          <p:nvPr/>
        </p:nvSpPr>
        <p:spPr>
          <a:xfrm>
            <a:off x="4355976" y="4957095"/>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187624" y="575270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384106" y="574918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770701" y="574918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4967183" y="5745660"/>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8"/>
                                        </p:tgtEl>
                                      </p:cBhvr>
                                    </p:animEffect>
                                    <p:set>
                                      <p:cBhvr>
                                        <p:cTn id="52" dur="1" fill="hold">
                                          <p:stCondLst>
                                            <p:cond delay="499"/>
                                          </p:stCondLst>
                                        </p:cTn>
                                        <p:tgtEl>
                                          <p:spTgt spid="18"/>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20"/>
                                        </p:tgtEl>
                                      </p:cBhvr>
                                    </p:animEffect>
                                    <p:set>
                                      <p:cBhvr>
                                        <p:cTn id="57" dur="1" fill="hold">
                                          <p:stCondLst>
                                            <p:cond delay="499"/>
                                          </p:stCondLst>
                                        </p:cTn>
                                        <p:tgtEl>
                                          <p:spTgt spid="20"/>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21"/>
                                        </p:tgtEl>
                                      </p:cBhvr>
                                    </p:animEffect>
                                    <p:set>
                                      <p:cBhvr>
                                        <p:cTn id="62" dur="1" fill="hold">
                                          <p:stCondLst>
                                            <p:cond delay="499"/>
                                          </p:stCondLst>
                                        </p:cTn>
                                        <p:tgtEl>
                                          <p:spTgt spid="21"/>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2" presetClass="exit" presetSubtype="4" fill="hold" grpId="0" nodeType="clickEffect">
                                  <p:stCondLst>
                                    <p:cond delay="0"/>
                                  </p:stCondLst>
                                  <p:childTnLst>
                                    <p:animEffect transition="out" filter="wipe(down)">
                                      <p:cBhvr>
                                        <p:cTn id="66" dur="500"/>
                                        <p:tgtEl>
                                          <p:spTgt spid="22"/>
                                        </p:tgtEl>
                                      </p:cBhvr>
                                    </p:animEffect>
                                    <p:set>
                                      <p:cBhvr>
                                        <p:cTn id="67" dur="1" fill="hold">
                                          <p:stCondLst>
                                            <p:cond delay="499"/>
                                          </p:stCondLst>
                                        </p:cTn>
                                        <p:tgtEl>
                                          <p:spTgt spid="22"/>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22" presetClass="exit" presetSubtype="4" fill="hold" grpId="0" nodeType="clickEffect">
                                  <p:stCondLst>
                                    <p:cond delay="0"/>
                                  </p:stCondLst>
                                  <p:childTnLst>
                                    <p:animEffect transition="out" filter="wipe(down)">
                                      <p:cBhvr>
                                        <p:cTn id="71" dur="500"/>
                                        <p:tgtEl>
                                          <p:spTgt spid="23"/>
                                        </p:tgtEl>
                                      </p:cBhvr>
                                    </p:animEffect>
                                    <p:set>
                                      <p:cBhvr>
                                        <p:cTn id="72" dur="1" fill="hold">
                                          <p:stCondLst>
                                            <p:cond delay="499"/>
                                          </p:stCondLst>
                                        </p:cTn>
                                        <p:tgtEl>
                                          <p:spTgt spid="23"/>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22" presetClass="exit" presetSubtype="4" fill="hold" grpId="0" nodeType="clickEffect">
                                  <p:stCondLst>
                                    <p:cond delay="0"/>
                                  </p:stCondLst>
                                  <p:childTnLst>
                                    <p:animEffect transition="out" filter="wipe(down)">
                                      <p:cBhvr>
                                        <p:cTn id="76" dur="500"/>
                                        <p:tgtEl>
                                          <p:spTgt spid="24"/>
                                        </p:tgtEl>
                                      </p:cBhvr>
                                    </p:animEffect>
                                    <p:set>
                                      <p:cBhvr>
                                        <p:cTn id="77"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2" grpId="0" animBg="1"/>
      <p:bldP spid="13" grpId="0" animBg="1"/>
      <p:bldP spid="14" grpId="0" animBg="1"/>
      <p:bldP spid="16" grpId="0" animBg="1"/>
      <p:bldP spid="17" grpId="0" animBg="1"/>
      <p:bldP spid="18" grpId="0" animBg="1"/>
      <p:bldP spid="20" grpId="0" animBg="1"/>
      <p:bldP spid="21" grpId="0" animBg="1"/>
      <p:bldP spid="22" grpId="0" animBg="1"/>
      <p:bldP spid="23" grpId="0" animBg="1"/>
      <p:bldP spid="2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itchFamily="34" charset="-122"/>
                <a:ea typeface="微软雅黑" pitchFamily="34" charset="-122"/>
              </a:rPr>
              <a:t>句段点评</a:t>
            </a:r>
            <a:endParaRPr lang="zh-CN" altLang="en-US" sz="1200" dirty="0">
              <a:solidFill>
                <a:schemeClr val="bg1"/>
              </a:solidFill>
              <a:latin typeface="微软雅黑" pitchFamily="34" charset="-122"/>
              <a:ea typeface="微软雅黑" pitchFamily="34" charset="-122"/>
            </a:endParaRP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8" name="矩形 7">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6" name="矩形 5"/>
          <p:cNvSpPr>
            <a:spLocks noChangeAspect="1"/>
          </p:cNvSpPr>
          <p:nvPr/>
        </p:nvSpPr>
        <p:spPr>
          <a:xfrm>
            <a:off x="508000" y="2318000"/>
            <a:ext cx="8128000" cy="2475999"/>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1</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氓之蚩蚩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抱布贸丝。匪来贸丝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来即我谋。</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点评</a:t>
            </a:r>
            <a:r>
              <a:rPr lang="en-US" altLang="zh-CN" sz="2200" dirty="0">
                <a:solidFill>
                  <a:srgbClr val="FF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这四句采用赋的手法写男子向女子求婚的情形。这个男子一脸憨笑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耍着小小的花招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假装拿布来换丝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实则是向女子求婚。一方面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男子的外表忠厚老实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另一方面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男子求婚心切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不惜乔装打扮。这几句描写既表现了男子的狡黠、急切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又为下文两人的婚姻悲剧埋下伏笔。</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pull dir="rd"/>
      </p:transition>
    </mc:Choice>
    <mc:Fallback>
      <p:transition spd="slow">
        <p:pull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itchFamily="34" charset="-122"/>
                <a:ea typeface="微软雅黑" pitchFamily="34" charset="-122"/>
              </a:rPr>
              <a:t>句段点评</a:t>
            </a:r>
            <a:endParaRPr lang="zh-CN" altLang="en-US" sz="1200" dirty="0">
              <a:solidFill>
                <a:schemeClr val="bg1"/>
              </a:solidFill>
              <a:latin typeface="微软雅黑" pitchFamily="34" charset="-122"/>
              <a:ea typeface="微软雅黑" pitchFamily="34" charset="-122"/>
            </a:endParaRP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8" name="矩形 7">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6" name="矩形 5"/>
          <p:cNvSpPr>
            <a:spLocks noChangeAspect="1"/>
          </p:cNvSpPr>
          <p:nvPr/>
        </p:nvSpPr>
        <p:spPr>
          <a:xfrm>
            <a:off x="508000" y="1617129"/>
            <a:ext cx="8128000" cy="4116127"/>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2</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桑之未落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其叶沃若。于嗟鸠兮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无食桑葚</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itchFamily="34" charset="0"/>
                <a:ea typeface="黑体" pitchFamily="49" charset="-122"/>
                <a:cs typeface="Times New Roman" pitchFamily="18" charset="0"/>
              </a:rPr>
              <a:t>桑之落矣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其黄而陨。自我徂尔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三岁食贫。</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点评</a:t>
            </a:r>
            <a:r>
              <a:rPr lang="en-US" altLang="zh-CN" sz="2200" dirty="0">
                <a:solidFill>
                  <a:srgbClr val="FF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这两处采用比兴手法引起人丰富的联想。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桑之未落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其叶沃若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桑之落矣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其黄而陨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一般认为它们分别比拟女子容颜的润泽和衰老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并相应地推测女子年长色衰是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氓</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变心的重要原因。不过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也不妨理解得宽泛些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比如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桑之未落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其叶沃若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给人以生机勃勃的感觉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如同女主人公和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氓</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之间情意浓密时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桑之落矣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其黄而陨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的景象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则如同两人感情枯竭时。用女子很熟悉的桑树作比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与女主人公劳动女性的身份非常切合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抱布贸丝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一句来看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她养蚕缫丝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富于生活气息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同时还暗示了她的勤劳。</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wipe(down)">
                                      <p:cBhvr>
                                        <p:cTn id="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itchFamily="34" charset="-122"/>
                <a:ea typeface="微软雅黑" pitchFamily="34" charset="-122"/>
              </a:rPr>
              <a:t>句段点评</a:t>
            </a:r>
            <a:endParaRPr lang="zh-CN" altLang="en-US" sz="1200" dirty="0">
              <a:solidFill>
                <a:schemeClr val="bg1"/>
              </a:solidFill>
              <a:latin typeface="微软雅黑" pitchFamily="34" charset="-122"/>
              <a:ea typeface="微软雅黑" pitchFamily="34" charset="-122"/>
            </a:endParaRP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8" name="矩形 7">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5" name="矩形 4"/>
          <p:cNvSpPr>
            <a:spLocks noChangeAspect="1"/>
          </p:cNvSpPr>
          <p:nvPr/>
        </p:nvSpPr>
        <p:spPr>
          <a:xfrm>
            <a:off x="508000" y="1708603"/>
            <a:ext cx="8128000" cy="3694794"/>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3</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昔我往矣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杨柳依依。今我来思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雨雪霏霏。</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点评</a:t>
            </a:r>
            <a:r>
              <a:rPr lang="en-US" altLang="zh-CN" sz="2200" dirty="0">
                <a:solidFill>
                  <a:srgbClr val="FF0000"/>
                </a:solidFill>
                <a:latin typeface="Times New Roman" pitchFamily="18" charset="0"/>
                <a:cs typeface="Times New Roman" pitchFamily="18" charset="0"/>
              </a:rPr>
              <a:t>:</a:t>
            </a:r>
            <a:r>
              <a:rPr lang="en-US" altLang="zh-CN" sz="2200" dirty="0">
                <a:solidFill>
                  <a:srgbClr val="000000"/>
                </a:solidFill>
                <a:latin typeface="Times New Roman" pitchFamily="18" charset="0"/>
                <a:cs typeface="Times New Roman" pitchFamily="18" charset="0"/>
              </a:rPr>
              <a:t>(1)</a:t>
            </a:r>
            <a:r>
              <a:rPr lang="zh-CN" altLang="zh-CN" sz="2200" dirty="0">
                <a:solidFill>
                  <a:srgbClr val="000000"/>
                </a:solidFill>
                <a:latin typeface="Times New Roman" pitchFamily="18" charset="0"/>
                <a:ea typeface="楷体" panose="02010609060101010101" pitchFamily="49" charset="-122"/>
                <a:cs typeface="Times New Roman" pitchFamily="18" charset="0"/>
              </a:rPr>
              <a:t>这是以景语写情思的千古名句。这四句诗里含有两个典型画面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一是春天里微风轻吹、柳枝飘拂的画面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一是寒冬时节雪花纷飞的画面。抒情主人公的感情就蕴含在这两个画面中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而没有明说出来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更增加了诗句的含蓄美。</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(2)</a:t>
            </a:r>
            <a:r>
              <a:rPr lang="zh-CN" altLang="zh-CN" sz="2200" dirty="0">
                <a:solidFill>
                  <a:srgbClr val="000000"/>
                </a:solidFill>
                <a:latin typeface="Times New Roman" pitchFamily="18" charset="0"/>
                <a:ea typeface="楷体" panose="02010609060101010101" pitchFamily="49" charset="-122"/>
                <a:cs typeface="Times New Roman" pitchFamily="18" charset="0"/>
              </a:rPr>
              <a:t>今昔对比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以虚衬实。凯旋之乐与内心之伤悲对比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以乐衬悲。昔日之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杨柳依依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与今日之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雨雪霏霏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对比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有今不胜昔之悲。</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(3)“</a:t>
            </a:r>
            <a:r>
              <a:rPr lang="zh-CN" altLang="zh-CN" sz="2200" dirty="0">
                <a:solidFill>
                  <a:srgbClr val="000000"/>
                </a:solidFill>
                <a:latin typeface="Times New Roman" pitchFamily="18" charset="0"/>
                <a:ea typeface="楷体" panose="02010609060101010101" pitchFamily="49" charset="-122"/>
                <a:cs typeface="Times New Roman" pitchFamily="18" charset="0"/>
              </a:rPr>
              <a:t>雨雪霏霏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之景与后面的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载渴载饥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之情境相合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情景交融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更突出内心之伤悲、哀痛。</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pull dir="u"/>
      </p:transition>
    </mc:Choice>
    <mc:Fallback>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animEffect transition="in" filter="wipe(down)">
                                      <p:cBhvr>
                                        <p:cTn id="13"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单元风向标h.eps" descr="id:2147494009;FounderCES"/>
          <p:cNvPicPr/>
          <p:nvPr/>
        </p:nvPicPr>
        <p:blipFill>
          <a:blip r:embed="rId1"/>
          <a:stretch>
            <a:fillRect/>
          </a:stretch>
        </p:blipFill>
        <p:spPr>
          <a:xfrm>
            <a:off x="3203848" y="908720"/>
            <a:ext cx="2592288" cy="538701"/>
          </a:xfrm>
          <a:prstGeom prst="rect">
            <a:avLst/>
          </a:prstGeom>
        </p:spPr>
      </p:pic>
      <p:sp>
        <p:nvSpPr>
          <p:cNvPr id="2" name="矩形 1"/>
          <p:cNvSpPr>
            <a:spLocks noChangeAspect="1"/>
          </p:cNvSpPr>
          <p:nvPr/>
        </p:nvSpPr>
        <p:spPr>
          <a:xfrm>
            <a:off x="508000" y="1585972"/>
            <a:ext cx="8128000" cy="4507324"/>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我国是诗歌的国度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几千年来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诗人们留下了无数脍炙人口的作品。本单元所选的诗歌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有叙事诗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也有抒情诗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有民歌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也有文人创作的诗歌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有鸿篇巨制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也有短章珍品。其中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《诗经》与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楚辞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是中国古典诗歌的两大重要源头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以汉乐府为代表的五言诗的产生与发展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又为唐代五言格律诗的繁荣奠定了基础。从诗歌的表现手法来看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《诗经》开启了我国现实主义诗歌的源头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创造了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赋、比、兴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的抒情手法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哺育了一代代诗人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以屈原的《离骚》为代表的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楚辞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则开浪漫主义诗歌之先河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香草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美人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比喻高洁品德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丰富了诗歌的表现手法。从诗歌的内容来看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《孔雀东南飞》代表了我国古代长篇叙事诗的最高成就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《离骚》则是我国古代最早也是最长的一首政治抒情诗。</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cut thruBlk="1"/>
      </p:transition>
    </mc:Choice>
    <mc:Fallback>
      <p:transition spd="slow">
        <p:cut thruBlk="1"/>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itchFamily="34" charset="-122"/>
                <a:ea typeface="微软雅黑" pitchFamily="34" charset="-122"/>
              </a:rPr>
              <a:t>句段点评</a:t>
            </a:r>
            <a:endParaRPr lang="zh-CN" altLang="en-US" sz="1200" dirty="0">
              <a:solidFill>
                <a:schemeClr val="bg1"/>
              </a:solidFill>
              <a:latin typeface="微软雅黑" pitchFamily="34" charset="-122"/>
              <a:ea typeface="微软雅黑" pitchFamily="34" charset="-122"/>
            </a:endParaRP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8" name="矩形 7">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6" name="矩形 5"/>
          <p:cNvSpPr>
            <a:spLocks noChangeAspect="1"/>
          </p:cNvSpPr>
          <p:nvPr/>
        </p:nvSpPr>
        <p:spPr>
          <a:xfrm>
            <a:off x="508000" y="2107334"/>
            <a:ext cx="8128000" cy="2897332"/>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4</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行道迟迟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载渴载饥。我心伤悲</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莫知我哀</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点评</a:t>
            </a:r>
            <a:r>
              <a:rPr lang="en-US" altLang="zh-CN" sz="2200" dirty="0">
                <a:solidFill>
                  <a:srgbClr val="FF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这四句诗是《采薇》一诗的结尾</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也是诗人直抒胸臆的诗句。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行道迟迟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载渴载饥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这是写戍卒归途中的情形。路途是那么遥远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似乎总也走不到尽头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他忍渴耐饥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挣扎着走向故乡。在这艰难的归途中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戍卒痛定思痛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回忆起离开故乡后的种种经历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默默地承受着内心的苦楚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体会着自己的孤独</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他痛苦地吟唱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我心伤悲</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莫知我哀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的心情非常悲苦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有谁知道呢</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wipe dir="d"/>
      </p:transition>
    </mc:Choice>
    <mc:Fallback>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10" name="矩形 9">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多维探究</a:t>
            </a:r>
          </a:p>
        </p:txBody>
      </p:sp>
      <p:sp>
        <p:nvSpPr>
          <p:cNvPr id="11" name="矩形 10">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13" name="矩形 12">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1</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人们对《氓》的主人公是谁多有争议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有人认为是背信弃义的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氓</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有人认为是命运多舛的女子。你是怎样认为的</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提示</a:t>
            </a:r>
            <a:r>
              <a:rPr lang="en-US" altLang="zh-CN" sz="2200" dirty="0">
                <a:solidFill>
                  <a:srgbClr val="FF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诗歌以女子的口吻自述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主人公应是女子。诗中的女主人公以无比沉痛的口气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回忆了恋爱生活的甜蜜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以及婚后被丈夫虐待和遗弃的痛苦。此诗通过弃妇的自述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表达了她悔恨的心情与决绝的态度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深刻地反映了古代社会妇女在恋爱婚姻问题上受压迫的现象。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也可以认为诗的主人公是男子。诗歌是女子对背信弃义的男子的揭露与控诉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诗歌通过女子之口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塑造了一个表面忠厚老实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其实好逸恶劳、不念旧情、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二三其德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的伪君子形象</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u"/>
      </p:transition>
    </mc:Choice>
    <mc:Fallback>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10" name="矩形 9">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多维探究</a:t>
            </a:r>
          </a:p>
        </p:txBody>
      </p:sp>
      <p:sp>
        <p:nvSpPr>
          <p:cNvPr id="11" name="矩形 10">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13" name="矩形 12">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3" name="矩形 2"/>
          <p:cNvSpPr>
            <a:spLocks noChangeAspect="1"/>
          </p:cNvSpPr>
          <p:nvPr/>
        </p:nvSpPr>
        <p:spPr>
          <a:xfrm>
            <a:off x="508000" y="1268760"/>
            <a:ext cx="8128000" cy="1311128"/>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2</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《氓》中多处运用了对比的手法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这种手法有什么作用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试举几例加以分析。</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itchFamily="34" charset="0"/>
                <a:ea typeface="黑体" pitchFamily="49" charset="-122"/>
                <a:cs typeface="Times New Roman" pitchFamily="18" charset="0"/>
              </a:rPr>
              <a:t>提示</a:t>
            </a:r>
            <a:r>
              <a:rPr lang="en-US" altLang="zh-CN" sz="2200" dirty="0" smtClean="0">
                <a:solidFill>
                  <a:srgbClr val="FF0000"/>
                </a:solidFill>
                <a:latin typeface="Arial" pitchFamily="34" charset="0"/>
                <a:ea typeface="黑体" pitchFamily="49" charset="-122"/>
                <a:cs typeface="Times New Roman" pitchFamily="18" charset="0"/>
              </a:rPr>
              <a:t>:</a:t>
            </a:r>
            <a:endParaRPr lang="zh-CN" altLang="zh-CN" sz="2200" dirty="0">
              <a:solidFill>
                <a:srgbClr val="FF0000"/>
              </a:solidFill>
              <a:effectLst/>
              <a:latin typeface="NEU-BZ-S92"/>
              <a:ea typeface="方正书宋_GBK" panose="03000509000000000000" pitchFamily="65" charset="-122"/>
              <a:cs typeface="Times New Roman" pitchFamily="18" charset="0"/>
            </a:endParaRPr>
          </a:p>
        </p:txBody>
      </p:sp>
      <p:graphicFrame>
        <p:nvGraphicFramePr>
          <p:cNvPr id="5" name="对象 4"/>
          <p:cNvGraphicFramePr>
            <a:graphicFrameLocks noChangeAspect="1"/>
          </p:cNvGraphicFramePr>
          <p:nvPr/>
        </p:nvGraphicFramePr>
        <p:xfrm>
          <a:off x="508000" y="2582132"/>
          <a:ext cx="8128000" cy="4303252"/>
        </p:xfrm>
        <a:graphic>
          <a:graphicData uri="http://schemas.openxmlformats.org/presentationml/2006/ole">
            <mc:AlternateContent xmlns:mc="http://schemas.openxmlformats.org/markup-compatibility/2006">
              <mc:Choice xmlns:v="urn:schemas-microsoft-com:vml" Requires="v">
                <p:oleObj spid="_x0000_s41988" name="文档" r:id="rId5" imgW="3913505" imgH="2075815" progId="Word.Document.12">
                  <p:embed/>
                </p:oleObj>
              </mc:Choice>
              <mc:Fallback>
                <p:oleObj name="文档" r:id="rId5" imgW="3913505" imgH="2075815" progId="Word.Document.12">
                  <p:embed/>
                  <p:pic>
                    <p:nvPicPr>
                      <p:cNvPr id="0" name="图片 41987"/>
                      <p:cNvPicPr/>
                      <p:nvPr/>
                    </p:nvPicPr>
                    <p:blipFill>
                      <a:blip r:embed="rId6"/>
                      <a:stretch>
                        <a:fillRect/>
                      </a:stretch>
                    </p:blipFill>
                    <p:spPr>
                      <a:xfrm>
                        <a:off x="508000" y="2582132"/>
                        <a:ext cx="8128000" cy="4303252"/>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600">
        <p:pull dir="u"/>
      </p:transition>
    </mc:Choice>
    <mc:Fallback>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10" name="矩形 9">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多维探究</a:t>
            </a:r>
          </a:p>
        </p:txBody>
      </p:sp>
      <p:sp>
        <p:nvSpPr>
          <p:cNvPr id="11" name="矩形 10">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13" name="矩形 12">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2" name="矩形 1"/>
          <p:cNvSpPr>
            <a:spLocks noChangeAspect="1"/>
          </p:cNvSpPr>
          <p:nvPr/>
        </p:nvSpPr>
        <p:spPr>
          <a:xfrm>
            <a:off x="508000" y="1750430"/>
            <a:ext cx="8128000" cy="3748719"/>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itchFamily="18" charset="0"/>
                <a:cs typeface="Times New Roman" pitchFamily="18" charset="0"/>
              </a:rPr>
              <a:t>3</a:t>
            </a:r>
            <a:r>
              <a:rPr lang="en-US" altLang="zh-CN" sz="2200" dirty="0" smtClean="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从艺术手法上看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《采薇》一诗具有怎样的特点</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提示</a:t>
            </a:r>
            <a:r>
              <a:rPr lang="en-US" altLang="zh-CN" sz="2200" dirty="0">
                <a:solidFill>
                  <a:srgbClr val="FF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首先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本诗十分注重用具体生动的细节来展现生活图景。如对战争场面的描写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并不是直接写刀光剑影和厮打拼杀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而是写战车、战马</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写象弭、鱼服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写劳累奔波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写饥渴难耐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但我们通过这些描写可以想象到战争的残酷。其次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情景交融。诗末章首四句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被历代传诵不已</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被视为情景交融的佳句。再次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这首诗旋律协调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音韵和谐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一唱三叹。诗的前三章开头句式相似</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反复吟唱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一方面以植物的生长暗示时间的流逝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另一方面也在鲜明的节奏中表现出诗歌特有的音乐美。</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wipe dir="r"/>
      </p:transition>
    </mc:Choice>
    <mc:Fallback>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10" name="矩形 9">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11" name="矩形 10">
            <a:hlinkClick r:id="rId3"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结构图解</a:t>
            </a:r>
          </a:p>
        </p:txBody>
      </p:sp>
      <p:sp>
        <p:nvSpPr>
          <p:cNvPr id="13" name="矩形 12">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graphicFrame>
        <p:nvGraphicFramePr>
          <p:cNvPr id="3" name="对象 2"/>
          <p:cNvGraphicFramePr>
            <a:graphicFrameLocks noChangeAspect="1"/>
          </p:cNvGraphicFramePr>
          <p:nvPr/>
        </p:nvGraphicFramePr>
        <p:xfrm>
          <a:off x="508000" y="1923520"/>
          <a:ext cx="8128000" cy="3305680"/>
        </p:xfrm>
        <a:graphic>
          <a:graphicData uri="http://schemas.openxmlformats.org/presentationml/2006/ole">
            <mc:AlternateContent xmlns:mc="http://schemas.openxmlformats.org/markup-compatibility/2006">
              <mc:Choice xmlns:v="urn:schemas-microsoft-com:vml" Requires="v">
                <p:oleObj spid="_x0000_s39944" name="文档" r:id="rId5" imgW="3840480" imgH="1560830" progId="Word.Document.12">
                  <p:embed/>
                </p:oleObj>
              </mc:Choice>
              <mc:Fallback>
                <p:oleObj name="文档" r:id="rId5" imgW="3840480" imgH="1560830" progId="Word.Document.12">
                  <p:embed/>
                  <p:pic>
                    <p:nvPicPr>
                      <p:cNvPr id="0" name="图片 39943"/>
                      <p:cNvPicPr/>
                      <p:nvPr/>
                    </p:nvPicPr>
                    <p:blipFill>
                      <a:blip r:embed="rId6"/>
                      <a:stretch>
                        <a:fillRect/>
                      </a:stretch>
                    </p:blipFill>
                    <p:spPr>
                      <a:xfrm>
                        <a:off x="508000" y="1923520"/>
                        <a:ext cx="8128000" cy="330568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300">
        <p:cover dir="ru"/>
      </p:transition>
    </mc:Choice>
    <mc:Fallback>
      <p:transition spd="slow">
        <p:cover dir="ru"/>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10" name="矩形 9">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11" name="矩形 10">
            <a:hlinkClick r:id="rId3"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结构图解</a:t>
            </a:r>
          </a:p>
        </p:txBody>
      </p:sp>
      <p:sp>
        <p:nvSpPr>
          <p:cNvPr id="13" name="矩形 12">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graphicFrame>
        <p:nvGraphicFramePr>
          <p:cNvPr id="2" name="对象 1"/>
          <p:cNvGraphicFramePr>
            <a:graphicFrameLocks noChangeAspect="1"/>
          </p:cNvGraphicFramePr>
          <p:nvPr/>
        </p:nvGraphicFramePr>
        <p:xfrm>
          <a:off x="508000" y="1843614"/>
          <a:ext cx="8128000" cy="3601610"/>
        </p:xfrm>
        <a:graphic>
          <a:graphicData uri="http://schemas.openxmlformats.org/presentationml/2006/ole">
            <mc:AlternateContent xmlns:mc="http://schemas.openxmlformats.org/markup-compatibility/2006">
              <mc:Choice xmlns:v="urn:schemas-microsoft-com:vml" Requires="v">
                <p:oleObj spid="_x0000_s40968" name="文档" r:id="rId5" imgW="3840480" imgH="1701800" progId="Word.Document.12">
                  <p:embed/>
                </p:oleObj>
              </mc:Choice>
              <mc:Fallback>
                <p:oleObj name="文档" r:id="rId5" imgW="3840480" imgH="1701800" progId="Word.Document.12">
                  <p:embed/>
                  <p:pic>
                    <p:nvPicPr>
                      <p:cNvPr id="0" name="图片 40967"/>
                      <p:cNvPicPr/>
                      <p:nvPr/>
                    </p:nvPicPr>
                    <p:blipFill>
                      <a:blip r:embed="rId6"/>
                      <a:stretch>
                        <a:fillRect/>
                      </a:stretch>
                    </p:blipFill>
                    <p:spPr>
                      <a:xfrm>
                        <a:off x="508000" y="1843614"/>
                        <a:ext cx="8128000" cy="360161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300">
        <p:pull dir="d"/>
      </p:transition>
    </mc:Choice>
    <mc:Fallback>
      <p:transition spd="slow">
        <p:pull dir="d"/>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6" name="矩形 5">
            <a:hlinkClick r:id="rId4"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审美鉴赏</a:t>
            </a:r>
          </a:p>
        </p:txBody>
      </p:sp>
      <p:sp>
        <p:nvSpPr>
          <p:cNvPr id="7" name="矩形 6"/>
          <p:cNvSpPr>
            <a:spLocks noChangeAspect="1"/>
          </p:cNvSpPr>
          <p:nvPr/>
        </p:nvSpPr>
        <p:spPr>
          <a:xfrm>
            <a:off x="508000" y="1330689"/>
            <a:ext cx="8128000" cy="4928657"/>
          </a:xfrm>
          <a:prstGeom prst="rect">
            <a:avLst/>
          </a:prstGeom>
        </p:spPr>
        <p:txBody>
          <a:bodyPr>
            <a:spAutoFit/>
          </a:bodyPr>
          <a:lstStyle/>
          <a:p>
            <a:pPr algn="ct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itchFamily="18" charset="0"/>
              </a:rPr>
              <a:t>人物鲜活</a:t>
            </a:r>
            <a:r>
              <a:rPr lang="zh-CN" altLang="zh-CN" sz="2200" dirty="0">
                <a:solidFill>
                  <a:srgbClr val="000000"/>
                </a:solidFill>
                <a:latin typeface="Times New Roman" pitchFamily="18" charset="0"/>
                <a:cs typeface="Times New Roman" pitchFamily="18" charset="0"/>
              </a:rPr>
              <a:t>　</a:t>
            </a:r>
            <a:r>
              <a:rPr lang="zh-CN" altLang="zh-CN" sz="2200" dirty="0">
                <a:solidFill>
                  <a:srgbClr val="000000"/>
                </a:solidFill>
                <a:latin typeface="NEU-BZ-S92"/>
                <a:ea typeface="方正宋黑_GBK" panose="03000509000000000000" pitchFamily="65" charset="-122"/>
                <a:cs typeface="Times New Roman" pitchFamily="18" charset="0"/>
              </a:rPr>
              <a:t>情感真挚</a:t>
            </a:r>
            <a:endParaRPr lang="zh-CN" altLang="zh-CN" sz="2200" dirty="0">
              <a:solidFill>
                <a:srgbClr val="000000"/>
              </a:solidFill>
              <a:latin typeface="NEU-BZ-S92"/>
              <a:ea typeface="方正书宋_GBK" panose="03000509000000000000" pitchFamily="65"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	——</a:t>
            </a:r>
            <a:r>
              <a:rPr lang="zh-CN" altLang="zh-CN" sz="2200" dirty="0">
                <a:solidFill>
                  <a:srgbClr val="000000"/>
                </a:solidFill>
                <a:latin typeface="Times New Roman" pitchFamily="18" charset="0"/>
                <a:cs typeface="Times New Roman" pitchFamily="18" charset="0"/>
              </a:rPr>
              <a:t>《氓》的艺术特色</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《氓》是《诗经》中一首带有叙事性质的抒情诗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全诗为我们塑造了两个鲜明的人物形象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一个是卑鄙的男子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氓</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虽然这个人看起来很老实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但实际上是个无感情、无信义、自私自利的人。他以虚假的热情欺骗了纯朴的少女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用谎言赢得了女主人公的信任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一旦骗娶到手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便露出了卑劣、凶暴的本相。诗中的女主人公是一位善良、热情的劳动妇女形象。她勤劳、纯朴、不畏贫苦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氓</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结婚后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真诚地把幸福的希望寄托在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氓</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身上。然而婚后丈夫对她日甚一日的暴虐和欺侮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使她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及尔偕老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的愿望完全破灭了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她由忍耐、不平而转为怨恨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终于发出痛切的呼喊。诗中表露的她的怨恨更多于悲伤</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使我们看到封建社会中妇女所受的压迫和欺凌。</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6" name="矩形 5">
            <a:hlinkClick r:id="rId4"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审美鉴赏</a:t>
            </a:r>
          </a:p>
        </p:txBody>
      </p:sp>
      <p:sp>
        <p:nvSpPr>
          <p:cNvPr id="5" name="矩形 4"/>
          <p:cNvSpPr>
            <a:spLocks noChangeAspect="1"/>
          </p:cNvSpPr>
          <p:nvPr/>
        </p:nvSpPr>
        <p:spPr>
          <a:xfrm>
            <a:off x="508000" y="2114868"/>
            <a:ext cx="8128000" cy="2882264"/>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在艺术表现手法方面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《氓》亦有着突出的特点。全诗是以女主人公自述的形式写成的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诗人成功地运用了边叙事边抒情的手法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在叙事中抒情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又在感情的抒发中将人物的身世、遭遇徐徐道出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两者有机地融合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用于充分表现弃妇又怨又恨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要完全忘却又无法摆脱的复杂、矛盾的心理是再恰当不过了。这一手法为后代许多类似题材的诗歌创作所继承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对我国叙事诗歌的发展产生了重要的影响。</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r"/>
      </p:transition>
    </mc:Choice>
    <mc:Fallback>
      <p:transition spd="slow">
        <p:cover dir="r"/>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6" name="矩形 5">
            <a:hlinkClick r:id="rId4"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审美鉴赏</a:t>
            </a:r>
          </a:p>
        </p:txBody>
      </p:sp>
      <p:sp>
        <p:nvSpPr>
          <p:cNvPr id="10" name="矩形 9"/>
          <p:cNvSpPr>
            <a:spLocks noChangeAspect="1"/>
          </p:cNvSpPr>
          <p:nvPr/>
        </p:nvSpPr>
        <p:spPr>
          <a:xfrm>
            <a:off x="508000" y="1628800"/>
            <a:ext cx="8128000" cy="4101059"/>
          </a:xfrm>
          <a:prstGeom prst="rect">
            <a:avLst/>
          </a:prstGeom>
        </p:spPr>
        <p:txBody>
          <a:bodyPr>
            <a:spAutoFit/>
          </a:bodyPr>
          <a:lstStyle/>
          <a:p>
            <a:pPr algn="ct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itchFamily="18" charset="0"/>
              </a:rPr>
              <a:t>同仇敌忾</a:t>
            </a:r>
            <a:r>
              <a:rPr lang="zh-CN" altLang="zh-CN" sz="2200" dirty="0">
                <a:solidFill>
                  <a:srgbClr val="000000"/>
                </a:solidFill>
                <a:latin typeface="Times New Roman" pitchFamily="18" charset="0"/>
                <a:cs typeface="Times New Roman" pitchFamily="18" charset="0"/>
              </a:rPr>
              <a:t>　</a:t>
            </a:r>
            <a:r>
              <a:rPr lang="zh-CN" altLang="zh-CN" sz="2200" dirty="0">
                <a:solidFill>
                  <a:srgbClr val="000000"/>
                </a:solidFill>
                <a:latin typeface="NEU-BZ-S92"/>
                <a:ea typeface="方正宋黑_GBK" panose="03000509000000000000" pitchFamily="65" charset="-122"/>
                <a:cs typeface="Times New Roman" pitchFamily="18" charset="0"/>
              </a:rPr>
              <a:t>保家卫国</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	——</a:t>
            </a:r>
            <a:r>
              <a:rPr lang="zh-CN" altLang="zh-CN" sz="2200" dirty="0">
                <a:solidFill>
                  <a:srgbClr val="000000"/>
                </a:solidFill>
                <a:latin typeface="Times New Roman" pitchFamily="18" charset="0"/>
                <a:cs typeface="Times New Roman" pitchFamily="18" charset="0"/>
              </a:rPr>
              <a:t>《采薇》的爱国主题</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《采薇》这首诗体现的是爱国主题。犭严狁凶悍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周王室兵士严阵以待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作者以戍边兵士的身份描述了守卫国家以及军旅严肃威武、生活紧张艰辛的情形。作者的爱国情怀是通过对犭严狁的仇恨来表现的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更是通过对他们忠于职守的叙述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不遑启居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不遑启处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岂敢定居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岂不日戒</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和他们内心极度思乡的强烈对比来表现的。全诗再衬以动人的自然景物描写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薇之生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薇之柔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薇之刚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棠棣花开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杨柳依依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雨雪霏霏。这些景物描写烘托了军士们在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日戒</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的生活中充满了思归的情愫。</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6" name="矩形 5">
            <a:hlinkClick r:id="rId4"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审美鉴赏</a:t>
            </a:r>
          </a:p>
        </p:txBody>
      </p:sp>
      <p:sp>
        <p:nvSpPr>
          <p:cNvPr id="5" name="矩形 4"/>
          <p:cNvSpPr>
            <a:spLocks noChangeAspect="1"/>
          </p:cNvSpPr>
          <p:nvPr/>
        </p:nvSpPr>
        <p:spPr>
          <a:xfrm>
            <a:off x="508000" y="1632197"/>
            <a:ext cx="8128000" cy="4101059"/>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特别是诗的最后一章</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写出了征人在还乡路上饱受饥寒、痛定思痛的哀伤心情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想起出征之时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那依依杨柳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枝茂叶盛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而此时风雪归程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路远天寒</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又饥又渴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可谓十分狼狈和凄苦。但忧伤的情调并没有降低本篇作为爱国诗篇的价值</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恰恰相反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它表现了人们的纯真朴实。合情合理的思想内容和情感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赋予了这首诗强盛的生命力和极强的感染力。晋人谢玄把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昔我往矣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雨雪霏霏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四句论为三百篇中最好的诗句。这四句诗在文学史上影响极大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常为后世文人反复吟唱、学习。《诗经》素以浑厚、质朴著称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如此凄婉动人的作品确实不多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因而《采薇》便成了《诗经》抒情作品的一个典范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并为历代文学家所称颂。</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strips/>
      </p:transition>
    </mc:Choice>
    <mc:Fallback>
      <p:transition spd="slow">
        <p:strip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1454244" cy="466090"/>
          </a:xfrm>
          <a:prstGeom prst="rect">
            <a:avLst/>
          </a:prstGeom>
        </p:spPr>
        <p:txBody>
          <a:bodyPr wrap="none">
            <a:spAutoFit/>
          </a:bodyPr>
          <a:lstStyle/>
          <a:p>
            <a:pPr>
              <a:lnSpc>
                <a:spcPct val="120000"/>
              </a:lnSpc>
            </a:pPr>
            <a:r>
              <a:rPr lang="zh-CN" altLang="zh-CN" sz="2200" dirty="0">
                <a:solidFill>
                  <a:srgbClr val="000000"/>
                </a:solidFill>
                <a:latin typeface="NEU-BZ-S92"/>
                <a:ea typeface="方正艺黑简体" panose="03000509000000000000" pitchFamily="65" charset="-122"/>
                <a:cs typeface="Times New Roman" pitchFamily="18" charset="0"/>
              </a:rPr>
              <a:t>目标</a:t>
            </a:r>
            <a:r>
              <a:rPr lang="zh-CN" altLang="zh-CN" sz="2200" dirty="0" smtClean="0">
                <a:solidFill>
                  <a:srgbClr val="000000"/>
                </a:solidFill>
                <a:latin typeface="NEU-BZ-S92"/>
                <a:ea typeface="方正艺黑简体" panose="03000509000000000000" pitchFamily="65" charset="-122"/>
                <a:cs typeface="Times New Roman" pitchFamily="18" charset="0"/>
              </a:rPr>
              <a:t>导航</a:t>
            </a:r>
            <a:r>
              <a:rPr lang="en-US" altLang="zh-CN" sz="2200" dirty="0" smtClean="0">
                <a:solidFill>
                  <a:srgbClr val="000000"/>
                </a:solidFill>
                <a:latin typeface="NEU-BZ-S92"/>
                <a:ea typeface="方正艺黑简体" panose="03000509000000000000" pitchFamily="65" charset="-122"/>
                <a:cs typeface="Times New Roman" pitchFamily="18" charset="0"/>
              </a:rPr>
              <a:t> </a:t>
            </a:r>
            <a:endParaRPr lang="zh-CN" altLang="en-US" sz="2200" dirty="0"/>
          </a:p>
        </p:txBody>
      </p:sp>
      <p:graphicFrame>
        <p:nvGraphicFramePr>
          <p:cNvPr id="4" name="对象 3"/>
          <p:cNvGraphicFramePr>
            <a:graphicFrameLocks noChangeAspect="1"/>
          </p:cNvGraphicFramePr>
          <p:nvPr/>
        </p:nvGraphicFramePr>
        <p:xfrm>
          <a:off x="508000" y="1003884"/>
          <a:ext cx="8128000" cy="6018319"/>
        </p:xfrm>
        <a:graphic>
          <a:graphicData uri="http://schemas.openxmlformats.org/presentationml/2006/ole">
            <mc:AlternateContent xmlns:mc="http://schemas.openxmlformats.org/markup-compatibility/2006">
              <mc:Choice xmlns:v="urn:schemas-microsoft-com:vml" Requires="v">
                <p:oleObj spid="_x0000_s29712" name="文档" r:id="rId1" imgW="3949700" imgH="2922270" progId="Word.Document.12">
                  <p:embed/>
                </p:oleObj>
              </mc:Choice>
              <mc:Fallback>
                <p:oleObj name="文档" r:id="rId1" imgW="3949700" imgH="2922270" progId="Word.Document.12">
                  <p:embed/>
                  <p:pic>
                    <p:nvPicPr>
                      <p:cNvPr id="0" name="图片 29711"/>
                      <p:cNvPicPr/>
                      <p:nvPr/>
                    </p:nvPicPr>
                    <p:blipFill>
                      <a:blip r:embed="rId2"/>
                      <a:stretch>
                        <a:fillRect/>
                      </a:stretch>
                    </p:blipFill>
                    <p:spPr>
                      <a:xfrm>
                        <a:off x="508000" y="1003884"/>
                        <a:ext cx="8128000" cy="6018319"/>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2000">
        <p:wipe dir="d"/>
      </p:transition>
    </mc:Choice>
    <mc:Fallback>
      <p:transition spd="slow">
        <p:wipe dir="d"/>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3" name="矩形 2"/>
          <p:cNvSpPr>
            <a:spLocks noChangeAspect="1"/>
          </p:cNvSpPr>
          <p:nvPr/>
        </p:nvSpPr>
        <p:spPr>
          <a:xfrm>
            <a:off x="508000" y="1498896"/>
            <a:ext cx="8128000" cy="4522392"/>
          </a:xfrm>
          <a:prstGeom prst="rect">
            <a:avLst/>
          </a:prstGeom>
        </p:spPr>
        <p:txBody>
          <a:bodyPr>
            <a:spAutoFit/>
          </a:bodyPr>
          <a:lstStyle/>
          <a:p>
            <a:pPr algn="ct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itchFamily="18" charset="0"/>
              </a:rPr>
              <a:t>溯水而上</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楷体" panose="02010609060101010101" pitchFamily="49" charset="-122"/>
                <a:cs typeface="Times New Roman" pitchFamily="18" charset="0"/>
              </a:rPr>
              <a:t>	</a:t>
            </a:r>
            <a:r>
              <a:rPr lang="zh-CN" altLang="zh-CN" sz="2200" dirty="0">
                <a:solidFill>
                  <a:srgbClr val="000000"/>
                </a:solidFill>
                <a:latin typeface="Times New Roman" pitchFamily="18" charset="0"/>
                <a:ea typeface="楷体" panose="02010609060101010101" pitchFamily="49" charset="-122"/>
                <a:cs typeface="Times New Roman" pitchFamily="18" charset="0"/>
              </a:rPr>
              <a:t>陈蔚文</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颂。</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这几个汉字御风而行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溯水而来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伴着古老而宏大的优美钟声。那些在孟春之月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振木铎于阡陌间采撷来的诗句是撞钟的器械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先帝的大殿里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嫔妃的后宫中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田野的上空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鸟儿四散惊飞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纸页被钟声掀起。</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那些神秘如卦文般的诗名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丰年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泮水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良耜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湛露</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鱼丽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玄鸟</a:t>
            </a:r>
            <a:r>
              <a:rPr lang="en-US" altLang="zh-CN" sz="2200" dirty="0">
                <a:solidFill>
                  <a:srgbClr val="000000"/>
                </a:solidFill>
                <a:latin typeface="Times New Roman" pitchFamily="18" charset="0"/>
                <a:cs typeface="Times New Roman"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多么美的词语啊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它的美因为失传更加绮丽。里面有庙宇的香火</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有潺潺河水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有麦垛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有卑微的士卒</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有烛火般稍纵即逝的欢乐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还有哀伤</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民歌一般的哀伤。</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strips dir="l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2" name="矩形 1"/>
          <p:cNvSpPr>
            <a:spLocks noChangeAspect="1"/>
          </p:cNvSpPr>
          <p:nvPr/>
        </p:nvSpPr>
        <p:spPr>
          <a:xfrm>
            <a:off x="508000" y="1632197"/>
            <a:ext cx="8128000" cy="4101059"/>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民歌一旦欢乐起来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是纵情天地的热烈。唢呐锣鼓响遍天地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天是大晴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地是大美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花是大红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而民歌一旦悲伤起来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也是彻骨的悲伤</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是黑暗里你的手沾到了三更的寒露</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整个人从肺腑哆嗦起来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冷的不只是你的身体</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还有历史的骨头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你们都患着风湿。风湿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是断不了根的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尤其怕冷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怕绵延的寒气。</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昔我往矣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杨柳依依。今我来思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雨雪霏霏。行道迟迟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载渴载饥。我心伤悲</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莫知我哀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战乱与繁重的徭役中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一个征兵与一个国家淌血的伤口都在《采薇》最后一章中裸露着。而他的思妇也正在家乡的柴牖边叹着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自伯之东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首如飞蓬。岂无膏沐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谁适为容</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许多愤怒豪壮的劝战长篇也许抵不过这几句女人的幽幽叹息。</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pull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3" name="矩形 2"/>
          <p:cNvSpPr>
            <a:spLocks noChangeAspect="1"/>
          </p:cNvSpPr>
          <p:nvPr/>
        </p:nvSpPr>
        <p:spPr>
          <a:xfrm>
            <a:off x="508000" y="1319672"/>
            <a:ext cx="8128000" cy="4928657"/>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《诗经》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它是野地里生长的植物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是春天遗失的白袍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隶篆的诗句像蹄印一直铺到西周与春秋的柴扉前。推开柴扉是无限广袤</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暮色苍茫</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流水淙淙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剑声与古琴声飞旋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劳作声与低吟声交融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天地间充满大恸与大悟。</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那些布衣乌鬓的女子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那些河水涣涣的情感</a:t>
            </a:r>
            <a:r>
              <a:rPr lang="en-US" altLang="zh-CN" sz="2200" dirty="0">
                <a:solidFill>
                  <a:srgbClr val="000000"/>
                </a:solidFill>
                <a:latin typeface="Times New Roman" pitchFamily="18" charset="0"/>
                <a:ea typeface="楷体" panose="02010609060101010101" pitchFamily="49"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哀怨是《卫风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氓》与《邶风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谷风》中的弃妇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坚贞是《邶风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柏舟》中的女子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明丽是《郑风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溱洧》中在春天河旁嬉戏的男女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伤痛是《唐风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葛生》中的亡人之妇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相思是《王风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采葛》还有《秦风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蒹葭》中望爱人不见的怅惘</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蒹葭苍苍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白露为霜。所谓伊人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在水一方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银白色的月光打湿了花朵与等候者的衣襟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远远的地方传来瑟瑟古琴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现代人除了约在嘈杂的电影院、虚拟的网络、喧嚣的车站或是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肯德基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麦当劳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又能到哪儿去守望爱情</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split orient="ver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2" name="矩形 1"/>
          <p:cNvSpPr>
            <a:spLocks noChangeAspect="1"/>
          </p:cNvSpPr>
          <p:nvPr/>
        </p:nvSpPr>
        <p:spPr>
          <a:xfrm>
            <a:off x="508000" y="1441956"/>
            <a:ext cx="8128000" cy="4507324"/>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多情的《诗经》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哀伤的《诗经》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焰心一般冷与热的《诗经》</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在这个冬天的夜晚读《诗经》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读到一些没有膨胀的喜悦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一些没有矫饰的哀伤</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一些没有虚浮的忠贞。</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染着风霜的马车与木铎声趁夜色把这些诗句运送到我们跟前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我们在遥远先人的感情里又幽幽地活过一次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他们布衣上浓重的汗碱味一下刺酸了我们的鼻子。</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不要说物质已多么奢侈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当时间沉淀了一切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我们终究渴望回到的不过是个水草丰美的地方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说一些朴素的话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获得一些朴素的感情。所有都像麦秸一般真挚。</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一册《诗经》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一种血脉相连的痛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使这个普通的冬夜从近百个冬夜里脱颖而出。</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cover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不必洗手焚香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不必沐浴斋戒</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《诗经》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它本就是铺陈的香火</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是清静的素食。沿着《诗经》的水路溯流而上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如同被沿岸庙宇中缭绕的香烟之气深深地抚摸。</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itchFamily="18" charset="0"/>
              </a:rPr>
              <a:t>品读提示</a:t>
            </a:r>
            <a:r>
              <a:rPr lang="zh-CN" altLang="zh-CN" sz="2200" dirty="0">
                <a:solidFill>
                  <a:srgbClr val="000000"/>
                </a:solidFill>
                <a:latin typeface="Times New Roman" pitchFamily="18" charset="0"/>
                <a:ea typeface="仿宋" panose="02010609060101010101" pitchFamily="49" charset="-122"/>
                <a:cs typeface="Times New Roman" pitchFamily="18" charset="0"/>
              </a:rPr>
              <a:t>《诗经》是一本至纯至美的书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对《诗经》的解读正是对这种至纯至美的发现与挖掘。本文通过想象与联想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串联了《诗经》的意象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丰富了诗歌的情景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使那些跨越千年的事件与人物又鲜活地出现在我们面前。文章语言华美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手法多样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是一篇难得的优美散文。</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checker dir="vert"/>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美文品读</a:t>
            </a:r>
          </a:p>
        </p:txBody>
      </p:sp>
      <p:sp>
        <p:nvSpPr>
          <p:cNvPr id="13" name="矩形 12">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素材积累</a:t>
            </a:r>
          </a:p>
        </p:txBody>
      </p:sp>
      <p:sp>
        <p:nvSpPr>
          <p:cNvPr id="3" name="矩形 2"/>
          <p:cNvSpPr>
            <a:spLocks noChangeAspect="1"/>
          </p:cNvSpPr>
          <p:nvPr/>
        </p:nvSpPr>
        <p:spPr>
          <a:xfrm>
            <a:off x="508000" y="2716732"/>
            <a:ext cx="8128000" cy="1678536"/>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《诗经》是我国文化的源头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孕育了我们的传统文化和民族精神。回归传统文化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不是穿古装就可以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更重要的是用心灵去感受、去体验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让心灵沉浸在中国几千年的优秀传统文化中。下面的文字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可以用在以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热爱民族文化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传承文明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等为立意的作文中。</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strips/>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美文品读</a:t>
            </a:r>
          </a:p>
        </p:txBody>
      </p:sp>
      <p:sp>
        <p:nvSpPr>
          <p:cNvPr id="13" name="矩形 12">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素材积累</a:t>
            </a:r>
          </a:p>
        </p:txBody>
      </p:sp>
      <p:sp>
        <p:nvSpPr>
          <p:cNvPr id="2" name="矩形 1"/>
          <p:cNvSpPr>
            <a:spLocks noChangeAspect="1"/>
          </p:cNvSpPr>
          <p:nvPr/>
        </p:nvSpPr>
        <p:spPr>
          <a:xfrm>
            <a:off x="508000" y="1628800"/>
            <a:ext cx="8128000" cy="4116127"/>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NEU-BZ-S9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《诗经》作为我国先民的天籁之歌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能给我们多方面的审美享受。其中大量的名句依然鲜活地存在于我们的现代</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汉语中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《氓》中的爱情悲剧依然警示着当今那些痴情少女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《采薇》中深蕴的报国之情和故乡之思依然能撼动现代人敏感而又多情的神经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听听《柏舟》中无助女子的哀叹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看看《击鼓》中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死生契阔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与子成说。执子之手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与子偕老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的誓盟。如果说唐诗之美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美在青春气象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宋词之美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美在中年况味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元曲之美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美在老年咏叹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那么《诗经》之美就美在童年的纯真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《诗经》的纯真美能让我们久久感动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这是后世一切艺术都难以再现的美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吟咏我们的《诗经》吧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传承我们的文明吧</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nvGraphicFramePr>
        <p:xfrm>
          <a:off x="508000" y="2273406"/>
          <a:ext cx="8128000" cy="2811778"/>
        </p:xfrm>
        <a:graphic>
          <a:graphicData uri="http://schemas.openxmlformats.org/presentationml/2006/ole">
            <mc:AlternateContent xmlns:mc="http://schemas.openxmlformats.org/markup-compatibility/2006">
              <mc:Choice xmlns:v="urn:schemas-microsoft-com:vml" Requires="v">
                <p:oleObj spid="_x0000_s36873" name="文档" r:id="rId1" imgW="3950335" imgH="1365250" progId="Word.Document.12">
                  <p:embed/>
                </p:oleObj>
              </mc:Choice>
              <mc:Fallback>
                <p:oleObj name="文档" r:id="rId1" imgW="3950335" imgH="1365250" progId="Word.Document.12">
                  <p:embed/>
                  <p:pic>
                    <p:nvPicPr>
                      <p:cNvPr id="0" name="图片 36872"/>
                      <p:cNvPicPr/>
                      <p:nvPr/>
                    </p:nvPicPr>
                    <p:blipFill>
                      <a:blip r:embed="rId2"/>
                      <a:stretch>
                        <a:fillRect/>
                      </a:stretch>
                    </p:blipFill>
                    <p:spPr>
                      <a:xfrm>
                        <a:off x="508000" y="2273406"/>
                        <a:ext cx="8128000" cy="2811778"/>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179707"/>
            <a:ext cx="8128000" cy="4913589"/>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itchFamily="18" charset="0"/>
              </a:rPr>
              <a:t>学习建议</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1</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反复吟咏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理解诗意。诗歌是语言的艺术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学习诗歌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首先要反复吟咏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吟咏的目的不仅是熟读背诵</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更在于体会诗歌的语言和节奏。诗歌中艺术形象的塑造、意境的营造以及情感的传达</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都要借助语言来实现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只有反复吟咏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才能把握诗意。</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2</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分析意象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把握形象。诗歌都是通过意象来塑造形象、表达情感的。学习古代诗歌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要把握作者选用的意象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理解诗歌中塑造的形象。无论是叙事诗还是抒情诗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其中都有诗人的形象或主人公的形象。</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3</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抓住技巧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辨明手法。本单元所选诗歌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其表达技巧和表现手法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都被后世的诗人继承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并对后世诗歌产生了深远的影响。阅读这些诗歌应分析其技巧、鉴赏其手法。</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strips dir="rd"/>
      </p:transition>
    </mc:Choice>
    <mc:Fallback>
      <p:transition spd="slow">
        <p:strips dir="r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716732"/>
            <a:ext cx="8128000" cy="1717393"/>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4</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由此及彼</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拓展阅读。对诗歌的学习</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要善于由此及彼</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拓展延伸</a:t>
            </a:r>
            <a:r>
              <a:rPr lang="zh-CN" altLang="zh-CN" sz="2200" dirty="0" smtClean="0">
                <a:solidFill>
                  <a:srgbClr val="000000"/>
                </a:solidFill>
                <a:latin typeface="Times New Roman" pitchFamily="18" charset="0"/>
                <a:cs typeface="Times New Roman" pitchFamily="18" charset="0"/>
              </a:rPr>
              <a:t>。</a:t>
            </a:r>
            <a:r>
              <a:rPr lang="zh-CN" altLang="en-US" sz="2200" dirty="0">
                <a:solidFill>
                  <a:srgbClr val="000000"/>
                </a:solidFill>
                <a:latin typeface="Times New Roman" pitchFamily="18" charset="0"/>
                <a:cs typeface="Times New Roman" pitchFamily="18" charset="0"/>
              </a:rPr>
              <a:t>在</a:t>
            </a:r>
            <a:r>
              <a:rPr lang="zh-CN" altLang="zh-CN" sz="2200" dirty="0" smtClean="0">
                <a:solidFill>
                  <a:srgbClr val="000000"/>
                </a:solidFill>
                <a:latin typeface="Times New Roman" pitchFamily="18" charset="0"/>
                <a:cs typeface="Times New Roman" pitchFamily="18" charset="0"/>
              </a:rPr>
              <a:t>课本</a:t>
            </a:r>
            <a:r>
              <a:rPr lang="zh-CN" altLang="en-US" sz="2200" dirty="0" smtClean="0">
                <a:solidFill>
                  <a:srgbClr val="000000"/>
                </a:solidFill>
                <a:latin typeface="Times New Roman" pitchFamily="18" charset="0"/>
                <a:cs typeface="Times New Roman" pitchFamily="18" charset="0"/>
              </a:rPr>
              <a:t>中</a:t>
            </a:r>
            <a:r>
              <a:rPr lang="zh-CN" altLang="zh-CN" sz="2200" dirty="0" smtClean="0">
                <a:solidFill>
                  <a:srgbClr val="000000"/>
                </a:solidFill>
                <a:latin typeface="Times New Roman" pitchFamily="18" charset="0"/>
                <a:cs typeface="Times New Roman" pitchFamily="18" charset="0"/>
              </a:rPr>
              <a:t>所</a:t>
            </a:r>
            <a:r>
              <a:rPr lang="zh-CN" altLang="zh-CN" sz="2200" dirty="0">
                <a:solidFill>
                  <a:srgbClr val="000000"/>
                </a:solidFill>
                <a:latin typeface="Times New Roman" pitchFamily="18" charset="0"/>
                <a:cs typeface="Times New Roman" pitchFamily="18" charset="0"/>
              </a:rPr>
              <a:t>学的诗歌有限</a:t>
            </a:r>
            <a:r>
              <a:rPr lang="en-US" altLang="zh-CN" sz="2200" dirty="0" smtClean="0">
                <a:solidFill>
                  <a:srgbClr val="000000"/>
                </a:solidFill>
                <a:latin typeface="Times New Roman" pitchFamily="18" charset="0"/>
                <a:cs typeface="Times New Roman" pitchFamily="18" charset="0"/>
              </a:rPr>
              <a:t>,</a:t>
            </a:r>
            <a:r>
              <a:rPr lang="zh-CN" altLang="en-US" sz="2200" dirty="0" smtClean="0">
                <a:solidFill>
                  <a:srgbClr val="000000"/>
                </a:solidFill>
                <a:latin typeface="Times New Roman" pitchFamily="18" charset="0"/>
                <a:cs typeface="Times New Roman" pitchFamily="18" charset="0"/>
              </a:rPr>
              <a:t>而</a:t>
            </a:r>
            <a:r>
              <a:rPr lang="zh-CN" altLang="zh-CN" sz="2200" dirty="0" smtClean="0">
                <a:solidFill>
                  <a:srgbClr val="000000"/>
                </a:solidFill>
                <a:latin typeface="Times New Roman" pitchFamily="18" charset="0"/>
                <a:cs typeface="Times New Roman" pitchFamily="18" charset="0"/>
              </a:rPr>
              <a:t>诗歌</a:t>
            </a:r>
            <a:r>
              <a:rPr lang="zh-CN" altLang="zh-CN" sz="2200" dirty="0">
                <a:solidFill>
                  <a:srgbClr val="000000"/>
                </a:solidFill>
                <a:latin typeface="Times New Roman" pitchFamily="18" charset="0"/>
                <a:cs typeface="Times New Roman" pitchFamily="18" charset="0"/>
              </a:rPr>
              <a:t>鉴赏能力仅靠读几首诗歌难以形成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因此</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学习时不能局限于这几首诗歌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要结合有关资料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补充阅读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并进行有针对性的分析鉴赏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整合积累。</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split orient="vert"/>
      </p:transition>
    </mc:Choice>
    <mc:Fallback>
      <p:transition spd="slow">
        <p:split orient="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4294967295"/>
          </p:nvPr>
        </p:nvSpPr>
        <p:spPr>
          <a:xfrm>
            <a:off x="1331640" y="2852737"/>
            <a:ext cx="6203950" cy="576263"/>
          </a:xfrm>
          <a:prstGeom prst="rect">
            <a:avLst/>
          </a:prstGeom>
        </p:spPr>
        <p:txBody>
          <a:bodyPr/>
          <a:lstStyle/>
          <a:p>
            <a:r>
              <a:rPr lang="en-US" altLang="zh-CN" b="1" dirty="0"/>
              <a:t>4</a:t>
            </a:r>
            <a:r>
              <a:rPr lang="zh-CN" altLang="zh-CN" dirty="0"/>
              <a:t>　《诗经》两首</a:t>
            </a:r>
          </a:p>
        </p:txBody>
      </p:sp>
    </p:spTree>
  </p:cSld>
  <p:clrMapOvr>
    <a:masterClrMapping/>
  </p:clrMapOvr>
  <p:transition spd="slow">
    <p:split orient="vert" dir="in"/>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18000"/>
            <a:ext cx="8128000" cy="2475999"/>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这是一条时间的河流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从三千多年前的远古流来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滋润了唐诗宋词明清文章</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这是一条文字的河流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记载了古老的爱情与农事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传递着思妇的幽怨、游子的感伤</a:t>
            </a:r>
            <a:r>
              <a:rPr lang="en-US" altLang="zh-CN" sz="2200" dirty="0">
                <a:solidFill>
                  <a:srgbClr val="000000"/>
                </a:solidFill>
                <a:latin typeface="Times New Roman" pitchFamily="18" charset="0"/>
                <a:ea typeface="楷体" panose="02010609060101010101" pitchFamily="49"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我们的血管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业已形成这条河的支流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我们注定生活在她的下游</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感受其芬芳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接受其哺养。这条河流的名字叫</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诗经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。学习《</a:t>
            </a:r>
            <a:r>
              <a:rPr lang="en-US" altLang="zh-CN" sz="2200" dirty="0">
                <a:solidFill>
                  <a:srgbClr val="000000"/>
                </a:solidFill>
                <a:latin typeface="Times New Roman" pitchFamily="18" charset="0"/>
                <a:cs typeface="Times New Roman" pitchFamily="18" charset="0"/>
              </a:rPr>
              <a:t>&lt;</a:t>
            </a:r>
            <a:r>
              <a:rPr lang="zh-CN" altLang="zh-CN" sz="2200" dirty="0">
                <a:solidFill>
                  <a:srgbClr val="000000"/>
                </a:solidFill>
                <a:latin typeface="Times New Roman" pitchFamily="18" charset="0"/>
                <a:ea typeface="楷体" panose="02010609060101010101" pitchFamily="49" charset="-122"/>
                <a:cs typeface="Times New Roman" pitchFamily="18" charset="0"/>
              </a:rPr>
              <a:t>诗经</a:t>
            </a:r>
            <a:r>
              <a:rPr lang="en-US" altLang="zh-CN" sz="2200" dirty="0">
                <a:solidFill>
                  <a:srgbClr val="000000"/>
                </a:solidFill>
                <a:latin typeface="Times New Roman" pitchFamily="18" charset="0"/>
                <a:cs typeface="Times New Roman" pitchFamily="18" charset="0"/>
              </a:rPr>
              <a:t>&gt;</a:t>
            </a:r>
            <a:r>
              <a:rPr lang="zh-CN" altLang="zh-CN" sz="2200" dirty="0">
                <a:solidFill>
                  <a:srgbClr val="000000"/>
                </a:solidFill>
                <a:latin typeface="Times New Roman" pitchFamily="18" charset="0"/>
                <a:ea typeface="楷体" panose="02010609060101010101" pitchFamily="49" charset="-122"/>
                <a:cs typeface="Times New Roman" pitchFamily="18" charset="0"/>
              </a:rPr>
              <a:t>两首》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重在掌握诗歌的表现手法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体会诗歌传达的思想与情感。</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split dir="in"/>
      </p:transition>
    </mc:Choice>
    <mc:Fallback>
      <p:transition spd="slow">
        <p:split dir="in"/>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1"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新课助读</a:t>
            </a:r>
            <a:endParaRPr lang="zh-CN" altLang="en-US" sz="1400" dirty="0">
              <a:solidFill>
                <a:schemeClr val="bg1"/>
              </a:solidFill>
              <a:latin typeface="微软雅黑" pitchFamily="34" charset="-122"/>
              <a:ea typeface="微软雅黑" pitchFamily="34" charset="-122"/>
            </a:endParaRPr>
          </a:p>
        </p:txBody>
      </p:sp>
      <p:sp>
        <p:nvSpPr>
          <p:cNvPr id="5" name="矩形 4">
            <a:hlinkClick r:id="rId2"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itchFamily="34" charset="-122"/>
                <a:ea typeface="微软雅黑" pitchFamily="34" charset="-122"/>
              </a:rPr>
              <a:t>自主梳理</a:t>
            </a:r>
            <a:endParaRPr lang="zh-CN" altLang="en-US" sz="1400" dirty="0">
              <a:solidFill>
                <a:srgbClr val="333333"/>
              </a:solidFill>
              <a:latin typeface="微软雅黑" pitchFamily="34" charset="-122"/>
              <a:ea typeface="微软雅黑" pitchFamily="34" charset="-122"/>
            </a:endParaRPr>
          </a:p>
        </p:txBody>
      </p:sp>
      <p:sp>
        <p:nvSpPr>
          <p:cNvPr id="3" name="矩形 2"/>
          <p:cNvSpPr>
            <a:spLocks noChangeAspect="1"/>
          </p:cNvSpPr>
          <p:nvPr/>
        </p:nvSpPr>
        <p:spPr>
          <a:xfrm>
            <a:off x="508000" y="1539747"/>
            <a:ext cx="8128000" cy="4913589"/>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《氓》是春秋时期的一首民歌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当时封建的生产关系尚处于萌芽阶段</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封建思想意识还没有形成完整体系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青年男女交往比较自由。郑、卫一带风俗更是浪漫</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桑间濮上、城隅河畔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青年男女幽期密约、投桃报李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并常以诗歌互表衷肠。《氓》反映的正是这个时期社会生活的一出爱情悲剧。</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《采薇》是《诗经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小雅》中的一首戍边之歌。历代注者关于它的写作年代说法不一。《毛诗》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西汉毛亨著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认为它是周文王时代的作品。周代北方的</a:t>
            </a:r>
            <a:r>
              <a:rPr lang="zh-CN" altLang="zh-CN" sz="2200" dirty="0">
                <a:solidFill>
                  <a:srgbClr val="000000"/>
                </a:solidFill>
                <a:latin typeface="Arial" pitchFamily="34" charset="0"/>
                <a:ea typeface="方正书宋_GBK" panose="03000509000000000000" pitchFamily="65" charset="-122"/>
                <a:cs typeface="Arial" pitchFamily="34" charset="0"/>
              </a:rPr>
              <a:t>犭严</a:t>
            </a:r>
            <a:r>
              <a:rPr lang="zh-CN" altLang="zh-CN" sz="2200" dirty="0">
                <a:solidFill>
                  <a:srgbClr val="000000"/>
                </a:solidFill>
                <a:latin typeface="Times New Roman" pitchFamily="18" charset="0"/>
                <a:cs typeface="Times New Roman" pitchFamily="18" charset="0"/>
              </a:rPr>
              <a:t>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我国古代北方的少数民族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已十分强悍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经常入侵中原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给当时北方汉民族的生活带来不少灾难。历史上有不少关于周天子派兵戍守边境和命将士出兵打败</a:t>
            </a:r>
            <a:r>
              <a:rPr lang="zh-CN" altLang="zh-CN" sz="2200" dirty="0">
                <a:solidFill>
                  <a:srgbClr val="000000"/>
                </a:solidFill>
                <a:latin typeface="Arial" pitchFamily="34" charset="0"/>
                <a:ea typeface="方正书宋_GBK" panose="03000509000000000000" pitchFamily="65" charset="-122"/>
                <a:cs typeface="Arial" pitchFamily="34" charset="0"/>
              </a:rPr>
              <a:t>犭严</a:t>
            </a:r>
            <a:r>
              <a:rPr lang="zh-CN" altLang="zh-CN" sz="2200" dirty="0">
                <a:solidFill>
                  <a:srgbClr val="000000"/>
                </a:solidFill>
                <a:latin typeface="Times New Roman" pitchFamily="18" charset="0"/>
                <a:cs typeface="Times New Roman" pitchFamily="18" charset="0"/>
              </a:rPr>
              <a:t>狁的记载。《采薇》写的就是一位长期戍边的士兵</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在回家途中的所思所感。</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dissolve/>
  </p:transition>
  <p:timing>
    <p:tnLst>
      <p:par>
        <p:cTn id="1" dur="indefinite" restart="never" nodeType="tmRoot"/>
      </p:par>
    </p:tnLst>
  </p:timing>
</p:sld>
</file>

<file path=ppt/theme/theme1.xml><?xml version="1.0" encoding="utf-8"?>
<a:theme xmlns:a="http://schemas.openxmlformats.org/drawingml/2006/main" name="主题1">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商务合作">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测控设计模板14新</Template>
  <TotalTime>0</TotalTime>
  <Words>6392</Words>
  <Application>Kingsoft Office WPP</Application>
  <PresentationFormat>全屏显示(4:3)</PresentationFormat>
  <Paragraphs>278</Paragraphs>
  <Slides>36</Slides>
  <Notes>0</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36</vt:i4>
      </vt:variant>
    </vt:vector>
  </HeadingPairs>
  <TitlesOfParts>
    <vt:vector size="39" baseType="lpstr">
      <vt:lpstr>主题1</vt:lpstr>
      <vt:lpstr>商务合作</vt:lpstr>
      <vt:lpstr>Word.Document.12</vt:lpstr>
      <vt:lpstr>第二单元</vt:lpstr>
      <vt:lpstr>PowerPoint 演示文稿</vt:lpstr>
      <vt:lpstr>PowerPoint 演示文稿</vt:lpstr>
      <vt:lpstr>PowerPoint 演示文稿</vt:lpstr>
      <vt:lpstr>PowerPoint 演示文稿</vt:lpstr>
      <vt:lpstr>PowerPoint 演示文稿</vt:lpstr>
      <vt:lpstr>4　《诗经》两首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Administrator</cp:lastModifiedBy>
  <cp:revision>语文备课大师【全免费】</cp:revision>
  <dcterms:created xsi:type="dcterms:W3CDTF">2015-04-23T00:36:00Z</dcterms:created>
  <dcterms:modified xsi:type="dcterms:W3CDTF">2017-09-13T01:05:54Z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