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6" r:id="rId3"/>
  </p:sldMasterIdLst>
  <p:notesMasterIdLst>
    <p:notesMasterId r:id="rId27"/>
  </p:notesMasterIdLst>
  <p:sldIdLst>
    <p:sldId id="272" r:id="rId4"/>
    <p:sldId id="265" r:id="rId5"/>
    <p:sldId id="280" r:id="rId6"/>
    <p:sldId id="270" r:id="rId7"/>
    <p:sldId id="281" r:id="rId8"/>
    <p:sldId id="282" r:id="rId9"/>
    <p:sldId id="283" r:id="rId10"/>
    <p:sldId id="284" r:id="rId11"/>
    <p:sldId id="285" r:id="rId12"/>
    <p:sldId id="286" r:id="rId13"/>
    <p:sldId id="287" r:id="rId14"/>
    <p:sldId id="288" r:id="rId15"/>
    <p:sldId id="289" r:id="rId16"/>
    <p:sldId id="290" r:id="rId17"/>
    <p:sldId id="276" r:id="rId18"/>
    <p:sldId id="291" r:id="rId19"/>
    <p:sldId id="279" r:id="rId20"/>
    <p:sldId id="292" r:id="rId21"/>
    <p:sldId id="293" r:id="rId22"/>
    <p:sldId id="294" r:id="rId23"/>
    <p:sldId id="295" r:id="rId24"/>
    <p:sldId id="296" r:id="rId25"/>
    <p:sldId id="297" r:id="rId2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C0C0C0"/>
    <a:srgbClr val="4F81BD"/>
    <a:srgbClr val="333333"/>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95494" autoAdjust="0"/>
  </p:normalViewPr>
  <p:slideViewPr>
    <p:cSldViewPr showGuides="1">
      <p:cViewPr varScale="1">
        <p:scale>
          <a:sx n="84" d="100"/>
          <a:sy n="84" d="100"/>
        </p:scale>
        <p:origin x="1068" y="66"/>
      </p:cViewPr>
      <p:guideLst>
        <p:guide orient="horz" pos="754"/>
        <p:guide pos="295"/>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notesMaster" Target="notesMasters/notesMaster1.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slide" Target="../slides/slide8.xml"/><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slide" Target="../slides/slide8.xml"/><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slide" Target="../slides/slide8.xml"/><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slide" Target="../slides/slide8.xml"/><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412875"/>
            <a:ext cx="4032504"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412875"/>
            <a:ext cx="4032504"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06400"/>
            <a:ext cx="2057400" cy="57213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06400"/>
            <a:ext cx="6052930" cy="57213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节标题">
    <p:spTree>
      <p:nvGrpSpPr>
        <p:cNvPr id="1" name=""/>
        <p:cNvGrpSpPr/>
        <p:nvPr/>
      </p:nvGrpSpPr>
      <p:grpSpPr>
        <a:xfrm>
          <a:off x="0" y="0"/>
          <a:ext cx="0" cy="0"/>
          <a:chOff x="0" y="0"/>
          <a:chExt cx="0" cy="0"/>
        </a:xfrm>
      </p:grpSpPr>
      <p:pic>
        <p:nvPicPr>
          <p:cNvPr id="5" name="图片 4" descr="font.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dirty="0"/>
          </a:p>
        </p:txBody>
      </p:sp>
      <p:grpSp>
        <p:nvGrpSpPr>
          <p:cNvPr id="2" name="组合 1"/>
          <p:cNvGrpSpPr/>
          <p:nvPr/>
        </p:nvGrpSpPr>
        <p:grpSpPr>
          <a:xfrm>
            <a:off x="2411760" y="1558504"/>
            <a:ext cx="5946429" cy="214312"/>
            <a:chOff x="2411760" y="1558504"/>
            <a:chExt cx="5946429" cy="214312"/>
          </a:xfrm>
        </p:grpSpPr>
        <p:sp>
          <p:nvSpPr>
            <p:cNvPr id="12" name="Line 46"/>
            <p:cNvSpPr>
              <a:spLocks noChangeShapeType="1"/>
            </p:cNvSpPr>
            <p:nvPr/>
          </p:nvSpPr>
          <p:spPr bwMode="auto">
            <a:xfrm>
              <a:off x="2626073" y="1663279"/>
              <a:ext cx="5732116" cy="0"/>
            </a:xfrm>
            <a:prstGeom prst="line">
              <a:avLst/>
            </a:prstGeom>
            <a:noFill/>
            <a:ln w="25400">
              <a:solidFill>
                <a:srgbClr val="5F5F5F"/>
              </a:solidFill>
              <a:prstDash val="sysDot"/>
              <a:rou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3" name="十六角星 12"/>
            <p:cNvSpPr/>
            <p:nvPr/>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栏目一">
    <p:spTree>
      <p:nvGrpSpPr>
        <p:cNvPr id="1" name=""/>
        <p:cNvGrpSpPr/>
        <p:nvPr/>
      </p:nvGrpSpPr>
      <p:grpSpPr>
        <a:xfrm>
          <a:off x="0" y="0"/>
          <a:ext cx="0" cy="0"/>
          <a:chOff x="0" y="0"/>
          <a:chExt cx="0" cy="0"/>
        </a:xfrm>
      </p:grpSpPr>
      <p:sp>
        <p:nvSpPr>
          <p:cNvPr id="13" name="五边形 12">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写作导引</a:t>
            </a:r>
            <a:endParaRPr lang="zh-CN" altLang="en-US" sz="1600" dirty="0">
              <a:solidFill>
                <a:schemeClr val="accent4">
                  <a:lumMod val="20000"/>
                  <a:lumOff val="80000"/>
                </a:schemeClr>
              </a:solidFill>
            </a:endParaRPr>
          </a:p>
        </p:txBody>
      </p:sp>
      <p:sp>
        <p:nvSpPr>
          <p:cNvPr id="14" name="五边形 13">
            <a:hlinkClick r:id="rId3" action="ppaction://hlinksldjump"/>
          </p:cNvPr>
          <p:cNvSpPr/>
          <p:nvPr userDrawn="1"/>
        </p:nvSpPr>
        <p:spPr>
          <a:xfrm>
            <a:off x="616475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真题再现</a:t>
            </a:r>
            <a:endParaRPr lang="zh-CN" altLang="en-US" sz="1600" dirty="0">
              <a:solidFill>
                <a:schemeClr val="accent4">
                  <a:lumMod val="20000"/>
                  <a:lumOff val="80000"/>
                </a:schemeClr>
              </a:solidFill>
            </a:endParaRPr>
          </a:p>
        </p:txBody>
      </p:sp>
      <p:sp>
        <p:nvSpPr>
          <p:cNvPr id="15" name="五边形 14">
            <a:hlinkClick r:id="rId4" action="ppaction://hlinksldjump"/>
          </p:cNvPr>
          <p:cNvSpPr/>
          <p:nvPr userDrawn="1"/>
        </p:nvSpPr>
        <p:spPr>
          <a:xfrm>
            <a:off x="4940616" y="282159"/>
            <a:ext cx="1368152" cy="312979"/>
          </a:xfrm>
          <a:prstGeom prst="homePlat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考点对接</a:t>
            </a:r>
            <a:endParaRPr lang="zh-CN" altLang="en-US" sz="1600" dirty="0">
              <a:solidFill>
                <a:schemeClr val="accent4">
                  <a:lumMod val="20000"/>
                  <a:lumOff val="80000"/>
                </a:schemeClr>
              </a:solidFill>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sp>
        <p:nvSpPr>
          <p:cNvPr id="13" name="五边形 12">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写作导引</a:t>
            </a:r>
            <a:endParaRPr lang="zh-CN" altLang="en-US" sz="1600" dirty="0">
              <a:solidFill>
                <a:schemeClr val="accent4">
                  <a:lumMod val="20000"/>
                  <a:lumOff val="80000"/>
                </a:schemeClr>
              </a:solidFill>
            </a:endParaRPr>
          </a:p>
        </p:txBody>
      </p:sp>
      <p:sp>
        <p:nvSpPr>
          <p:cNvPr id="14" name="五边形 13">
            <a:hlinkClick r:id="rId3" action="ppaction://hlinksldjump"/>
          </p:cNvPr>
          <p:cNvSpPr/>
          <p:nvPr userDrawn="1"/>
        </p:nvSpPr>
        <p:spPr>
          <a:xfrm>
            <a:off x="616475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真题再现</a:t>
            </a:r>
            <a:endParaRPr lang="zh-CN" altLang="en-US" sz="1600" dirty="0">
              <a:solidFill>
                <a:schemeClr val="accent4">
                  <a:lumMod val="20000"/>
                  <a:lumOff val="80000"/>
                </a:schemeClr>
              </a:solidFill>
            </a:endParaRPr>
          </a:p>
        </p:txBody>
      </p:sp>
      <p:sp>
        <p:nvSpPr>
          <p:cNvPr id="15" name="五边形 14">
            <a:hlinkClick r:id="rId4" action="ppaction://hlinksldjump"/>
          </p:cNvPr>
          <p:cNvSpPr/>
          <p:nvPr userDrawn="1"/>
        </p:nvSpPr>
        <p:spPr>
          <a:xfrm>
            <a:off x="4940616"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考点对接</a:t>
            </a:r>
            <a:endParaRPr lang="zh-CN" altLang="en-US" sz="1600" dirty="0">
              <a:solidFill>
                <a:schemeClr val="accent5">
                  <a:lumMod val="20000"/>
                  <a:lumOff val="80000"/>
                </a:schemeClr>
              </a:solidFill>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sp>
        <p:nvSpPr>
          <p:cNvPr id="8" name="五边形 7">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写作导引</a:t>
            </a:r>
            <a:endParaRPr lang="zh-CN" altLang="en-US" sz="1600" dirty="0">
              <a:solidFill>
                <a:schemeClr val="accent4">
                  <a:lumMod val="20000"/>
                  <a:lumOff val="80000"/>
                </a:schemeClr>
              </a:solidFill>
            </a:endParaRPr>
          </a:p>
        </p:txBody>
      </p:sp>
      <p:sp>
        <p:nvSpPr>
          <p:cNvPr id="9" name="五边形 8">
            <a:hlinkClick r:id="rId3" action="ppaction://hlinksldjump"/>
          </p:cNvPr>
          <p:cNvSpPr/>
          <p:nvPr userDrawn="1"/>
        </p:nvSpPr>
        <p:spPr>
          <a:xfrm>
            <a:off x="6164752"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真题再现</a:t>
            </a:r>
            <a:endParaRPr lang="zh-CN" altLang="en-US" sz="1600" dirty="0">
              <a:solidFill>
                <a:schemeClr val="accent5">
                  <a:lumMod val="20000"/>
                  <a:lumOff val="80000"/>
                </a:schemeClr>
              </a:solidFill>
            </a:endParaRPr>
          </a:p>
        </p:txBody>
      </p:sp>
      <p:sp>
        <p:nvSpPr>
          <p:cNvPr id="10" name="五边形 9">
            <a:hlinkClick r:id="rId4" action="ppaction://hlinksldjump"/>
          </p:cNvPr>
          <p:cNvSpPr/>
          <p:nvPr userDrawn="1"/>
        </p:nvSpPr>
        <p:spPr>
          <a:xfrm>
            <a:off x="4940616"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考点对接</a:t>
            </a:r>
            <a:endParaRPr lang="zh-CN" altLang="en-US" sz="1600" dirty="0">
              <a:solidFill>
                <a:schemeClr val="accent4">
                  <a:lumMod val="20000"/>
                  <a:lumOff val="80000"/>
                </a:schemeClr>
              </a:solidFill>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sp>
        <p:nvSpPr>
          <p:cNvPr id="13" name="五边形 12">
            <a:hlinkClick r:id="rId2" action="ppaction://hlinksldjump"/>
          </p:cNvPr>
          <p:cNvSpPr/>
          <p:nvPr userDrawn="1"/>
        </p:nvSpPr>
        <p:spPr>
          <a:xfrm>
            <a:off x="7380312"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写作导引</a:t>
            </a:r>
            <a:endParaRPr lang="zh-CN" altLang="en-US" sz="1600" dirty="0">
              <a:solidFill>
                <a:schemeClr val="accent5">
                  <a:lumMod val="20000"/>
                  <a:lumOff val="80000"/>
                </a:schemeClr>
              </a:solidFill>
            </a:endParaRPr>
          </a:p>
        </p:txBody>
      </p:sp>
      <p:sp>
        <p:nvSpPr>
          <p:cNvPr id="14" name="五边形 13">
            <a:hlinkClick r:id="rId3" action="ppaction://hlinksldjump"/>
          </p:cNvPr>
          <p:cNvSpPr/>
          <p:nvPr userDrawn="1"/>
        </p:nvSpPr>
        <p:spPr>
          <a:xfrm>
            <a:off x="616475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真题再现</a:t>
            </a:r>
            <a:endParaRPr lang="zh-CN" altLang="en-US" sz="1600" dirty="0">
              <a:solidFill>
                <a:schemeClr val="accent4">
                  <a:lumMod val="20000"/>
                  <a:lumOff val="80000"/>
                </a:schemeClr>
              </a:solidFill>
            </a:endParaRPr>
          </a:p>
        </p:txBody>
      </p:sp>
      <p:sp>
        <p:nvSpPr>
          <p:cNvPr id="15" name="五边形 14">
            <a:hlinkClick r:id="rId4" action="ppaction://hlinksldjump"/>
          </p:cNvPr>
          <p:cNvSpPr/>
          <p:nvPr userDrawn="1"/>
        </p:nvSpPr>
        <p:spPr>
          <a:xfrm>
            <a:off x="4940616"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考点对接</a:t>
            </a:r>
            <a:endParaRPr lang="zh-CN" altLang="en-US" sz="1600" dirty="0">
              <a:solidFill>
                <a:schemeClr val="accent4">
                  <a:lumMod val="20000"/>
                  <a:lumOff val="80000"/>
                </a:schemeClr>
              </a:solidFill>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p:pic>
        <p:nvPicPr>
          <p:cNvPr id="2050" name="图片 2049" descr="2副本"/>
          <p:cNvPicPr>
            <a:picLocks noChangeAspect="1"/>
          </p:cNvPicPr>
          <p:nvPr/>
        </p:nvPicPr>
        <p:blipFill>
          <a:blip r:embed="rId2"/>
          <a:stretch>
            <a:fillRect/>
          </a:stretch>
        </p:blipFill>
        <p:spPr>
          <a:xfrm>
            <a:off x="0" y="0"/>
            <a:ext cx="9144000" cy="6858000"/>
          </a:xfrm>
          <a:prstGeom prst="rect">
            <a:avLst/>
          </a:prstGeom>
          <a:noFill/>
          <a:ln w="9525">
            <a:noFill/>
            <a:miter/>
          </a:ln>
        </p:spPr>
      </p:pic>
      <p:sp>
        <p:nvSpPr>
          <p:cNvPr id="2051" name="标题 2050"/>
          <p:cNvSpPr>
            <a:spLocks noGrp="1"/>
          </p:cNvSpPr>
          <p:nvPr>
            <p:ph type="ctrTitle"/>
          </p:nvPr>
        </p:nvSpPr>
        <p:spPr>
          <a:xfrm>
            <a:off x="685800" y="2130425"/>
            <a:ext cx="7772400" cy="1470025"/>
          </a:xfrm>
          <a:prstGeom prst="rect">
            <a:avLst/>
          </a:prstGeom>
          <a:noFill/>
          <a:ln w="9525">
            <a:noFill/>
            <a:miter/>
          </a:ln>
        </p:spPr>
        <p:txBody>
          <a:bodyPr anchor="ctr"/>
          <a:lstStyle>
            <a:lvl1pPr lvl="0">
              <a:defRPr kern="1200"/>
            </a:lvl1pPr>
          </a:lstStyle>
          <a:p>
            <a:pPr lvl="0"/>
            <a:r>
              <a:rPr lang="zh-CN" altLang="en-US"/>
              <a:t>单击此处编辑母版标题样式</a:t>
            </a:r>
            <a:endParaRPr lang="zh-CN" altLang="en-US"/>
          </a:p>
        </p:txBody>
      </p:sp>
      <p:sp>
        <p:nvSpPr>
          <p:cNvPr id="2052" name="副标题 2051"/>
          <p:cNvSpPr>
            <a:spLocks noGrp="1"/>
          </p:cNvSpPr>
          <p:nvPr>
            <p:ph type="subTitle" idx="1"/>
          </p:nvPr>
        </p:nvSpPr>
        <p:spPr>
          <a:xfrm>
            <a:off x="1371600" y="3886200"/>
            <a:ext cx="6400800" cy="1752600"/>
          </a:xfrm>
          <a:prstGeom prst="rect">
            <a:avLst/>
          </a:prstGeom>
          <a:noFill/>
          <a:ln w="9525">
            <a:noFill/>
            <a:miter/>
          </a:ln>
        </p:spPr>
        <p:txBody>
          <a:bodyPr anchor="t"/>
          <a:lstStyle>
            <a:lvl1pPr marL="0" lvl="0" indent="0" algn="l">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a:t>单击此处编辑母版副标题样式</a:t>
            </a:r>
            <a:endParaRPr lang="zh-CN" altLang="en-US"/>
          </a:p>
        </p:txBody>
      </p:sp>
      <p:sp>
        <p:nvSpPr>
          <p:cNvPr id="2053" name="日期占位符 2052"/>
          <p:cNvSpPr>
            <a:spLocks noGrp="1"/>
          </p:cNvSpPr>
          <p:nvPr>
            <p:ph type="dt" sz="half" idx="2"/>
          </p:nvPr>
        </p:nvSpPr>
        <p:spPr>
          <a:xfrm>
            <a:off x="457200" y="6245225"/>
            <a:ext cx="2133600" cy="476250"/>
          </a:xfrm>
          <a:prstGeom prst="rect">
            <a:avLst/>
          </a:prstGeom>
          <a:noFill/>
          <a:ln w="9525">
            <a:noFill/>
            <a:miter/>
          </a:ln>
        </p:spPr>
        <p:txBody>
          <a:bodyPr anchor="t"/>
          <a:p>
            <a:endParaRPr lang="zh-CN" altLang="en-US" dirty="0"/>
          </a:p>
        </p:txBody>
      </p:sp>
      <p:sp>
        <p:nvSpPr>
          <p:cNvPr id="2054" name="页脚占位符 2053"/>
          <p:cNvSpPr>
            <a:spLocks noGrp="1"/>
          </p:cNvSpPr>
          <p:nvPr>
            <p:ph type="ftr" sz="quarter" idx="3"/>
          </p:nvPr>
        </p:nvSpPr>
        <p:spPr>
          <a:xfrm>
            <a:off x="3124200" y="6245225"/>
            <a:ext cx="2895600" cy="476250"/>
          </a:xfrm>
          <a:prstGeom prst="rect">
            <a:avLst/>
          </a:prstGeom>
          <a:noFill/>
          <a:ln w="9525">
            <a:noFill/>
            <a:miter/>
          </a:ln>
        </p:spPr>
        <p:txBody>
          <a:bodyPr anchor="t"/>
          <a:p>
            <a:endParaRPr lang="zh-CN" altLang="en-US" dirty="0"/>
          </a:p>
        </p:txBody>
      </p:sp>
      <p:sp>
        <p:nvSpPr>
          <p:cNvPr id="2055" name="灯片编号占位符 2054"/>
          <p:cNvSpPr>
            <a:spLocks noGrp="1"/>
          </p:cNvSpPr>
          <p:nvPr>
            <p:ph type="sldNum" sz="quarter" idx="4"/>
          </p:nvPr>
        </p:nvSpPr>
        <p:spPr>
          <a:xfrm>
            <a:off x="6553200" y="6245225"/>
            <a:ext cx="2133600" cy="476250"/>
          </a:xfrm>
          <a:prstGeom prst="rect">
            <a:avLst/>
          </a:prstGeom>
          <a:noFill/>
          <a:ln w="9525">
            <a:noFill/>
            <a:miter/>
          </a:ln>
        </p:spPr>
        <p:txBody>
          <a:bodyPr anchor="t"/>
          <a:p>
            <a:fld id="{9A0DB2DC-4C9A-4742-B13C-FB6460FD3503}" type="slidenum">
              <a:rPr lang="zh-CN"/>
            </a:fld>
            <a:endParaRPr lang="zh-CN"/>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3.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6.xml"/><Relationship Id="rId8" Type="http://schemas.openxmlformats.org/officeDocument/2006/relationships/slideLayout" Target="../slideLayouts/slideLayout15.xml"/><Relationship Id="rId7" Type="http://schemas.openxmlformats.org/officeDocument/2006/relationships/slideLayout" Target="../slideLayouts/slideLayout14.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3" Type="http://schemas.openxmlformats.org/officeDocument/2006/relationships/slideLayout" Target="../slideLayouts/slideLayout10.xml"/><Relationship Id="rId2" Type="http://schemas.openxmlformats.org/officeDocument/2006/relationships/slideLayout" Target="../slideLayouts/slideLayout9.xml"/><Relationship Id="rId14" Type="http://schemas.openxmlformats.org/officeDocument/2006/relationships/theme" Target="../theme/theme2.xml"/><Relationship Id="rId13" Type="http://schemas.openxmlformats.org/officeDocument/2006/relationships/image" Target="../media/image5.jpeg"/><Relationship Id="rId12" Type="http://schemas.openxmlformats.org/officeDocument/2006/relationships/slideLayout" Target="../slideLayouts/slideLayout19.xml"/><Relationship Id="rId11" Type="http://schemas.openxmlformats.org/officeDocument/2006/relationships/slideLayout" Target="../slideLayouts/slideLayout18.xml"/><Relationship Id="rId10" Type="http://schemas.openxmlformats.org/officeDocument/2006/relationships/slideLayout" Target="../slideLayouts/slideLayout17.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8">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rtl="0" eaLnBrk="1" fontAlgn="base" hangingPunct="1">
        <a:spcBef>
          <a:spcPct val="0"/>
        </a:spcBef>
        <a:spcAft>
          <a:spcPct val="0"/>
        </a:spcAft>
        <a:defRPr sz="3600" b="1" kern="1200">
          <a:solidFill>
            <a:srgbClr val="35378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pic>
        <p:nvPicPr>
          <p:cNvPr id="1026" name="图片 1025" descr="2-2副本"/>
          <p:cNvPicPr>
            <a:picLocks noChangeAspect="1"/>
          </p:cNvPicPr>
          <p:nvPr/>
        </p:nvPicPr>
        <p:blipFill>
          <a:blip r:embed="rId13"/>
          <a:stretch>
            <a:fillRect/>
          </a:stretch>
        </p:blipFill>
        <p:spPr>
          <a:xfrm>
            <a:off x="0" y="0"/>
            <a:ext cx="9144000" cy="6858000"/>
          </a:xfrm>
          <a:prstGeom prst="rect">
            <a:avLst/>
          </a:prstGeom>
          <a:noFill/>
          <a:ln w="9525">
            <a:noFill/>
            <a:miter/>
          </a:ln>
        </p:spPr>
      </p:pic>
      <p:sp>
        <p:nvSpPr>
          <p:cNvPr id="1027" name="标题 1026"/>
          <p:cNvSpPr>
            <a:spLocks noGrp="1"/>
          </p:cNvSpPr>
          <p:nvPr>
            <p:ph type="title"/>
          </p:nvPr>
        </p:nvSpPr>
        <p:spPr>
          <a:xfrm>
            <a:off x="457200" y="406400"/>
            <a:ext cx="8229600" cy="863600"/>
          </a:xfrm>
          <a:prstGeom prst="rect">
            <a:avLst/>
          </a:prstGeom>
          <a:noFill/>
          <a:ln w="9525">
            <a:noFill/>
            <a:miter/>
          </a:ln>
        </p:spPr>
        <p:txBody>
          <a:bodyPr anchor="ctr"/>
          <a:p>
            <a:pPr lvl="0"/>
            <a:r>
              <a:rPr lang="zh-CN" altLang="en-US"/>
              <a:t>单击此处编辑母版标题样式</a:t>
            </a:r>
            <a:endParaRPr lang="zh-CN" altLang="en-US"/>
          </a:p>
        </p:txBody>
      </p:sp>
      <p:sp>
        <p:nvSpPr>
          <p:cNvPr id="1028" name="文本占位符 1027"/>
          <p:cNvSpPr>
            <a:spLocks noGrp="1"/>
          </p:cNvSpPr>
          <p:nvPr>
            <p:ph type="body" idx="1"/>
          </p:nvPr>
        </p:nvSpPr>
        <p:spPr>
          <a:xfrm>
            <a:off x="457200" y="1412875"/>
            <a:ext cx="8229600" cy="4714875"/>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9" name="日期占位符 1028"/>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a:endParaRPr lang="zh-CN" altLang="en-US"/>
          </a:p>
        </p:txBody>
      </p:sp>
      <p:sp>
        <p:nvSpPr>
          <p:cNvPr id="1030" name="页脚占位符 1029"/>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a:endParaRPr lang="zh-CN"/>
          </a:p>
        </p:txBody>
      </p:sp>
      <p:sp>
        <p:nvSpPr>
          <p:cNvPr id="1031" name="灯片编号占位符 1030"/>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17.xml"/><Relationship Id="rId1" Type="http://schemas.openxmlformats.org/officeDocument/2006/relationships/slide" Target="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17.xml"/><Relationship Id="rId1" Type="http://schemas.openxmlformats.org/officeDocument/2006/relationships/slide" Target="slide15.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17.xml"/><Relationship Id="rId1" Type="http://schemas.openxmlformats.org/officeDocument/2006/relationships/slide" Target="slide15.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17.xml"/><Relationship Id="rId1" Type="http://schemas.openxmlformats.org/officeDocument/2006/relationships/slide" Target="slide15.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17.xml"/><Relationship Id="rId1" Type="http://schemas.openxmlformats.org/officeDocument/2006/relationships/slide" Target="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17.xml"/><Relationship Id="rId1" Type="http://schemas.openxmlformats.org/officeDocument/2006/relationships/slide" Target="slide15.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17.xml"/><Relationship Id="rId1" Type="http://schemas.openxmlformats.org/officeDocument/2006/relationships/slide" Target="slide15.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17.xml"/><Relationship Id="rId1" Type="http://schemas.openxmlformats.org/officeDocument/2006/relationships/slide" Target="slide15.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17.xml"/><Relationship Id="rId1" Type="http://schemas.openxmlformats.org/officeDocument/2006/relationships/slide" Target="slide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19.xml"/><Relationship Id="rId2" Type="http://schemas.openxmlformats.org/officeDocument/2006/relationships/image" Target="../media/image6.emf"/><Relationship Id="rId1" Type="http://schemas.openxmlformats.org/officeDocument/2006/relationships/package" Target="../embeddings/Document1.docx"/></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4294967295"/>
          </p:nvPr>
        </p:nvSpPr>
        <p:spPr>
          <a:xfrm>
            <a:off x="1547664" y="2852936"/>
            <a:ext cx="6203950" cy="576263"/>
          </a:xfrm>
          <a:prstGeom prst="rect">
            <a:avLst/>
          </a:prstGeom>
        </p:spPr>
        <p:txBody>
          <a:bodyPr/>
          <a:lstStyle/>
          <a:p>
            <a:r>
              <a:rPr lang="zh-CN" altLang="en-US" dirty="0"/>
              <a:t>单元整合</a:t>
            </a:r>
            <a:endParaRPr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思路解析</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本题考查分析概括文章有关内容的能力。</a:t>
            </a:r>
            <a:r>
              <a:rPr lang="en-US" altLang="zh-CN" sz="2200" dirty="0">
                <a:solidFill>
                  <a:srgbClr val="000000"/>
                </a:solidFill>
                <a:latin typeface="Times New Roman" pitchFamily="18" charset="0"/>
                <a:cs typeface="Times New Roman" pitchFamily="18" charset="0"/>
              </a:rPr>
              <a:t>C</a:t>
            </a:r>
            <a:r>
              <a:rPr lang="zh-CN" altLang="zh-CN" sz="2200" dirty="0">
                <a:solidFill>
                  <a:srgbClr val="000000"/>
                </a:solidFill>
                <a:latin typeface="Times New Roman" pitchFamily="18" charset="0"/>
                <a:ea typeface="楷体" panose="02010609060101010101" pitchFamily="49" charset="-122"/>
                <a:cs typeface="Times New Roman" pitchFamily="18" charset="0"/>
              </a:rPr>
              <a:t>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派使者偕同雄州赵滋前往调解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的说法错误。根据文本</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公亮言</a:t>
            </a:r>
            <a:r>
              <a:rPr lang="en-US" altLang="zh-CN" sz="2200" dirty="0">
                <a:solidFill>
                  <a:srgbClr val="000000"/>
                </a:solidFill>
                <a:latin typeface="Times New Roman" pitchFamily="18" charset="0"/>
                <a:cs typeface="Times New Roman"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萌芽不禁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后将奈何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雄州赵滋勇而有谋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可任也。</a:t>
            </a:r>
            <a:r>
              <a:rPr lang="en-US" altLang="zh-CN" sz="2200" dirty="0">
                <a:solidFill>
                  <a:srgbClr val="000000"/>
                </a:solidFill>
                <a:latin typeface="Times New Roman" pitchFamily="18" charset="0"/>
                <a:ea typeface="楷体" panose="02010609060101010101" pitchFamily="49"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使谕以指意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边害讫息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的叙述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可知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派使者偕同雄州赵滋前往调解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之说不当</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应当是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谕以指意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把皇帝的旨意告诉他们</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从而止息了边害。</a:t>
            </a:r>
            <a:endParaRPr lang="zh-CN" altLang="zh-CN" sz="2200" dirty="0">
              <a:solidFill>
                <a:srgbClr val="000000"/>
              </a:solidFill>
              <a:latin typeface="NEU-BZ-S92"/>
              <a:ea typeface="方正书宋_GBK" panose="03000509000000000000" pitchFamily="65"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答案</a:t>
            </a:r>
            <a:r>
              <a:rPr lang="en-US" altLang="zh-CN" sz="2200" dirty="0">
                <a:solidFill>
                  <a:srgbClr val="FF0000"/>
                </a:solidFill>
                <a:latin typeface="Arial" pitchFamily="34" charset="0"/>
                <a:ea typeface="黑体" pitchFamily="49" charset="-122"/>
                <a:cs typeface="Times New Roman" pitchFamily="18" charset="0"/>
              </a:rPr>
              <a:t>:</a:t>
            </a:r>
            <a:r>
              <a:rPr lang="en-US" altLang="zh-CN" sz="2200" dirty="0">
                <a:solidFill>
                  <a:srgbClr val="000000"/>
                </a:solidFill>
                <a:latin typeface="Times New Roman" pitchFamily="18" charset="0"/>
                <a:cs typeface="Times New Roman" pitchFamily="18" charset="0"/>
              </a:rPr>
              <a:t>C</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917780"/>
            <a:ext cx="8168456" cy="5780044"/>
          </a:xfrm>
          <a:prstGeom prst="rect">
            <a:avLst/>
          </a:prstGeom>
        </p:spPr>
        <p:txBody>
          <a:bodyPr wrap="square">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4</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把文中画横线的句子翻译成现代汉语。</a:t>
            </a:r>
            <a:endParaRPr lang="zh-CN" altLang="zh-CN" sz="2200" dirty="0">
              <a:solidFill>
                <a:srgbClr val="000000"/>
              </a:solidFill>
              <a:latin typeface="NEU-BZ-S92"/>
              <a:ea typeface="方正书宋_GBK" panose="03000509000000000000" pitchFamily="65"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(1)</a:t>
            </a:r>
            <a:r>
              <a:rPr lang="zh-CN" altLang="zh-CN" sz="2200" dirty="0">
                <a:solidFill>
                  <a:srgbClr val="000000"/>
                </a:solidFill>
                <a:latin typeface="Times New Roman" pitchFamily="18" charset="0"/>
                <a:cs typeface="Times New Roman" pitchFamily="18" charset="0"/>
              </a:rPr>
              <a:t>锡宴不赴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是不虔君命也。人主有疾</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而必使亲临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处之安乎</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(2)</a:t>
            </a:r>
            <a:r>
              <a:rPr lang="zh-CN" altLang="zh-CN" sz="2200" dirty="0">
                <a:solidFill>
                  <a:srgbClr val="000000"/>
                </a:solidFill>
                <a:latin typeface="Times New Roman" pitchFamily="18" charset="0"/>
                <a:cs typeface="Times New Roman" pitchFamily="18" charset="0"/>
              </a:rPr>
              <a:t>苏轼尝从容责公亮不能救正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世讥其持禄固宠云。</a:t>
            </a:r>
            <a:endParaRPr lang="zh-CN" altLang="zh-CN" sz="2200" dirty="0">
              <a:solidFill>
                <a:srgbClr val="000000"/>
              </a:solidFill>
              <a:latin typeface="NEU-BZ-S92"/>
              <a:ea typeface="方正书宋_GBK" panose="03000509000000000000" pitchFamily="65"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思路解析</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本题考查文言文翻译的能力。文言文翻译的标准是信、达、雅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翻译的重点是某些重要实词、虚词的意义和用法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特殊的文言句式。在第</a:t>
            </a:r>
            <a:r>
              <a:rPr lang="en-US" altLang="zh-CN" sz="2200" dirty="0">
                <a:solidFill>
                  <a:srgbClr val="000000"/>
                </a:solidFill>
                <a:latin typeface="Times New Roman" pitchFamily="18" charset="0"/>
                <a:cs typeface="Times New Roman" pitchFamily="18" charset="0"/>
              </a:rPr>
              <a:t>(1)</a:t>
            </a:r>
            <a:r>
              <a:rPr lang="zh-CN" altLang="zh-CN" sz="2200" dirty="0">
                <a:solidFill>
                  <a:srgbClr val="000000"/>
                </a:solidFill>
                <a:latin typeface="Times New Roman" pitchFamily="18" charset="0"/>
                <a:ea typeface="楷体" panose="02010609060101010101" pitchFamily="49" charset="-122"/>
                <a:cs typeface="Times New Roman" pitchFamily="18" charset="0"/>
              </a:rPr>
              <a:t>句中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是通假字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应通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赏赐的意思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的意思是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尊重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是不虔君命也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是判断句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表转折关系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必使亲临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中间有省略成分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应为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必使之亲临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处之安乎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是反问句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意思是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做这样的事能心安吗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第</a:t>
            </a:r>
            <a:r>
              <a:rPr lang="en-US" altLang="zh-CN" sz="2200" dirty="0">
                <a:solidFill>
                  <a:srgbClr val="000000"/>
                </a:solidFill>
                <a:latin typeface="Times New Roman" pitchFamily="18" charset="0"/>
                <a:cs typeface="Times New Roman" pitchFamily="18" charset="0"/>
              </a:rPr>
              <a:t>(2)</a:t>
            </a:r>
            <a:r>
              <a:rPr lang="zh-CN" altLang="zh-CN" sz="2200" dirty="0">
                <a:solidFill>
                  <a:srgbClr val="000000"/>
                </a:solidFill>
                <a:latin typeface="Times New Roman" pitchFamily="18" charset="0"/>
                <a:ea typeface="楷体" panose="02010609060101010101" pitchFamily="49" charset="-122"/>
                <a:cs typeface="Times New Roman" pitchFamily="18" charset="0"/>
              </a:rPr>
              <a:t>句中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救正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的意思是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匡救扶正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纠正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持禄固宠</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意思是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保持禄位加固宠幸</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。要注意语意通畅。</a:t>
            </a:r>
            <a:endParaRPr lang="zh-CN" altLang="zh-CN" sz="2200" dirty="0">
              <a:solidFill>
                <a:srgbClr val="000000"/>
              </a:solidFill>
              <a:latin typeface="NEU-BZ-S92"/>
              <a:ea typeface="方正书宋_GBK" panose="03000509000000000000" pitchFamily="65"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参考答案</a:t>
            </a:r>
            <a:r>
              <a:rPr lang="en-US" altLang="zh-CN" sz="2200" dirty="0">
                <a:solidFill>
                  <a:srgbClr val="FF0000"/>
                </a:solidFill>
                <a:latin typeface="Arial" pitchFamily="34" charset="0"/>
                <a:ea typeface="黑体" pitchFamily="49" charset="-122"/>
                <a:cs typeface="Times New Roman" pitchFamily="18" charset="0"/>
              </a:rPr>
              <a:t>:</a:t>
            </a:r>
            <a:r>
              <a:rPr lang="en-US" altLang="zh-CN" sz="2200" dirty="0">
                <a:solidFill>
                  <a:srgbClr val="000000"/>
                </a:solidFill>
                <a:latin typeface="Times New Roman" pitchFamily="18" charset="0"/>
                <a:cs typeface="Times New Roman" pitchFamily="18" charset="0"/>
              </a:rPr>
              <a:t>(1)</a:t>
            </a:r>
            <a:r>
              <a:rPr lang="zh-CN" altLang="zh-CN" sz="2200" dirty="0">
                <a:solidFill>
                  <a:srgbClr val="000000"/>
                </a:solidFill>
                <a:latin typeface="Times New Roman" pitchFamily="18" charset="0"/>
                <a:cs typeface="Times New Roman" pitchFamily="18" charset="0"/>
              </a:rPr>
              <a:t>赐宴不到场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这是对君主命令的不敬。君主有病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却一定要他亲临宴会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做这样的事能心安吗</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(2)</a:t>
            </a:r>
            <a:r>
              <a:rPr lang="zh-CN" altLang="zh-CN" sz="2200" dirty="0">
                <a:solidFill>
                  <a:srgbClr val="000000"/>
                </a:solidFill>
                <a:latin typeface="Times New Roman" pitchFamily="18" charset="0"/>
                <a:cs typeface="Times New Roman" pitchFamily="18" charset="0"/>
              </a:rPr>
              <a:t>苏轼曾从容地责备公亮不能纠正弊病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世人讥讽他保持禄位加固宠幸。</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Effect transition="in" filter="wipe(down)">
                                      <p:cBhvr>
                                        <p:cTn id="15"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参考译文</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曾公亮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字明仲</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泉州晋江人。考中进士甲科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任会稽知县。百姓在镜湖旁耕种农田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常常担心湖水泛滥。曾公亮建立了斗门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将水排入曹娥江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老百姓因此获益。以端明殿学士的身份担任郑州知州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治政有能干的名声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盗贼都流窜到外地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以至夜不闭户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曾经有使者丢失袋中的东西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下公文追究盗贼</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曾公亮回复说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我们境内没有窝藏盗贼</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大概是随从的人偷藏了。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对他进行搜索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果然是这样。曾公亮明达详熟公文法令</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经历处事久了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熟知朝廷台阁典章制度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首相韩琦常常向他咨询。仁宗末年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韩琦请求立皇嗣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和曾公亮等人共同决定商议。密州百姓的田地中出产银子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有的人盗取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大理寺以强盗论处。曾公亮说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这是禁止挖掘的东西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挖取银子虽然采取了偷盗的方式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与偷盗百姓家的财物还有所不同。</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pull dir="l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895515"/>
            <a:ext cx="8128000" cy="5741187"/>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坚持争论这事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于是交付有司辩论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依照窃取禁物法论处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盗贼最终没有判处死罪。契丹派人在界河打鱼</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又屡次通行盐船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官吏不敢禁止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都说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与契丹计较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将要生出事端。曾公亮说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在事情一开始时不加禁止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以后将怎么办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雄州赵滋勇敢又有谋略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可以任命他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去解决这件事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朝廷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派他前去把皇帝的旨意告诉他们</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边境的危害就平息了。英宗即位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加中书侍郎兼礼部尚书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不久加户部尚书。皇帝身体不适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辽国的使者来到了不能召见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皇帝让曾公亮在宾馆中设宴接见使者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使者不肯赴宴。曾公亮质问他说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赐宴不到场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这是对君主命令的不敬。君主有病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却一定要他亲临宴会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做这样的事能心安吗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辽国的使者立刻前来赴宴。熙宁三年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拜司空兼侍中、河阳三城节度使。第二年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起任永兴军判官。过了一年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回到京师。不久在太傅任上退休。元丰元年去世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终年八十岁。皇帝亲临悼念</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停止上朝三天。曾公亮为人端方庄重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处事沉深周密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平常家居遵守法纪</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循规蹈矩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然而生性吝啬</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家产增至万万。</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pull dir="l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当初推荐王安石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等到一同处理政务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知道皇上正偏向王安石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暗中为子孙考虑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凡是改革中的各种事务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一切听从王安石的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而表面上却装着不同意。曾经派儿子曾孝宽参与谋划</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在皇帝面前几乎没有异议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于是皇帝更加信任王安石。王安石感激曾公亮对自己的帮助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所以推荐提拔曾孝宽位至枢密使来报答他。苏轼曾从容地责备公亮不能纠正弊病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世人讥讽他保持禄位加固宠幸。</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pull dir="l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1"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技法点</a:t>
            </a:r>
            <a:r>
              <a:rPr lang="zh-CN" altLang="zh-CN" sz="1400" dirty="0">
                <a:solidFill>
                  <a:schemeClr val="bg1"/>
                </a:solidFill>
                <a:latin typeface="微软雅黑" pitchFamily="34" charset="-122"/>
                <a:ea typeface="微软雅黑" pitchFamily="34" charset="-122"/>
              </a:rPr>
              <a:t>拨</a:t>
            </a:r>
            <a:endParaRPr lang="zh-CN" altLang="en-US" sz="1400" dirty="0">
              <a:solidFill>
                <a:schemeClr val="bg1"/>
              </a:solidFill>
              <a:latin typeface="微软雅黑" pitchFamily="34" charset="-122"/>
              <a:ea typeface="微软雅黑" pitchFamily="34" charset="-122"/>
            </a:endParaRPr>
          </a:p>
        </p:txBody>
      </p:sp>
      <p:sp>
        <p:nvSpPr>
          <p:cNvPr id="15" name="矩形 14">
            <a:hlinkClick r:id="rId2"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范文赏析</a:t>
            </a:r>
            <a:endParaRPr lang="zh-CN" altLang="en-US" sz="1400" dirty="0">
              <a:solidFill>
                <a:schemeClr val="tx1"/>
              </a:solidFill>
              <a:latin typeface="微软雅黑" pitchFamily="34" charset="-122"/>
              <a:ea typeface="微软雅黑"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本单元写作训练对应的是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表达交流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部分《美的发现　学习抒情》。抒情是直接或间接地抒发内心感情的一种表达方式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是文章打动读者、感染读者的重要手段之一。在叙事性的作品中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它常常与叙述、描写、议论等结合运用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在议论说理的文章中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作者一般很少直抒感情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而是通过对某种观点的论证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体现作者的爱憎情感。</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抒情的方式有两种</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一、直接抒情。作者不借用其他方式而直接倾吐胸中的感情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也称为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直抒胸臆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。它通过作者或作品中的人物将情感直接表达出来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其特点是感情袒露</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气势奔放、热烈。在古今诗文中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有许多直接抒情的佳作。例如李白的《蜀道难》《将进酒》等。</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pull dir="l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1"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技法点</a:t>
            </a:r>
            <a:r>
              <a:rPr lang="zh-CN" altLang="zh-CN" sz="1400" dirty="0">
                <a:solidFill>
                  <a:schemeClr val="bg1"/>
                </a:solidFill>
                <a:latin typeface="微软雅黑" pitchFamily="34" charset="-122"/>
                <a:ea typeface="微软雅黑" pitchFamily="34" charset="-122"/>
              </a:rPr>
              <a:t>拨</a:t>
            </a:r>
            <a:endParaRPr lang="zh-CN" altLang="en-US" sz="1400" dirty="0">
              <a:solidFill>
                <a:schemeClr val="bg1"/>
              </a:solidFill>
              <a:latin typeface="微软雅黑" pitchFamily="34" charset="-122"/>
              <a:ea typeface="微软雅黑" pitchFamily="34" charset="-122"/>
            </a:endParaRPr>
          </a:p>
        </p:txBody>
      </p:sp>
      <p:sp>
        <p:nvSpPr>
          <p:cNvPr id="15" name="矩形 14">
            <a:hlinkClick r:id="rId2"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范文赏析</a:t>
            </a:r>
            <a:endParaRPr lang="zh-CN" altLang="en-US" sz="1400" dirty="0">
              <a:solidFill>
                <a:schemeClr val="tx1"/>
              </a:solidFill>
              <a:latin typeface="微软雅黑" pitchFamily="34" charset="-122"/>
              <a:ea typeface="微软雅黑" pitchFamily="34" charset="-122"/>
            </a:endParaRPr>
          </a:p>
        </p:txBody>
      </p:sp>
      <p:sp>
        <p:nvSpPr>
          <p:cNvPr id="2" name="矩形 1"/>
          <p:cNvSpPr>
            <a:spLocks noChangeAspect="1"/>
          </p:cNvSpPr>
          <p:nvPr/>
        </p:nvSpPr>
        <p:spPr>
          <a:xfrm>
            <a:off x="508000" y="1412776"/>
            <a:ext cx="8128000" cy="4507324"/>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二、间接抒情。作者不是直接抒发对人物、事物的感情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而是在叙述、描写和议论中渗透着自己的强烈感情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或者借人物之口来抒发自己的感情。间接抒情有以下几种方法</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1</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借景抒情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借景抒情又称寓情于景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是指作者带着强烈的主观感情去描写客观景物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通过景物来抒情。</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2</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托物言志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通过对物品的描写和叙述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表达自己的志向和意愿。</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3</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融情于事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指通过叙述事件来抒发感情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让感情从具体事件的叙述中自然地流露出来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感染读者。</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4</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融情于理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把感情寄寓在说理之中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理中含情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既可以使情具有深度、厚度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又可以使理闪烁出充满个性色彩的情思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拨动人的心弦。</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pull dir="l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1"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itchFamily="34" charset="-122"/>
                <a:ea typeface="微软雅黑" pitchFamily="34" charset="-122"/>
              </a:rPr>
              <a:t>技法点</a:t>
            </a:r>
            <a:r>
              <a:rPr lang="zh-CN" altLang="zh-CN" sz="1400" dirty="0">
                <a:solidFill>
                  <a:schemeClr val="tx1"/>
                </a:solidFill>
                <a:latin typeface="微软雅黑" pitchFamily="34" charset="-122"/>
                <a:ea typeface="微软雅黑" pitchFamily="34" charset="-122"/>
              </a:rPr>
              <a:t>拨</a:t>
            </a:r>
            <a:endParaRPr lang="zh-CN" altLang="en-US" sz="1400" dirty="0">
              <a:solidFill>
                <a:schemeClr val="tx1"/>
              </a:solidFill>
              <a:latin typeface="微软雅黑" pitchFamily="34" charset="-122"/>
              <a:ea typeface="微软雅黑" pitchFamily="34" charset="-122"/>
            </a:endParaRPr>
          </a:p>
        </p:txBody>
      </p:sp>
      <p:sp>
        <p:nvSpPr>
          <p:cNvPr id="17" name="矩形 16">
            <a:hlinkClick r:id="rId2"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itchFamily="34" charset="-122"/>
                <a:ea typeface="微软雅黑" pitchFamily="34" charset="-122"/>
              </a:rPr>
              <a:t>范文赏析</a:t>
            </a:r>
          </a:p>
        </p:txBody>
      </p:sp>
      <p:sp>
        <p:nvSpPr>
          <p:cNvPr id="2" name="矩形 1"/>
          <p:cNvSpPr>
            <a:spLocks noChangeAspect="1"/>
          </p:cNvSpPr>
          <p:nvPr/>
        </p:nvSpPr>
        <p:spPr>
          <a:xfrm>
            <a:off x="508000" y="1701069"/>
            <a:ext cx="8128000" cy="3748719"/>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itchFamily="34" charset="0"/>
                <a:ea typeface="黑体" pitchFamily="49" charset="-122"/>
                <a:cs typeface="Times New Roman" pitchFamily="18" charset="0"/>
              </a:rPr>
              <a:t>题目</a:t>
            </a:r>
            <a:r>
              <a:rPr lang="zh-CN" altLang="zh-CN" sz="2200" dirty="0">
                <a:solidFill>
                  <a:srgbClr val="000000"/>
                </a:solidFill>
                <a:latin typeface="Times New Roman" pitchFamily="18" charset="0"/>
                <a:cs typeface="Times New Roman" pitchFamily="18" charset="0"/>
              </a:rPr>
              <a:t>当你走入农村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或踏进军营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或进入超市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和社会有了更多的接触时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是不是同时有了更多美的发现、更多的感触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请选择某一方面的感触写一篇不少于</a:t>
            </a:r>
            <a:r>
              <a:rPr lang="en-US" altLang="zh-CN" sz="2200" dirty="0">
                <a:solidFill>
                  <a:srgbClr val="000000"/>
                </a:solidFill>
                <a:latin typeface="Times New Roman" pitchFamily="18" charset="0"/>
                <a:cs typeface="Times New Roman" pitchFamily="18" charset="0"/>
              </a:rPr>
              <a:t>800</a:t>
            </a:r>
            <a:r>
              <a:rPr lang="zh-CN" altLang="zh-CN" sz="2200" dirty="0">
                <a:solidFill>
                  <a:srgbClr val="000000"/>
                </a:solidFill>
                <a:latin typeface="Times New Roman" pitchFamily="18" charset="0"/>
                <a:cs typeface="Times New Roman" pitchFamily="18" charset="0"/>
              </a:rPr>
              <a:t>字的文章。</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要求选好角度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确定立意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明确文体</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自拟标题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不要脱离材料内容及含意的范围作文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不要套作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不得抄袭。</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写作</a:t>
            </a:r>
            <a:r>
              <a:rPr lang="zh-CN" altLang="zh-CN" sz="2200" dirty="0" smtClean="0">
                <a:solidFill>
                  <a:srgbClr val="FF0000"/>
                </a:solidFill>
                <a:latin typeface="Arial" pitchFamily="34" charset="0"/>
                <a:ea typeface="黑体" pitchFamily="49" charset="-122"/>
                <a:cs typeface="Times New Roman" pitchFamily="18" charset="0"/>
              </a:rPr>
              <a:t>提示</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smtClean="0">
                <a:solidFill>
                  <a:srgbClr val="000000"/>
                </a:solidFill>
                <a:latin typeface="Times New Roman" pitchFamily="18" charset="0"/>
                <a:cs typeface="Times New Roman" pitchFamily="18" charset="0"/>
              </a:rPr>
              <a:t>题目</a:t>
            </a:r>
            <a:r>
              <a:rPr lang="zh-CN" altLang="zh-CN" sz="2200" dirty="0">
                <a:solidFill>
                  <a:srgbClr val="000000"/>
                </a:solidFill>
                <a:latin typeface="Times New Roman" pitchFamily="18" charset="0"/>
                <a:cs typeface="Times New Roman" pitchFamily="18" charset="0"/>
              </a:rPr>
              <a:t>对文章内容的限制很少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这样就给了这篇作文以极大的自由空间。写作的重点可以定在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美的发现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感触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上。如果是以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美的发现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为写作中心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当以记叙和抒情为主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如果是以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感触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为中心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当以议论和抒情为主。</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1"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itchFamily="34" charset="-122"/>
                <a:ea typeface="微软雅黑" pitchFamily="34" charset="-122"/>
              </a:rPr>
              <a:t>技法点</a:t>
            </a:r>
            <a:r>
              <a:rPr lang="zh-CN" altLang="zh-CN" sz="1400" dirty="0">
                <a:solidFill>
                  <a:schemeClr val="tx1"/>
                </a:solidFill>
                <a:latin typeface="微软雅黑" pitchFamily="34" charset="-122"/>
                <a:ea typeface="微软雅黑" pitchFamily="34" charset="-122"/>
              </a:rPr>
              <a:t>拨</a:t>
            </a:r>
            <a:endParaRPr lang="zh-CN" altLang="en-US" sz="1400" dirty="0">
              <a:solidFill>
                <a:schemeClr val="tx1"/>
              </a:solidFill>
              <a:latin typeface="微软雅黑" pitchFamily="34" charset="-122"/>
              <a:ea typeface="微软雅黑" pitchFamily="34" charset="-122"/>
            </a:endParaRPr>
          </a:p>
        </p:txBody>
      </p:sp>
      <p:sp>
        <p:nvSpPr>
          <p:cNvPr id="17" name="矩形 16">
            <a:hlinkClick r:id="rId2"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itchFamily="34" charset="-122"/>
                <a:ea typeface="微软雅黑" pitchFamily="34" charset="-122"/>
              </a:rPr>
              <a:t>范文赏析</a:t>
            </a:r>
          </a:p>
        </p:txBody>
      </p:sp>
      <p:sp>
        <p:nvSpPr>
          <p:cNvPr id="3" name="矩形 2"/>
          <p:cNvSpPr>
            <a:spLocks noChangeAspect="1"/>
          </p:cNvSpPr>
          <p:nvPr/>
        </p:nvSpPr>
        <p:spPr>
          <a:xfrm>
            <a:off x="508000" y="1205490"/>
            <a:ext cx="8128000" cy="5319854"/>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itchFamily="34" charset="0"/>
                <a:ea typeface="黑体" pitchFamily="49" charset="-122"/>
                <a:cs typeface="Times New Roman" pitchFamily="18" charset="0"/>
              </a:rPr>
              <a:t>例文</a:t>
            </a:r>
            <a:endParaRPr lang="zh-CN" altLang="zh-CN" sz="2200" dirty="0">
              <a:solidFill>
                <a:srgbClr val="000000"/>
              </a:solidFill>
              <a:latin typeface="NEU-BZ-S92"/>
              <a:ea typeface="方正书宋_GBK" panose="03000509000000000000" pitchFamily="65" charset="-122"/>
              <a:cs typeface="Times New Roman" pitchFamily="18" charset="0"/>
            </a:endParaRPr>
          </a:p>
          <a:p>
            <a:pPr algn="ct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itchFamily="18" charset="0"/>
              </a:rPr>
              <a:t>故乡在远方</a:t>
            </a:r>
            <a:endParaRPr lang="zh-CN" altLang="zh-CN" sz="2200" dirty="0">
              <a:solidFill>
                <a:srgbClr val="000000"/>
              </a:solidFill>
              <a:latin typeface="NEU-BZ-S92"/>
              <a:ea typeface="方正书宋_GBK" panose="03000509000000000000" pitchFamily="65" charset="-122"/>
              <a:cs typeface="Times New Roman" pitchFamily="18" charset="0"/>
            </a:endParaRPr>
          </a:p>
          <a:p>
            <a:pPr algn="ct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张抗抗</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我总觉得自己是一个流浪者。</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几十年来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我漂泊不定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浪迹天涯。我走过田野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穿过城市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我到过许多许多地方。</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19</a:t>
            </a:r>
            <a:r>
              <a:rPr lang="zh-CN" altLang="zh-CN" sz="2200" dirty="0">
                <a:solidFill>
                  <a:srgbClr val="000000"/>
                </a:solidFill>
                <a:latin typeface="Times New Roman" pitchFamily="18" charset="0"/>
                <a:ea typeface="楷体" panose="02010609060101010101" pitchFamily="49" charset="-122"/>
                <a:cs typeface="Times New Roman" pitchFamily="18" charset="0"/>
              </a:rPr>
              <a:t>岁那年我离开了杭州城。水光潋滟、山色空蒙的西子湖畔是我的出生地。离杭州</a:t>
            </a:r>
            <a:r>
              <a:rPr lang="en-US" altLang="zh-CN" sz="2200" dirty="0">
                <a:solidFill>
                  <a:srgbClr val="000000"/>
                </a:solidFill>
                <a:latin typeface="Times New Roman" pitchFamily="18" charset="0"/>
                <a:cs typeface="Times New Roman" pitchFamily="18" charset="0"/>
              </a:rPr>
              <a:t>100</a:t>
            </a:r>
            <a:r>
              <a:rPr lang="zh-CN" altLang="zh-CN" sz="2200" dirty="0">
                <a:solidFill>
                  <a:srgbClr val="000000"/>
                </a:solidFill>
                <a:latin typeface="Times New Roman" pitchFamily="18" charset="0"/>
                <a:ea typeface="楷体" panose="02010609060101010101" pitchFamily="49" charset="-122"/>
                <a:cs typeface="Times New Roman" pitchFamily="18" charset="0"/>
              </a:rPr>
              <a:t>里水路的江南小镇洛舍是我的外婆家。</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然而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我只是杭州的一个过客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我的祖籍在广东新会。我长到</a:t>
            </a:r>
            <a:r>
              <a:rPr lang="en-US" altLang="zh-CN" sz="2200" dirty="0">
                <a:solidFill>
                  <a:srgbClr val="000000"/>
                </a:solidFill>
                <a:latin typeface="Times New Roman" pitchFamily="18" charset="0"/>
                <a:cs typeface="Times New Roman" pitchFamily="18" charset="0"/>
              </a:rPr>
              <a:t>30</a:t>
            </a:r>
            <a:r>
              <a:rPr lang="zh-CN" altLang="zh-CN" sz="2200" dirty="0">
                <a:solidFill>
                  <a:srgbClr val="000000"/>
                </a:solidFill>
                <a:latin typeface="Times New Roman" pitchFamily="18" charset="0"/>
                <a:ea typeface="楷体" panose="02010609060101010101" pitchFamily="49" charset="-122"/>
                <a:cs typeface="Times New Roman" pitchFamily="18" charset="0"/>
              </a:rPr>
              <a:t>岁时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才同我的父母一起回过广东老家。老家有翡翠般的小河、密密的甘蔗林和神秘幽静的榕树岛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夕阳西下时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我看见大翅长脖的白鹳灰鹳急急盘旋回巢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巨大的榕树林遮天蔽日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鸟声嘤嘤。那就是闻名于世的小鸟天堂。</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pull dir="l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1"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itchFamily="34" charset="-122"/>
                <a:ea typeface="微软雅黑" pitchFamily="34" charset="-122"/>
              </a:rPr>
              <a:t>技法点</a:t>
            </a:r>
            <a:r>
              <a:rPr lang="zh-CN" altLang="zh-CN" sz="1400" dirty="0">
                <a:solidFill>
                  <a:schemeClr val="tx1"/>
                </a:solidFill>
                <a:latin typeface="微软雅黑" pitchFamily="34" charset="-122"/>
                <a:ea typeface="微软雅黑" pitchFamily="34" charset="-122"/>
              </a:rPr>
              <a:t>拨</a:t>
            </a:r>
            <a:endParaRPr lang="zh-CN" altLang="en-US" sz="1400" dirty="0">
              <a:solidFill>
                <a:schemeClr val="tx1"/>
              </a:solidFill>
              <a:latin typeface="微软雅黑" pitchFamily="34" charset="-122"/>
              <a:ea typeface="微软雅黑" pitchFamily="34" charset="-122"/>
            </a:endParaRPr>
          </a:p>
        </p:txBody>
      </p:sp>
      <p:sp>
        <p:nvSpPr>
          <p:cNvPr id="17" name="矩形 16">
            <a:hlinkClick r:id="rId2"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itchFamily="34" charset="-122"/>
                <a:ea typeface="微软雅黑" pitchFamily="34" charset="-122"/>
              </a:rPr>
              <a:t>范文赏析</a:t>
            </a:r>
          </a:p>
        </p:txBody>
      </p:sp>
      <p:sp>
        <p:nvSpPr>
          <p:cNvPr id="2" name="矩形 1"/>
          <p:cNvSpPr>
            <a:spLocks noChangeAspect="1"/>
          </p:cNvSpPr>
          <p:nvPr/>
        </p:nvSpPr>
        <p:spPr>
          <a:xfrm>
            <a:off x="508000" y="1301418"/>
            <a:ext cx="8128000" cy="4928657"/>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但老家于我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却已无故园的感觉。没有一个人认识我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我也并不真正认识一个人。我甚至说不出一句完整地道的家乡方言。我和我早年离家的父亲</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犹如被放逐的弃儿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在陌生的乡音里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茫然寻找辨别着这块土地残留给自己的根性。</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暑假寒假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坐小火轮去洛舍镇外婆家。镇东头有一座大石桥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夏天时许多光屁股的孩子从桥墩上往河里跳水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那小河连着烟波浩渺的洛舍洋。我曾经在桥下淘米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竹编的淘箩湿淋淋从水里拎起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珍珠般的白米上扑扑蹦跳着一条小鱼儿</a:t>
            </a:r>
            <a:r>
              <a:rPr lang="en-US" altLang="zh-CN" sz="2200" dirty="0">
                <a:solidFill>
                  <a:srgbClr val="000000"/>
                </a:solidFill>
                <a:latin typeface="Times New Roman" pitchFamily="18" charset="0"/>
                <a:ea typeface="楷体" panose="02010609060101010101" pitchFamily="49" charset="-122"/>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而外婆早已过世了。外婆走时就带走了故乡。其实外婆外公也不是地道的浙江人氏。听说外婆的祖上是江苏丹阳人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不知何年移来德清洛舍。由此看来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外婆外公的祖籍也难以考证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我魂牵梦系的江南小镇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又何为我的故乡</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pull dir="l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035520"/>
            <a:ext cx="8128000" cy="5334922"/>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本单元的三篇课文都是山水游记散文。山水游记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是一种摹山范水、专门记游的文章。它以描写山川胜景、自然风物为题材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但它的写法也可以多种多样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可以描写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可以抒情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可以议论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只是必须是作者亲身游历的记录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抒写的是自己对山川风物的切身感受。山水游记一般以描绘山川自然景物为内容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主要写旅途的见闻和对大自然风光之美的感受。</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作者笔下的山水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不仅是一种视觉、听觉的客观对象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而且是投射了作者心境的活生生的亲切的自然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作者往往在景物中托意深远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抒写胸中种种不平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使得山水带有了人的性格。因此</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阅读这类文章</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应在疏通文字障碍、掌握作者游踪、理解文章内容的基础上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重点把握作者的行文思路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挖掘文章内在的含意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理解作者的思想情感。</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阅读古代山水游记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要注意以下几点</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1"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itchFamily="34" charset="-122"/>
                <a:ea typeface="微软雅黑" pitchFamily="34" charset="-122"/>
              </a:rPr>
              <a:t>技法点</a:t>
            </a:r>
            <a:r>
              <a:rPr lang="zh-CN" altLang="zh-CN" sz="1400" dirty="0">
                <a:solidFill>
                  <a:schemeClr val="tx1"/>
                </a:solidFill>
                <a:latin typeface="微软雅黑" pitchFamily="34" charset="-122"/>
                <a:ea typeface="微软雅黑" pitchFamily="34" charset="-122"/>
              </a:rPr>
              <a:t>拨</a:t>
            </a:r>
            <a:endParaRPr lang="zh-CN" altLang="en-US" sz="1400" dirty="0">
              <a:solidFill>
                <a:schemeClr val="tx1"/>
              </a:solidFill>
              <a:latin typeface="微软雅黑" pitchFamily="34" charset="-122"/>
              <a:ea typeface="微软雅黑" pitchFamily="34" charset="-122"/>
            </a:endParaRPr>
          </a:p>
        </p:txBody>
      </p:sp>
      <p:sp>
        <p:nvSpPr>
          <p:cNvPr id="17" name="矩形 16">
            <a:hlinkClick r:id="rId2"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itchFamily="34" charset="-122"/>
                <a:ea typeface="微软雅黑" pitchFamily="34" charset="-122"/>
              </a:rPr>
              <a:t>范文赏析</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所以对于我从小出生长大的杭州城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便有了一种隐隐的隔膜和猜疑。自然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我喜欢西湖的柔和淡泊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喜欢植物园的绿草地和春天时香得醉人的含笑花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喜欢冬天时满山的翠竹和苍郁的香樟树</a:t>
            </a:r>
            <a:r>
              <a:rPr lang="en-US" altLang="zh-CN" sz="2200" dirty="0">
                <a:solidFill>
                  <a:srgbClr val="000000"/>
                </a:solidFill>
                <a:latin typeface="Times New Roman" pitchFamily="18" charset="0"/>
                <a:ea typeface="楷体" panose="02010609060101010101" pitchFamily="49"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但它们只是我摇篮上的饰带和点缀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我欣赏它们赞美它们</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但它们不属于我。每次我回杭州探望父母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在嘈杂喧闹的街巷里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自己身上那种从遥远的异地带来的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生人味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总使我觉得同这里的温馨和湿润格格不入</a:t>
            </a:r>
            <a:r>
              <a:rPr lang="en-US" altLang="zh-CN" sz="2200" dirty="0">
                <a:solidFill>
                  <a:srgbClr val="000000"/>
                </a:solidFill>
                <a:latin typeface="Times New Roman" pitchFamily="18" charset="0"/>
                <a:ea typeface="楷体" panose="02010609060101010101" pitchFamily="49" charset="-122"/>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我究竟来自何方</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pull dir="l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1"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itchFamily="34" charset="-122"/>
                <a:ea typeface="微软雅黑" pitchFamily="34" charset="-122"/>
              </a:rPr>
              <a:t>技法点</a:t>
            </a:r>
            <a:r>
              <a:rPr lang="zh-CN" altLang="zh-CN" sz="1400" dirty="0">
                <a:solidFill>
                  <a:schemeClr val="tx1"/>
                </a:solidFill>
                <a:latin typeface="微软雅黑" pitchFamily="34" charset="-122"/>
                <a:ea typeface="微软雅黑" pitchFamily="34" charset="-122"/>
              </a:rPr>
              <a:t>拨</a:t>
            </a:r>
            <a:endParaRPr lang="zh-CN" altLang="en-US" sz="1400" dirty="0">
              <a:solidFill>
                <a:schemeClr val="tx1"/>
              </a:solidFill>
              <a:latin typeface="微软雅黑" pitchFamily="34" charset="-122"/>
              <a:ea typeface="微软雅黑" pitchFamily="34" charset="-122"/>
            </a:endParaRPr>
          </a:p>
        </p:txBody>
      </p:sp>
      <p:sp>
        <p:nvSpPr>
          <p:cNvPr id="17" name="矩形 16">
            <a:hlinkClick r:id="rId2"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itchFamily="34" charset="-122"/>
                <a:ea typeface="微软雅黑" pitchFamily="34" charset="-122"/>
              </a:rPr>
              <a:t>范文赏析</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更多的时候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我会凝神默想着那遥远的冰雪之地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想起笼罩在雾霭中的幽蓝色的小兴安岭群山。踏着没膝深的雪地进山去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灌木林里尚未封冻的山泉一路叮咚欢歌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偶有暖泉顺坡溢流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便把低洼地的塔头墩子水晶一般封存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可窥见冰层下碧玉般的青草。山里无风的日子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静谧的柞树林中轻轻慢慢地飘着小清雪</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落在头巾上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一会儿就披了亮晶晶的一肩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是雪女王送你的礼物。若闭上眼睛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能听见雪花亲吻树叶的声音。那是我</a:t>
            </a:r>
            <a:r>
              <a:rPr lang="en-US" altLang="zh-CN" sz="2200" dirty="0">
                <a:solidFill>
                  <a:srgbClr val="000000"/>
                </a:solidFill>
                <a:latin typeface="Times New Roman" pitchFamily="18" charset="0"/>
                <a:cs typeface="Times New Roman" pitchFamily="18" charset="0"/>
              </a:rPr>
              <a:t>21</a:t>
            </a:r>
            <a:r>
              <a:rPr lang="zh-CN" altLang="zh-CN" sz="2200" dirty="0">
                <a:solidFill>
                  <a:srgbClr val="000000"/>
                </a:solidFill>
                <a:latin typeface="Times New Roman" pitchFamily="18" charset="0"/>
                <a:ea typeface="楷体" panose="02010609060101010101" pitchFamily="49" charset="-122"/>
                <a:cs typeface="Times New Roman" pitchFamily="18" charset="0"/>
              </a:rPr>
              <a:t>岁的生命中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第一次发现原来落雪有声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如桑蚕噬叶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婴童吮乳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声声有情</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p:txBody>
      </p:sp>
    </p:spTree>
  </p:cSld>
  <p:clrMapOvr>
    <a:masterClrMapping/>
  </p:clrMapOvr>
  <p:transition spd="slow">
    <p:pull dir="l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1"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itchFamily="34" charset="-122"/>
                <a:ea typeface="微软雅黑" pitchFamily="34" charset="-122"/>
              </a:rPr>
              <a:t>技法点</a:t>
            </a:r>
            <a:r>
              <a:rPr lang="zh-CN" altLang="zh-CN" sz="1400" dirty="0">
                <a:solidFill>
                  <a:schemeClr val="tx1"/>
                </a:solidFill>
                <a:latin typeface="微软雅黑" pitchFamily="34" charset="-122"/>
                <a:ea typeface="微软雅黑" pitchFamily="34" charset="-122"/>
              </a:rPr>
              <a:t>拨</a:t>
            </a:r>
            <a:endParaRPr lang="zh-CN" altLang="en-US" sz="1400" dirty="0">
              <a:solidFill>
                <a:schemeClr val="tx1"/>
              </a:solidFill>
              <a:latin typeface="微软雅黑" pitchFamily="34" charset="-122"/>
              <a:ea typeface="微软雅黑" pitchFamily="34" charset="-122"/>
            </a:endParaRPr>
          </a:p>
        </p:txBody>
      </p:sp>
      <p:sp>
        <p:nvSpPr>
          <p:cNvPr id="17" name="矩形 16">
            <a:hlinkClick r:id="rId2"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itchFamily="34" charset="-122"/>
                <a:ea typeface="微软雅黑" pitchFamily="34" charset="-122"/>
              </a:rPr>
              <a:t>范文赏析</a:t>
            </a:r>
          </a:p>
        </p:txBody>
      </p:sp>
      <p:sp>
        <p:nvSpPr>
          <p:cNvPr id="3" name="矩形 2"/>
          <p:cNvSpPr>
            <a:spLocks noChangeAspect="1"/>
          </p:cNvSpPr>
          <p:nvPr/>
        </p:nvSpPr>
        <p:spPr>
          <a:xfrm>
            <a:off x="508000" y="1340768"/>
            <a:ext cx="8128000" cy="4928657"/>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那时住帐篷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炉筒一夜夜燃着粗壮的大木棒</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隆隆如森林火车、如林场的牵引拖拉机轰响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时时还夹着山脚下传来的咔咔冰崩声</a:t>
            </a:r>
            <a:r>
              <a:rPr lang="en-US" altLang="zh-CN" sz="2200" dirty="0">
                <a:solidFill>
                  <a:srgbClr val="000000"/>
                </a:solidFill>
                <a:latin typeface="Times New Roman" pitchFamily="18" charset="0"/>
                <a:ea typeface="楷体" panose="02010609060101010101" pitchFamily="49"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山林里的早晨宁静而妩媚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坡上的林梢一抹玫瑰红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淡紫色的炊烟缠绵缭绕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门前的白雪地上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又印上了夜里悄悄来过的不知名的小动物一条条丝带般的脚印儿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细细辨认</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如梅花如柳梢亦如一个个问号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清晰又杂乱地蜿蜒于雪原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消失于密林深处</a:t>
            </a:r>
            <a:r>
              <a:rPr lang="en-US" altLang="zh-CN" sz="2200" dirty="0">
                <a:solidFill>
                  <a:srgbClr val="000000"/>
                </a:solidFill>
                <a:latin typeface="Times New Roman" pitchFamily="18" charset="0"/>
                <a:ea typeface="楷体" panose="02010609060101010101" pitchFamily="49" charset="-122"/>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我</a:t>
            </a:r>
            <a:r>
              <a:rPr lang="en-US" altLang="zh-CN" sz="2200" dirty="0">
                <a:solidFill>
                  <a:srgbClr val="000000"/>
                </a:solidFill>
                <a:latin typeface="Times New Roman" pitchFamily="18" charset="0"/>
                <a:cs typeface="Times New Roman" pitchFamily="18" charset="0"/>
              </a:rPr>
              <a:t>19</a:t>
            </a:r>
            <a:r>
              <a:rPr lang="zh-CN" altLang="zh-CN" sz="2200" dirty="0">
                <a:solidFill>
                  <a:srgbClr val="000000"/>
                </a:solidFill>
                <a:latin typeface="Times New Roman" pitchFamily="18" charset="0"/>
                <a:ea typeface="楷体" panose="02010609060101010101" pitchFamily="49" charset="-122"/>
                <a:cs typeface="Times New Roman" pitchFamily="18" charset="0"/>
              </a:rPr>
              <a:t>岁便离开了我的出生地杭州城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走向遥远而寒冷的北大荒。</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那时我曾日夜思念我的西湖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我的故园在温暖的南方。</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但现在我知道</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我已没有了故乡。我们总是在走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一边走一边播撒着全世界都能生长的种子。我们随遇而安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落地生根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既来则定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四海为家。我们像一个新时代的游牧民族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一群永无归宿的流浪移民。也许我走过了太多的地方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我已有了太多的第二故乡。</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pull dir="l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1"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itchFamily="34" charset="-122"/>
                <a:ea typeface="微软雅黑" pitchFamily="34" charset="-122"/>
              </a:rPr>
              <a:t>技法点</a:t>
            </a:r>
            <a:r>
              <a:rPr lang="zh-CN" altLang="zh-CN" sz="1400" dirty="0">
                <a:solidFill>
                  <a:schemeClr val="tx1"/>
                </a:solidFill>
                <a:latin typeface="微软雅黑" pitchFamily="34" charset="-122"/>
                <a:ea typeface="微软雅黑" pitchFamily="34" charset="-122"/>
              </a:rPr>
              <a:t>拨</a:t>
            </a:r>
            <a:endParaRPr lang="zh-CN" altLang="en-US" sz="1400" dirty="0">
              <a:solidFill>
                <a:schemeClr val="tx1"/>
              </a:solidFill>
              <a:latin typeface="微软雅黑" pitchFamily="34" charset="-122"/>
              <a:ea typeface="微软雅黑" pitchFamily="34" charset="-122"/>
            </a:endParaRPr>
          </a:p>
        </p:txBody>
      </p:sp>
      <p:sp>
        <p:nvSpPr>
          <p:cNvPr id="17" name="矩形 16">
            <a:hlinkClick r:id="rId2"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itchFamily="34" charset="-122"/>
                <a:ea typeface="微软雅黑" pitchFamily="34" charset="-122"/>
              </a:rPr>
              <a:t>范文赏析</a:t>
            </a: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然而在城市闷热窒息的夏日里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我仍时时想起北方的原野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那融进了我们青春血汗的土地。那里的一切粗犷而质朴。</a:t>
            </a:r>
            <a:r>
              <a:rPr lang="en-US" altLang="zh-CN" sz="2200" dirty="0">
                <a:solidFill>
                  <a:srgbClr val="000000"/>
                </a:solidFill>
                <a:latin typeface="Times New Roman" pitchFamily="18" charset="0"/>
                <a:cs typeface="Times New Roman" pitchFamily="18" charset="0"/>
              </a:rPr>
              <a:t>20</a:t>
            </a:r>
            <a:r>
              <a:rPr lang="zh-CN" altLang="zh-CN" sz="2200" dirty="0">
                <a:solidFill>
                  <a:srgbClr val="000000"/>
                </a:solidFill>
                <a:latin typeface="Times New Roman" pitchFamily="18" charset="0"/>
                <a:ea typeface="楷体" panose="02010609060101010101" pitchFamily="49" charset="-122"/>
                <a:cs typeface="Times New Roman" pitchFamily="18" charset="0"/>
              </a:rPr>
              <a:t>年的日月就把我这样一个纤弱的江南女子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磨砺得柔韧而坚实起来。以后的日子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我也许还会继续流浪</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在这极大又极小的世界上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寻觅着、创造着自己的精神家园。</a:t>
            </a:r>
            <a:endParaRPr lang="zh-CN" altLang="zh-CN" sz="2200" dirty="0">
              <a:solidFill>
                <a:srgbClr val="000000"/>
              </a:solidFill>
              <a:latin typeface="NEU-BZ-S92"/>
              <a:ea typeface="方正书宋_GBK" panose="03000509000000000000" pitchFamily="65" charset="-122"/>
              <a:cs typeface="Times New Roman" pitchFamily="18" charset="0"/>
            </a:endParaRPr>
          </a:p>
          <a:p>
            <a:pPr algn="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有删改</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itchFamily="34" charset="0"/>
                <a:ea typeface="黑体" pitchFamily="49" charset="-122"/>
                <a:cs typeface="Times New Roman" pitchFamily="18" charset="0"/>
              </a:rPr>
              <a:t>剖析</a:t>
            </a:r>
            <a:r>
              <a:rPr lang="zh-CN" altLang="zh-CN" sz="2200" dirty="0">
                <a:solidFill>
                  <a:srgbClr val="000000"/>
                </a:solidFill>
                <a:latin typeface="Times New Roman" pitchFamily="18" charset="0"/>
                <a:cs typeface="Times New Roman" pitchFamily="18" charset="0"/>
              </a:rPr>
              <a:t>本文是一篇写对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故乡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的感触的散文。与一般写思念故乡的抒情散文不同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作者笔下的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故乡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不只是指单纯的地域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更多的是指精神的家园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一个安放感情的地方。所以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故乡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随性而动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因情而生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文章从更深一层的意义上表达了自己对于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故乡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的理解。</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028828"/>
            <a:ext cx="8128000" cy="5334922"/>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1</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借助古汉语知识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疏通文字障碍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掌握作者游踪</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理解文章内容。因为古代山水游记都是通过记游来抒情言理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但由于时间久远、文字难懂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古代游记就不如现代游记易读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所以必须先疏通文字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把握文意。</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2</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把握作者写作的重点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理清作者的行文思路。古代山水游记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或直接写自然风景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歌咏山河之美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或借景抒情言理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写景只是铺垫</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抒情言理才是关键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如本单元三篇文章都属于借景抒情言理的文章。阅读这样的文章</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我们就要透过作者所写之景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来把握作者所抒之情、所言之理。</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3</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联系写作背景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挖掘文章内在的含意。文章是作者思想情感的物化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即使是纯客观的自然风景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写进文章之后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也已经经过作者的筛选。所以阅读这类文章</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联系作者的思想和写作背景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能加深对文章内容的理解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更容易把握文章的内在含意。</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484784"/>
            <a:ext cx="8128000" cy="2084801"/>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(2016·</a:t>
            </a:r>
            <a:r>
              <a:rPr lang="zh-CN" altLang="zh-CN" sz="2200" dirty="0">
                <a:solidFill>
                  <a:srgbClr val="000000"/>
                </a:solidFill>
                <a:latin typeface="Times New Roman" pitchFamily="18" charset="0"/>
                <a:ea typeface="楷体" panose="02010609060101010101" pitchFamily="49" charset="-122"/>
                <a:cs typeface="Times New Roman" pitchFamily="18" charset="0"/>
              </a:rPr>
              <a:t>全国高考</a:t>
            </a:r>
            <a:r>
              <a:rPr lang="zh-CN" altLang="zh-CN" sz="2200" dirty="0">
                <a:solidFill>
                  <a:srgbClr val="000000"/>
                </a:solidFill>
                <a:latin typeface="NEU-BZ-S92"/>
                <a:cs typeface="宋体" pitchFamily="2" charset="-122"/>
              </a:rPr>
              <a:t>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阅读下面的文言文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完成第</a:t>
            </a:r>
            <a:r>
              <a:rPr lang="en-US" altLang="zh-CN" sz="2200" dirty="0">
                <a:solidFill>
                  <a:srgbClr val="000000"/>
                </a:solidFill>
                <a:latin typeface="Times New Roman" pitchFamily="18" charset="0"/>
                <a:cs typeface="Times New Roman" pitchFamily="18" charset="0"/>
              </a:rPr>
              <a:t>1~4</a:t>
            </a:r>
            <a:r>
              <a:rPr lang="zh-CN" altLang="zh-CN" sz="2200" dirty="0">
                <a:solidFill>
                  <a:srgbClr val="000000"/>
                </a:solidFill>
                <a:latin typeface="Arial" pitchFamily="34" charset="0"/>
                <a:ea typeface="黑体" pitchFamily="49" charset="-122"/>
                <a:cs typeface="Times New Roman" pitchFamily="18" charset="0"/>
              </a:rPr>
              <a:t>题。</a:t>
            </a:r>
            <a:endParaRPr lang="zh-CN" altLang="zh-CN" sz="2200" dirty="0">
              <a:solidFill>
                <a:srgbClr val="000000"/>
              </a:solidFill>
              <a:latin typeface="NEU-BZ-S92"/>
              <a:ea typeface="方正书宋_GBK" panose="03000509000000000000" pitchFamily="65"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曾公亮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字明仲</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泉州晋江人。举进士甲科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知会稽县。民田镜湖旁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每患湖溢。公亮立斗门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泄水入曹娥江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民受其利。以端明殿学士知郑州</a:t>
            </a:r>
            <a:r>
              <a:rPr lang="en-US" altLang="zh-CN" sz="2200" dirty="0">
                <a:solidFill>
                  <a:srgbClr val="000000"/>
                </a:solidFill>
                <a:latin typeface="Times New Roman" pitchFamily="18" charset="0"/>
                <a:cs typeface="Times New Roman" pitchFamily="18" charset="0"/>
              </a:rPr>
              <a:t>,</a:t>
            </a:r>
            <a:r>
              <a:rPr lang="zh-CN" altLang="zh-CN" sz="2200" u="wavy" dirty="0">
                <a:solidFill>
                  <a:srgbClr val="000000"/>
                </a:solidFill>
                <a:uFill>
                  <a:solidFill>
                    <a:srgbClr val="000000"/>
                  </a:solidFill>
                </a:uFill>
                <a:latin typeface="Times New Roman" pitchFamily="18" charset="0"/>
                <a:ea typeface="楷体" panose="02010609060101010101" pitchFamily="49" charset="-122"/>
                <a:cs typeface="Times New Roman" pitchFamily="18" charset="0"/>
              </a:rPr>
              <a:t>为政有能声盗悉窜他境至夜户不闭尝有使客亡橐中物移书诘盗公亮报吾境不藏盗殆从者之廋耳索之果然</a:t>
            </a:r>
            <a:r>
              <a:rPr lang="zh-CN" altLang="zh-CN" sz="2200" dirty="0">
                <a:solidFill>
                  <a:srgbClr val="000000"/>
                </a:solidFill>
                <a:latin typeface="Times New Roman" pitchFamily="18" charset="0"/>
                <a:ea typeface="楷体" panose="02010609060101010101" pitchFamily="49" charset="-122"/>
                <a:cs typeface="Times New Roman" pitchFamily="18" charset="0"/>
              </a:rPr>
              <a:t>公亮明练文法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更</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践</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graphicFrame>
        <p:nvGraphicFramePr>
          <p:cNvPr id="4" name="对象 3"/>
          <p:cNvGraphicFramePr>
            <a:graphicFrameLocks noChangeAspect="1"/>
          </p:cNvGraphicFramePr>
          <p:nvPr/>
        </p:nvGraphicFramePr>
        <p:xfrm>
          <a:off x="598692" y="3529472"/>
          <a:ext cx="8128000" cy="1741234"/>
        </p:xfrm>
        <a:graphic>
          <a:graphicData uri="http://schemas.openxmlformats.org/presentationml/2006/ole">
            <mc:AlternateContent xmlns:mc="http://schemas.openxmlformats.org/markup-compatibility/2006">
              <mc:Choice xmlns:v="urn:schemas-microsoft-com:vml" Requires="v">
                <p:oleObj spid="_x0000_s1032" name="文档" r:id="rId1" imgW="3844925" imgH="827405" progId="Word.Document.12">
                  <p:embed/>
                </p:oleObj>
              </mc:Choice>
              <mc:Fallback>
                <p:oleObj name="文档" r:id="rId1" imgW="3844925" imgH="827405" progId="Word.Document.12">
                  <p:embed/>
                  <p:pic>
                    <p:nvPicPr>
                      <p:cNvPr id="0" name="图片 1031"/>
                      <p:cNvPicPr/>
                      <p:nvPr/>
                    </p:nvPicPr>
                    <p:blipFill>
                      <a:blip r:embed="rId2"/>
                      <a:stretch>
                        <a:fillRect/>
                      </a:stretch>
                    </p:blipFill>
                    <p:spPr>
                      <a:xfrm>
                        <a:off x="598692" y="3529472"/>
                        <a:ext cx="8128000" cy="1741234"/>
                      </a:xfrm>
                      <a:prstGeom prst="rect">
                        <a:avLst/>
                      </a:prstGeom>
                    </p:spPr>
                  </p:pic>
                </p:oleObj>
              </mc:Fallback>
            </mc:AlternateContent>
          </a:graphicData>
        </a:graphic>
      </p:graphicFrame>
    </p:spTree>
  </p:cSld>
  <p:clrMapOvr>
    <a:masterClrMapping/>
  </p:clrMapOvr>
  <p:transition spd="slow">
    <p:pull dir="l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035520"/>
            <a:ext cx="8128000" cy="5334922"/>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且生事。公亮言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萌芽不禁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后将奈何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雄州赵滋勇而有谋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可任也。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使谕以指意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边害讫息。英宗即位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加中书侍郎兼礼部尚书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寻加户部尚书。帝不豫</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辽使至不能见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命公亮宴于馆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使者不肯赴。公亮质之曰</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ea typeface="楷体" panose="02010609060101010101" pitchFamily="49" charset="-122"/>
                <a:cs typeface="Times New Roman" pitchFamily="18" charset="0"/>
              </a:rPr>
              <a:t>锡宴不赴</a:t>
            </a:r>
            <a:r>
              <a:rPr lang="en-US" altLang="zh-CN" sz="2200" u="sng" dirty="0">
                <a:solidFill>
                  <a:srgbClr val="FF0000"/>
                </a:solidFill>
                <a:uFill>
                  <a:solidFill>
                    <a:srgbClr val="000000"/>
                  </a:solidFill>
                </a:u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ea typeface="楷体" panose="02010609060101010101" pitchFamily="49" charset="-122"/>
                <a:cs typeface="Times New Roman" pitchFamily="18" charset="0"/>
              </a:rPr>
              <a:t>是不虔君命也。人主有疾</a:t>
            </a:r>
            <a:r>
              <a:rPr lang="en-US" altLang="zh-CN" sz="2200" u="sng" dirty="0">
                <a:solidFill>
                  <a:srgbClr val="FF0000"/>
                </a:solidFill>
                <a:uFill>
                  <a:solidFill>
                    <a:srgbClr val="000000"/>
                  </a:solidFill>
                </a:u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ea typeface="楷体" panose="02010609060101010101" pitchFamily="49" charset="-122"/>
                <a:cs typeface="Times New Roman" pitchFamily="18" charset="0"/>
              </a:rPr>
              <a:t>而必使亲临</a:t>
            </a:r>
            <a:r>
              <a:rPr lang="en-US" altLang="zh-CN" sz="2200" u="sng" dirty="0">
                <a:solidFill>
                  <a:srgbClr val="FF0000"/>
                </a:solidFill>
                <a:uFill>
                  <a:solidFill>
                    <a:srgbClr val="000000"/>
                  </a:solidFill>
                </a:u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ea typeface="楷体" panose="02010609060101010101" pitchFamily="49" charset="-122"/>
                <a:cs typeface="Times New Roman" pitchFamily="18" charset="0"/>
              </a:rPr>
              <a:t>处之安乎</a:t>
            </a:r>
            <a:r>
              <a:rPr lang="en-US" altLang="zh-CN" sz="2200" u="sng" dirty="0">
                <a:solidFill>
                  <a:srgbClr val="FF0000"/>
                </a:solidFill>
                <a:uFill>
                  <a:solidFill>
                    <a:srgbClr val="000000"/>
                  </a:solidFill>
                </a:uFill>
                <a:latin typeface="Times New Roman" pitchFamily="18" charset="0"/>
                <a:cs typeface="Times New Roman" pitchFamily="18" charset="0"/>
              </a:rPr>
              <a:t>?</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使者即就席。熙宁三年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拜司空兼侍中、河阳三城节度使。明年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起判永兴军。居一岁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还京师。旋以太傅致仕。元丰元年卒</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年八十。帝临哭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辍朝三日。公亮方厚庄重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沉深周密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平居谨绳墨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蹈规矩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然性吝啬</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殖货至巨万。初荐王安石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及同辅政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知上方向之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阴为子孙计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凡更张庶事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一切听顺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而外若不与之者。尝遣子孝宽参其谋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至上前略无所异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于是帝益信任安石。安石德其助己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故引擢孝宽至枢密以报之。</a:t>
            </a:r>
            <a:r>
              <a:rPr lang="zh-CN" altLang="zh-CN" sz="2200" u="sng" dirty="0">
                <a:solidFill>
                  <a:srgbClr val="FF0000"/>
                </a:solidFill>
                <a:uFill>
                  <a:solidFill>
                    <a:srgbClr val="000000"/>
                  </a:solidFill>
                </a:uFill>
                <a:latin typeface="Times New Roman" pitchFamily="18" charset="0"/>
                <a:ea typeface="楷体" panose="02010609060101010101" pitchFamily="49" charset="-122"/>
                <a:cs typeface="Times New Roman" pitchFamily="18" charset="0"/>
              </a:rPr>
              <a:t>苏轼尝从容责公亮不能救正</a:t>
            </a:r>
            <a:r>
              <a:rPr lang="en-US" altLang="zh-CN" sz="2200" u="sng" dirty="0">
                <a:solidFill>
                  <a:srgbClr val="FF0000"/>
                </a:solidFill>
                <a:uFill>
                  <a:solidFill>
                    <a:srgbClr val="000000"/>
                  </a:solidFill>
                </a:u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ea typeface="楷体" panose="02010609060101010101" pitchFamily="49" charset="-122"/>
                <a:cs typeface="Times New Roman" pitchFamily="18" charset="0"/>
              </a:rPr>
              <a:t>世讥其持禄固宠云。</a:t>
            </a:r>
            <a:endParaRPr lang="zh-CN" altLang="zh-CN" sz="2200" dirty="0">
              <a:solidFill>
                <a:srgbClr val="000000"/>
              </a:solidFill>
              <a:latin typeface="NEU-BZ-S92"/>
              <a:ea typeface="方正书宋_GBK" panose="03000509000000000000" pitchFamily="65" charset="-122"/>
              <a:cs typeface="Times New Roman" pitchFamily="18" charset="0"/>
            </a:endParaRPr>
          </a:p>
          <a:p>
            <a:pPr algn="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节选自《宋史</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曾公亮传》</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pull dir="l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1</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下列对文中画波浪线部分的断句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正确的一项是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　　</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A.</a:t>
            </a:r>
            <a:r>
              <a:rPr lang="zh-CN" altLang="zh-CN" sz="2200" dirty="0">
                <a:solidFill>
                  <a:srgbClr val="000000"/>
                </a:solidFill>
                <a:latin typeface="Times New Roman" pitchFamily="18" charset="0"/>
                <a:cs typeface="Times New Roman" pitchFamily="18" charset="0"/>
              </a:rPr>
              <a:t>为政有能声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盗悉窜他境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至夜户不闭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尝有使客亡橐中物移书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诘盗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公亮报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吾境不藏盗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殆从者之廋耳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索之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果然</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B.</a:t>
            </a:r>
            <a:r>
              <a:rPr lang="zh-CN" altLang="zh-CN" sz="2200" dirty="0">
                <a:solidFill>
                  <a:srgbClr val="000000"/>
                </a:solidFill>
                <a:latin typeface="Times New Roman" pitchFamily="18" charset="0"/>
                <a:cs typeface="Times New Roman" pitchFamily="18" charset="0"/>
              </a:rPr>
              <a:t>为政有能声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盗悉窜他境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至夜户不闭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尝有使客亡橐中物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移书诘盗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公亮报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吾境不藏盗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殆从者之廋耳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索之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果然</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C.</a:t>
            </a:r>
            <a:r>
              <a:rPr lang="zh-CN" altLang="zh-CN" sz="2200" dirty="0">
                <a:solidFill>
                  <a:srgbClr val="000000"/>
                </a:solidFill>
                <a:latin typeface="Times New Roman" pitchFamily="18" charset="0"/>
                <a:cs typeface="Times New Roman" pitchFamily="18" charset="0"/>
              </a:rPr>
              <a:t>为政有能声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盗悉窜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他境至夜户不闭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尝有使客亡橐中物移书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诘盗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公亮报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吾境不藏盗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殆从者之廋耳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索之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果然</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D.</a:t>
            </a:r>
            <a:r>
              <a:rPr lang="zh-CN" altLang="zh-CN" sz="2200" dirty="0">
                <a:solidFill>
                  <a:srgbClr val="000000"/>
                </a:solidFill>
                <a:latin typeface="Times New Roman" pitchFamily="18" charset="0"/>
                <a:cs typeface="Times New Roman" pitchFamily="18" charset="0"/>
              </a:rPr>
              <a:t>为政有能声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盗悉窜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他境至夜户不闭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尝有使客亡橐中物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移书诘盗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公亮报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吾境不藏盗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殆从者之廋耳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索之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果然</a:t>
            </a:r>
            <a:r>
              <a:rPr lang="en-US" altLang="zh-CN" sz="2200" dirty="0" smtClean="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p:txBody>
      </p:sp>
    </p:spTree>
  </p:cSld>
  <p:clrMapOvr>
    <a:masterClrMapping/>
  </p:clrMapOvr>
  <p:transition spd="slow">
    <p:pull dir="l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思路解析</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本题考查文言文断句的能力。这段文字讲述了曾公亮治理政务方面的才能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强盗都不敢在他管辖的境界内出没。有一个使者丢失了东西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怀疑是被人偷走了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曾公亮说他的境内不会藏匿强盗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一定是使者的随从干的。搜索以后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果然是这样。据此</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盗悉窜他境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中间不能停顿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尝有使客亡橐中物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是一个完整的语句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后要停顿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移书诘盗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不能断开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前后是目的关系。故选</a:t>
            </a:r>
            <a:r>
              <a:rPr lang="en-US" altLang="zh-CN" sz="2200" dirty="0">
                <a:solidFill>
                  <a:srgbClr val="000000"/>
                </a:solidFill>
                <a:latin typeface="Times New Roman" pitchFamily="18" charset="0"/>
                <a:cs typeface="Times New Roman" pitchFamily="18" charset="0"/>
              </a:rPr>
              <a:t>B</a:t>
            </a:r>
            <a:r>
              <a:rPr lang="zh-CN" altLang="zh-CN" sz="2200" dirty="0">
                <a:solidFill>
                  <a:srgbClr val="000000"/>
                </a:solidFill>
                <a:latin typeface="Times New Roman" pitchFamily="18" charset="0"/>
                <a:ea typeface="楷体" panose="02010609060101010101" pitchFamily="49" charset="-122"/>
                <a:cs typeface="Times New Roman" pitchFamily="18" charset="0"/>
              </a:rPr>
              <a:t>项。</a:t>
            </a:r>
            <a:endParaRPr lang="zh-CN" altLang="zh-CN" sz="2200" dirty="0">
              <a:solidFill>
                <a:srgbClr val="000000"/>
              </a:solidFill>
              <a:latin typeface="NEU-BZ-S92"/>
              <a:ea typeface="方正书宋_GBK" panose="03000509000000000000" pitchFamily="65"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答案</a:t>
            </a:r>
            <a:r>
              <a:rPr lang="en-US" altLang="zh-CN" sz="2200" dirty="0">
                <a:solidFill>
                  <a:srgbClr val="FF0000"/>
                </a:solidFill>
                <a:latin typeface="Arial" pitchFamily="34" charset="0"/>
                <a:ea typeface="黑体" pitchFamily="49" charset="-122"/>
                <a:cs typeface="Times New Roman" pitchFamily="18" charset="0"/>
              </a:rPr>
              <a:t>:</a:t>
            </a:r>
            <a:r>
              <a:rPr lang="en-US" altLang="zh-CN" sz="2200" dirty="0">
                <a:solidFill>
                  <a:srgbClr val="000000"/>
                </a:solidFill>
                <a:latin typeface="Times New Roman" pitchFamily="18" charset="0"/>
                <a:cs typeface="Times New Roman" pitchFamily="18" charset="0"/>
              </a:rPr>
              <a:t>B</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046406"/>
            <a:ext cx="8128000" cy="5334922"/>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2</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下列对文中加点词语的相关内容的解说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不正确的一项是</a:t>
            </a:r>
            <a:r>
              <a:rPr lang="zh-CN" altLang="zh-CN" sz="2200" dirty="0">
                <a:solidFill>
                  <a:srgbClr val="000000"/>
                </a:solidFill>
                <a:latin typeface="NEU-BZ-S92"/>
                <a:ea typeface="Times New Roman" pitchFamily="18" charset="0"/>
                <a:cs typeface="Times New Roman" pitchFamily="18" charset="0"/>
              </a:rPr>
              <a:t> </a:t>
            </a:r>
            <a:r>
              <a:rPr lang="en-US" altLang="zh-CN" sz="2200" dirty="0">
                <a:solidFill>
                  <a:srgbClr val="000000"/>
                </a:solidFill>
                <a:latin typeface="NEU-BZ-S92"/>
                <a:ea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　　</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A.</a:t>
            </a:r>
            <a:r>
              <a:rPr lang="zh-CN" altLang="zh-CN" sz="2200" dirty="0">
                <a:solidFill>
                  <a:srgbClr val="000000"/>
                </a:solidFill>
                <a:latin typeface="Times New Roman" pitchFamily="18" charset="0"/>
                <a:cs typeface="Times New Roman" pitchFamily="18" charset="0"/>
              </a:rPr>
              <a:t>首相指宰相中居于首位的人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与当今某些国家内阁或政府首脑的含义并不相同。</a:t>
            </a:r>
            <a:endParaRPr lang="zh-CN" altLang="zh-CN" sz="2200" dirty="0">
              <a:solidFill>
                <a:srgbClr val="000000"/>
              </a:solidFill>
              <a:latin typeface="NEU-BZ-S92"/>
              <a:ea typeface="方正书宋_GBK" panose="03000509000000000000" pitchFamily="65"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B.</a:t>
            </a:r>
            <a:r>
              <a:rPr lang="zh-CN" altLang="zh-CN" sz="2200" dirty="0">
                <a:solidFill>
                  <a:srgbClr val="000000"/>
                </a:solidFill>
                <a:latin typeface="Times New Roman" pitchFamily="18" charset="0"/>
                <a:cs typeface="Times New Roman" pitchFamily="18" charset="0"/>
              </a:rPr>
              <a:t>建储义为确定储君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也即确定皇位的继承人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我国古代通常采用嫡长子继承制。</a:t>
            </a:r>
            <a:endParaRPr lang="zh-CN" altLang="zh-CN" sz="2200" dirty="0">
              <a:solidFill>
                <a:srgbClr val="000000"/>
              </a:solidFill>
              <a:latin typeface="NEU-BZ-S92"/>
              <a:ea typeface="方正书宋_GBK" panose="03000509000000000000" pitchFamily="65"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C.</a:t>
            </a:r>
            <a:r>
              <a:rPr lang="zh-CN" altLang="zh-CN" sz="2200" dirty="0">
                <a:solidFill>
                  <a:srgbClr val="000000"/>
                </a:solidFill>
                <a:latin typeface="Times New Roman" pitchFamily="18" charset="0"/>
                <a:cs typeface="Times New Roman" pitchFamily="18" charset="0"/>
              </a:rPr>
              <a:t>古代朝廷中分职设官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各有专司</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所以可用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有司</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来指称朝廷中的各级官员。</a:t>
            </a:r>
            <a:endParaRPr lang="zh-CN" altLang="zh-CN" sz="2200" dirty="0">
              <a:solidFill>
                <a:srgbClr val="000000"/>
              </a:solidFill>
              <a:latin typeface="NEU-BZ-S92"/>
              <a:ea typeface="方正书宋_GBK" panose="03000509000000000000" pitchFamily="65"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D.</a:t>
            </a:r>
            <a:r>
              <a:rPr lang="zh-CN" altLang="zh-CN" sz="2200" dirty="0">
                <a:solidFill>
                  <a:srgbClr val="000000"/>
                </a:solidFill>
                <a:latin typeface="Times New Roman" pitchFamily="18" charset="0"/>
                <a:cs typeface="Times New Roman" pitchFamily="18" charset="0"/>
              </a:rPr>
              <a:t>契丹是古国名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后来改国号为辽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先后与五代和北宋并立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与中原常发生争端。</a:t>
            </a:r>
            <a:endParaRPr lang="zh-CN" altLang="zh-CN" sz="2200" dirty="0">
              <a:solidFill>
                <a:srgbClr val="000000"/>
              </a:solidFill>
              <a:latin typeface="NEU-BZ-S92"/>
              <a:ea typeface="方正书宋_GBK" panose="03000509000000000000" pitchFamily="65"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思路解析</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本题考查对文化常识的识记能力。从所给的四个选项看</a:t>
            </a:r>
            <a:r>
              <a:rPr lang="en-US" altLang="zh-CN" sz="2200" dirty="0">
                <a:solidFill>
                  <a:srgbClr val="000000"/>
                </a:solidFill>
                <a:latin typeface="Times New Roman" pitchFamily="18" charset="0"/>
                <a:cs typeface="Times New Roman" pitchFamily="18" charset="0"/>
              </a:rPr>
              <a:t>,C</a:t>
            </a:r>
            <a:r>
              <a:rPr lang="zh-CN" altLang="zh-CN" sz="2200" dirty="0">
                <a:solidFill>
                  <a:srgbClr val="000000"/>
                </a:solidFill>
                <a:latin typeface="Times New Roman" pitchFamily="18" charset="0"/>
                <a:ea typeface="楷体" panose="02010609060101010101" pitchFamily="49" charset="-122"/>
                <a:cs typeface="Times New Roman" pitchFamily="18" charset="0"/>
              </a:rPr>
              <a:t>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所以可用</a:t>
            </a:r>
            <a:r>
              <a:rPr lang="en-US" altLang="zh-CN" sz="2200" dirty="0">
                <a:solidFill>
                  <a:srgbClr val="000000"/>
                </a:solidFill>
                <a:latin typeface="Times New Roman" pitchFamily="18" charset="0"/>
                <a:ea typeface="楷体" panose="02010609060101010101" pitchFamily="49"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有司</a:t>
            </a:r>
            <a:r>
              <a:rPr lang="en-US" altLang="zh-CN" sz="2200" dirty="0">
                <a:solidFill>
                  <a:srgbClr val="000000"/>
                </a:solidFill>
                <a:latin typeface="Times New Roman" pitchFamily="18" charset="0"/>
                <a:ea typeface="楷体" panose="02010609060101010101" pitchFamily="49"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来指称朝廷中的各级官员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错误。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有司</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指主管某部门的官吏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不限定是朝廷中的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也包括地方上的。</a:t>
            </a:r>
            <a:endParaRPr lang="zh-CN" altLang="zh-CN" sz="2200" dirty="0">
              <a:solidFill>
                <a:srgbClr val="000000"/>
              </a:solidFill>
              <a:latin typeface="NEU-BZ-S92"/>
              <a:ea typeface="方正书宋_GBK" panose="03000509000000000000" pitchFamily="65"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答案</a:t>
            </a:r>
            <a:r>
              <a:rPr lang="en-US" altLang="zh-CN" sz="2200" dirty="0">
                <a:solidFill>
                  <a:srgbClr val="FF0000"/>
                </a:solidFill>
                <a:latin typeface="Arial" pitchFamily="34" charset="0"/>
                <a:ea typeface="黑体" pitchFamily="49" charset="-122"/>
                <a:cs typeface="Times New Roman" pitchFamily="18" charset="0"/>
              </a:rPr>
              <a:t>:</a:t>
            </a:r>
            <a:r>
              <a:rPr lang="en-US" altLang="zh-CN" sz="2200" dirty="0">
                <a:solidFill>
                  <a:srgbClr val="000000"/>
                </a:solidFill>
                <a:latin typeface="Times New Roman" pitchFamily="18" charset="0"/>
                <a:cs typeface="Times New Roman" pitchFamily="18" charset="0"/>
              </a:rPr>
              <a:t>C</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039702"/>
            <a:ext cx="8128000" cy="5319854"/>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3</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下列对原文有关内容的概括和分析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不正确的一项是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　　</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A.</a:t>
            </a:r>
            <a:r>
              <a:rPr lang="zh-CN" altLang="zh-CN" sz="2200" dirty="0">
                <a:solidFill>
                  <a:srgbClr val="000000"/>
                </a:solidFill>
                <a:latin typeface="Times New Roman" pitchFamily="18" charset="0"/>
                <a:cs typeface="Times New Roman" pitchFamily="18" charset="0"/>
              </a:rPr>
              <a:t>曾公亮初入仕途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为民兴利除弊。他进士及第后任职会稽县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当时湖水常常外溢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民田受害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他兴修水利工程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将水引入曹娥江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民众因此得益。</a:t>
            </a:r>
            <a:endParaRPr lang="zh-CN" altLang="zh-CN" sz="2200" dirty="0">
              <a:solidFill>
                <a:srgbClr val="000000"/>
              </a:solidFill>
              <a:latin typeface="NEU-BZ-S92"/>
              <a:ea typeface="方正书宋_GBK" panose="03000509000000000000" pitchFamily="65"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B.</a:t>
            </a:r>
            <a:r>
              <a:rPr lang="zh-CN" altLang="zh-CN" sz="2200" dirty="0">
                <a:solidFill>
                  <a:srgbClr val="000000"/>
                </a:solidFill>
                <a:latin typeface="Times New Roman" pitchFamily="18" charset="0"/>
                <a:cs typeface="Times New Roman" pitchFamily="18" charset="0"/>
              </a:rPr>
              <a:t>曾公亮久经历练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通晓典章制度。他熟知朝廷政务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首相韩琦每每向他咨询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密州有人偷盗民田产银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他认为判处死刑过重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据理力争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最终改判。</a:t>
            </a:r>
            <a:endParaRPr lang="zh-CN" altLang="zh-CN" sz="2200" dirty="0">
              <a:solidFill>
                <a:srgbClr val="000000"/>
              </a:solidFill>
              <a:latin typeface="NEU-BZ-S92"/>
              <a:ea typeface="方正书宋_GBK" panose="03000509000000000000" pitchFamily="65"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C.</a:t>
            </a:r>
            <a:r>
              <a:rPr lang="zh-CN" altLang="zh-CN" sz="2200" dirty="0">
                <a:solidFill>
                  <a:srgbClr val="000000"/>
                </a:solidFill>
                <a:latin typeface="Times New Roman" pitchFamily="18" charset="0"/>
                <a:cs typeface="Times New Roman" pitchFamily="18" charset="0"/>
              </a:rPr>
              <a:t>曾公亮防患未然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止息边地事端。契丹违约在界河捕鱼运盐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他认为萌芽不禁终将酿成大祸</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派使者偕同雄州赵滋前往调解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边地双方得以相安无事。</a:t>
            </a:r>
            <a:endParaRPr lang="zh-CN" altLang="zh-CN" sz="2200" dirty="0">
              <a:solidFill>
                <a:srgbClr val="000000"/>
              </a:solidFill>
              <a:latin typeface="NEU-BZ-S92"/>
              <a:ea typeface="方正书宋_GBK" panose="03000509000000000000" pitchFamily="65"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D.</a:t>
            </a:r>
            <a:r>
              <a:rPr lang="zh-CN" altLang="zh-CN" sz="2200" dirty="0">
                <a:solidFill>
                  <a:srgbClr val="000000"/>
                </a:solidFill>
                <a:latin typeface="Times New Roman" pitchFamily="18" charset="0"/>
                <a:cs typeface="Times New Roman" pitchFamily="18" charset="0"/>
              </a:rPr>
              <a:t>曾公亮老谋深算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暗中为子孙计。他为人深沉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思虑周密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曾举荐王安石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安石受到宠信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他考虑子孙前程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不露痕迹地处处随顺安石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终于得到回报。</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pull dir="ld"/>
  </p:transition>
  <p:timing>
    <p:tnLst>
      <p:par>
        <p:cTn id="1" dur="indefinite" restart="never" nodeType="tmRoot"/>
      </p:par>
    </p:tnLst>
  </p:timing>
</p:sld>
</file>

<file path=ppt/theme/theme1.xml><?xml version="1.0" encoding="utf-8"?>
<a:theme xmlns:a="http://schemas.openxmlformats.org/drawingml/2006/main" name="主题1">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城市剪影">
  <a:themeElements>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5986</Words>
  <Application>Kingsoft Office WPP</Application>
  <PresentationFormat>全屏显示(4:3)</PresentationFormat>
  <Paragraphs>131</Paragraphs>
  <Slides>23</Slides>
  <Notes>0</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23</vt:i4>
      </vt:variant>
    </vt:vector>
  </HeadingPairs>
  <TitlesOfParts>
    <vt:vector size="26" baseType="lpstr">
      <vt:lpstr>主题1</vt:lpstr>
      <vt:lpstr>城市剪影</vt:lpstr>
      <vt:lpstr>Word.Document.12</vt:lpstr>
      <vt:lpstr>单元整合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Administrator</cp:lastModifiedBy>
  <cp:revision>语文备课大师【全免费】</cp:revision>
  <dcterms:created xsi:type="dcterms:W3CDTF">2014-03-10T01:26:00Z</dcterms:created>
  <dcterms:modified xsi:type="dcterms:W3CDTF">2017-09-13T00:54:21Z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