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3"/>
  </p:sldMasterIdLst>
  <p:notesMasterIdLst>
    <p:notesMasterId r:id="rId41"/>
  </p:notesMasterIdLst>
  <p:sldIdLst>
    <p:sldId id="274" r:id="rId4"/>
    <p:sldId id="263" r:id="rId5"/>
    <p:sldId id="264" r:id="rId6"/>
    <p:sldId id="317" r:id="rId7"/>
    <p:sldId id="354" r:id="rId8"/>
    <p:sldId id="267" r:id="rId9"/>
    <p:sldId id="268" r:id="rId10"/>
    <p:sldId id="295" r:id="rId11"/>
    <p:sldId id="335" r:id="rId12"/>
    <p:sldId id="336" r:id="rId13"/>
    <p:sldId id="337" r:id="rId14"/>
    <p:sldId id="359" r:id="rId15"/>
    <p:sldId id="362" r:id="rId16"/>
    <p:sldId id="265" r:id="rId17"/>
    <p:sldId id="363" r:id="rId18"/>
    <p:sldId id="341" r:id="rId19"/>
    <p:sldId id="364" r:id="rId20"/>
    <p:sldId id="356" r:id="rId21"/>
    <p:sldId id="365" r:id="rId22"/>
    <p:sldId id="266" r:id="rId23"/>
    <p:sldId id="343" r:id="rId24"/>
    <p:sldId id="351" r:id="rId25"/>
    <p:sldId id="352" r:id="rId26"/>
    <p:sldId id="269" r:id="rId27"/>
    <p:sldId id="360" r:id="rId28"/>
    <p:sldId id="339" r:id="rId29"/>
    <p:sldId id="344" r:id="rId30"/>
    <p:sldId id="353" r:id="rId31"/>
    <p:sldId id="270" r:id="rId32"/>
    <p:sldId id="345" r:id="rId33"/>
    <p:sldId id="346" r:id="rId34"/>
    <p:sldId id="347" r:id="rId35"/>
    <p:sldId id="367" r:id="rId36"/>
    <p:sldId id="361" r:id="rId37"/>
    <p:sldId id="271" r:id="rId38"/>
    <p:sldId id="348" r:id="rId39"/>
    <p:sldId id="366"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5494" autoAdjust="0"/>
  </p:normalViewPr>
  <p:slideViewPr>
    <p:cSldViewPr showGuides="1">
      <p:cViewPr varScale="1">
        <p:scale>
          <a:sx n="84" d="100"/>
          <a:sy n="84" d="100"/>
        </p:scale>
        <p:origin x="103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notesMaster" Target="notesMasters/notesMaster1.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4.xml"/><Relationship Id="rId2" Type="http://schemas.openxmlformats.org/officeDocument/2006/relationships/slide" Target="../slides/slide2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4.xml"/><Relationship Id="rId2" Type="http://schemas.openxmlformats.org/officeDocument/2006/relationships/slide" Target="../slides/slide29.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4.xml"/><Relationship Id="rId2" Type="http://schemas.openxmlformats.org/officeDocument/2006/relationships/slide" Target="../slides/slide2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4.xml"/><Relationship Id="rId2" Type="http://schemas.openxmlformats.org/officeDocument/2006/relationships/slide" Target="../slides/slide2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5" name="图片 4" descr="fo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grpSp>
        <p:nvGrpSpPr>
          <p:cNvPr id="2" name="组合 1"/>
          <p:cNvGrpSpPr/>
          <p:nvPr/>
        </p:nvGrpSpPr>
        <p:grpSpPr>
          <a:xfrm>
            <a:off x="2411760" y="1558504"/>
            <a:ext cx="5946429" cy="214312"/>
            <a:chOff x="2411760" y="1558504"/>
            <a:chExt cx="5946429" cy="214312"/>
          </a:xfrm>
        </p:grpSpPr>
        <p:sp>
          <p:nvSpPr>
            <p:cNvPr id="12" name="Line 46"/>
            <p:cNvSpPr>
              <a:spLocks noChangeShapeType="1"/>
            </p:cNvSpPr>
            <p:nvPr/>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十六角星 12"/>
            <p:cNvSpPr/>
            <p:nvPr/>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8" name="五边形 7">
            <a:hlinkClick r:id="rId5" action="ppaction://hlinksldjump"/>
          </p:cNvPr>
          <p:cNvSpPr/>
          <p:nvPr userDrawn="1"/>
        </p:nvSpPr>
        <p:spPr>
          <a:xfrm>
            <a:off x="4317166" y="282159"/>
            <a:ext cx="77604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预习导引</a:t>
            </a:r>
            <a:endParaRPr lang="zh-CN" altLang="en-US" sz="1600" dirty="0">
              <a:solidFill>
                <a:schemeClr val="accent5">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
        <p:nvSpPr>
          <p:cNvPr id="8" name="五边形 7">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16475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核心归纳</a:t>
            </a:r>
            <a:endParaRPr lang="zh-CN" altLang="en-US" sz="1600" dirty="0">
              <a:solidFill>
                <a:schemeClr val="accent5">
                  <a:lumMod val="20000"/>
                  <a:lumOff val="80000"/>
                </a:schemeClr>
              </a:solidFill>
            </a:endParaRPr>
          </a:p>
        </p:txBody>
      </p:sp>
      <p:sp>
        <p:nvSpPr>
          <p:cNvPr id="10" name="五边形 9">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佳作赏析</a:t>
            </a:r>
            <a:endParaRPr lang="zh-CN" altLang="en-US" sz="1600" dirty="0">
              <a:solidFill>
                <a:schemeClr val="accent5">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3.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4" Type="http://schemas.openxmlformats.org/officeDocument/2006/relationships/theme" Target="../theme/theme2.xml"/><Relationship Id="rId13" Type="http://schemas.openxmlformats.org/officeDocument/2006/relationships/image" Target="../media/image5.jpeg"/><Relationship Id="rId12" Type="http://schemas.openxmlformats.org/officeDocument/2006/relationships/slideLayout" Target="../slideLayouts/slideLayout19.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9.xml"/><Relationship Id="rId4" Type="http://schemas.openxmlformats.org/officeDocument/2006/relationships/image" Target="../media/image9.emf"/><Relationship Id="rId3" Type="http://schemas.openxmlformats.org/officeDocument/2006/relationships/package" Target="../embeddings/Document4.docx"/><Relationship Id="rId2" Type="http://schemas.openxmlformats.org/officeDocument/2006/relationships/slide" Target="slide6.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24.xml.rels><?xml version="1.0" encoding="UTF-8" standalone="yes"?>
<Relationships xmlns="http://schemas.openxmlformats.org/package/2006/relationships"><Relationship Id="rId9" Type="http://schemas.openxmlformats.org/officeDocument/2006/relationships/package" Target="../embeddings/Document6.docx"/><Relationship Id="rId8" Type="http://schemas.openxmlformats.org/officeDocument/2006/relationships/image" Target="../media/image12.jpeg"/><Relationship Id="rId7" Type="http://schemas.openxmlformats.org/officeDocument/2006/relationships/image" Target="../media/image11.jpeg"/><Relationship Id="rId6" Type="http://schemas.openxmlformats.org/officeDocument/2006/relationships/image" Target="../media/image10.emf"/><Relationship Id="rId5" Type="http://schemas.openxmlformats.org/officeDocument/2006/relationships/package" Target="../embeddings/Document5.docx"/><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2" Type="http://schemas.openxmlformats.org/officeDocument/2006/relationships/vmlDrawing" Target="../drawings/vmlDrawing5.vml"/><Relationship Id="rId11" Type="http://schemas.openxmlformats.org/officeDocument/2006/relationships/slideLayout" Target="../slideLayouts/slideLayout19.xml"/><Relationship Id="rId10" Type="http://schemas.openxmlformats.org/officeDocument/2006/relationships/image" Target="../media/image13.emf"/><Relationship Id="rId1" Type="http://schemas.openxmlformats.org/officeDocument/2006/relationships/slide" Target="slide14.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image" Target="../media/image14.jpeg"/><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2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2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29.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2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2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2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9.xml"/><Relationship Id="rId4" Type="http://schemas.openxmlformats.org/officeDocument/2006/relationships/image" Target="../media/image6.emf"/><Relationship Id="rId3" Type="http://schemas.openxmlformats.org/officeDocument/2006/relationships/package" Target="../embeddings/Document1.docx"/><Relationship Id="rId2" Type="http://schemas.openxmlformats.org/officeDocument/2006/relationships/slide" Target="slide6.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9.xml"/><Relationship Id="rId4" Type="http://schemas.openxmlformats.org/officeDocument/2006/relationships/image" Target="../media/image7.emf"/><Relationship Id="rId3" Type="http://schemas.openxmlformats.org/officeDocument/2006/relationships/package" Target="../embeddings/Document2.docx"/><Relationship Id="rId2" Type="http://schemas.openxmlformats.org/officeDocument/2006/relationships/slide" Target="slide6.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9.xml"/><Relationship Id="rId4" Type="http://schemas.openxmlformats.org/officeDocument/2006/relationships/image" Target="../media/image8.emf"/><Relationship Id="rId3" Type="http://schemas.openxmlformats.org/officeDocument/2006/relationships/package" Target="../embeddings/Document3.docx"/><Relationship Id="rId2" Type="http://schemas.openxmlformats.org/officeDocument/2006/relationships/slide" Target="slide6.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331640" y="2852737"/>
            <a:ext cx="6203950" cy="576263"/>
          </a:xfrm>
          <a:prstGeom prst="rect">
            <a:avLst/>
          </a:prstGeom>
        </p:spPr>
        <p:txBody>
          <a:bodyPr/>
          <a:lstStyle/>
          <a:p>
            <a:r>
              <a:rPr lang="en-US" altLang="zh-CN" b="1" dirty="0"/>
              <a:t>7</a:t>
            </a:r>
            <a:r>
              <a:rPr lang="zh-CN" altLang="zh-CN" dirty="0"/>
              <a:t>　诗三首</a:t>
            </a: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1379407"/>
            <a:ext cx="8128000" cy="167853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辨活用</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忧伤以终老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老</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形容词用作名词</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晚年</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暧暧远人村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依依墟里烟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远</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形容词用作动词</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远离</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5</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分古今</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6" name="矩形 5"/>
          <p:cNvSpPr/>
          <p:nvPr/>
        </p:nvSpPr>
        <p:spPr>
          <a:xfrm>
            <a:off x="3275856" y="1835739"/>
            <a:ext cx="25922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54973" y="2235496"/>
            <a:ext cx="25922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对象 2"/>
          <p:cNvGraphicFramePr>
            <a:graphicFrameLocks noChangeAspect="1"/>
          </p:cNvGraphicFramePr>
          <p:nvPr/>
        </p:nvGraphicFramePr>
        <p:xfrm>
          <a:off x="508000" y="3079846"/>
          <a:ext cx="8128000" cy="2957734"/>
        </p:xfrm>
        <a:graphic>
          <a:graphicData uri="http://schemas.openxmlformats.org/presentationml/2006/ole">
            <mc:AlternateContent xmlns:mc="http://schemas.openxmlformats.org/markup-compatibility/2006">
              <mc:Choice xmlns:v="urn:schemas-microsoft-com:vml" Requires="v">
                <p:oleObj spid="_x0000_s40970" name="文档" r:id="rId3" imgW="3917950" imgH="1431290" progId="Word.Document.12">
                  <p:embed/>
                </p:oleObj>
              </mc:Choice>
              <mc:Fallback>
                <p:oleObj name="文档" r:id="rId3" imgW="3917950" imgH="1431290" progId="Word.Document.12">
                  <p:embed/>
                  <p:pic>
                    <p:nvPicPr>
                      <p:cNvPr id="0" name="图片 40969"/>
                      <p:cNvPicPr/>
                      <p:nvPr/>
                    </p:nvPicPr>
                    <p:blipFill>
                      <a:blip r:embed="rId4"/>
                      <a:stretch>
                        <a:fillRect/>
                      </a:stretch>
                    </p:blipFill>
                    <p:spPr>
                      <a:xfrm>
                        <a:off x="508000" y="3079846"/>
                        <a:ext cx="8128000" cy="295773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1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2513599"/>
            <a:ext cx="8128000" cy="2123658"/>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6</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明句式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何以解忧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唯有杜康。</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宾语前</a:t>
            </a:r>
            <a:r>
              <a:rPr lang="zh-CN" altLang="zh-CN" sz="2200" u="sng" dirty="0" smtClean="0">
                <a:solidFill>
                  <a:srgbClr val="FF0000"/>
                </a:solidFill>
                <a:uFill>
                  <a:solidFill>
                    <a:srgbClr val="000000"/>
                  </a:solidFill>
                </a:uFill>
                <a:latin typeface="Times New Roman" pitchFamily="18" charset="0"/>
                <a:cs typeface="Times New Roman" pitchFamily="18" charset="0"/>
              </a:rPr>
              <a:t>置</a:t>
            </a:r>
            <a:r>
              <a:rPr lang="en-US" altLang="zh-CN" sz="2200" dirty="0" smtClean="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狗吠深巷中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鸡鸣桑树颠。</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省略句</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介宾短语后</a:t>
            </a:r>
            <a:r>
              <a:rPr lang="zh-CN" altLang="zh-CN" sz="2200" u="sng" dirty="0" smtClean="0">
                <a:solidFill>
                  <a:srgbClr val="FF0000"/>
                </a:solidFill>
                <a:uFill>
                  <a:solidFill>
                    <a:srgbClr val="000000"/>
                  </a:solidFill>
                </a:uFill>
                <a:latin typeface="Times New Roman" pitchFamily="18" charset="0"/>
                <a:cs typeface="Times New Roman" pitchFamily="18" charset="0"/>
              </a:rPr>
              <a:t>置</a:t>
            </a:r>
            <a:r>
              <a:rPr lang="en-US" altLang="zh-CN" sz="2200" dirty="0" smtClean="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误落尘网中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一去三十年。</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省略句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开荒南野际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守拙归园田。</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省略句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3935218" y="2960536"/>
            <a:ext cx="1090529"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53546" y="3372910"/>
            <a:ext cx="253041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39000" y="3771509"/>
            <a:ext cx="805105"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39000" y="418362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62068"/>
            <a:ext cx="8128000" cy="533492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7</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积名句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(1)(2015·</a:t>
            </a:r>
            <a:r>
              <a:rPr lang="zh-CN" altLang="zh-CN" sz="2200" dirty="0">
                <a:solidFill>
                  <a:srgbClr val="000000"/>
                </a:solidFill>
                <a:latin typeface="Times New Roman" pitchFamily="18" charset="0"/>
                <a:ea typeface="楷体" panose="02010609060101010101" pitchFamily="49" charset="-122"/>
                <a:cs typeface="Times New Roman" pitchFamily="18" charset="0"/>
              </a:rPr>
              <a:t>湖北高考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涉江采芙蓉</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兰泽多芳草</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《古诗十九首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涉江采芙蓉》</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(2)(2015·</a:t>
            </a:r>
            <a:r>
              <a:rPr lang="zh-CN" altLang="zh-CN" sz="2200" dirty="0">
                <a:solidFill>
                  <a:srgbClr val="000000"/>
                </a:solidFill>
                <a:latin typeface="Times New Roman" pitchFamily="18" charset="0"/>
                <a:ea typeface="楷体" panose="02010609060101010101" pitchFamily="49" charset="-122"/>
                <a:cs typeface="Times New Roman" pitchFamily="18" charset="0"/>
              </a:rPr>
              <a:t>广东高考、四川高考</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明明如月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何时可掇</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忧从中来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不可断绝。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曹操《短歌行》</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(3)(2014·</a:t>
            </a:r>
            <a:r>
              <a:rPr lang="zh-CN" altLang="zh-CN" sz="2200" dirty="0">
                <a:solidFill>
                  <a:srgbClr val="000000"/>
                </a:solidFill>
                <a:latin typeface="Times New Roman" pitchFamily="18" charset="0"/>
                <a:ea typeface="楷体" panose="02010609060101010101" pitchFamily="49" charset="-122"/>
                <a:cs typeface="Times New Roman" pitchFamily="18" charset="0"/>
              </a:rPr>
              <a:t>安徽高考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但为君故</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沉吟至今</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曹操《短歌行》</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(4)(2014·</a:t>
            </a:r>
            <a:r>
              <a:rPr lang="zh-CN" altLang="zh-CN" sz="2200" dirty="0">
                <a:solidFill>
                  <a:srgbClr val="000000"/>
                </a:solidFill>
                <a:latin typeface="Times New Roman" pitchFamily="18" charset="0"/>
                <a:ea typeface="楷体" panose="02010609060101010101" pitchFamily="49" charset="-122"/>
                <a:cs typeface="Times New Roman" pitchFamily="18" charset="0"/>
              </a:rPr>
              <a:t>湖北高考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月明星稀</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乌鹊南飞</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曹操《短歌行》</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(5)(2014·</a:t>
            </a:r>
            <a:r>
              <a:rPr lang="zh-CN" altLang="zh-CN" sz="2200" dirty="0">
                <a:solidFill>
                  <a:srgbClr val="000000"/>
                </a:solidFill>
                <a:latin typeface="Times New Roman" pitchFamily="18" charset="0"/>
                <a:ea typeface="楷体" panose="02010609060101010101" pitchFamily="49" charset="-122"/>
                <a:cs typeface="Times New Roman" pitchFamily="18" charset="0"/>
              </a:rPr>
              <a:t>广东高考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开荒南野际</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守拙归园田</a:t>
            </a:r>
            <a:r>
              <a:rPr lang="zh-CN"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方宅十余亩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草屋八九间。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陶渊明《归园田居》</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(6)(2013·</a:t>
            </a:r>
            <a:r>
              <a:rPr lang="zh-CN" altLang="zh-CN" sz="2200" dirty="0">
                <a:solidFill>
                  <a:srgbClr val="000000"/>
                </a:solidFill>
                <a:latin typeface="Times New Roman" pitchFamily="18" charset="0"/>
                <a:ea typeface="楷体" panose="02010609060101010101" pitchFamily="49" charset="-122"/>
                <a:cs typeface="Times New Roman" pitchFamily="18" charset="0"/>
              </a:rPr>
              <a:t>江西高考</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还顾望旧乡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长路漫浩浩。</a:t>
            </a:r>
            <a:r>
              <a:rPr lang="zh-CN" altLang="zh-CN" sz="2200" u="sng" dirty="0">
                <a:solidFill>
                  <a:srgbClr val="FF0000"/>
                </a:solidFill>
                <a:uFill>
                  <a:solidFill>
                    <a:srgbClr val="000000"/>
                  </a:solidFill>
                </a:uFill>
                <a:latin typeface="Times New Roman" pitchFamily="18" charset="0"/>
                <a:cs typeface="Times New Roman" pitchFamily="18" charset="0"/>
              </a:rPr>
              <a:t>同心而离居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忧伤以终老。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《古诗十九首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涉江采芙蓉》</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(7)(2013·</a:t>
            </a:r>
            <a:r>
              <a:rPr lang="zh-CN" altLang="zh-CN" sz="2200" dirty="0">
                <a:solidFill>
                  <a:srgbClr val="000000"/>
                </a:solidFill>
                <a:latin typeface="Times New Roman" pitchFamily="18" charset="0"/>
                <a:ea typeface="楷体" panose="02010609060101010101" pitchFamily="49" charset="-122"/>
                <a:cs typeface="Times New Roman" pitchFamily="18" charset="0"/>
              </a:rPr>
              <a:t>福建高考、湖北高考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狗吠深巷中</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鸡鸣桑树颠</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陶渊明《归园田居》</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5" name="矩形 4"/>
          <p:cNvSpPr/>
          <p:nvPr/>
        </p:nvSpPr>
        <p:spPr>
          <a:xfrm>
            <a:off x="4615531" y="1713721"/>
            <a:ext cx="1389346"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64427" y="2528774"/>
            <a:ext cx="108769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991646" y="2528774"/>
            <a:ext cx="108693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48541" y="3337298"/>
            <a:ext cx="109851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48541" y="3731875"/>
            <a:ext cx="109851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51360" y="413379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302892" y="413379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162148" y="4942502"/>
            <a:ext cx="135026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302891" y="4942502"/>
            <a:ext cx="136911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35554" y="574558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(8)</a:t>
            </a:r>
            <a:r>
              <a:rPr lang="zh-CN" altLang="zh-CN" sz="2200" u="sng" dirty="0">
                <a:solidFill>
                  <a:srgbClr val="FF0000"/>
                </a:solidFill>
                <a:uFill>
                  <a:solidFill>
                    <a:srgbClr val="000000"/>
                  </a:solidFill>
                </a:uFill>
                <a:latin typeface="Times New Roman" pitchFamily="18" charset="0"/>
                <a:cs typeface="Times New Roman" pitchFamily="18" charset="0"/>
              </a:rPr>
              <a:t>羁鸟恋旧林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池鱼思故渊。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陶渊明《归园田居》</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(9)</a:t>
            </a:r>
            <a:r>
              <a:rPr lang="zh-CN" altLang="zh-CN" sz="2200" dirty="0">
                <a:solidFill>
                  <a:srgbClr val="000000"/>
                </a:solidFill>
                <a:latin typeface="Times New Roman" pitchFamily="18" charset="0"/>
                <a:cs typeface="Times New Roman" pitchFamily="18" charset="0"/>
              </a:rPr>
              <a:t>户庭无尘杂</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虚室有余闲</a:t>
            </a:r>
            <a:r>
              <a:rPr lang="zh-CN"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久在樊笼里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复得返自然。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陶渊明《归园田居》</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5" name="矩形 4"/>
          <p:cNvSpPr/>
          <p:nvPr/>
        </p:nvSpPr>
        <p:spPr>
          <a:xfrm>
            <a:off x="1213149" y="2971885"/>
            <a:ext cx="1363358"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67134" y="3367409"/>
            <a:ext cx="1360800"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10618" y="3378764"/>
            <a:ext cx="140203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涉江采芙蓉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兰泽多芳草。</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这</a:t>
            </a:r>
            <a:r>
              <a:rPr lang="zh-CN" altLang="zh-CN" sz="2200" dirty="0">
                <a:solidFill>
                  <a:srgbClr val="000000"/>
                </a:solidFill>
                <a:latin typeface="Times New Roman" pitchFamily="18" charset="0"/>
                <a:ea typeface="楷体" panose="02010609060101010101" pitchFamily="49" charset="-122"/>
                <a:cs typeface="Times New Roman" pitchFamily="18" charset="0"/>
              </a:rPr>
              <a:t>两句描绘了一幅美好的画面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夏秋之交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荷花盛开。风和日丽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荡一叶小舟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穿行在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莲叶何田田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莲花过人头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的湖泽之上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开始一年一度的采莲活动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这可是江南农家女子的乐事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采莲之际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摘几枝红莹可爱的莲花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归去送给各自的心上人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难说这不是妻子、姑娘们真挚情谊的表露。何况在湖岸泽畔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还有着数不清的兰蕙芳草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一并搁置袖中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插上发际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幽香袭人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岂不要让人心醉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这就是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涉江采芙蓉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兰泽多芳草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两句吟叹所展示的如画之境。倘若倾耳细听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想必你还能听到湖面上、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兰泽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间传来的阵阵戏谑、欢笑之声吧</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7" name="矩形 6"/>
          <p:cNvSpPr>
            <a:spLocks noChangeAspect="1"/>
          </p:cNvSpPr>
          <p:nvPr/>
        </p:nvSpPr>
        <p:spPr>
          <a:xfrm>
            <a:off x="508000" y="1441956"/>
            <a:ext cx="8128000" cy="456124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cs typeface="Times New Roman" pitchFamily="18" charset="0"/>
              </a:rPr>
              <a:t>2</a:t>
            </a: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还顾望旧乡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长路漫浩浩。</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这是诗歌中意思陡转的两句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前面的四句写采芙蓉的女子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这两句空间突然转换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出现在画面上的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似乎已不是拈花沉思的女主人公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而是那身在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远道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的丈夫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他此刻正带着无限忧愁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回望着妻子所在的故乡。展现在他眼前的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是漫漫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长路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和山隔水绕的浩浩烟云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实际上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这两句的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视点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仍在江南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表现的依然是那位采莲女子的痛苦情思。不过在写法上采用了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悬想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方式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从而创造出了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诗从对面飞来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的绝妙虚境。一边是云烟缥缈的远空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隐隐约约闪烁着丈夫跋涉的身影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一边是手持芙蓉怅然遥望的女子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两者之间是层叠的山峦和浩荡的江河。这样虚实结合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创造了无限的想象空间。</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323723"/>
            <a:ext cx="8128000" cy="496751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cs typeface="Times New Roman" pitchFamily="18" charset="0"/>
              </a:rPr>
              <a:t>3</a:t>
            </a: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青青子衿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悠悠我心。但为君故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沉吟至今。呦呦鹿鸣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食野之苹。我有嘉宾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鼓瑟吹笙。</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青青子衿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悠悠我心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二句是《诗经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郑风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子衿》中的原句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此诗的第一章是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青青子衿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悠悠我心。纵我不往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子宁不嗣音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意思是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你那青青的衣领啊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深深萦绕在我的心间。虽然我不能去找你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你为什么不主动给我音信呢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诗人用这两句古诗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表达了对贤才的渴求。诗句语气婉转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情味深长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表现了诗人内心深处的活动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与他曾颁布《求贤令》的愿望一样。后四句直接引用《诗经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小雅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鹿鸣》中的四句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描写宾主欢宴的情景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意思是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只要你们来到我这里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我是一定会待以</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嘉宾</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之礼的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我们是能够欢快融洽地相处合作的。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总之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诗人引用古诗自然妥帖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宛如己出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恰到好处地表达了求贤若渴的心愿。</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505471"/>
            <a:ext cx="8128000" cy="415498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山不厌高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海不厌深。周公吐哺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天下归心。</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点评</a:t>
            </a:r>
            <a:r>
              <a:rPr lang="en-US" altLang="zh-CN" sz="2200" dirty="0" smtClean="0">
                <a:solidFill>
                  <a:srgbClr val="FF0000"/>
                </a:solidFill>
                <a:latin typeface="Arial" pitchFamily="34" charset="0"/>
                <a:ea typeface="黑体" pitchFamily="49" charset="-122"/>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前</a:t>
            </a:r>
            <a:r>
              <a:rPr lang="zh-CN" altLang="zh-CN" sz="2200" dirty="0">
                <a:solidFill>
                  <a:srgbClr val="000000"/>
                </a:solidFill>
                <a:latin typeface="Times New Roman" pitchFamily="18" charset="0"/>
                <a:ea typeface="楷体" panose="02010609060101010101" pitchFamily="49" charset="-122"/>
                <a:cs typeface="Times New Roman" pitchFamily="18" charset="0"/>
              </a:rPr>
              <a:t>两句借用《管子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形势解》中的话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海不辞水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故能成其大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山不辞土石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故能成其高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明主不厌人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故能成其众</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后两句借用典故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据《史记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鲁周公世家》记载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周公说他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一沐三捉发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一饭三吐哺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起以待士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犹恐失天下之贤人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这四句的意思是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山不以它的高而满足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海不以它的深而满足。周公热切殷勤地接待贤才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使天下的人才都能心悦诚服地来归顺。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诗人用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山不厌高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海不厌深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比喻贤才多多益善。以周公自比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表明自己决心礼贤下士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希望贤才全部归己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帮助自己建功立业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实现统一天下的宏图大愿。</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911735"/>
            <a:ext cx="8128000" cy="3342453"/>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cs typeface="Times New Roman" pitchFamily="18" charset="0"/>
              </a:rPr>
              <a:t>5</a:t>
            </a: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羁鸟恋旧林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池鱼思故渊。开荒南野际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守拙归园田。</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羁鸟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就是笼子中受羁绊的鸟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池鱼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就是养在池子里供人观赏的鱼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二者都是误落尘网之人的象征。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恋旧林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思故渊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正是鸟、鱼的本性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这两句诗形容诗人归园田居的愉快心情。鸟归山林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鱼得潭水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故旧相逢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怡然自得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分外亲切。</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开荒南野际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守拙归园田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则是回归田园之后生活的真实写照。归田园后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开荒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守拙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而这与居官场、吃俸禄形成鲜明的对照。这样的对照正突出了诗人躬耕自食、安贫乐道的高贵品格。</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2310467"/>
            <a:ext cx="8128000" cy="2529923"/>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6</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户庭无尘杂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虚室有余闲。久在樊笼里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复得返自然。</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无尘杂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是说户庭安静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无车马喧闹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没人来打扰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其实也是说心情恬静。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有余闲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即心情舒畅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所有的时间和空间都是自己的了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任由自己支配。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久在樊笼里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复得返自然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是对全篇的概括总结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是诗人高贵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和愉快心情的充分表露。这两句同开头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少无适俗韵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性本爱丘山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相呼应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同时又是点题之笔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揭示出全诗的主旨。</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0467"/>
            <a:ext cx="8128000" cy="2491067"/>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小河弯弯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兰草青青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是谁在涉江采摘芙蓉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蓦然回首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银月满地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是谁在对酒当歌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一腔建功立业的壮志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一片渴慕贤才之雄心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都寄托在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明明如月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何时可掇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的吟唱中。檐后种榆柳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堂前栽桃李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把酒望南山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菊花开满园。一代诗宗陶渊明毅然归隐田园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留下了多少感人的诗篇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三首诗歌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三种风格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三种心情。学习本课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重点了解五言诗的特点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体会不同诗人的作品风格。</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over/>
      </p:transition>
    </mc:Choice>
    <mc:Fallback>
      <p:transition spd="slow">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关于《涉江采芙蓉》一诗的主人公是谁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不同的读者有不同的理解。你认为这首诗的主人公是谁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谈谈你的理解。</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对这首诗的主人公可以有不同的理解。从女子思夫的角度可以做如下理解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夏秋之交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正是荷花盛开的美好季节。在风和日丽中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荡一叶小舟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开始一年一度的采莲活动。但这美好欢乐的情景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刹那间被充斥于诗行间的叹息声改变了。她手中的芙蓉幻出了丈夫亲切的笑脸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而这日思夜想的丈夫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却正远在天涯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于是她设想此刻的丈夫也</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还顾望旧乡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长路漫浩浩</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也可以把《涉江采芙蓉》理解为游子思乡之作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只是在表现游子的苦闷、忧伤时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采用了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思妇调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虚拟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方式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在穷愁潦倒的客愁中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通过自身的感受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设想到家室的离思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因而把一己的苦闷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从两种不同角度表现出来。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马茂元《论</a:t>
            </a:r>
            <a:r>
              <a:rPr lang="en-US" altLang="zh-CN" sz="2200" dirty="0">
                <a:solidFill>
                  <a:srgbClr val="000000"/>
                </a:solidFill>
                <a:latin typeface="Times New Roman" pitchFamily="18" charset="0"/>
                <a:cs typeface="Times New Roman" pitchFamily="18" charset="0"/>
              </a:rPr>
              <a:t>&lt;</a:t>
            </a:r>
            <a:r>
              <a:rPr lang="zh-CN" altLang="zh-CN" sz="2200" dirty="0">
                <a:solidFill>
                  <a:srgbClr val="000000"/>
                </a:solidFill>
                <a:latin typeface="Times New Roman" pitchFamily="18" charset="0"/>
                <a:ea typeface="楷体" panose="02010609060101010101" pitchFamily="49" charset="-122"/>
                <a:cs typeface="Times New Roman" pitchFamily="18" charset="0"/>
              </a:rPr>
              <a:t>古诗十九首</a:t>
            </a:r>
            <a:r>
              <a:rPr lang="en-US" altLang="zh-CN" sz="2200" dirty="0">
                <a:solidFill>
                  <a:srgbClr val="000000"/>
                </a:solidFill>
                <a:latin typeface="Times New Roman" pitchFamily="18" charset="0"/>
                <a:cs typeface="Times New Roman" pitchFamily="18" charset="0"/>
              </a:rPr>
              <a:t>&gt;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从这一点看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《涉江采芙蓉》为表现游子思乡的苦闷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不仅虚拟了全篇的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思妇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而且在虚拟中又借思妇口吻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悬想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出游子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还顾望旧乡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的情景。</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dir="r"/>
      </p:transition>
    </mc:Choice>
    <mc:Fallback>
      <p:transition spd="slow">
        <p:wipe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441956"/>
            <a:ext cx="8128000" cy="415498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如何理解《短歌行》中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对酒当歌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人生几何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譬如朝露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去日苦多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这四句诗表达的思想感情</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这四句诗表达了诗人奋发进取、不懈追求的精神。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对酒当歌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表面上看很像是《古诗十九首》中的消极调子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其实</a:t>
            </a:r>
            <a:r>
              <a:rPr lang="zh-CN" altLang="en-US" sz="2200" dirty="0" smtClean="0">
                <a:solidFill>
                  <a:srgbClr val="000000"/>
                </a:solidFill>
                <a:latin typeface="Times New Roman" pitchFamily="18" charset="0"/>
                <a:ea typeface="楷体" panose="02010609060101010101" pitchFamily="49" charset="-122"/>
                <a:cs typeface="Times New Roman" pitchFamily="18" charset="0"/>
              </a:rPr>
              <a:t>不</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然</a:t>
            </a:r>
            <a:r>
              <a:rPr lang="zh-CN" altLang="zh-CN" sz="2200" dirty="0">
                <a:solidFill>
                  <a:srgbClr val="000000"/>
                </a:solidFill>
                <a:latin typeface="Times New Roman" pitchFamily="18" charset="0"/>
                <a:ea typeface="楷体" panose="02010609060101010101" pitchFamily="49" charset="-122"/>
                <a:cs typeface="Times New Roman" pitchFamily="18" charset="0"/>
              </a:rPr>
              <a:t>。这里并不是让人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及时行乐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而是要及时地建功立业。人生就像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朝露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那样易于消逝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我们应该珍惜时间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及时施展才华。我们读过全诗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就会感到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诗人发此感慨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是因为他感到年事渐高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时日渐少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而眼下大业未成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匡时济世之才又极为难得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是紧迫感、焦灼感使然。正是因为有这种思想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诗人对那些尚在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绕树三匝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、徘徊不定的贤士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发出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山不厌高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海不厌深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的呼唤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袒露自己求贤若渴的心迹。</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560189"/>
            <a:ext cx="8128000" cy="410105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陶渊明在《归园田居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其一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》中着重描写了怎样的一幅图景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表现了诗人怎样的情感</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诗人对田园生活的描写突出了纯洁、优美的田园景物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土地、草房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榆柳、桃李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村庄、炊烟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狗吠、鸡鸣</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这些平平常常的景物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在诗人笔下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构成了一幅恬静优美、清新喜人的图景。在这画面上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田园风光以其清淡朴素的、毫无矫揉造作的天然之美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呈现在我们面前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使人悠然神往。因此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《归园田居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》不仅流露出诗人对田园风光的由衷喜爱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而且这幽静的田园景色与虚伪欺诈、互相倾轧的上层社会形成鲜明的对比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表达了诗人对田园生活发自内心的热爱。</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395536" y="1469456"/>
          <a:ext cx="8128000" cy="2273285"/>
        </p:xfrm>
        <a:graphic>
          <a:graphicData uri="http://schemas.openxmlformats.org/presentationml/2006/ole">
            <mc:AlternateContent xmlns:mc="http://schemas.openxmlformats.org/markup-compatibility/2006">
              <mc:Choice xmlns:v="urn:schemas-microsoft-com:vml" Requires="v">
                <p:oleObj spid="_x0000_s42002" name="文档" r:id="rId5" imgW="3840480" imgH="1073785" progId="Word.Document.12">
                  <p:embed/>
                </p:oleObj>
              </mc:Choice>
              <mc:Fallback>
                <p:oleObj name="文档" r:id="rId5" imgW="3840480" imgH="1073785" progId="Word.Document.12">
                  <p:embed/>
                  <p:pic>
                    <p:nvPicPr>
                      <p:cNvPr id="0" name="图片 42001"/>
                      <p:cNvPicPr/>
                      <p:nvPr/>
                    </p:nvPicPr>
                    <p:blipFill>
                      <a:blip r:embed="rId6"/>
                      <a:stretch>
                        <a:fillRect/>
                      </a:stretch>
                    </p:blipFill>
                    <p:spPr>
                      <a:xfrm>
                        <a:off x="395536" y="1469456"/>
                        <a:ext cx="8128000" cy="2273285"/>
                      </a:xfrm>
                      <a:prstGeom prst="rect">
                        <a:avLst/>
                      </a:prstGeom>
                    </p:spPr>
                  </p:pic>
                </p:oleObj>
              </mc:Fallback>
            </mc:AlternateContent>
          </a:graphicData>
        </a:graphic>
      </p:graphicFrame>
      <p:pic>
        <p:nvPicPr>
          <p:cNvPr id="12" name="Picture 316"/>
          <p:cNvPicPr/>
          <p:nvPr/>
        </p:nvPicPr>
        <p:blipFill>
          <a:blip r:embed="rId7"/>
          <a:stretch>
            <a:fillRect/>
          </a:stretch>
        </p:blipFill>
        <p:spPr>
          <a:xfrm>
            <a:off x="1031092" y="1768505"/>
            <a:ext cx="343707" cy="1600072"/>
          </a:xfrm>
          <a:prstGeom prst="rect">
            <a:avLst/>
          </a:prstGeom>
        </p:spPr>
      </p:pic>
      <p:pic>
        <p:nvPicPr>
          <p:cNvPr id="14" name="Picture 317"/>
          <p:cNvPicPr/>
          <p:nvPr/>
        </p:nvPicPr>
        <p:blipFill>
          <a:blip r:embed="rId8"/>
          <a:stretch>
            <a:fillRect/>
          </a:stretch>
        </p:blipFill>
        <p:spPr>
          <a:xfrm>
            <a:off x="1009755" y="4565800"/>
            <a:ext cx="281429" cy="799204"/>
          </a:xfrm>
          <a:prstGeom prst="rect">
            <a:avLst/>
          </a:prstGeom>
        </p:spPr>
      </p:pic>
      <p:graphicFrame>
        <p:nvGraphicFramePr>
          <p:cNvPr id="3" name="对象 2"/>
          <p:cNvGraphicFramePr>
            <a:graphicFrameLocks noChangeAspect="1"/>
          </p:cNvGraphicFramePr>
          <p:nvPr/>
        </p:nvGraphicFramePr>
        <p:xfrm>
          <a:off x="1355998" y="3843552"/>
          <a:ext cx="8128000" cy="2249744"/>
        </p:xfrm>
        <a:graphic>
          <a:graphicData uri="http://schemas.openxmlformats.org/presentationml/2006/ole">
            <mc:AlternateContent xmlns:mc="http://schemas.openxmlformats.org/markup-compatibility/2006">
              <mc:Choice xmlns:v="urn:schemas-microsoft-com:vml" Requires="v">
                <p:oleObj spid="_x0000_s42003" name="文档" r:id="rId9" imgW="3840480" imgH="1062990" progId="Word.Document.12">
                  <p:embed/>
                </p:oleObj>
              </mc:Choice>
              <mc:Fallback>
                <p:oleObj name="文档" r:id="rId9" imgW="3840480" imgH="1062990" progId="Word.Document.12">
                  <p:embed/>
                  <p:pic>
                    <p:nvPicPr>
                      <p:cNvPr id="0" name="图片 42002"/>
                      <p:cNvPicPr/>
                      <p:nvPr/>
                    </p:nvPicPr>
                    <p:blipFill>
                      <a:blip r:embed="rId10"/>
                      <a:stretch>
                        <a:fillRect/>
                      </a:stretch>
                    </p:blipFill>
                    <p:spPr>
                      <a:xfrm>
                        <a:off x="1355998" y="3843552"/>
                        <a:ext cx="8128000" cy="224974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3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pic>
        <p:nvPicPr>
          <p:cNvPr id="15" name="16M05.eps" descr="id:2147496080;FounderCES"/>
          <p:cNvPicPr/>
          <p:nvPr/>
        </p:nvPicPr>
        <p:blipFill>
          <a:blip r:embed="rId5"/>
          <a:stretch>
            <a:fillRect/>
          </a:stretch>
        </p:blipFill>
        <p:spPr>
          <a:xfrm>
            <a:off x="1793417" y="1340768"/>
            <a:ext cx="5557166" cy="49722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cover dir="u"/>
      </p:transition>
    </mc:Choice>
    <mc:Fallback>
      <p:transition spd="slow">
        <p:cover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1904201"/>
            <a:ext cx="8128000" cy="3303597"/>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意境高洁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ea typeface="方正宋黑_GBK" panose="03000509000000000000" pitchFamily="65" charset="-122"/>
                <a:cs typeface="Times New Roman" pitchFamily="18" charset="0"/>
              </a:rPr>
              <a:t>含蓄不尽</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《涉江采芙蓉》赏析</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《涉江采芙蓉》一诗意境高洁、清幽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含蓄不尽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余味悠长。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还顾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动作性和画面感很强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清晰地表现了主人公孤独、忧愁、怅惘的形象和心情。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漫浩浩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一词是写主人公与环顾所见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旧乡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的距离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给人以路途绵延无尽的感觉。这两个词含蓄地传达了主人公极度痛苦的心情。可是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这两句并没有直接点明主人公的痛苦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这样就给读者留下了很大的想象空间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具有含蓄不尽的艺术效果。</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randomBar/>
      </p:transition>
    </mc:Choice>
    <mc:Fallback>
      <p:transition spd="slow">
        <p:randomBa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1319672"/>
            <a:ext cx="8128000" cy="4928657"/>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慷慨悲歌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ea typeface="方正宋黑_GBK" panose="03000509000000000000" pitchFamily="65" charset="-122"/>
                <a:cs typeface="Times New Roman" pitchFamily="18" charset="0"/>
              </a:rPr>
              <a:t>思贤若渴</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《短歌行》赏析</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《短歌行》一诗通过在宴会上的歌唱来表达诗人求贤若渴的思想和统一天下的雄心壮志。诗的开头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写诗人人生苦短的忧叹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接着两次引用《诗经》中的成句来表达自己的求贤思想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一则求之不得而沉吟忧思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再则求之既得而以笙瑟酒宴加以礼待。最后设想贤才到来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自己披肝沥胆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容纳贤才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成就霸业。这首小诗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气格高远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感情丰富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是诗人内心世界的真实写照。诗人以感人的真诚和慷慨悲凉的情感咏叹生命的忧患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以貌似颓放的意态表达及时进取的精神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以放歌纵酒的行为表现对人生哲理的严肃思考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以觥筹交错之景抒发心忧天下和渴慕贤才之情。全诗洋溢着积极进取的精神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激荡着慷慨激昂的感情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给人以鼓舞和力量。</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ut thruBlk="1"/>
      </p:transition>
    </mc:Choice>
    <mc:Fallback>
      <p:transition spd="slow">
        <p:cut thruBlk="1"/>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1251413"/>
            <a:ext cx="8128000" cy="5334922"/>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语言质朴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ea typeface="方正宋黑_GBK" panose="03000509000000000000" pitchFamily="65" charset="-122"/>
                <a:cs typeface="Times New Roman" pitchFamily="18" charset="0"/>
              </a:rPr>
              <a:t>平中见奇</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《归园田居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》赏析</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在《归园田居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陶渊明笔下的田园风光以其清淡朴素的、毫无矫揉造作的天然之美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呈现在我们面前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使人悠然神往。诗人用自然之笔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写自然情趣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土地、草房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榆柳、桃李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村庄、炊烟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狗吠、鸡鸣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正是这些平平常常的景物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构成了一幅恬静优美、清新喜人的图画。诗中描绘的田园生活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让我们感到一种世外桃源的悠闲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也让我们明白诗人天真纯朴、固守寒庐、寄意田园、超凡脱俗的人生境界。平常的农村景象被饶有兴致地写入诗中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而它们一经入诗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便和诗人的感情相互交融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相互生发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构成一个完整的诗境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其中蕴含着盎然的诗意。此诗可谓平中见奇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淡中有味。元好问在《论诗三十首》中评价此诗说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一语天然万古新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豪华落尽见真淳。</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品读曹操</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金弦玉翎射苍穹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挟雏龙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慑群雄。与雁同征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铁骑踏春红。汉室江山如残月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观沧海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傲意浓。登上九五至尊的宝座君临天下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是每一个有雄心的政治家一生的渴望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谈笑间人头落地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挥袖间千万人膜拜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的诱惑不是每个人都可以抗拒的。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5" name="矩形 4">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汉魏晋南北朝时期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诗歌、散文、辞赋、骈文等都取得了显著的成就。汉末魏初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世积乱离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风衰俗怨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的社会背景下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诗歌创作进入了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五言腾涌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的大发展时期。</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东汉桓帝、灵帝时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宦官外戚勾结擅权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官僚集团垄断仕途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上层士流结党标榜。在这样的形势和风气下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中下层士子为了谋求前程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只得奔走交游。他们背井离乡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辞别父母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然而往往一事无成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落得满腹牢骚和乡愁。《古诗十九首》就诞生在这个时期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这些诗歌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篇幅长短不一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主要是抒写游子矢志无成和思妇离别相思之情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突出地表现了当时中下层士子的不满不平以及玩世不恭、颓唐享乐的思想情绪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从侧面真实地反映了东汉后期政治混乱、败坏、没落的时代面貌。</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blind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341706"/>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许田射鹿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挟天子以令诸侯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这个功高震主的丞相最终也没有实现君临天下的愿望。拥兵自强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他完全有实力去废天子而自立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但这个一直让史学家们争议的举措也只是后人遗憾的推测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具体实施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却已到了其子曹丕的时候。究其原因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恐怕要从文化的角度来论定了。在中国历史文学中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曹操也有相当的地位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其自身就是一个了不起的文学家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《蒿里行》《龟虽寿》《短歌行》等都有很大的价值。既然他对文学有如此深的造诣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那么他就始终摆脱不了那种忌讳被史书臧否的羁绊。虽无帝王之名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却有帝王之实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这一举措是否明智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我们很难用对错来做简单的评价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但是从这一点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我们却可以看到曹操在政治上犹豫的一面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这也就注定了他曹氏天下的命运。一生的辛劳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一世的戎马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换来的结果却是驷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马分槽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为他人作嫁衣裳。</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去过官渡之战的遗址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一千八百多年后的今天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那里已是荒烟蔓草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断壁残垣上的余晖早已映射不出当年的往事。风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在空气中轻轻地滑过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是热的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不知道千百年前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这风是否扬起过群雄逐鹿中原的锦旗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是否传送了千军万马震天动地的呐喊声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是否见证了一千多年的历史。不消说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这场历史闻名的战争更让他坚定了平定天下的信心。</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然而赤壁之战的惨败又彻底粉碎了他实现大一统的梦想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东风不与周郎便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铜雀春深锁二乔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也只是他的一厢情愿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那场噩梦般的大火烧掉的不仅仅是数十年积蓄的力量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他眼中的自信也变成了无奈的迷惘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试想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穷毕生精力积累的资本在刹那间灰飞烟灭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可以承受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华容泥泞的道路上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一辆惊慌的马车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一队毫无秩序的败兵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背负着那轮被金戈铁马映红了的太阳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仓皇北去。</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413792" y="1700808"/>
            <a:ext cx="8316416" cy="3748719"/>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那一役之后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他便退居二线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含饴弄孙。也许他真的老了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那个曾经煮一壶老酒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把天下英雄都付诸笑谈中的曹操已是垂垂老矣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即使再临沧海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也是执杖而立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用苍老的声音吟唱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老骥伏枥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志在千里。烈士暮年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壮心不已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江中斩蛟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云间射雕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席上挥毫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的壮志豪情也如东逝之水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一去不复返了。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曹操也是凡人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位高权重的他丢不掉领导者和统治者普遍的特点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猜忌。世界上最宽阔的是海洋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比海洋更宽阔的是天空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比天空更宽阔的是人的胸怀。如果他有海纳百川的气度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不杀孔融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不斩杨修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不诛华佗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是否他真的能</a:t>
            </a:r>
            <a:r>
              <a:rPr lang="zh-CN" altLang="zh-CN" sz="2200">
                <a:solidFill>
                  <a:srgbClr val="000000"/>
                </a:solidFill>
                <a:latin typeface="Times New Roman" pitchFamily="18" charset="0"/>
                <a:ea typeface="楷体" panose="02010609060101010101" pitchFamily="49" charset="-122"/>
                <a:cs typeface="Times New Roman" pitchFamily="18" charset="0"/>
              </a:rPr>
              <a:t>如愿以偿</a:t>
            </a:r>
            <a:r>
              <a:rPr lang="en-US" altLang="zh-CN" sz="2200" smtClean="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p:txBody>
      </p:sp>
    </p:spTree>
  </p:cSld>
  <p:clrMapOvr>
    <a:masterClrMapping/>
  </p:clrMapOvr>
  <p:transition spd="slow">
    <p:strips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itchFamily="18" charset="0"/>
                <a:ea typeface="楷体" panose="02010609060101010101" pitchFamily="49" charset="-122"/>
                <a:cs typeface="Times New Roman" pitchFamily="18" charset="0"/>
              </a:rPr>
              <a:t>岁月只是把这个问号的答案留给了一代又一代的后人去猜测。历史终究是历史</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itchFamily="18" charset="0"/>
              </a:rPr>
              <a:t>江山多娇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itchFamily="18" charset="0"/>
              </a:rPr>
              <a:t>引再多的英雄为之折腰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itchFamily="18" charset="0"/>
              </a:rPr>
              <a:t>也没有人可以改变她</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itchFamily="18" charset="0"/>
              </a:rPr>
              <a:t>更不能左右她。</a:t>
            </a:r>
            <a:endParaRPr lang="zh-CN" altLang="zh-CN" sz="220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itchFamily="18" charset="0"/>
                <a:ea typeface="楷体" panose="02010609060101010101" pitchFamily="49" charset="-122"/>
                <a:cs typeface="Times New Roman" pitchFamily="18" charset="0"/>
              </a:rPr>
              <a:t>无数次站在魏遗址的旷野中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itchFamily="18" charset="0"/>
              </a:rPr>
              <a:t>注视着那在天边晚霞下盘旋的飞鸟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itchFamily="18" charset="0"/>
              </a:rPr>
              <a:t>都想问一声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itchFamily="18" charset="0"/>
              </a:rPr>
              <a:t>你是否也曾经知道那个人、那段历史</a:t>
            </a:r>
            <a:r>
              <a:rPr lang="en-US" altLang="zh-CN" sz="220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p:txBody>
      </p:sp>
    </p:spTree>
  </p:cSld>
  <p:clrMapOvr>
    <a:masterClrMapping/>
  </p:clrMapOvr>
  <p:transition spd="slow">
    <p:strips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品读提示</a:t>
            </a:r>
            <a:r>
              <a:rPr lang="zh-CN" altLang="zh-CN" sz="2200" dirty="0">
                <a:solidFill>
                  <a:srgbClr val="000000"/>
                </a:solidFill>
                <a:latin typeface="Times New Roman" pitchFamily="18" charset="0"/>
                <a:ea typeface="仿宋" panose="02010609060101010101" pitchFamily="49" charset="-122"/>
                <a:cs typeface="Times New Roman" pitchFamily="18" charset="0"/>
              </a:rPr>
              <a:t>对于曹操这个中国人都能说上几句的风流人物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批也有过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颂也有过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爱也不是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恨也不是。他拥有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挟天子以令诸侯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的能力却不做天子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他统兵百万却败仗连连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文韬武略却成就不了他的文治武功。其原因何在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本文从一个崭新的角度解读了曹操之所以成为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曹操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的原因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观点新颖。</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曹操在《短歌行》中以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对酒当歌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人生几何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譬如朝露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去日苦多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抒发了自己对时光流逝、功业未成的深沉感慨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青青子衿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悠悠我心。但为君故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沉吟至今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表现了对人才的渴慕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山不厌高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海不厌深。周公吐哺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天下归心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抒发了其延揽人才完成统一大业的宏大理想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展现了作为一代政治家的雄才大略。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下列材料可以用在以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志向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人才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青青子衿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悠悠我心。但为君故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沉吟至今。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《短歌行》中的这四句诗可以说是曹操人才观的重要体现。曹操尊重人才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对人才不苟求、不求全责备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这使许多有才能的人都归附他。程昱、许褚因某种机遇集合到曹操麾下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郭嘉、荀彧冲着他的雄才大略、能治乱定天下的名声而来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满宠、董昭神往他轰轰烈烈的战绩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张辽、张郃虽被曹操俘虏而来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却佩服曹操的仁德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甘愿为其效力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就连过五关、斩六将的关羽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发檄文骂曹操祖宗的陈琳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曹操也是礼而敬之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任而用之。</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ut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曹操讨伐袁绍时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曾被陈琳一纸檄文骂得狗血喷头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辱及祖宗。但他爱惜陈琳的才华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不但不杀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反而委以重任。在打败袁绍时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曹操从图书中发现一束自己的部下和袁绍暗通的书信。有人劝曹操把这些人杀了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曹操却说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当绍之强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孤亦不能自保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况他人乎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意思是说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正当袁绍强大的时候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连我都不知道自己能否保住性命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更何况别人呢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于是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下令焚毁这些书信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对当事人概不追究。不管历史对曹操做怎样的评说</a:t>
            </a:r>
            <a:r>
              <a:rPr lang="en-US" altLang="zh-CN" sz="2200" dirty="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itchFamily="18" charset="0"/>
              </a:rPr>
              <a:t>但他对人才的怜惜、对下属的宽容都说明他身为一军之帅是当之无愧的。</a:t>
            </a:r>
            <a:endParaRPr lang="zh-CN" altLang="zh-CN" sz="220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ut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556792"/>
            <a:ext cx="8128000" cy="415498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东汉以后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文人开始仿制乐府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至建安时期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此风渐盛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这些乐府诗体制较为自由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多为长篇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如曹操存诗二十一首皆为乐府诗。曹操的诗一扫两汉以歌功颂德为主旨的腐朽诗风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而代之以新鲜的现实内容。其中绝大部分或描述丧乱时代兵祸的惨状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或抒写对苦难人民的深切同情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或表现自己的政治理想与宏伟抱负。</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itchFamily="18" charset="0"/>
                <a:cs typeface="Times New Roman" pitchFamily="18" charset="0"/>
              </a:rPr>
              <a:t>在</a:t>
            </a:r>
            <a:r>
              <a:rPr lang="zh-CN" altLang="zh-CN" sz="2200" dirty="0">
                <a:solidFill>
                  <a:srgbClr val="000000"/>
                </a:solidFill>
                <a:latin typeface="Times New Roman" pitchFamily="18" charset="0"/>
                <a:cs typeface="Times New Roman" pitchFamily="18" charset="0"/>
              </a:rPr>
              <a:t>士节不振、玄风煽炽的时代环境下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陶渊明以其特立独行的高洁品格和旷逸清真、质真淳朴的诗歌作品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跻身古代最伟大的诗人之列。魏晋以来的诗歌创作至此达到一个高峰。陶渊明的诗歌内容与东晋时期的社会生活有着紧密的联系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当时门阀世族把持特权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社会黑暗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官场腐败。故而诗人抛弃官场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毅然走入清新的大自然。</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《古诗十九首》是东汉末年文人五言诗的选辑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最早见于南朝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萧统的《文选》。</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曹操</a:t>
            </a:r>
            <a:r>
              <a:rPr lang="en-US" altLang="zh-CN" sz="2200" dirty="0">
                <a:solidFill>
                  <a:srgbClr val="000000"/>
                </a:solidFill>
                <a:latin typeface="Times New Roman" pitchFamily="18" charset="0"/>
                <a:cs typeface="Times New Roman" pitchFamily="18" charset="0"/>
              </a:rPr>
              <a:t>(155—220),</a:t>
            </a:r>
            <a:r>
              <a:rPr lang="zh-CN" altLang="zh-CN" sz="2200" dirty="0">
                <a:solidFill>
                  <a:srgbClr val="000000"/>
                </a:solidFill>
                <a:latin typeface="Times New Roman" pitchFamily="18" charset="0"/>
                <a:cs typeface="Times New Roman" pitchFamily="18" charset="0"/>
              </a:rPr>
              <a:t>字孟德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东汉末期杰出的政治家、军事家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重要诗人。</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陶渊明</a:t>
            </a:r>
            <a:r>
              <a:rPr lang="en-US" altLang="zh-CN" sz="2200" dirty="0">
                <a:solidFill>
                  <a:srgbClr val="000000"/>
                </a:solidFill>
                <a:latin typeface="Times New Roman" pitchFamily="18" charset="0"/>
                <a:cs typeface="Times New Roman" pitchFamily="18" charset="0"/>
              </a:rPr>
              <a:t>(365—427),</a:t>
            </a:r>
            <a:r>
              <a:rPr lang="zh-CN" altLang="zh-CN" sz="2200" dirty="0">
                <a:solidFill>
                  <a:srgbClr val="000000"/>
                </a:solidFill>
                <a:latin typeface="Times New Roman" pitchFamily="18" charset="0"/>
                <a:cs typeface="Times New Roman" pitchFamily="18" charset="0"/>
              </a:rPr>
              <a:t>字元亮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一说名潜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字渊明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浔阳柴桑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今江西九江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东晋诗人。陶渊明的作品现存的有诗</a:t>
            </a:r>
            <a:r>
              <a:rPr lang="en-US" altLang="zh-CN" sz="2200" dirty="0">
                <a:solidFill>
                  <a:srgbClr val="000000"/>
                </a:solidFill>
                <a:latin typeface="Times New Roman" pitchFamily="18" charset="0"/>
                <a:cs typeface="Times New Roman" pitchFamily="18" charset="0"/>
              </a:rPr>
              <a:t>125</a:t>
            </a:r>
            <a:r>
              <a:rPr lang="zh-CN" altLang="zh-CN" sz="2200" dirty="0">
                <a:solidFill>
                  <a:srgbClr val="000000"/>
                </a:solidFill>
                <a:latin typeface="Times New Roman" pitchFamily="18" charset="0"/>
                <a:cs typeface="Times New Roman" pitchFamily="18" charset="0"/>
              </a:rPr>
              <a:t>首、辞赋</a:t>
            </a: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篇、韵文</a:t>
            </a: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篇、散文</a:t>
            </a: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篇。</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heck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6" name="矩形 5">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196752"/>
            <a:ext cx="1321196" cy="498598"/>
          </a:xfrm>
          <a:prstGeom prst="rect">
            <a:avLst/>
          </a:prstGeom>
        </p:spPr>
        <p:txBody>
          <a:bodyPr wrap="non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注</a:t>
            </a:r>
            <a:r>
              <a:rPr lang="zh-CN" altLang="zh-CN" sz="2200" dirty="0" smtClean="0">
                <a:solidFill>
                  <a:srgbClr val="000000"/>
                </a:solidFill>
                <a:latin typeface="Arial" pitchFamily="34" charset="0"/>
                <a:ea typeface="黑体" pitchFamily="49" charset="-122"/>
                <a:cs typeface="Times New Roman" pitchFamily="18" charset="0"/>
              </a:rPr>
              <a:t>字音</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2" name="对象 1"/>
          <p:cNvGraphicFramePr>
            <a:graphicFrameLocks noChangeAspect="1"/>
          </p:cNvGraphicFramePr>
          <p:nvPr/>
        </p:nvGraphicFramePr>
        <p:xfrm>
          <a:off x="508000" y="1628800"/>
          <a:ext cx="8128000" cy="5314084"/>
        </p:xfrm>
        <a:graphic>
          <a:graphicData uri="http://schemas.openxmlformats.org/presentationml/2006/ole">
            <mc:AlternateContent xmlns:mc="http://schemas.openxmlformats.org/markup-compatibility/2006">
              <mc:Choice xmlns:v="urn:schemas-microsoft-com:vml" Requires="v">
                <p:oleObj spid="_x0000_s30738" name="文档" r:id="rId3" imgW="3952240" imgH="2582545" progId="Word.Document.12">
                  <p:embed/>
                </p:oleObj>
              </mc:Choice>
              <mc:Fallback>
                <p:oleObj name="文档" r:id="rId3" imgW="3952240" imgH="2582545" progId="Word.Document.12">
                  <p:embed/>
                  <p:pic>
                    <p:nvPicPr>
                      <p:cNvPr id="0" name="图片 30737"/>
                      <p:cNvPicPr/>
                      <p:nvPr/>
                    </p:nvPicPr>
                    <p:blipFill>
                      <a:blip r:embed="rId4"/>
                      <a:stretch>
                        <a:fillRect/>
                      </a:stretch>
                    </p:blipFill>
                    <p:spPr>
                      <a:xfrm>
                        <a:off x="508000" y="1628800"/>
                        <a:ext cx="8128000" cy="5314084"/>
                      </a:xfrm>
                      <a:prstGeom prst="rect">
                        <a:avLst/>
                      </a:prstGeom>
                    </p:spPr>
                  </p:pic>
                </p:oleObj>
              </mc:Fallback>
            </mc:AlternateContent>
          </a:graphicData>
        </a:graphic>
      </p:graphicFrame>
    </p:spTree>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3117066"/>
            <a:ext cx="8128000" cy="87786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识通假</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契阔谈</a:t>
            </a:r>
            <a:r>
              <a:rPr lang="en-US"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宋体" pitchFamily="2" charset="-122"/>
                <a:ea typeface="方正书宋_GBK" panose="03000509000000000000" pitchFamily="65" charset="-12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宴</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3026781" y="357122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1246726"/>
            <a:ext cx="1591782" cy="498598"/>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解多</a:t>
            </a:r>
            <a:r>
              <a:rPr lang="zh-CN" altLang="zh-CN" sz="2200" dirty="0" smtClean="0">
                <a:solidFill>
                  <a:srgbClr val="000000"/>
                </a:solidFill>
                <a:latin typeface="Arial" pitchFamily="34" charset="0"/>
                <a:ea typeface="黑体" pitchFamily="49" charset="-122"/>
                <a:cs typeface="Times New Roman" pitchFamily="18" charset="0"/>
              </a:rPr>
              <a:t>义</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3" name="对象 2"/>
          <p:cNvGraphicFramePr>
            <a:graphicFrameLocks noChangeAspect="1"/>
          </p:cNvGraphicFramePr>
          <p:nvPr/>
        </p:nvGraphicFramePr>
        <p:xfrm>
          <a:off x="508000" y="1756359"/>
          <a:ext cx="8128000" cy="4818959"/>
        </p:xfrm>
        <a:graphic>
          <a:graphicData uri="http://schemas.openxmlformats.org/presentationml/2006/ole">
            <mc:AlternateContent xmlns:mc="http://schemas.openxmlformats.org/markup-compatibility/2006">
              <mc:Choice xmlns:v="urn:schemas-microsoft-com:vml" Requires="v">
                <p:oleObj spid="_x0000_s38922" name="文档" r:id="rId3" imgW="3840480" imgH="2275205" progId="Word.Document.12">
                  <p:embed/>
                </p:oleObj>
              </mc:Choice>
              <mc:Fallback>
                <p:oleObj name="文档" r:id="rId3" imgW="3840480" imgH="2275205" progId="Word.Document.12">
                  <p:embed/>
                  <p:pic>
                    <p:nvPicPr>
                      <p:cNvPr id="0" name="图片 38921"/>
                      <p:cNvPicPr/>
                      <p:nvPr/>
                    </p:nvPicPr>
                    <p:blipFill>
                      <a:blip r:embed="rId4"/>
                      <a:stretch>
                        <a:fillRect/>
                      </a:stretch>
                    </p:blipFill>
                    <p:spPr>
                      <a:xfrm>
                        <a:off x="508000" y="1756359"/>
                        <a:ext cx="8128000" cy="4818959"/>
                      </a:xfrm>
                      <a:prstGeom prst="rect">
                        <a:avLst/>
                      </a:prstGeom>
                    </p:spPr>
                  </p:pic>
                </p:oleObj>
              </mc:Fallback>
            </mc:AlternateContent>
          </a:graphicData>
        </a:graphic>
      </p:graphicFrame>
      <p:sp>
        <p:nvSpPr>
          <p:cNvPr id="6" name="矩形 5"/>
          <p:cNvSpPr/>
          <p:nvPr/>
        </p:nvSpPr>
        <p:spPr>
          <a:xfrm>
            <a:off x="4895324" y="1829947"/>
            <a:ext cx="172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12160" y="2418357"/>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30277" y="292494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83479" y="3484367"/>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52176" y="398782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44301" y="4530834"/>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21058" y="506794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5013" y="562197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22277" y="6141165"/>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3" name="对象 2"/>
          <p:cNvGraphicFramePr>
            <a:graphicFrameLocks noChangeAspect="1"/>
          </p:cNvGraphicFramePr>
          <p:nvPr/>
        </p:nvGraphicFramePr>
        <p:xfrm>
          <a:off x="508000" y="1276399"/>
          <a:ext cx="8128000" cy="5309936"/>
        </p:xfrm>
        <a:graphic>
          <a:graphicData uri="http://schemas.openxmlformats.org/presentationml/2006/ole">
            <mc:AlternateContent xmlns:mc="http://schemas.openxmlformats.org/markup-compatibility/2006">
              <mc:Choice xmlns:v="urn:schemas-microsoft-com:vml" Requires="v">
                <p:oleObj spid="_x0000_s39946" name="文档" r:id="rId3" imgW="3840480" imgH="2506980" progId="Word.Document.12">
                  <p:embed/>
                </p:oleObj>
              </mc:Choice>
              <mc:Fallback>
                <p:oleObj name="文档" r:id="rId3" imgW="3840480" imgH="2506980" progId="Word.Document.12">
                  <p:embed/>
                  <p:pic>
                    <p:nvPicPr>
                      <p:cNvPr id="0" name="图片 39945"/>
                      <p:cNvPicPr/>
                      <p:nvPr/>
                    </p:nvPicPr>
                    <p:blipFill>
                      <a:blip r:embed="rId4"/>
                      <a:stretch>
                        <a:fillRect/>
                      </a:stretch>
                    </p:blipFill>
                    <p:spPr>
                      <a:xfrm>
                        <a:off x="508000" y="1276399"/>
                        <a:ext cx="8128000" cy="5309936"/>
                      </a:xfrm>
                      <a:prstGeom prst="rect">
                        <a:avLst/>
                      </a:prstGeom>
                    </p:spPr>
                  </p:pic>
                </p:oleObj>
              </mc:Fallback>
            </mc:AlternateContent>
          </a:graphicData>
        </a:graphic>
      </p:graphicFrame>
      <p:sp>
        <p:nvSpPr>
          <p:cNvPr id="6" name="矩形 5"/>
          <p:cNvSpPr/>
          <p:nvPr/>
        </p:nvSpPr>
        <p:spPr>
          <a:xfrm>
            <a:off x="4355976" y="134717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13192" y="1877555"/>
            <a:ext cx="225109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43832" y="2409551"/>
            <a:ext cx="28814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65537" y="2972979"/>
            <a:ext cx="193465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32040" y="3517153"/>
            <a:ext cx="193465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32040" y="3987981"/>
            <a:ext cx="288032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17481" y="4534875"/>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27552" y="5090066"/>
            <a:ext cx="239272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921023" y="563696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21023" y="616639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7" grpId="0" animBg="1"/>
      <p:bldP spid="18" grpId="0" animBg="1"/>
    </p:bldLst>
  </p:timing>
</p:sld>
</file>

<file path=ppt/theme/theme1.xml><?xml version="1.0" encoding="utf-8"?>
<a:theme xmlns:a="http://schemas.openxmlformats.org/drawingml/2006/main" name="主题1">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测控设计模板14新</Template>
  <TotalTime>0</TotalTime>
  <Words>7022</Words>
  <Application>Kingsoft Office WPP</Application>
  <PresentationFormat>全屏显示(4:3)</PresentationFormat>
  <Paragraphs>310</Paragraphs>
  <Slides>37</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37</vt:i4>
      </vt:variant>
    </vt:vector>
  </HeadingPairs>
  <TitlesOfParts>
    <vt:vector size="40" baseType="lpstr">
      <vt:lpstr>主题1</vt:lpstr>
      <vt:lpstr>城市剪影</vt:lpstr>
      <vt:lpstr>Word.Document.12</vt:lpstr>
      <vt:lpstr>7　诗三首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2015-04-23T00:36:00Z</dcterms:created>
  <dcterms:modified xsi:type="dcterms:W3CDTF">2017-09-13T01:04:55Z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