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50" r:id="rId2"/>
    <p:sldId id="418" r:id="rId3"/>
    <p:sldId id="257" r:id="rId4"/>
    <p:sldId id="258" r:id="rId5"/>
    <p:sldId id="548" r:id="rId6"/>
    <p:sldId id="549" r:id="rId7"/>
    <p:sldId id="569" r:id="rId8"/>
    <p:sldId id="278" r:id="rId9"/>
    <p:sldId id="570" r:id="rId10"/>
    <p:sldId id="562" r:id="rId11"/>
    <p:sldId id="457" r:id="rId12"/>
    <p:sldId id="563" r:id="rId13"/>
    <p:sldId id="459" r:id="rId14"/>
    <p:sldId id="461" r:id="rId15"/>
    <p:sldId id="462" r:id="rId16"/>
    <p:sldId id="565" r:id="rId17"/>
    <p:sldId id="566" r:id="rId18"/>
    <p:sldId id="567" r:id="rId19"/>
    <p:sldId id="361" r:id="rId20"/>
    <p:sldId id="424" r:id="rId21"/>
    <p:sldId id="447" r:id="rId22"/>
    <p:sldId id="448" r:id="rId23"/>
    <p:sldId id="423" r:id="rId24"/>
    <p:sldId id="475" r:id="rId25"/>
    <p:sldId id="451" r:id="rId26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96" autoAdjust="0"/>
    <p:restoredTop sz="99883" autoAdjust="0"/>
  </p:normalViewPr>
  <p:slideViewPr>
    <p:cSldViewPr>
      <p:cViewPr>
        <p:scale>
          <a:sx n="100" d="100"/>
          <a:sy n="100" d="100"/>
        </p:scale>
        <p:origin x="-1092" y="-2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E15E25-E6A3-4D15-BF14-2B1A548C6EE1}" type="datetimeFigureOut">
              <a:rPr lang="zh-CN" altLang="en-US" smtClean="0"/>
              <a:t>2016/7/21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096F6-8956-4292-9F5A-6240D523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480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096F6-8956-4292-9F5A-6240D52382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445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F:\2016&#36213;&#29770;\&#21516;&#27493;\&#25968;&#23398;\&#21019;&#26032;%20&#20154;A&#24517;&#20462;2\word\RJ2-60.TIF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6364" y="1773610"/>
            <a:ext cx="55967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第二章　</a:t>
            </a:r>
            <a:r>
              <a:rPr lang="en-US" altLang="zh-CN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§2.1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空间点、直线、平面之间的位置关系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149" y="2178775"/>
            <a:ext cx="11756354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7000"/>
              </a:lnSpc>
            </a:pPr>
            <a:r>
              <a:rPr lang="en-US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2.1.3</a:t>
            </a:r>
            <a:r>
              <a:rPr lang="zh-CN" altLang="en-US" sz="5000" b="1" spc="-300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5000" b="1" spc="-130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空间中直线与平面之间的位置关系</a:t>
            </a:r>
          </a:p>
          <a:p>
            <a:pPr>
              <a:lnSpc>
                <a:spcPct val="137000"/>
              </a:lnSpc>
            </a:pPr>
            <a:r>
              <a:rPr lang="en-US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2.1.4</a:t>
            </a:r>
            <a:r>
              <a:rPr lang="zh-CN" altLang="en-US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平面与平面之间的位置关系</a:t>
            </a:r>
          </a:p>
        </p:txBody>
      </p:sp>
      <p:pic>
        <p:nvPicPr>
          <p:cNvPr id="12" name="Picture 3" descr="C:\Users\Administrator\Desktop\创新图片\数学创新 2-1\9109795_17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" b="5231"/>
          <a:stretch/>
        </p:blipFill>
        <p:spPr bwMode="auto">
          <a:xfrm>
            <a:off x="8664576" y="4900787"/>
            <a:ext cx="3525838" cy="195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639119"/>
            <a:ext cx="12190413" cy="32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566" y="1854301"/>
            <a:ext cx="11517425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本题在求解时，常受思维定势影响，误以为直线在平面外就是直线与平面平行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判断直线与平面位置关系的问题，其解决方式除了定义法外，还可以借助模型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如长方体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和举反例两种行之有效的方法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1260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117426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以下命题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表示直线，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表示平面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其中正确命题的个数是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D.3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1363" y="117426"/>
            <a:ext cx="7956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如图所示在长方体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spc="-9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9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spc="-9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spc="-90" dirty="0" err="1">
                <a:latin typeface="Times New Roman"/>
                <a:ea typeface="华文细黑"/>
                <a:cs typeface="Courier New"/>
              </a:rPr>
              <a:t>CD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9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spc="-9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spc="-9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9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90" dirty="0">
                <a:latin typeface="Times New Roman"/>
                <a:ea typeface="华文细黑"/>
                <a:cs typeface="Times New Roman"/>
              </a:rPr>
              <a:t>但</a:t>
            </a:r>
            <a:r>
              <a:rPr lang="en-US" altLang="zh-CN" sz="2800" i="1" kern="100" spc="-90" dirty="0">
                <a:latin typeface="Times New Roman"/>
                <a:ea typeface="华文细黑"/>
                <a:cs typeface="Courier New"/>
              </a:rPr>
              <a:t>CD</a:t>
            </a:r>
            <a:r>
              <a:rPr lang="en-US" altLang="zh-CN" sz="2800" kern="100" spc="-9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spc="-9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9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相交，故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pic>
        <p:nvPicPr>
          <p:cNvPr id="5" name="图片 4" descr="F:\2016赵瑊\同步\数学\创新 人A必修2\word\RJ2-60.TIF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895" y="355234"/>
            <a:ext cx="3350467" cy="250077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381363" y="3330981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8415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26368"/>
            <a:ext cx="11412000" cy="52927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平面与平面的位置关系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以下四个命题中，正确的命题有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内有两条直线和平面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平行，那么这两个平面平行；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内有无数条直线和平面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平行，那么这两个平面平行；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的三个顶点在平面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的同一侧面且到平面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的距离相等且不为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，那么这两个平面平行；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内两条相交直线和平面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内两条相交直线分别平行，那么这两个平面平行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①④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5276740"/>
            <a:ext cx="11412000" cy="1220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6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当两个平面相交时，一个平面内有无数条直线平行于它们的交线，即平行另一个平面，所以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86958" y="75597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 build="allAtOnce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845906"/>
            <a:ext cx="12190413" cy="25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754" y="2070616"/>
            <a:ext cx="1159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判断两平面的位置关系或两平面内的线线，线面关系，我们常根据定义，借助实物模型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百宝箱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长方体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或正方体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进行判断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反证法也用于相关问题的证明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6843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两平面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，下列四个命题：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内的所有直线平行；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内无数条直线平行；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内任何一条直线都不垂直；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没有公共点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其中正确的个数是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D.4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91" y="3219103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内的所有直线平行，而是与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内的无数条直线平行，有一些是异面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内无数条直线垂直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根据定义，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没有公共点，正确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84451" y="213365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uiExpand="1" build="allAtOnce"/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2" y="261442"/>
            <a:ext cx="1703343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8637" y="157160"/>
            <a:ext cx="9945554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分类讨论思想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584000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数学思想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943735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在正方体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上的动点，判断过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三点的截面图形的形状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005254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870344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723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11" name="矩形 10"/>
          <p:cNvSpPr/>
          <p:nvPr/>
        </p:nvSpPr>
        <p:spPr>
          <a:xfrm>
            <a:off x="382190" y="2511"/>
            <a:ext cx="8208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决定过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三点的截面图形的形状的因素是动点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，所以要对点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的位置进行分类讨论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是线段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上的动点，故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重合时，截面图形为等边三角形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，如图：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重合时，截面图形为矩形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pic>
        <p:nvPicPr>
          <p:cNvPr id="5" name="图片 4" descr="F:\2016赵瑊\同步\数学\创新 人A必修2\word\RJ2-62.TIF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440" y="117426"/>
            <a:ext cx="3151751" cy="3227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F:\2016赵瑊\同步\数学\创新 人A必修2\word\RJ2-63.TIF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440" y="3356565"/>
            <a:ext cx="3151751" cy="3188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F:\2016赵瑊\同步\数学\创新 人A必修2\word\RJ2-64.TIF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850" y="3280798"/>
            <a:ext cx="3227253" cy="328344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382190" y="3857963"/>
            <a:ext cx="493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重合时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截面图形为等腰梯形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AQRB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，如图：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5661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95" y="1783135"/>
            <a:ext cx="12190413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25624" y="2046165"/>
            <a:ext cx="1150223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本例中由于点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的位置不确定，导致截面形状不确定，故而采用分类讨论的方法来确定截面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另外，作两个平面的交线要注意直线的无限延伸性和平面的无限延展性，不要受所画图形的限制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406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660927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一条直线不相交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两条直线不相交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无数条直线不相交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任意一条直线不相交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79965" y="86608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2647231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无公共点，与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内的直线当然均无公共点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5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055" y="1639119"/>
            <a:ext cx="10440000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了解直线与平面之间的三种位置关系，会用图形语言和符号语言表示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了解平面与平面之间的两种位置关系，会用符号语言和图形语言表示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7092" y="594962"/>
            <a:ext cx="11557804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下列命题中，正确的命题是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上有无数个点不在平面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内任意一条直线都平行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有无数个公共点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Cambria Math" pitchFamily="18" charset="0"/>
                <a:ea typeface="MS Mincho"/>
                <a:cs typeface="MS Mincho"/>
              </a:rPr>
              <a:t>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没有公共点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78152" y="78976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317092" y="3842792"/>
            <a:ext cx="11557804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有可能相交，所以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内的直线和直线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可能平行，也可能异面，所以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，因为直线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可能相交，此时有一个公共点，所以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3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9532" y="587574"/>
            <a:ext cx="11249414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下列命题中，正确的有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平行于同一直线的两条直线平行；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平行于同一个平面的两条直线平行；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平行于同一条直线的两个平面平行；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平行于同一个平面的两个平面平行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9532" y="3814217"/>
            <a:ext cx="11249414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中，也有可能是相交或异面，故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中，存在平行于两个相交平面的交线，且不在两个平面内的直线，故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5996" y="77490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3" grpId="0" uiExpand="1" build="allAtOnce"/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191" y="58746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与两个相交平面的交线平行的直线和这两个平面的位置关系是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都平行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都相交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在两个平面内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至少与其中一个平面平行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1" name="矩形 10"/>
          <p:cNvSpPr/>
          <p:nvPr/>
        </p:nvSpPr>
        <p:spPr>
          <a:xfrm>
            <a:off x="382191" y="3870971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这条直线与两个平面的交线平行，有两种情形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，其一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是分别与这两个平面平行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是在一个平面内且平行于另一个平面，符合至少与一个平面平行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95023" y="78454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1" grpId="0" uiExpand="1" build="allAtOnce"/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3508" y="591479"/>
            <a:ext cx="11700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下列命题：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两个平面有无数个公共点，则这两个平面重合；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是异面直线，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其中错误命题的序号为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243508" y="3194720"/>
            <a:ext cx="11700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，两个平面相交，则有一条交线，也有无数多个公共点，故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错误；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spc="-150" dirty="0" smtClean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spc="-15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50" dirty="0">
                <a:latin typeface="Times New Roman"/>
                <a:ea typeface="华文细黑"/>
                <a:cs typeface="Times New Roman"/>
              </a:rPr>
              <a:t>借助于正方体</a:t>
            </a:r>
            <a:r>
              <a:rPr lang="en-US" altLang="zh-CN" sz="2800" i="1" kern="100" spc="-150" dirty="0" err="1" smtClean="0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spc="-5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spc="-150" dirty="0" err="1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15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50" dirty="0" err="1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15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50" dirty="0" err="1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15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50" dirty="0" err="1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spc="-15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5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spc="-5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spc="-15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50" dirty="0" err="1">
                <a:latin typeface="Times New Roman"/>
                <a:ea typeface="华文细黑"/>
                <a:cs typeface="Courier New"/>
              </a:rPr>
              <a:t>DCC</a:t>
            </a:r>
            <a:r>
              <a:rPr lang="en-US" altLang="zh-CN" sz="2800" kern="100" spc="-15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5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spc="-15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5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15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5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15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spc="-5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spc="-15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spc="-15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spc="-15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5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spc="-15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5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异面，而平面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相交，故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21217" y="261865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①②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 uiExpand="1" build="allAtOnce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363" y="83750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空间中直线与平面的位置关系有两种分类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方式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364" y="1519486"/>
            <a:ext cx="10754403" cy="2036700"/>
            <a:chOff x="381364" y="1538536"/>
            <a:chExt cx="10754403" cy="2036700"/>
          </a:xfrm>
        </p:grpSpPr>
        <p:sp>
          <p:nvSpPr>
            <p:cNvPr id="13" name="矩形 12"/>
            <p:cNvSpPr/>
            <p:nvPr/>
          </p:nvSpPr>
          <p:spPr>
            <a:xfrm>
              <a:off x="381364" y="2194421"/>
              <a:ext cx="1150302" cy="76941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2070735" algn="l"/>
                </a:tabLst>
              </a:pPr>
              <a:r>
                <a:rPr lang="en-US" altLang="zh-CN" sz="2800" kern="100" dirty="0" smtClean="0">
                  <a:latin typeface="Times New Roman"/>
                  <a:ea typeface="华文细黑"/>
                  <a:cs typeface="Courier New"/>
                </a:rPr>
                <a:t>(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1</a:t>
              </a:r>
              <a:r>
                <a:rPr lang="en-US" altLang="zh-CN" sz="2800" kern="100" dirty="0" smtClean="0">
                  <a:latin typeface="Times New Roman"/>
                  <a:ea typeface="华文细黑"/>
                  <a:cs typeface="Courier New"/>
                </a:rPr>
                <a:t>)</a:t>
              </a:r>
              <a:endParaRPr lang="zh-CN" altLang="zh-CN" sz="2800" kern="100" dirty="0">
                <a:effectLst/>
                <a:latin typeface="宋体"/>
                <a:cs typeface="Courier New"/>
              </a:endParaRPr>
            </a:p>
          </p:txBody>
        </p:sp>
        <p:sp>
          <p:nvSpPr>
            <p:cNvPr id="19" name="左大括号 18"/>
            <p:cNvSpPr/>
            <p:nvPr/>
          </p:nvSpPr>
          <p:spPr>
            <a:xfrm>
              <a:off x="2062758" y="1786552"/>
              <a:ext cx="180000" cy="1620000"/>
            </a:xfrm>
            <a:prstGeom prst="leftBrace">
              <a:avLst>
                <a:gd name="adj1" fmla="val 34788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189777" y="1538536"/>
              <a:ext cx="894599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2070735" algn="l"/>
                </a:tabLst>
              </a:pPr>
              <a:r>
                <a:rPr lang="zh-CN" altLang="zh-CN" sz="2800" dirty="0">
                  <a:latin typeface="Times New Roman"/>
                  <a:ea typeface="华文细黑"/>
                  <a:cs typeface="Times New Roman"/>
                </a:rPr>
                <a:t>直线与平面平行</a:t>
              </a:r>
              <a:r>
                <a:rPr lang="en-US" altLang="zh-CN" sz="2800" dirty="0">
                  <a:latin typeface="Symbol"/>
                  <a:ea typeface="华文细黑"/>
                  <a:cs typeface="Times New Roman"/>
                </a:rPr>
                <a:t>(</a:t>
              </a:r>
              <a:r>
                <a:rPr lang="zh-CN" altLang="zh-CN" sz="2800" dirty="0">
                  <a:latin typeface="Times New Roman"/>
                  <a:ea typeface="华文细黑"/>
                  <a:cs typeface="Times New Roman"/>
                </a:rPr>
                <a:t>直线与平面没有公共点</a:t>
              </a:r>
              <a:r>
                <a:rPr lang="en-US" altLang="zh-CN" sz="2800" dirty="0">
                  <a:latin typeface="Symbol"/>
                  <a:ea typeface="华文细黑"/>
                  <a:cs typeface="Times New Roman"/>
                </a:rPr>
                <a:t>)</a:t>
              </a:r>
              <a:endParaRPr lang="zh-CN" altLang="zh-CN" sz="2800" kern="100" dirty="0">
                <a:effectLst/>
                <a:latin typeface="宋体"/>
                <a:cs typeface="Courier New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89800" y="2192407"/>
              <a:ext cx="1889182" cy="1302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tabLst>
                  <a:tab pos="2070735" algn="l"/>
                </a:tabLst>
              </a:pPr>
              <a:r>
                <a:rPr lang="zh-CN" altLang="en-US" sz="2800" kern="1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直线与</a:t>
              </a:r>
              <a:r>
                <a:rPr lang="zh-CN" altLang="en-US" sz="2800" kern="100" dirty="0" smtClean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平</a:t>
              </a:r>
              <a:endPara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endParaRPr>
            </a:p>
            <a:p>
              <a:pPr lvl="0" algn="just">
                <a:lnSpc>
                  <a:spcPct val="150000"/>
                </a:lnSpc>
                <a:tabLst>
                  <a:tab pos="2070735" algn="l"/>
                </a:tabLst>
              </a:pPr>
              <a:r>
                <a:rPr lang="zh-CN" altLang="en-US" sz="2800" kern="100" dirty="0" smtClean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面</a:t>
              </a:r>
              <a:r>
                <a:rPr lang="zh-CN" altLang="en-US" sz="2800" kern="1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不平行</a:t>
              </a:r>
              <a:endParaRPr lang="zh-CN" altLang="zh-CN" sz="2800" kern="100" dirty="0">
                <a:solidFill>
                  <a:prstClr val="black"/>
                </a:solidFill>
                <a:latin typeface="宋体"/>
                <a:cs typeface="Courier New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861767" y="2190241"/>
              <a:ext cx="727399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tabLst>
                  <a:tab pos="2070735" algn="l"/>
                </a:tabLst>
              </a:pPr>
              <a:r>
                <a:rPr lang="zh-CN" altLang="zh-CN" sz="2800" dirty="0">
                  <a:latin typeface="Times New Roman"/>
                  <a:ea typeface="华文细黑"/>
                  <a:cs typeface="Times New Roman"/>
                </a:rPr>
                <a:t>直线与平面相交</a:t>
              </a:r>
              <a:r>
                <a:rPr lang="en-US" altLang="zh-CN" sz="2800" dirty="0">
                  <a:latin typeface="Symbol"/>
                  <a:ea typeface="华文细黑"/>
                  <a:cs typeface="Times New Roman"/>
                </a:rPr>
                <a:t>(</a:t>
              </a:r>
              <a:r>
                <a:rPr lang="zh-CN" altLang="zh-CN" sz="2800" dirty="0">
                  <a:latin typeface="Times New Roman"/>
                  <a:ea typeface="华文细黑"/>
                  <a:cs typeface="Times New Roman"/>
                </a:rPr>
                <a:t>直线与平面有惟一公共点</a:t>
              </a:r>
              <a:r>
                <a:rPr lang="en-US" altLang="zh-CN" sz="2800" dirty="0" smtClean="0">
                  <a:latin typeface="Symbol"/>
                  <a:ea typeface="华文细黑"/>
                  <a:cs typeface="Times New Roman"/>
                </a:rPr>
                <a:t>)</a:t>
              </a:r>
              <a:endParaRPr lang="en-US" altLang="zh-CN" sz="2800" dirty="0" smtClean="0">
                <a:latin typeface="Times New Roman"/>
                <a:ea typeface="华文细黑"/>
              </a:endParaRPr>
            </a:p>
            <a:p>
              <a:pPr lvl="0" algn="just">
                <a:lnSpc>
                  <a:spcPct val="150000"/>
                </a:lnSpc>
                <a:tabLst>
                  <a:tab pos="2070735" algn="l"/>
                </a:tabLst>
              </a:pPr>
              <a:r>
                <a:rPr lang="zh-CN" altLang="zh-CN" sz="2800" dirty="0" smtClean="0">
                  <a:latin typeface="Times New Roman"/>
                  <a:ea typeface="华文细黑"/>
                  <a:cs typeface="Times New Roman"/>
                </a:rPr>
                <a:t>直线</a:t>
              </a:r>
              <a:r>
                <a:rPr lang="zh-CN" altLang="zh-CN" sz="2800" dirty="0">
                  <a:latin typeface="Times New Roman"/>
                  <a:ea typeface="华文细黑"/>
                  <a:cs typeface="Times New Roman"/>
                </a:rPr>
                <a:t>在平面内</a:t>
              </a:r>
              <a:r>
                <a:rPr lang="en-US" altLang="zh-CN" sz="2800" dirty="0">
                  <a:latin typeface="Symbol"/>
                  <a:ea typeface="华文细黑"/>
                  <a:cs typeface="Times New Roman"/>
                </a:rPr>
                <a:t>(</a:t>
              </a:r>
              <a:r>
                <a:rPr lang="zh-CN" altLang="zh-CN" sz="2800" dirty="0">
                  <a:latin typeface="Times New Roman"/>
                  <a:ea typeface="华文细黑"/>
                  <a:cs typeface="Times New Roman"/>
                </a:rPr>
                <a:t>直线与平面有无数个公共点</a:t>
              </a:r>
              <a:r>
                <a:rPr lang="en-US" altLang="zh-CN" sz="2800" dirty="0">
                  <a:latin typeface="Symbol"/>
                  <a:ea typeface="华文细黑"/>
                  <a:cs typeface="Times New Roman"/>
                </a:rPr>
                <a:t>)</a:t>
              </a:r>
              <a:endParaRPr lang="zh-CN" altLang="zh-CN" sz="2800" kern="100" dirty="0">
                <a:solidFill>
                  <a:prstClr val="black"/>
                </a:solidFill>
                <a:latin typeface="宋体"/>
                <a:cs typeface="Courier New"/>
              </a:endParaRPr>
            </a:p>
          </p:txBody>
        </p:sp>
        <p:sp>
          <p:nvSpPr>
            <p:cNvPr id="23" name="左大括号 22"/>
            <p:cNvSpPr/>
            <p:nvPr/>
          </p:nvSpPr>
          <p:spPr>
            <a:xfrm>
              <a:off x="3733515" y="2449698"/>
              <a:ext cx="180000" cy="954000"/>
            </a:xfrm>
            <a:prstGeom prst="leftBrace">
              <a:avLst>
                <a:gd name="adj1" fmla="val 34788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882055" y="1550405"/>
              <a:ext cx="1332000" cy="1962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800" kern="1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按公共点的个数分类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364" y="3526185"/>
            <a:ext cx="7569077" cy="2184621"/>
            <a:chOff x="381364" y="3797403"/>
            <a:chExt cx="7569077" cy="2184621"/>
          </a:xfrm>
        </p:grpSpPr>
        <p:sp>
          <p:nvSpPr>
            <p:cNvPr id="25" name="左大括号 24"/>
            <p:cNvSpPr/>
            <p:nvPr/>
          </p:nvSpPr>
          <p:spPr>
            <a:xfrm>
              <a:off x="2062758" y="4199376"/>
              <a:ext cx="180000" cy="1296000"/>
            </a:xfrm>
            <a:prstGeom prst="leftBrace">
              <a:avLst>
                <a:gd name="adj1" fmla="val 34788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189777" y="4077866"/>
              <a:ext cx="57606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直线在平面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内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189776" y="5082035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直线在平面外</a:t>
              </a:r>
              <a:endParaRPr lang="zh-CN" altLang="en-US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87420" y="4597029"/>
              <a:ext cx="336302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直线与平面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相交</a:t>
              </a:r>
              <a:endParaRPr lang="en-US" altLang="zh-CN" sz="28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</a:t>
              </a:r>
              <a:r>
                <a:rPr lang="zh-CN" altLang="en-US" sz="28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与平面平行</a:t>
              </a:r>
              <a:endParaRPr lang="zh-CN" altLang="en-US" dirty="0"/>
            </a:p>
          </p:txBody>
        </p:sp>
        <p:sp>
          <p:nvSpPr>
            <p:cNvPr id="29" name="左大括号 28"/>
            <p:cNvSpPr/>
            <p:nvPr/>
          </p:nvSpPr>
          <p:spPr>
            <a:xfrm>
              <a:off x="4450623" y="4867165"/>
              <a:ext cx="180000" cy="954000"/>
            </a:xfrm>
            <a:prstGeom prst="leftBrace">
              <a:avLst>
                <a:gd name="adj1" fmla="val 34788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81364" y="4441419"/>
              <a:ext cx="1150302" cy="687600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2070735" algn="l"/>
                </a:tabLst>
              </a:pPr>
              <a:r>
                <a:rPr lang="en-US" altLang="zh-CN" sz="2800" kern="100" dirty="0" smtClean="0">
                  <a:latin typeface="Times New Roman"/>
                  <a:ea typeface="华文细黑"/>
                  <a:cs typeface="Courier New"/>
                </a:rPr>
                <a:t>(2)</a:t>
              </a:r>
              <a:endParaRPr lang="zh-CN" altLang="zh-CN" sz="2800" kern="100" dirty="0">
                <a:effectLst/>
                <a:latin typeface="宋体"/>
                <a:cs typeface="Courier New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82055" y="3797403"/>
              <a:ext cx="1332000" cy="1962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800" dirty="0">
                  <a:latin typeface="Times New Roman"/>
                  <a:ea typeface="华文细黑"/>
                  <a:cs typeface="Times New Roman"/>
                </a:rPr>
                <a:t>按是否在平面内分类</a:t>
              </a:r>
              <a:endParaRPr lang="zh-CN" altLang="en-US" dirty="0"/>
            </a:p>
          </p:txBody>
        </p:sp>
      </p:grpSp>
      <p:sp>
        <p:nvSpPr>
          <p:cNvPr id="32" name="矩形 31"/>
          <p:cNvSpPr/>
          <p:nvPr/>
        </p:nvSpPr>
        <p:spPr>
          <a:xfrm>
            <a:off x="381363" y="567547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判断直线与平面及平面与平面位置关系常用定义和反证法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3" descr="C:\Users\Administrator\Desktop\创新图片\数学创新 2-1\9109795_17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" b="5231"/>
          <a:stretch/>
        </p:blipFill>
        <p:spPr bwMode="auto">
          <a:xfrm>
            <a:off x="8664576" y="4900787"/>
            <a:ext cx="3525838" cy="195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605125"/>
            <a:ext cx="11412000" cy="12660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直线与平面的位置关系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直线与平面的位置关系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38836"/>
              </p:ext>
            </p:extLst>
          </p:nvPr>
        </p:nvGraphicFramePr>
        <p:xfrm>
          <a:off x="550590" y="2058782"/>
          <a:ext cx="11060176" cy="4289432"/>
        </p:xfrm>
        <a:graphic>
          <a:graphicData uri="http://schemas.openxmlformats.org/drawingml/2006/table">
            <a:tbl>
              <a:tblPr/>
              <a:tblGrid>
                <a:gridCol w="2804160"/>
                <a:gridCol w="3693160"/>
                <a:gridCol w="2647696"/>
                <a:gridCol w="1915160"/>
              </a:tblGrid>
              <a:tr h="31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位置关系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图形语言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符号语言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直线在平面内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_______________</a:t>
                      </a:r>
                      <a:endParaRPr lang="zh-CN" sz="2800" u="none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1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直线与平面相交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直线与平面平行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0534" name="图片 14" descr="说明: F:\2016赵瑊\同步\数学\创新 人A必修2\word\RJ2-54.TIF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4"/>
          <a:stretch/>
        </p:blipFill>
        <p:spPr bwMode="auto">
          <a:xfrm>
            <a:off x="7579622" y="2733204"/>
            <a:ext cx="1600203" cy="7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533" name="图片 13" descr="说明: F:\2016赵瑊\同步\数学\创新 人A必修2\word\RJ2-55.T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644" y="3545235"/>
            <a:ext cx="1662956" cy="156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532" name="图片 12" descr="说明: F:\2016赵瑊\同步\数学\创新 人A必修2\word\RJ2-56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644" y="5152653"/>
            <a:ext cx="1662956" cy="116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0180841" y="5498976"/>
            <a:ext cx="12239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i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</a:rPr>
              <a:t>∥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α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9079" y="284409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有无数个公共点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04599" y="2892262"/>
            <a:ext cx="821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Cambria Math"/>
                <a:ea typeface="华文细黑"/>
                <a:cs typeface="Cambria Math"/>
              </a:rPr>
              <a:t>⊂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α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69010" y="4058702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有且只有一个公共点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02105" y="4077866"/>
            <a:ext cx="1491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</a:rPr>
              <a:t>∩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α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＝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77660" y="54650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没有公共点</a:t>
            </a:r>
            <a:endParaRPr lang="zh-CN" altLang="zh-CN" sz="2800" kern="100" dirty="0">
              <a:solidFill>
                <a:srgbClr val="C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直线与平面的位置关系的分类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按公共点个数分类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5556" y="1451670"/>
            <a:ext cx="11009775" cy="2021272"/>
            <a:chOff x="495556" y="1451670"/>
            <a:chExt cx="11009775" cy="2021272"/>
          </a:xfrm>
        </p:grpSpPr>
        <p:sp>
          <p:nvSpPr>
            <p:cNvPr id="5" name="左大括号 4"/>
            <p:cNvSpPr/>
            <p:nvPr/>
          </p:nvSpPr>
          <p:spPr>
            <a:xfrm>
              <a:off x="495556" y="2049028"/>
              <a:ext cx="180000" cy="1332000"/>
            </a:xfrm>
            <a:prstGeom prst="leftBrace">
              <a:avLst>
                <a:gd name="adj1" fmla="val 34788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22574" y="2816096"/>
              <a:ext cx="10441184" cy="656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2070735" algn="l"/>
                </a:tabLst>
              </a:pPr>
              <a:r>
                <a:rPr lang="zh-CN" altLang="en-US" sz="2800" kern="100" dirty="0">
                  <a:latin typeface="Times New Roman"/>
                  <a:ea typeface="华文细黑"/>
                  <a:cs typeface="Times New Roman"/>
                </a:rPr>
                <a:t>无公共点</a:t>
              </a:r>
              <a:r>
                <a:rPr lang="en-US" altLang="zh-CN" sz="2800" kern="100" dirty="0">
                  <a:latin typeface="Times New Roman"/>
                  <a:ea typeface="华文细黑"/>
                  <a:cs typeface="Times New Roman"/>
                </a:rPr>
                <a:t>——</a:t>
              </a:r>
              <a:r>
                <a:rPr lang="zh-CN" altLang="en-US" sz="2800" kern="100" dirty="0">
                  <a:latin typeface="Times New Roman"/>
                  <a:ea typeface="华文细黑"/>
                  <a:cs typeface="Times New Roman"/>
                </a:rPr>
                <a:t>直线和平面平行</a:t>
              </a:r>
              <a:endParaRPr lang="zh-CN" altLang="zh-CN" sz="2800" kern="100" dirty="0">
                <a:effectLst/>
                <a:latin typeface="宋体"/>
                <a:cs typeface="Courier New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22598" y="1768743"/>
              <a:ext cx="1980029" cy="656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>
                <a:lnSpc>
                  <a:spcPct val="150000"/>
                </a:lnSpc>
                <a:tabLst>
                  <a:tab pos="2070735" algn="l"/>
                </a:tabLst>
              </a:pPr>
              <a:r>
                <a:rPr lang="zh-CN" altLang="en-US" sz="2800" kern="1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有无公共点</a:t>
              </a:r>
              <a:endParaRPr lang="zh-CN" altLang="zh-CN" sz="2800" kern="100" dirty="0">
                <a:solidFill>
                  <a:prstClr val="black"/>
                </a:solidFill>
                <a:latin typeface="宋体"/>
                <a:cs typeface="Courier New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641823" y="1451670"/>
              <a:ext cx="8863508" cy="1303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tabLst>
                  <a:tab pos="2070735" algn="l"/>
                </a:tabLst>
              </a:pPr>
              <a:r>
                <a:rPr lang="zh-CN" altLang="en-US" sz="2800" kern="1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直线和平面相交</a:t>
              </a:r>
              <a:r>
                <a:rPr lang="en-US" altLang="zh-CN" sz="2800" kern="1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——</a:t>
              </a:r>
              <a:r>
                <a:rPr lang="zh-CN" altLang="en-US" sz="2800" kern="1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有且只有一个公共</a:t>
              </a:r>
              <a:r>
                <a:rPr lang="zh-CN" altLang="en-US" sz="2800" kern="100" dirty="0" smtClean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点</a:t>
              </a:r>
              <a:endPara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endParaRPr>
            </a:p>
            <a:p>
              <a:pPr lvl="0" algn="just">
                <a:lnSpc>
                  <a:spcPct val="150000"/>
                </a:lnSpc>
                <a:tabLst>
                  <a:tab pos="2070735" algn="l"/>
                </a:tabLst>
              </a:pPr>
              <a:r>
                <a:rPr lang="zh-CN" altLang="en-US" sz="2800" kern="100" dirty="0" smtClean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</a:t>
              </a:r>
              <a:r>
                <a:rPr lang="zh-CN" altLang="en-US" sz="2800" kern="1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在平面内</a:t>
              </a:r>
              <a:r>
                <a:rPr lang="en-US" altLang="zh-CN" sz="2800" kern="1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——</a:t>
              </a:r>
              <a:r>
                <a:rPr lang="zh-CN" altLang="en-US" sz="2800" kern="1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有无数个公共点</a:t>
              </a:r>
              <a:endParaRPr lang="zh-CN" altLang="zh-CN" sz="2800" kern="100" dirty="0">
                <a:solidFill>
                  <a:prstClr val="black"/>
                </a:solidFill>
                <a:latin typeface="宋体"/>
                <a:cs typeface="Courier New"/>
              </a:endParaRPr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2513571" y="1711127"/>
              <a:ext cx="180000" cy="954000"/>
            </a:xfrm>
            <a:prstGeom prst="leftBrace">
              <a:avLst>
                <a:gd name="adj1" fmla="val 34788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5556" y="4340779"/>
            <a:ext cx="6891231" cy="1932733"/>
            <a:chOff x="495556" y="4340779"/>
            <a:chExt cx="6891231" cy="1932733"/>
          </a:xfrm>
        </p:grpSpPr>
        <p:sp>
          <p:nvSpPr>
            <p:cNvPr id="11" name="左大括号 10"/>
            <p:cNvSpPr/>
            <p:nvPr/>
          </p:nvSpPr>
          <p:spPr>
            <a:xfrm>
              <a:off x="495556" y="4481339"/>
              <a:ext cx="180000" cy="1332000"/>
            </a:xfrm>
            <a:prstGeom prst="leftBrace">
              <a:avLst>
                <a:gd name="adj1" fmla="val 34788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22574" y="4340779"/>
              <a:ext cx="676421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直线在平面内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——</a:t>
              </a:r>
              <a:r>
                <a:rPr lang="zh-CN" altLang="en-US" sz="28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所有点在平面内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622574" y="5373523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直线在平面外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3020218" y="4888517"/>
              <a:ext cx="336302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直线与平面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相交</a:t>
              </a:r>
              <a:endParaRPr lang="en-US" altLang="zh-CN" sz="28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直线</a:t>
              </a:r>
              <a:r>
                <a:rPr lang="zh-CN" altLang="en-US" sz="2800" dirty="0">
                  <a:solidFill>
                    <a:prstClr val="black"/>
                  </a:solidFill>
                  <a:latin typeface="Times New Roman"/>
                  <a:ea typeface="华文细黑"/>
                  <a:cs typeface="Times New Roman"/>
                </a:rPr>
                <a:t>与平面平行</a:t>
              </a:r>
              <a:endParaRPr lang="zh-CN" altLang="en-US" dirty="0"/>
            </a:p>
          </p:txBody>
        </p:sp>
        <p:sp>
          <p:nvSpPr>
            <p:cNvPr id="16" name="左大括号 15"/>
            <p:cNvSpPr/>
            <p:nvPr/>
          </p:nvSpPr>
          <p:spPr>
            <a:xfrm>
              <a:off x="2883421" y="5158653"/>
              <a:ext cx="180000" cy="954000"/>
            </a:xfrm>
            <a:prstGeom prst="leftBrace">
              <a:avLst>
                <a:gd name="adj1" fmla="val 34788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82191" y="350180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按直线是否在平面内分类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9822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2191" y="117426"/>
            <a:ext cx="11412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直线与平面不相交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直线与平面没有公共点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是相同的意义吗？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2191" y="1460112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前者包括直线与平面平行及直线在平面内这两种情况；而后者仅指直线与平面平行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766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两个平面的位置关系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10453"/>
              </p:ext>
            </p:extLst>
          </p:nvPr>
        </p:nvGraphicFramePr>
        <p:xfrm>
          <a:off x="522015" y="1029147"/>
          <a:ext cx="11050815" cy="3696791"/>
        </p:xfrm>
        <a:graphic>
          <a:graphicData uri="http://schemas.openxmlformats.org/drawingml/2006/table">
            <a:tbl>
              <a:tblPr/>
              <a:tblGrid>
                <a:gridCol w="3169285"/>
                <a:gridCol w="3340010"/>
                <a:gridCol w="1737360"/>
                <a:gridCol w="2804160"/>
              </a:tblGrid>
              <a:tr h="515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位置关系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图形表示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符号表示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公共点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85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与平面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β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u="none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_____</a:t>
                      </a:r>
                      <a:endParaRPr lang="zh-CN" sz="2800" u="none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没有公共点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α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与平面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β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相交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17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070735" algn="l"/>
                        </a:tabLst>
                        <a:defRPr/>
                      </a:pPr>
                      <a:r>
                        <a:rPr lang="en-US" altLang="zh-CN" sz="2800" i="1" u="none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________</a:t>
                      </a:r>
                      <a:endParaRPr lang="zh-CN" altLang="zh-CN" sz="2800" u="none" kern="100" dirty="0" smtClean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有一条公共直线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1556" name="图片 11" descr="说明: F:\2016赵瑊\同步\数学\创新 人A必修2\word\RJ2-57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291" y="1735510"/>
            <a:ext cx="2636979" cy="154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555" name="图片 10" descr="说明: F:\2016赵瑊\同步\数学\创新 人A必修2\word\RJ2-5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947" y="3429794"/>
            <a:ext cx="2493665" cy="120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圆角矩形 13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191" y="483604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分别位于两个平行平面内的两条直线有什么位置关系？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191" y="5534197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这两条直线没有公共点，故它们的位置关系是平行或异面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15025" y="2205658"/>
            <a:ext cx="912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β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06498" y="3746401"/>
            <a:ext cx="13708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β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l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46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8" grpId="0" build="allAtOnce"/>
      <p:bldP spid="4" grpId="0"/>
      <p:bldP spid="4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21482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直线与平面的位置关系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下列命题中，正确命题的个数是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是两条直线，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平行于经过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的任何一个平面；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内的任何一条直线平行；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的同侧有两点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的距离相等，那么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D.3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7999" y="11742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如图，在长方体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7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7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7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spc="-7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BB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却在过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BB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内，故命题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7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7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不平行于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故命题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zh-CN" altLang="zh-CN" sz="2800" kern="100" spc="-7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spc="-7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7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7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spc="-7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7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相交，所以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显然正确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故答案为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pic>
        <p:nvPicPr>
          <p:cNvPr id="7" name="图片 6" descr="F:\2016赵瑊\同步\数学\创新 人A必修2\word\RJ2-59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50" y="2997746"/>
            <a:ext cx="3598550" cy="26859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401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3948</TotalTime>
  <Words>824</Words>
  <Application>Microsoft Office PowerPoint</Application>
  <PresentationFormat>自定义</PresentationFormat>
  <Paragraphs>217</Paragraphs>
  <Slides>25</Slides>
  <Notes>1</Notes>
  <HiddenSlides>6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2888</cp:revision>
  <dcterms:created xsi:type="dcterms:W3CDTF">2014-10-15T07:25:01Z</dcterms:created>
  <dcterms:modified xsi:type="dcterms:W3CDTF">2016-07-21T06:46:54Z</dcterms:modified>
</cp:coreProperties>
</file>