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wmf" ContentType="image/x-wmf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450" r:id="rId2"/>
    <p:sldId id="418" r:id="rId3"/>
    <p:sldId id="257" r:id="rId4"/>
    <p:sldId id="258" r:id="rId5"/>
    <p:sldId id="548" r:id="rId6"/>
    <p:sldId id="551" r:id="rId7"/>
    <p:sldId id="577" r:id="rId8"/>
    <p:sldId id="278" r:id="rId9"/>
    <p:sldId id="568" r:id="rId10"/>
    <p:sldId id="578" r:id="rId11"/>
    <p:sldId id="309" r:id="rId12"/>
    <p:sldId id="457" r:id="rId13"/>
    <p:sldId id="459" r:id="rId14"/>
    <p:sldId id="579" r:id="rId15"/>
    <p:sldId id="569" r:id="rId16"/>
    <p:sldId id="461" r:id="rId17"/>
    <p:sldId id="462" r:id="rId18"/>
    <p:sldId id="557" r:id="rId19"/>
    <p:sldId id="558" r:id="rId20"/>
    <p:sldId id="504" r:id="rId21"/>
    <p:sldId id="536" r:id="rId22"/>
    <p:sldId id="580" r:id="rId23"/>
    <p:sldId id="543" r:id="rId24"/>
    <p:sldId id="466" r:id="rId25"/>
    <p:sldId id="581" r:id="rId26"/>
    <p:sldId id="537" r:id="rId27"/>
    <p:sldId id="545" r:id="rId28"/>
    <p:sldId id="482" r:id="rId29"/>
    <p:sldId id="361" r:id="rId30"/>
    <p:sldId id="424" r:id="rId31"/>
    <p:sldId id="447" r:id="rId32"/>
    <p:sldId id="448" r:id="rId33"/>
    <p:sldId id="423" r:id="rId34"/>
    <p:sldId id="475" r:id="rId35"/>
    <p:sldId id="451" r:id="rId36"/>
  </p:sldIdLst>
  <p:sldSz cx="12190413" cy="6859588"/>
  <p:notesSz cx="6858000" cy="9144000"/>
  <p:defaultTextStyle>
    <a:defPPr>
      <a:defRPr lang="zh-CN"/>
    </a:defPPr>
    <a:lvl1pPr marL="0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585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170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754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8339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7924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9FCC3E"/>
    <a:srgbClr val="8CB208"/>
    <a:srgbClr val="3333FF"/>
    <a:srgbClr val="0066FF"/>
    <a:srgbClr val="E46C0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中度样式 2 - 强调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16D9F66E-5EB9-4882-86FB-DCBF35E3C3E4}" styleName="中度样式 4 - 强调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1796" autoAdjust="0"/>
    <p:restoredTop sz="94861" autoAdjust="0"/>
  </p:normalViewPr>
  <p:slideViewPr>
    <p:cSldViewPr>
      <p:cViewPr>
        <p:scale>
          <a:sx n="100" d="100"/>
          <a:sy n="100" d="100"/>
        </p:scale>
        <p:origin x="-1092" y="-234"/>
      </p:cViewPr>
      <p:guideLst>
        <p:guide orient="horz" pos="2161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10.vml.rels><?xml version="1.0" encoding="UTF-8" standalone="yes"?>
<Relationships xmlns="http://schemas.openxmlformats.org/package/2006/relationships"><Relationship Id="rId2" Type="http://schemas.openxmlformats.org/officeDocument/2006/relationships/image" Target="../media/image38.emf"/><Relationship Id="rId1" Type="http://schemas.openxmlformats.org/officeDocument/2006/relationships/image" Target="../media/image37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3.emf"/><Relationship Id="rId1" Type="http://schemas.openxmlformats.org/officeDocument/2006/relationships/image" Target="../media/image12.emf"/><Relationship Id="rId4" Type="http://schemas.openxmlformats.org/officeDocument/2006/relationships/image" Target="../media/image15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21.emf"/><Relationship Id="rId2" Type="http://schemas.openxmlformats.org/officeDocument/2006/relationships/image" Target="../media/image20.emf"/><Relationship Id="rId1" Type="http://schemas.openxmlformats.org/officeDocument/2006/relationships/image" Target="../media/image19.emf"/></Relationships>
</file>

<file path=ppt/drawings/_rels/vmlDrawing7.vml.rels><?xml version="1.0" encoding="UTF-8" standalone="yes"?>
<Relationships xmlns="http://schemas.openxmlformats.org/package/2006/relationships"><Relationship Id="rId3" Type="http://schemas.openxmlformats.org/officeDocument/2006/relationships/image" Target="../media/image25.emf"/><Relationship Id="rId7" Type="http://schemas.openxmlformats.org/officeDocument/2006/relationships/image" Target="../media/image29.wmf"/><Relationship Id="rId2" Type="http://schemas.openxmlformats.org/officeDocument/2006/relationships/image" Target="../media/image24.emf"/><Relationship Id="rId1" Type="http://schemas.openxmlformats.org/officeDocument/2006/relationships/image" Target="../media/image23.emf"/><Relationship Id="rId6" Type="http://schemas.openxmlformats.org/officeDocument/2006/relationships/image" Target="../media/image28.emf"/><Relationship Id="rId5" Type="http://schemas.openxmlformats.org/officeDocument/2006/relationships/image" Target="../media/image27.emf"/><Relationship Id="rId4" Type="http://schemas.openxmlformats.org/officeDocument/2006/relationships/image" Target="../media/image26.wmf"/></Relationships>
</file>

<file path=ppt/drawings/_rels/vmlDrawing8.vml.rels><?xml version="1.0" encoding="UTF-8" standalone="yes"?>
<Relationships xmlns="http://schemas.openxmlformats.org/package/2006/relationships"><Relationship Id="rId3" Type="http://schemas.openxmlformats.org/officeDocument/2006/relationships/image" Target="../media/image32.emf"/><Relationship Id="rId2" Type="http://schemas.openxmlformats.org/officeDocument/2006/relationships/image" Target="../media/image31.emf"/><Relationship Id="rId1" Type="http://schemas.openxmlformats.org/officeDocument/2006/relationships/image" Target="../media/image30.emf"/><Relationship Id="rId4" Type="http://schemas.openxmlformats.org/officeDocument/2006/relationships/image" Target="../media/image29.w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36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txStyles>
    <p:titleStyle>
      <a:lvl1pPr algn="ctr" defTabSz="1219170" rtl="0" eaLnBrk="1" latinLnBrk="0" hangingPunct="1">
        <a:spcBef>
          <a:spcPct val="0"/>
        </a:spcBef>
        <a:buNone/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1219170" rtl="0" eaLnBrk="1" latinLnBrk="0" hangingPunct="1">
        <a:spcBef>
          <a:spcPct val="20000"/>
        </a:spcBef>
        <a:buFont typeface="Arial" pitchFamily="34" charset="0"/>
        <a:buChar char="•"/>
        <a:defRPr sz="4300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0" hangingPunct="1">
        <a:spcBef>
          <a:spcPct val="20000"/>
        </a:spcBef>
        <a:buFont typeface="Arial" pitchFamily="34" charset="0"/>
        <a:buChar char="–"/>
        <a:defRPr sz="3700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spcBef>
          <a:spcPct val="20000"/>
        </a:spcBef>
        <a:buFont typeface="Arial" pitchFamily="34" charset="0"/>
        <a:buChar char="–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spcBef>
          <a:spcPct val="20000"/>
        </a:spcBef>
        <a:buFont typeface="Arial" pitchFamily="34" charset="0"/>
        <a:buChar char="»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" Target="slide11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file:///F:\2016&#36213;&#29770;\&#21516;&#27493;\&#25968;&#23398;\&#21019;&#26032;%20&#20154;A&#24517;&#20462;2\word\RJ2-173.TIF" TargetMode="External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10.emf"/><Relationship Id="rId5" Type="http://schemas.openxmlformats.org/officeDocument/2006/relationships/package" Target="../embeddings/Microsoft_Word___3.docx"/><Relationship Id="rId4" Type="http://schemas.openxmlformats.org/officeDocument/2006/relationships/oleObject" Target="../embeddings/oleObject3.bin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5.docx"/><Relationship Id="rId13" Type="http://schemas.openxmlformats.org/officeDocument/2006/relationships/oleObject" Target="../embeddings/oleObject7.bin"/><Relationship Id="rId3" Type="http://schemas.openxmlformats.org/officeDocument/2006/relationships/slide" Target="slide16.xml"/><Relationship Id="rId7" Type="http://schemas.openxmlformats.org/officeDocument/2006/relationships/oleObject" Target="../embeddings/oleObject5.bin"/><Relationship Id="rId12" Type="http://schemas.openxmlformats.org/officeDocument/2006/relationships/image" Target="../media/image14.emf"/><Relationship Id="rId2" Type="http://schemas.openxmlformats.org/officeDocument/2006/relationships/slideLayout" Target="../slideLayouts/slideLayout1.xml"/><Relationship Id="rId16" Type="http://schemas.openxmlformats.org/officeDocument/2006/relationships/image" Target="../media/image11.png"/><Relationship Id="rId1" Type="http://schemas.openxmlformats.org/officeDocument/2006/relationships/vmlDrawing" Target="../drawings/vmlDrawing4.vml"/><Relationship Id="rId6" Type="http://schemas.openxmlformats.org/officeDocument/2006/relationships/image" Target="../media/image12.emf"/><Relationship Id="rId11" Type="http://schemas.openxmlformats.org/officeDocument/2006/relationships/package" Target="../embeddings/Microsoft_Word___6.docx"/><Relationship Id="rId5" Type="http://schemas.openxmlformats.org/officeDocument/2006/relationships/package" Target="../embeddings/Microsoft_Word___4.docx"/><Relationship Id="rId15" Type="http://schemas.openxmlformats.org/officeDocument/2006/relationships/image" Target="../media/image15.emf"/><Relationship Id="rId10" Type="http://schemas.openxmlformats.org/officeDocument/2006/relationships/oleObject" Target="../embeddings/oleObject6.bin"/><Relationship Id="rId4" Type="http://schemas.openxmlformats.org/officeDocument/2006/relationships/oleObject" Target="../embeddings/oleObject4.bin"/><Relationship Id="rId9" Type="http://schemas.openxmlformats.org/officeDocument/2006/relationships/image" Target="../media/image13.emf"/><Relationship Id="rId14" Type="http://schemas.openxmlformats.org/officeDocument/2006/relationships/package" Target="../embeddings/Microsoft_Word___7.docx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file:///F:\2016&#36213;&#29770;\&#21516;&#27493;\&#25968;&#23398;\&#21019;&#26032;%20&#20154;A&#24517;&#20462;2\word\RJ2-175.TIF" TargetMode="External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19.xml"/><Relationship Id="rId7" Type="http://schemas.openxmlformats.org/officeDocument/2006/relationships/image" Target="../media/image18.pn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17.emf"/><Relationship Id="rId5" Type="http://schemas.openxmlformats.org/officeDocument/2006/relationships/package" Target="../embeddings/Microsoft_Word___8.docx"/><Relationship Id="rId4" Type="http://schemas.openxmlformats.org/officeDocument/2006/relationships/oleObject" Target="../embeddings/oleObject8.bin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emf"/><Relationship Id="rId13" Type="http://schemas.openxmlformats.org/officeDocument/2006/relationships/image" Target="file:///F:\2016&#36213;&#29770;\&#21516;&#27493;\&#25968;&#23398;\&#21019;&#26032;%20&#20154;A&#24517;&#20462;2\word\-125.TIF" TargetMode="External"/><Relationship Id="rId3" Type="http://schemas.openxmlformats.org/officeDocument/2006/relationships/oleObject" Target="../embeddings/oleObject9.bin"/><Relationship Id="rId7" Type="http://schemas.openxmlformats.org/officeDocument/2006/relationships/package" Target="../embeddings/Microsoft_Word___10.docx"/><Relationship Id="rId12" Type="http://schemas.openxmlformats.org/officeDocument/2006/relationships/image" Target="../media/image22.pn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.vml"/><Relationship Id="rId6" Type="http://schemas.openxmlformats.org/officeDocument/2006/relationships/oleObject" Target="../embeddings/oleObject10.bin"/><Relationship Id="rId11" Type="http://schemas.openxmlformats.org/officeDocument/2006/relationships/image" Target="../media/image21.emf"/><Relationship Id="rId5" Type="http://schemas.openxmlformats.org/officeDocument/2006/relationships/image" Target="../media/image19.emf"/><Relationship Id="rId10" Type="http://schemas.openxmlformats.org/officeDocument/2006/relationships/package" Target="../embeddings/Microsoft_Word___11.docx"/><Relationship Id="rId4" Type="http://schemas.openxmlformats.org/officeDocument/2006/relationships/package" Target="../embeddings/Microsoft_Word___9.docx"/><Relationship Id="rId9" Type="http://schemas.openxmlformats.org/officeDocument/2006/relationships/oleObject" Target="../embeddings/oleObject11.bin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23.xml"/><Relationship Id="rId2" Type="http://schemas.openxmlformats.org/officeDocument/2006/relationships/slide" Target="slide2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emf"/><Relationship Id="rId13" Type="http://schemas.openxmlformats.org/officeDocument/2006/relationships/image" Target="../media/image26.wmf"/><Relationship Id="rId18" Type="http://schemas.openxmlformats.org/officeDocument/2006/relationships/package" Target="../embeddings/Microsoft_Word___16.docx"/><Relationship Id="rId3" Type="http://schemas.openxmlformats.org/officeDocument/2006/relationships/oleObject" Target="../embeddings/oleObject12.bin"/><Relationship Id="rId21" Type="http://schemas.openxmlformats.org/officeDocument/2006/relationships/image" Target="../media/image29.wmf"/><Relationship Id="rId7" Type="http://schemas.openxmlformats.org/officeDocument/2006/relationships/package" Target="../embeddings/Microsoft_Word___13.docx"/><Relationship Id="rId12" Type="http://schemas.openxmlformats.org/officeDocument/2006/relationships/oleObject" Target="../embeddings/oleObject15.bin"/><Relationship Id="rId17" Type="http://schemas.openxmlformats.org/officeDocument/2006/relationships/oleObject" Target="../embeddings/oleObject17.bin"/><Relationship Id="rId2" Type="http://schemas.openxmlformats.org/officeDocument/2006/relationships/slideLayout" Target="../slideLayouts/slideLayout1.xml"/><Relationship Id="rId16" Type="http://schemas.openxmlformats.org/officeDocument/2006/relationships/image" Target="../media/image27.emf"/><Relationship Id="rId20" Type="http://schemas.openxmlformats.org/officeDocument/2006/relationships/oleObject" Target="../embeddings/oleObject18.bin"/><Relationship Id="rId1" Type="http://schemas.openxmlformats.org/officeDocument/2006/relationships/vmlDrawing" Target="../drawings/vmlDrawing7.vml"/><Relationship Id="rId6" Type="http://schemas.openxmlformats.org/officeDocument/2006/relationships/oleObject" Target="../embeddings/oleObject13.bin"/><Relationship Id="rId11" Type="http://schemas.openxmlformats.org/officeDocument/2006/relationships/image" Target="../media/image25.emf"/><Relationship Id="rId5" Type="http://schemas.openxmlformats.org/officeDocument/2006/relationships/image" Target="../media/image23.emf"/><Relationship Id="rId15" Type="http://schemas.openxmlformats.org/officeDocument/2006/relationships/package" Target="../embeddings/Microsoft_Word___15.docx"/><Relationship Id="rId23" Type="http://schemas.openxmlformats.org/officeDocument/2006/relationships/slide" Target="slide23.xml"/><Relationship Id="rId10" Type="http://schemas.openxmlformats.org/officeDocument/2006/relationships/package" Target="../embeddings/Microsoft_Word___14.docx"/><Relationship Id="rId19" Type="http://schemas.openxmlformats.org/officeDocument/2006/relationships/image" Target="../media/image28.emf"/><Relationship Id="rId4" Type="http://schemas.openxmlformats.org/officeDocument/2006/relationships/package" Target="../embeddings/Microsoft_Word___12.docx"/><Relationship Id="rId9" Type="http://schemas.openxmlformats.org/officeDocument/2006/relationships/oleObject" Target="../embeddings/oleObject14.bin"/><Relationship Id="rId14" Type="http://schemas.openxmlformats.org/officeDocument/2006/relationships/oleObject" Target="../embeddings/oleObject16.bin"/><Relationship Id="rId22" Type="http://schemas.openxmlformats.org/officeDocument/2006/relationships/slide" Target="slide22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18.docx"/><Relationship Id="rId13" Type="http://schemas.openxmlformats.org/officeDocument/2006/relationships/oleObject" Target="../embeddings/oleObject22.bin"/><Relationship Id="rId3" Type="http://schemas.openxmlformats.org/officeDocument/2006/relationships/oleObject" Target="../embeddings/oleObject19.bin"/><Relationship Id="rId7" Type="http://schemas.openxmlformats.org/officeDocument/2006/relationships/oleObject" Target="../embeddings/oleObject20.bin"/><Relationship Id="rId12" Type="http://schemas.openxmlformats.org/officeDocument/2006/relationships/image" Target="../media/image32.e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.vml"/><Relationship Id="rId6" Type="http://schemas.openxmlformats.org/officeDocument/2006/relationships/slide" Target="slide23.xml"/><Relationship Id="rId11" Type="http://schemas.openxmlformats.org/officeDocument/2006/relationships/package" Target="../embeddings/Microsoft_Word___19.docx"/><Relationship Id="rId5" Type="http://schemas.openxmlformats.org/officeDocument/2006/relationships/image" Target="../media/image30.emf"/><Relationship Id="rId10" Type="http://schemas.openxmlformats.org/officeDocument/2006/relationships/oleObject" Target="../embeddings/oleObject21.bin"/><Relationship Id="rId4" Type="http://schemas.openxmlformats.org/officeDocument/2006/relationships/package" Target="../embeddings/Microsoft_Word___17.docx"/><Relationship Id="rId9" Type="http://schemas.openxmlformats.org/officeDocument/2006/relationships/image" Target="../media/image31.emf"/><Relationship Id="rId14" Type="http://schemas.openxmlformats.org/officeDocument/2006/relationships/image" Target="../media/image29.wmf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file:///F:\2016&#36213;&#29770;\&#21516;&#27493;\&#25968;&#23398;\&#21019;&#26032;%20&#20154;A&#24517;&#20462;2\word\RJ2-178.TIF" TargetMode="External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Relationship Id="rId5" Type="http://schemas.openxmlformats.org/officeDocument/2006/relationships/image" Target="file:///F:\2016&#36213;&#29770;\&#21516;&#27493;\&#25968;&#23398;\&#21019;&#26032;%20&#20154;A&#24517;&#20462;2\word\RJ2-179.TIF" TargetMode="External"/><Relationship Id="rId4" Type="http://schemas.openxmlformats.org/officeDocument/2006/relationships/image" Target="../media/image34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file:///F:\2016&#36213;&#29770;\&#21516;&#27493;\&#25968;&#23398;\&#21019;&#26032;%20&#20154;A&#24517;&#20462;2\word\RJ2-178.TIF" TargetMode="External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28.xml"/><Relationship Id="rId2" Type="http://schemas.openxmlformats.org/officeDocument/2006/relationships/slide" Target="slide2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5.png"/><Relationship Id="rId4" Type="http://schemas.openxmlformats.org/officeDocument/2006/relationships/slide" Target="slide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3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.vml"/><Relationship Id="rId6" Type="http://schemas.openxmlformats.org/officeDocument/2006/relationships/slide" Target="slide28.xml"/><Relationship Id="rId5" Type="http://schemas.openxmlformats.org/officeDocument/2006/relationships/image" Target="../media/image36.emf"/><Relationship Id="rId4" Type="http://schemas.openxmlformats.org/officeDocument/2006/relationships/package" Target="../embeddings/Microsoft_Word___20.docx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" Target="slide30.xml"/><Relationship Id="rId2" Type="http://schemas.openxmlformats.org/officeDocument/2006/relationships/slide" Target="slide29.xml"/><Relationship Id="rId1" Type="http://schemas.openxmlformats.org/officeDocument/2006/relationships/slideLayout" Target="../slideLayouts/slideLayout1.xml"/><Relationship Id="rId6" Type="http://schemas.openxmlformats.org/officeDocument/2006/relationships/slide" Target="slide33.xml"/><Relationship Id="rId5" Type="http://schemas.openxmlformats.org/officeDocument/2006/relationships/slide" Target="slide32.xml"/><Relationship Id="rId4" Type="http://schemas.openxmlformats.org/officeDocument/2006/relationships/slide" Target="slide3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" Target="slide4.xml"/><Relationship Id="rId1" Type="http://schemas.openxmlformats.org/officeDocument/2006/relationships/slideLayout" Target="../slideLayouts/slideLayout1.xml"/><Relationship Id="rId4" Type="http://schemas.openxmlformats.org/officeDocument/2006/relationships/slide" Target="slide29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" Target="slide30.xml"/><Relationship Id="rId2" Type="http://schemas.openxmlformats.org/officeDocument/2006/relationships/slide" Target="slide29.xml"/><Relationship Id="rId1" Type="http://schemas.openxmlformats.org/officeDocument/2006/relationships/slideLayout" Target="../slideLayouts/slideLayout1.xml"/><Relationship Id="rId6" Type="http://schemas.openxmlformats.org/officeDocument/2006/relationships/slide" Target="slide33.xml"/><Relationship Id="rId5" Type="http://schemas.openxmlformats.org/officeDocument/2006/relationships/slide" Target="slide32.xml"/><Relationship Id="rId4" Type="http://schemas.openxmlformats.org/officeDocument/2006/relationships/slide" Target="slide3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" Target="slide30.xml"/><Relationship Id="rId2" Type="http://schemas.openxmlformats.org/officeDocument/2006/relationships/slide" Target="slide29.xml"/><Relationship Id="rId1" Type="http://schemas.openxmlformats.org/officeDocument/2006/relationships/slideLayout" Target="../slideLayouts/slideLayout1.xml"/><Relationship Id="rId6" Type="http://schemas.openxmlformats.org/officeDocument/2006/relationships/slide" Target="slide33.xml"/><Relationship Id="rId5" Type="http://schemas.openxmlformats.org/officeDocument/2006/relationships/slide" Target="slide32.xml"/><Relationship Id="rId4" Type="http://schemas.openxmlformats.org/officeDocument/2006/relationships/slide" Target="slide3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" Target="slide30.xml"/><Relationship Id="rId2" Type="http://schemas.openxmlformats.org/officeDocument/2006/relationships/slide" Target="slide29.xml"/><Relationship Id="rId1" Type="http://schemas.openxmlformats.org/officeDocument/2006/relationships/slideLayout" Target="../slideLayouts/slideLayout1.xml"/><Relationship Id="rId6" Type="http://schemas.openxmlformats.org/officeDocument/2006/relationships/slide" Target="slide33.xml"/><Relationship Id="rId5" Type="http://schemas.openxmlformats.org/officeDocument/2006/relationships/slide" Target="slide32.xml"/><Relationship Id="rId4" Type="http://schemas.openxmlformats.org/officeDocument/2006/relationships/slide" Target="slide31.xml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4.bin"/><Relationship Id="rId13" Type="http://schemas.openxmlformats.org/officeDocument/2006/relationships/image" Target="../media/image38.emf"/><Relationship Id="rId3" Type="http://schemas.openxmlformats.org/officeDocument/2006/relationships/slide" Target="slide29.xml"/><Relationship Id="rId7" Type="http://schemas.openxmlformats.org/officeDocument/2006/relationships/slide" Target="slide33.xml"/><Relationship Id="rId12" Type="http://schemas.openxmlformats.org/officeDocument/2006/relationships/package" Target="../embeddings/Microsoft_Word___2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.vml"/><Relationship Id="rId6" Type="http://schemas.openxmlformats.org/officeDocument/2006/relationships/slide" Target="slide32.xml"/><Relationship Id="rId11" Type="http://schemas.openxmlformats.org/officeDocument/2006/relationships/oleObject" Target="../embeddings/oleObject25.bin"/><Relationship Id="rId5" Type="http://schemas.openxmlformats.org/officeDocument/2006/relationships/slide" Target="slide31.xml"/><Relationship Id="rId15" Type="http://schemas.openxmlformats.org/officeDocument/2006/relationships/image" Target="file:///F:\2016&#36213;&#29770;\&#21516;&#27493;\&#25968;&#23398;\&#21019;&#26032;%20&#20154;A&#24517;&#20462;2\word\RJ2-183.TIF" TargetMode="External"/><Relationship Id="rId10" Type="http://schemas.openxmlformats.org/officeDocument/2006/relationships/image" Target="../media/image37.emf"/><Relationship Id="rId4" Type="http://schemas.openxmlformats.org/officeDocument/2006/relationships/slide" Target="slide30.xml"/><Relationship Id="rId9" Type="http://schemas.openxmlformats.org/officeDocument/2006/relationships/package" Target="../embeddings/Microsoft_Word___21.docx"/><Relationship Id="rId14" Type="http://schemas.openxmlformats.org/officeDocument/2006/relationships/image" Target="../media/image39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slide" Target="slide3.xml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2.emf"/><Relationship Id="rId5" Type="http://schemas.openxmlformats.org/officeDocument/2006/relationships/package" Target="../embeddings/Microsoft_Word___1.docx"/><Relationship Id="rId4" Type="http://schemas.openxmlformats.org/officeDocument/2006/relationships/oleObject" Target="../embeddings/oleObject1.bin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5.png"/><Relationship Id="rId5" Type="http://schemas.openxmlformats.org/officeDocument/2006/relationships/image" Target="../media/image4.emf"/><Relationship Id="rId4" Type="http://schemas.openxmlformats.org/officeDocument/2006/relationships/package" Target="../embeddings/Microsoft_Word___2.docx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slide" Target="slide9.xml"/><Relationship Id="rId1" Type="http://schemas.openxmlformats.org/officeDocument/2006/relationships/slideLayout" Target="../slideLayouts/slideLayout1.xml"/><Relationship Id="rId5" Type="http://schemas.openxmlformats.org/officeDocument/2006/relationships/image" Target="file:///F:\2016&#36213;&#29770;\&#21516;&#27493;\&#25968;&#23398;\&#21019;&#26032;%20&#20154;A&#24517;&#20462;2\word\RJ2-171.TIF" TargetMode="External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file:///F:\2016&#36213;&#29770;\&#21516;&#27493;\&#25968;&#23398;\&#21019;&#26032;%20&#20154;A&#24517;&#20462;2\word\RJ2-172.TIF" TargetMode="Externa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5" Type="http://schemas.openxmlformats.org/officeDocument/2006/relationships/slide" Target="slide11.xml"/><Relationship Id="rId4" Type="http://schemas.openxmlformats.org/officeDocument/2006/relationships/slide" Target="slide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2" descr="C:\Users\Administrator\Desktop\创新图片\数学创新 2-1\2771897_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69088" y="4605682"/>
            <a:ext cx="3718943" cy="22539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1046336" y="1773610"/>
            <a:ext cx="5596785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lvl="0"/>
            <a:r>
              <a:rPr lang="zh-CN" altLang="en-US" sz="1600" i="1" dirty="0">
                <a:solidFill>
                  <a:srgbClr val="F79646">
                    <a:lumMod val="75000"/>
                  </a:srgbClr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第二章　</a:t>
            </a:r>
            <a:r>
              <a:rPr lang="en-US" altLang="zh-CN" sz="1600" i="1" dirty="0">
                <a:solidFill>
                  <a:srgbClr val="F79646">
                    <a:lumMod val="75000"/>
                  </a:srgbClr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§2.3</a:t>
            </a:r>
            <a:r>
              <a:rPr lang="zh-CN" altLang="en-US" sz="1600" i="1" dirty="0">
                <a:solidFill>
                  <a:srgbClr val="F79646">
                    <a:lumMod val="75000"/>
                  </a:srgbClr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　直线、平面垂直的判定及其性质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045121" y="2178775"/>
            <a:ext cx="10892258" cy="24885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7000"/>
              </a:lnSpc>
            </a:pPr>
            <a:r>
              <a:rPr lang="en-US" altLang="zh-CN" sz="6000" b="1" dirty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2.3.3</a:t>
            </a:r>
            <a:r>
              <a:rPr lang="zh-CN" altLang="en-US" sz="6000" b="1" dirty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　直线与平面垂直的性质</a:t>
            </a:r>
          </a:p>
          <a:p>
            <a:pPr>
              <a:lnSpc>
                <a:spcPct val="137000"/>
              </a:lnSpc>
            </a:pPr>
            <a:r>
              <a:rPr lang="en-US" altLang="zh-CN" sz="6000" b="1" dirty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2.3.4</a:t>
            </a:r>
            <a:r>
              <a:rPr lang="zh-CN" altLang="en-US" sz="6000" b="1" dirty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　平面与平面垂直的性质</a:t>
            </a:r>
          </a:p>
        </p:txBody>
      </p:sp>
    </p:spTree>
    <p:extLst>
      <p:ext uri="{BB962C8B-B14F-4D97-AF65-F5344CB8AC3E}">
        <p14:creationId xmlns:p14="http://schemas.microsoft.com/office/powerpoint/2010/main" val="3351063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377999" y="117426"/>
            <a:ext cx="11412000" cy="529373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同理可证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BD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⊥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又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AC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∩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∴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BD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⊥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平面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AB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C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∵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EF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⊥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D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D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∥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C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，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∴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EF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⊥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C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又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∵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EF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⊥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AC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∩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∴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EF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⊥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平面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AB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C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，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∴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EF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∥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BD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圆角矩形 8">
            <a:hlinkClick r:id="rId2" action="ppaction://hlinksldjump"/>
          </p:cNvPr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反思与感悟</a:t>
            </a:r>
          </a:p>
        </p:txBody>
      </p:sp>
    </p:spTree>
    <p:extLst>
      <p:ext uri="{BB962C8B-B14F-4D97-AF65-F5344CB8AC3E}">
        <p14:creationId xmlns:p14="http://schemas.microsoft.com/office/powerpoint/2010/main" val="15050313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75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75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750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750"/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750"/>
                            </p:stCondLst>
                            <p:childTnLst>
                              <p:par>
                                <p:cTn id="2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750"/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500"/>
                            </p:stCondLst>
                            <p:childTnLst>
                              <p:par>
                                <p:cTn id="2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750"/>
                                        <p:tgtEl>
                                          <p:spTgt spid="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250"/>
                            </p:stCondLst>
                            <p:childTnLst>
                              <p:par>
                                <p:cTn id="3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750"/>
                                        <p:tgtEl>
                                          <p:spTgt spid="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9834779" y="-26590"/>
            <a:ext cx="2256178" cy="880109"/>
            <a:chOff x="7918" y="920823"/>
            <a:chExt cx="1721438" cy="733424"/>
          </a:xfrm>
        </p:grpSpPr>
        <p:pic>
          <p:nvPicPr>
            <p:cNvPr id="6" name="图片 5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920823"/>
              <a:ext cx="1717743" cy="733424"/>
            </a:xfrm>
            <a:prstGeom prst="rect">
              <a:avLst/>
            </a:prstGeom>
          </p:spPr>
        </p:pic>
        <p:sp>
          <p:nvSpPr>
            <p:cNvPr id="7" name="TextBox 6"/>
            <p:cNvSpPr txBox="1"/>
            <p:nvPr userDrawn="1"/>
          </p:nvSpPr>
          <p:spPr>
            <a:xfrm>
              <a:off x="7918" y="991413"/>
              <a:ext cx="160858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00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反思与感悟</a:t>
              </a:r>
              <a:endParaRPr lang="zh-CN" altLang="en-US" sz="30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sp>
        <p:nvSpPr>
          <p:cNvPr id="9" name="矩形 8"/>
          <p:cNvSpPr/>
          <p:nvPr/>
        </p:nvSpPr>
        <p:spPr>
          <a:xfrm>
            <a:off x="2095" y="1061467"/>
            <a:ext cx="12190413" cy="4572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25624" y="1297333"/>
            <a:ext cx="11305256" cy="391925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证明线线平行常有如下方法：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利用线线平行定义：证共面且无公共点；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利用三线平行公理：证两线同时平行于第三条直线；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(3)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利用线面平行的性质定理：把证线线平行转化为证线面平行；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(4)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利用线面垂直的性质定理：把证线线平行转化为证线面垂直；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(5)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利用面面平行的性质定理：把证线线平行转化为证面面平行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29259219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77998" y="7631"/>
            <a:ext cx="11411999" cy="133393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B050"/>
                </a:solidFill>
                <a:latin typeface="Times New Roman"/>
                <a:ea typeface="微软雅黑"/>
                <a:cs typeface="Times New Roman"/>
              </a:rPr>
              <a:t>跟踪训练</a:t>
            </a:r>
            <a:r>
              <a:rPr lang="en-US" altLang="zh-CN" sz="2800" b="1" kern="100" dirty="0">
                <a:solidFill>
                  <a:srgbClr val="00B050"/>
                </a:solidFill>
                <a:latin typeface="Times New Roman"/>
                <a:ea typeface="微软雅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已知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α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∩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β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PQ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⊥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α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于点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Q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PO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⊥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β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于点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O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OR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⊥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α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于点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R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求证：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QR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⊥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AB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77999" y="1293937"/>
            <a:ext cx="11411998" cy="529373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证明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如图，因为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α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∩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β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PO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⊥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β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于点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O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，所以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PO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⊥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AB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因为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PQ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⊥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α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于点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Q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，所以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PQ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⊥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AB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因为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PO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∩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PQ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P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，所以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AB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⊥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平面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PQO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因为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OR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⊥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α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于点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R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，所以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PQ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∥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OR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因为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PQ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与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OR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确定平面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PQRO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QR</a:t>
            </a:r>
            <a:r>
              <a:rPr lang="en-US" altLang="zh-CN" sz="2800" kern="100" dirty="0">
                <a:latin typeface="Cambria Math"/>
                <a:ea typeface="华文细黑"/>
                <a:cs typeface="Cambria Math"/>
              </a:rPr>
              <a:t>⊂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平面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PQRO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AB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⊥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平面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PQRO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所以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AB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⊥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QR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pic>
        <p:nvPicPr>
          <p:cNvPr id="10" name="图片 9" descr="F:\2016赵瑊\同步\数学\创新 人A必修2\word\RJ2-173.TIF"/>
          <p:cNvPicPr/>
          <p:nvPr/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83438" y="1351087"/>
            <a:ext cx="3606559" cy="287111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6548982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5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500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500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7" grpId="0" uiExpand="1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1" name="圆角矩形 10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82191" y="117426"/>
            <a:ext cx="11412000" cy="262659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题型二　平面与平面垂直的性质及应用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微软雅黑"/>
                <a:cs typeface="Times New Roman"/>
              </a:rPr>
              <a:t>例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/>
                <a:ea typeface="微软雅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如图，在三棱锥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V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ABC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中，平面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VAB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⊥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平面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ABC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△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VAB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为等边三角形，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AC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⊥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BC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且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BC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O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M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分别为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VA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的中点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求证：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VB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∥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平面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MOC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；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pic>
        <p:nvPicPr>
          <p:cNvPr id="7" name="图片 6" descr="F:\2016赵瑊\同步\数学\创新 人A必修2\word\RJ2-174.TIF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11430" y="2252368"/>
            <a:ext cx="3682761" cy="3996377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92139515"/>
              </p:ext>
            </p:extLst>
          </p:nvPr>
        </p:nvGraphicFramePr>
        <p:xfrm>
          <a:off x="5125194" y="1521908"/>
          <a:ext cx="600075" cy="638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744" name="文档" r:id="rId5" imgW="596777" imgH="631298" progId="Word.Document.12">
                  <p:embed/>
                </p:oleObj>
              </mc:Choice>
              <mc:Fallback>
                <p:oleObj name="文档" r:id="rId5" imgW="596777" imgH="631298" progId="Word.Document.12">
                  <p:embed/>
                  <p:pic>
                    <p:nvPicPr>
                      <p:cNvPr id="0" name="对象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25194" y="1521908"/>
                        <a:ext cx="600075" cy="6381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矩形 7"/>
          <p:cNvSpPr/>
          <p:nvPr/>
        </p:nvSpPr>
        <p:spPr>
          <a:xfrm>
            <a:off x="382191" y="2756131"/>
            <a:ext cx="11412000" cy="262659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证明　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∵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O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M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分别为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VA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的中点，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∴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OM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∥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VB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∵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VB</a:t>
            </a:r>
            <a:r>
              <a:rPr lang="en-US" altLang="zh-CN" sz="2800" kern="100" dirty="0">
                <a:latin typeface="Cambria Math"/>
                <a:ea typeface="华文细黑"/>
                <a:cs typeface="MS Gothic"/>
              </a:rPr>
              <a:t>⊄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平面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MOC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OM</a:t>
            </a:r>
            <a:r>
              <a:rPr lang="en-US" altLang="zh-CN" sz="2800" kern="100" dirty="0">
                <a:latin typeface="Cambria Math"/>
                <a:ea typeface="华文细黑"/>
                <a:cs typeface="Cambria Math"/>
              </a:rPr>
              <a:t>⊂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平面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MOC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∴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VB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∥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平面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MOC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8391329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8" grpId="0" uiExpand="1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1" name="圆角矩形 10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82191" y="117426"/>
            <a:ext cx="11412000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求证：平面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MOC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⊥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平面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VAB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；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82191" y="789881"/>
            <a:ext cx="11412000" cy="327292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证明　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∵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O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为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的中点，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∴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OC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⊥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AB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又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∵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平面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VAB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⊥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平面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ABC</a:t>
            </a:r>
            <a:r>
              <a:rPr lang="zh-CN" altLang="zh-CN" sz="2800" kern="100" spc="-5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且平面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VAB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∩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平面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ABC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AB</a:t>
            </a:r>
            <a:r>
              <a:rPr lang="zh-CN" altLang="zh-CN" sz="2800" kern="100" spc="-5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OC</a:t>
            </a:r>
            <a:r>
              <a:rPr lang="en-US" altLang="zh-CN" sz="2800" kern="100" dirty="0">
                <a:latin typeface="Cambria Math"/>
                <a:ea typeface="华文细黑"/>
                <a:cs typeface="Cambria Math"/>
              </a:rPr>
              <a:t>⊂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平面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ABC</a:t>
            </a:r>
            <a:r>
              <a:rPr lang="zh-CN" altLang="zh-CN" sz="2800" kern="100" spc="-500" dirty="0" smtClean="0">
                <a:latin typeface="Times New Roman"/>
                <a:ea typeface="华文细黑"/>
                <a:cs typeface="Times New Roman"/>
              </a:rPr>
              <a:t>，</a:t>
            </a:r>
            <a:endParaRPr lang="en-US" altLang="zh-CN" sz="2800" kern="100" spc="-5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∴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OC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⊥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平面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VAB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∵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OC</a:t>
            </a:r>
            <a:r>
              <a:rPr lang="en-US" altLang="zh-CN" sz="2800" kern="100" dirty="0">
                <a:latin typeface="Cambria Math"/>
                <a:ea typeface="华文细黑"/>
                <a:cs typeface="Cambria Math"/>
              </a:rPr>
              <a:t>⊂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平面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MOC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，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∴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平面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MOC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⊥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平面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VAB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pic>
        <p:nvPicPr>
          <p:cNvPr id="9" name="图片 8" descr="F:\2016赵瑊\同步\数学\创新 人A必修2\word\RJ2-174.TIF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11430" y="2252368"/>
            <a:ext cx="3682761" cy="399637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2678689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8" grpId="0" uiExpand="1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1" name="圆角矩形 10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5" name="圆角矩形 14">
            <a:hlinkClick r:id="rId3" action="ppaction://hlinksldjump"/>
          </p:cNvPr>
          <p:cNvSpPr/>
          <p:nvPr/>
        </p:nvSpPr>
        <p:spPr>
          <a:xfrm>
            <a:off x="9714656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反思与感悟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82191" y="117426"/>
            <a:ext cx="11412000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(3)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求三棱锥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V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ABC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的体积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9" name="对象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69210540"/>
              </p:ext>
            </p:extLst>
          </p:nvPr>
        </p:nvGraphicFramePr>
        <p:xfrm>
          <a:off x="504825" y="928564"/>
          <a:ext cx="7391400" cy="666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5132" name="文档" r:id="rId5" imgW="7318583" imgH="659731" progId="Word.Document.12">
                  <p:embed/>
                </p:oleObj>
              </mc:Choice>
              <mc:Fallback>
                <p:oleObj name="文档" r:id="rId5" imgW="7318583" imgH="659731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4825" y="928564"/>
                        <a:ext cx="7391400" cy="666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矩形 11"/>
          <p:cNvSpPr/>
          <p:nvPr/>
        </p:nvSpPr>
        <p:spPr>
          <a:xfrm>
            <a:off x="382191" y="1518058"/>
            <a:ext cx="11412000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∴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OC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13" name="对象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68774923"/>
              </p:ext>
            </p:extLst>
          </p:nvPr>
        </p:nvGraphicFramePr>
        <p:xfrm>
          <a:off x="504825" y="2399953"/>
          <a:ext cx="7391400" cy="857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5133" name="文档" r:id="rId8" imgW="7318583" imgH="853368" progId="Word.Document.12">
                  <p:embed/>
                </p:oleObj>
              </mc:Choice>
              <mc:Fallback>
                <p:oleObj name="文档" r:id="rId8" imgW="7318583" imgH="853368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4825" y="2399953"/>
                        <a:ext cx="7391400" cy="8572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矩形 13"/>
          <p:cNvSpPr/>
          <p:nvPr/>
        </p:nvSpPr>
        <p:spPr>
          <a:xfrm>
            <a:off x="382191" y="3217675"/>
            <a:ext cx="11412000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∵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OC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⊥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平面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VAB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16" name="对象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63753077"/>
              </p:ext>
            </p:extLst>
          </p:nvPr>
        </p:nvGraphicFramePr>
        <p:xfrm>
          <a:off x="504825" y="4024908"/>
          <a:ext cx="7391400" cy="857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5134" name="文档" r:id="rId11" imgW="7318583" imgH="853728" progId="Word.Document.12">
                  <p:embed/>
                </p:oleObj>
              </mc:Choice>
              <mc:Fallback>
                <p:oleObj name="文档" r:id="rId11" imgW="7318583" imgH="853728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4825" y="4024908"/>
                        <a:ext cx="7391400" cy="8572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对象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11091715"/>
              </p:ext>
            </p:extLst>
          </p:nvPr>
        </p:nvGraphicFramePr>
        <p:xfrm>
          <a:off x="504825" y="5105028"/>
          <a:ext cx="7391400" cy="857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5135" name="文档" r:id="rId14" imgW="7318583" imgH="853728" progId="Word.Document.12">
                  <p:embed/>
                </p:oleObj>
              </mc:Choice>
              <mc:Fallback>
                <p:oleObj name="文档" r:id="rId14" imgW="7318583" imgH="853728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4825" y="5105028"/>
                        <a:ext cx="7391400" cy="8572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8" name="图片 17" descr="F:\2016赵瑊\同步\数学\创新 人A必修2\word\RJ2-174.TIF"/>
          <p:cNvPicPr/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11430" y="359996"/>
            <a:ext cx="3682761" cy="399637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211543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12" grpId="0"/>
      <p:bldP spid="12" grpId="1"/>
      <p:bldP spid="14" grpId="0"/>
      <p:bldP spid="14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9834779" y="-26590"/>
            <a:ext cx="2256178" cy="880109"/>
            <a:chOff x="7918" y="920823"/>
            <a:chExt cx="1721438" cy="733424"/>
          </a:xfrm>
        </p:grpSpPr>
        <p:pic>
          <p:nvPicPr>
            <p:cNvPr id="7" name="图片 6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920823"/>
              <a:ext cx="1717743" cy="733424"/>
            </a:xfrm>
            <a:prstGeom prst="rect">
              <a:avLst/>
            </a:prstGeom>
          </p:spPr>
        </p:pic>
        <p:sp>
          <p:nvSpPr>
            <p:cNvPr id="8" name="TextBox 7"/>
            <p:cNvSpPr txBox="1"/>
            <p:nvPr userDrawn="1"/>
          </p:nvSpPr>
          <p:spPr>
            <a:xfrm>
              <a:off x="7918" y="991413"/>
              <a:ext cx="160858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00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反思与感悟</a:t>
              </a:r>
              <a:endParaRPr lang="zh-CN" altLang="en-US" sz="30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sp>
        <p:nvSpPr>
          <p:cNvPr id="9" name="矩形 8"/>
          <p:cNvSpPr/>
          <p:nvPr/>
        </p:nvSpPr>
        <p:spPr>
          <a:xfrm>
            <a:off x="2095" y="845227"/>
            <a:ext cx="12190413" cy="522028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50590" y="1091596"/>
            <a:ext cx="11070182" cy="456558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证明或判定线面垂直的常用方法：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线面垂直的判定定理；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面面垂直的性质定理；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(3)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若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∥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⊥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α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，则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⊥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α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为直线，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α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为平面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；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(4)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若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⊥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α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α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∥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β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，则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⊥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β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为直线，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α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β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为平面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；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两平面垂直的性质定理告诉我们要将面面垂直转化为线面垂直，方法是在其中一个面内作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找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与交线垂直的直线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23754233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2" name="圆角矩形 11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82191" y="117426"/>
            <a:ext cx="11412000" cy="133393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B050"/>
                </a:solidFill>
                <a:latin typeface="Times New Roman"/>
                <a:ea typeface="微软雅黑"/>
                <a:cs typeface="Times New Roman"/>
              </a:rPr>
              <a:t>跟踪训练</a:t>
            </a:r>
            <a:r>
              <a:rPr lang="en-US" altLang="zh-CN" sz="2800" b="1" kern="100" dirty="0">
                <a:solidFill>
                  <a:srgbClr val="00B050"/>
                </a:solidFill>
                <a:latin typeface="Times New Roman"/>
                <a:ea typeface="微软雅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如图，在三棱锥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S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ABC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中，平面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SAB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⊥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平面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SBC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AB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⊥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BC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，过点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作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AF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⊥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SB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，垂足为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求证：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BC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⊥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SA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82191" y="1460882"/>
            <a:ext cx="11412000" cy="464740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证明　</a:t>
            </a: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因为平面</a:t>
            </a:r>
            <a:r>
              <a:rPr lang="en-US" altLang="zh-CN" sz="2800" i="1" kern="100" spc="-100" dirty="0">
                <a:latin typeface="Times New Roman"/>
                <a:ea typeface="华文细黑"/>
                <a:cs typeface="Courier New"/>
              </a:rPr>
              <a:t>SAB</a:t>
            </a:r>
            <a:r>
              <a:rPr lang="en-US" altLang="zh-CN" sz="2800" kern="100" spc="-100" dirty="0">
                <a:latin typeface="宋体"/>
                <a:ea typeface="华文细黑"/>
                <a:cs typeface="Times New Roman"/>
              </a:rPr>
              <a:t>⊥</a:t>
            </a: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平面</a:t>
            </a:r>
            <a:r>
              <a:rPr lang="en-US" altLang="zh-CN" sz="2800" i="1" kern="100" spc="-100" dirty="0">
                <a:latin typeface="Times New Roman"/>
                <a:ea typeface="华文细黑"/>
                <a:cs typeface="Courier New"/>
              </a:rPr>
              <a:t>SBC</a:t>
            </a:r>
            <a:r>
              <a:rPr lang="zh-CN" altLang="zh-CN" sz="2800" kern="100" spc="-3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平面</a:t>
            </a:r>
            <a:r>
              <a:rPr lang="en-US" altLang="zh-CN" sz="2800" i="1" kern="100" spc="-100" dirty="0">
                <a:latin typeface="Times New Roman"/>
                <a:ea typeface="华文细黑"/>
                <a:cs typeface="Courier New"/>
              </a:rPr>
              <a:t>SAB</a:t>
            </a:r>
            <a:r>
              <a:rPr lang="en-US" altLang="zh-CN" sz="2800" kern="100" spc="-100" dirty="0">
                <a:latin typeface="宋体"/>
                <a:ea typeface="华文细黑"/>
                <a:cs typeface="Times New Roman"/>
              </a:rPr>
              <a:t>∩</a:t>
            </a: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平面</a:t>
            </a:r>
            <a:r>
              <a:rPr lang="en-US" altLang="zh-CN" sz="2800" i="1" kern="100" spc="-100" dirty="0">
                <a:latin typeface="Times New Roman"/>
                <a:ea typeface="华文细黑"/>
                <a:cs typeface="Courier New"/>
              </a:rPr>
              <a:t>SBC</a:t>
            </a: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spc="-100" dirty="0">
                <a:latin typeface="Times New Roman"/>
                <a:ea typeface="华文细黑"/>
                <a:cs typeface="Courier New"/>
              </a:rPr>
              <a:t>SB</a:t>
            </a:r>
            <a:r>
              <a:rPr lang="zh-CN" altLang="zh-CN" sz="2800" kern="100" spc="-300" dirty="0" smtClean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spc="-100" dirty="0" smtClean="0">
                <a:latin typeface="Times New Roman"/>
                <a:ea typeface="华文细黑"/>
                <a:cs typeface="Courier New"/>
              </a:rPr>
              <a:t>AF</a:t>
            </a:r>
            <a:r>
              <a:rPr lang="en-US" altLang="zh-CN" sz="2800" kern="100" spc="-100" dirty="0">
                <a:latin typeface="Cambria Math"/>
                <a:ea typeface="华文细黑"/>
                <a:cs typeface="Cambria Math"/>
              </a:rPr>
              <a:t>⊂</a:t>
            </a: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平面</a:t>
            </a:r>
            <a:r>
              <a:rPr lang="en-US" altLang="zh-CN" sz="2800" i="1" kern="100" spc="-100" dirty="0">
                <a:latin typeface="Times New Roman"/>
                <a:ea typeface="华文细黑"/>
                <a:cs typeface="Courier New"/>
              </a:rPr>
              <a:t>SAB</a:t>
            </a:r>
            <a:r>
              <a:rPr lang="zh-CN" altLang="zh-CN" sz="2800" kern="100" spc="-3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AF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⊥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SB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所以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AF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⊥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平面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SBC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又因为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BC</a:t>
            </a:r>
            <a:r>
              <a:rPr lang="en-US" altLang="zh-CN" sz="2800" kern="100" dirty="0">
                <a:latin typeface="Cambria Math"/>
                <a:ea typeface="华文细黑"/>
                <a:cs typeface="Cambria Math"/>
              </a:rPr>
              <a:t>⊂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平面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SBC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，所以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AF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⊥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BC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因为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AB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⊥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BC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AF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∩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所以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BC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⊥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平面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SAB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又因为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SA</a:t>
            </a:r>
            <a:r>
              <a:rPr lang="en-US" altLang="zh-CN" sz="2800" kern="100" dirty="0">
                <a:latin typeface="Cambria Math"/>
                <a:ea typeface="华文细黑"/>
                <a:cs typeface="Cambria Math"/>
              </a:rPr>
              <a:t>⊂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平面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SAB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，所以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BC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⊥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SA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pic>
        <p:nvPicPr>
          <p:cNvPr id="10" name="图片 9" descr="F:\2016赵瑊\同步\数学\创新 人A必修2\word\RJ2-175.TIF"/>
          <p:cNvPicPr/>
          <p:nvPr/>
        </p:nvPicPr>
        <p:blipFill>
          <a:blip r:embed="rId2" r:link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67414" y="2325291"/>
            <a:ext cx="3826777" cy="273598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8213270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9" grpId="0" uiExpand="1" build="allAtOnce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圆角矩形 5">
            <a:hlinkClick r:id="rId3" action="ppaction://hlinksldjump"/>
          </p:cNvPr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82191" y="117426"/>
            <a:ext cx="11412000" cy="270841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题型三　线线、线面、面面垂直的综合应用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微软雅黑"/>
                <a:cs typeface="Times New Roman"/>
              </a:rPr>
              <a:t>例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/>
                <a:ea typeface="微软雅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如图，直四棱柱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ABCD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C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D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中，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AB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∥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CD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AD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⊥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AD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 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AA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E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为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CD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上一点，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DE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EC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3.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证明：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BE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⊥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平面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BB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C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；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55105827"/>
              </p:ext>
            </p:extLst>
          </p:nvPr>
        </p:nvGraphicFramePr>
        <p:xfrm>
          <a:off x="1324000" y="1601019"/>
          <a:ext cx="647700" cy="571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5765" name="文档" r:id="rId5" imgW="654727" imgH="571191" progId="Word.Document.12">
                  <p:embed/>
                </p:oleObj>
              </mc:Choice>
              <mc:Fallback>
                <p:oleObj name="文档" r:id="rId5" imgW="654727" imgH="571191" progId="Word.Document.12">
                  <p:embed/>
                  <p:pic>
                    <p:nvPicPr>
                      <p:cNvPr id="0" name="对象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24000" y="1601019"/>
                        <a:ext cx="647700" cy="571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7" name="图片 6" descr="F:\2016赵瑊\同步\数学\创新 人A必修2\word\-124.TIF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05348" y="2834680"/>
            <a:ext cx="4384236" cy="348710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0613706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382191" y="117426"/>
            <a:ext cx="11412000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证明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过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作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CD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的垂线交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CD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于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50469062"/>
              </p:ext>
            </p:extLst>
          </p:nvPr>
        </p:nvGraphicFramePr>
        <p:xfrm>
          <a:off x="495300" y="1000572"/>
          <a:ext cx="11125200" cy="571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7978" name="文档" r:id="rId4" imgW="11129772" imgH="571551" progId="Word.Document.12">
                  <p:embed/>
                </p:oleObj>
              </mc:Choice>
              <mc:Fallback>
                <p:oleObj name="文档" r:id="rId4" imgW="11129772" imgH="571551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5300" y="1000572"/>
                        <a:ext cx="11125200" cy="571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对象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01468835"/>
              </p:ext>
            </p:extLst>
          </p:nvPr>
        </p:nvGraphicFramePr>
        <p:xfrm>
          <a:off x="495300" y="1720652"/>
          <a:ext cx="11125200" cy="571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7979" name="文档" r:id="rId7" imgW="11129772" imgH="571551" progId="Word.Document.12">
                  <p:embed/>
                </p:oleObj>
              </mc:Choice>
              <mc:Fallback>
                <p:oleObj name="文档" r:id="rId7" imgW="11129772" imgH="571551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5300" y="1720652"/>
                        <a:ext cx="11125200" cy="571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对象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66647681"/>
              </p:ext>
            </p:extLst>
          </p:nvPr>
        </p:nvGraphicFramePr>
        <p:xfrm>
          <a:off x="495300" y="2462039"/>
          <a:ext cx="11125200" cy="590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7980" name="文档" r:id="rId10" imgW="11129772" imgH="590267" progId="Word.Document.12">
                  <p:embed/>
                </p:oleObj>
              </mc:Choice>
              <mc:Fallback>
                <p:oleObj name="文档" r:id="rId10" imgW="11129772" imgH="590267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5300" y="2462039"/>
                        <a:ext cx="11125200" cy="5905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9" name="图片 8" descr="F:\2016赵瑊\同步\数学\创新 人A必修2\word\-125.TIF"/>
          <p:cNvPicPr/>
          <p:nvPr/>
        </p:nvPicPr>
        <p:blipFill>
          <a:blip r:embed="rId12" r:link="rId1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79381" y="280492"/>
            <a:ext cx="4114809" cy="3272807"/>
          </a:xfrm>
          <a:prstGeom prst="rect">
            <a:avLst/>
          </a:prstGeom>
          <a:noFill/>
          <a:ln>
            <a:noFill/>
          </a:ln>
        </p:spPr>
      </p:pic>
      <p:sp>
        <p:nvSpPr>
          <p:cNvPr id="13" name="矩形 12"/>
          <p:cNvSpPr/>
          <p:nvPr/>
        </p:nvSpPr>
        <p:spPr>
          <a:xfrm>
            <a:off x="382191" y="2988221"/>
            <a:ext cx="11412000" cy="198026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在</a:t>
            </a:r>
            <a:r>
              <a:rPr lang="en-US" altLang="zh-CN" sz="2800" kern="100" spc="-130" dirty="0">
                <a:latin typeface="宋体"/>
                <a:ea typeface="华文细黑"/>
                <a:cs typeface="Times New Roman"/>
              </a:rPr>
              <a:t>△</a:t>
            </a:r>
            <a:r>
              <a:rPr lang="en-US" altLang="zh-CN" sz="2800" i="1" kern="100" spc="-130" dirty="0" err="1">
                <a:latin typeface="Times New Roman"/>
                <a:ea typeface="华文细黑"/>
                <a:cs typeface="Courier New"/>
              </a:rPr>
              <a:t>BEC</a:t>
            </a:r>
            <a:r>
              <a:rPr lang="zh-CN" altLang="zh-CN" sz="2800" kern="100" spc="-130" dirty="0">
                <a:latin typeface="Times New Roman"/>
                <a:ea typeface="华文细黑"/>
                <a:cs typeface="Times New Roman"/>
              </a:rPr>
              <a:t>中</a:t>
            </a:r>
            <a:r>
              <a:rPr lang="zh-CN" altLang="zh-CN" sz="2800" kern="100" spc="-5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zh-CN" altLang="zh-CN" sz="2800" kern="100" spc="-130" dirty="0">
                <a:latin typeface="Times New Roman"/>
                <a:ea typeface="华文细黑"/>
                <a:cs typeface="Times New Roman"/>
              </a:rPr>
              <a:t>因为</a:t>
            </a:r>
            <a:r>
              <a:rPr lang="en-US" altLang="zh-CN" sz="2800" i="1" kern="100" spc="-130" dirty="0" err="1">
                <a:latin typeface="Times New Roman"/>
                <a:ea typeface="华文细黑"/>
                <a:cs typeface="Courier New"/>
              </a:rPr>
              <a:t>BE</a:t>
            </a:r>
            <a:r>
              <a:rPr lang="en-US" altLang="zh-CN" sz="2800" kern="100" spc="-130" baseline="30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spc="-13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spc="-130" dirty="0" err="1">
                <a:latin typeface="Times New Roman"/>
                <a:ea typeface="华文细黑"/>
                <a:cs typeface="Courier New"/>
              </a:rPr>
              <a:t>BC</a:t>
            </a:r>
            <a:r>
              <a:rPr lang="en-US" altLang="zh-CN" sz="2800" kern="100" spc="-130" baseline="30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spc="-13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spc="-130" dirty="0">
                <a:latin typeface="Times New Roman"/>
                <a:ea typeface="华文细黑"/>
                <a:cs typeface="Courier New"/>
              </a:rPr>
              <a:t>9</a:t>
            </a:r>
            <a:r>
              <a:rPr lang="zh-CN" altLang="zh-CN" sz="2800" kern="100" spc="-13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spc="-130" dirty="0" err="1">
                <a:latin typeface="Times New Roman"/>
                <a:ea typeface="华文细黑"/>
                <a:cs typeface="Courier New"/>
              </a:rPr>
              <a:t>EC</a:t>
            </a:r>
            <a:r>
              <a:rPr lang="en-US" altLang="zh-CN" sz="2800" kern="100" spc="-130" baseline="30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spc="-5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zh-CN" altLang="zh-CN" sz="2800" kern="100" spc="-130" dirty="0">
                <a:latin typeface="Times New Roman"/>
                <a:ea typeface="华文细黑"/>
                <a:cs typeface="Times New Roman"/>
              </a:rPr>
              <a:t>故</a:t>
            </a:r>
            <a:r>
              <a:rPr lang="en-US" altLang="zh-CN" sz="2800" i="1" kern="100" spc="-130" dirty="0" err="1">
                <a:latin typeface="Times New Roman"/>
                <a:ea typeface="华文细黑"/>
                <a:cs typeface="Courier New"/>
              </a:rPr>
              <a:t>BE</a:t>
            </a:r>
            <a:r>
              <a:rPr lang="en-US" altLang="zh-CN" sz="2800" kern="100" spc="-130" dirty="0" err="1">
                <a:latin typeface="宋体"/>
                <a:ea typeface="华文细黑"/>
                <a:cs typeface="Times New Roman"/>
              </a:rPr>
              <a:t>⊥</a:t>
            </a:r>
            <a:r>
              <a:rPr lang="en-US" altLang="zh-CN" sz="2800" i="1" kern="100" spc="-130" dirty="0" err="1">
                <a:latin typeface="Times New Roman"/>
                <a:ea typeface="华文细黑"/>
                <a:cs typeface="Courier New"/>
              </a:rPr>
              <a:t>BC</a:t>
            </a:r>
            <a:r>
              <a:rPr lang="en-US" altLang="zh-CN" sz="2800" kern="100" spc="-13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spc="-13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由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BB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⊥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平面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ABCD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得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BE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⊥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BB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又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BB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∩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BC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，所以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BE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⊥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平面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BB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C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C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14943741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750"/>
                            </p:stCondLst>
                            <p:childTnLst>
                              <p:par>
                                <p:cTn id="12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250"/>
                            </p:stCondLst>
                            <p:childTnLst>
                              <p:par>
                                <p:cTn id="20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000"/>
                            </p:stCondLst>
                            <p:childTnLst>
                              <p:par>
                                <p:cTn id="24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75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750"/>
                            </p:stCondLst>
                            <p:childTnLst>
                              <p:par>
                                <p:cTn id="28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75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500"/>
                            </p:stCondLst>
                            <p:childTnLst>
                              <p:par>
                                <p:cTn id="32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750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007305" y="0"/>
            <a:ext cx="972000" cy="118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1007304" y="198959"/>
            <a:ext cx="972001" cy="861770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学习目标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82055" y="1639119"/>
            <a:ext cx="10440000" cy="25958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理解直线和平面垂直、平面与平面垂直的性质定理，并能用文字、符号和图形语言描述定理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.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会用线面垂直、面面垂直的性质定理证明相关问题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.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3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理解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平行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与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垂直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之间的相互转化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22517993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圆角矩形 5">
            <a:hlinkClick r:id="rId2" action="ppaction://hlinksldjump"/>
          </p:cNvPr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82191" y="117426"/>
            <a:ext cx="11412000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求点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到平面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EA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C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的距离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sp>
        <p:nvSpPr>
          <p:cNvPr id="13" name="圆角矩形 12">
            <a:hlinkClick r:id="rId3" action="ppaction://hlinksldjump"/>
          </p:cNvPr>
          <p:cNvSpPr/>
          <p:nvPr/>
        </p:nvSpPr>
        <p:spPr>
          <a:xfrm>
            <a:off x="9714656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反思与感悟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7" name="图片 6" descr="F:\2016赵瑊\同步\数学\创新 人A必修2\word\-124.TIF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05348" y="1091129"/>
            <a:ext cx="4384236" cy="348710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4502677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382191" y="117426"/>
            <a:ext cx="11412000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三棱锥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E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C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的体积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13" name="对象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28982060"/>
              </p:ext>
            </p:extLst>
          </p:nvPr>
        </p:nvGraphicFramePr>
        <p:xfrm>
          <a:off x="495300" y="1965623"/>
          <a:ext cx="11125200" cy="581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0875" name="文档" r:id="rId4" imgW="11129772" imgH="580549" progId="Word.Document.12">
                  <p:embed/>
                </p:oleObj>
              </mc:Choice>
              <mc:Fallback>
                <p:oleObj name="文档" r:id="rId4" imgW="11129772" imgH="580549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5300" y="1965623"/>
                        <a:ext cx="11125200" cy="5810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对象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14312287"/>
              </p:ext>
            </p:extLst>
          </p:nvPr>
        </p:nvGraphicFramePr>
        <p:xfrm>
          <a:off x="495300" y="2833911"/>
          <a:ext cx="11125200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0876" name="文档" r:id="rId7" imgW="11129772" imgH="552475" progId="Word.Document.12">
                  <p:embed/>
                </p:oleObj>
              </mc:Choice>
              <mc:Fallback>
                <p:oleObj name="文档" r:id="rId7" imgW="11129772" imgH="552475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5300" y="2833911"/>
                        <a:ext cx="11125200" cy="5524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4" name="组合 3"/>
          <p:cNvGrpSpPr/>
          <p:nvPr/>
        </p:nvGrpSpPr>
        <p:grpSpPr>
          <a:xfrm>
            <a:off x="495300" y="969318"/>
            <a:ext cx="11125200" cy="885825"/>
            <a:chOff x="495300" y="1053530"/>
            <a:chExt cx="11125200" cy="885825"/>
          </a:xfrm>
        </p:grpSpPr>
        <p:graphicFrame>
          <p:nvGraphicFramePr>
            <p:cNvPr id="9" name="对象 8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4180928728"/>
                </p:ext>
              </p:extLst>
            </p:nvPr>
          </p:nvGraphicFramePr>
          <p:xfrm>
            <a:off x="495300" y="1053530"/>
            <a:ext cx="11125200" cy="88582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60877" name="文档" r:id="rId10" imgW="11129772" imgH="885760" progId="Word.Document.12">
                    <p:embed/>
                  </p:oleObj>
                </mc:Choice>
                <mc:Fallback>
                  <p:oleObj name="文档" r:id="rId10" imgW="11129772" imgH="885760" progId="Word.Document.12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1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95300" y="1053530"/>
                          <a:ext cx="11125200" cy="885825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" name="对象 2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972566851"/>
                </p:ext>
              </p:extLst>
            </p:nvPr>
          </p:nvGraphicFramePr>
          <p:xfrm>
            <a:off x="1909217" y="1235646"/>
            <a:ext cx="971550" cy="55245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60878" name="Equation" r:id="rId12" imgW="418918" imgH="241195" progId="Equation.DSMT4">
                    <p:embed/>
                  </p:oleObj>
                </mc:Choice>
                <mc:Fallback>
                  <p:oleObj name="Equation" r:id="rId12" imgW="418918" imgH="241195" progId="Equation.DSMT4">
                    <p:embed/>
                    <p:pic>
                      <p:nvPicPr>
                        <p:cNvPr id="0" name="Object 1488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3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909217" y="1235646"/>
                          <a:ext cx="971550" cy="552450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aphicFrame>
        <p:nvGraphicFramePr>
          <p:cNvPr id="12" name="对象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98985513"/>
              </p:ext>
            </p:extLst>
          </p:nvPr>
        </p:nvGraphicFramePr>
        <p:xfrm>
          <a:off x="495300" y="3727351"/>
          <a:ext cx="11125200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0879" name="文档" r:id="rId15" imgW="11129772" imgH="552475" progId="Word.Document.12">
                  <p:embed/>
                </p:oleObj>
              </mc:Choice>
              <mc:Fallback>
                <p:oleObj name="文档" r:id="rId15" imgW="11129772" imgH="552475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5300" y="3727351"/>
                        <a:ext cx="11125200" cy="5524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0" name="组合 9"/>
          <p:cNvGrpSpPr/>
          <p:nvPr/>
        </p:nvGrpSpPr>
        <p:grpSpPr>
          <a:xfrm>
            <a:off x="495300" y="4596011"/>
            <a:ext cx="11125200" cy="600075"/>
            <a:chOff x="495300" y="4438650"/>
            <a:chExt cx="11125200" cy="600075"/>
          </a:xfrm>
        </p:grpSpPr>
        <p:graphicFrame>
          <p:nvGraphicFramePr>
            <p:cNvPr id="16" name="对象 15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797522008"/>
                </p:ext>
              </p:extLst>
            </p:nvPr>
          </p:nvGraphicFramePr>
          <p:xfrm>
            <a:off x="495300" y="4438650"/>
            <a:ext cx="11125200" cy="60007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60880" name="文档" r:id="rId18" imgW="11129772" imgH="552475" progId="Word.Document.12">
                    <p:embed/>
                  </p:oleObj>
                </mc:Choice>
                <mc:Fallback>
                  <p:oleObj name="文档" r:id="rId18" imgW="11129772" imgH="552475" progId="Word.Document.12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9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95300" y="4438650"/>
                          <a:ext cx="11125200" cy="600075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8" name="对象 7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027040418"/>
                </p:ext>
              </p:extLst>
            </p:nvPr>
          </p:nvGraphicFramePr>
          <p:xfrm>
            <a:off x="848147" y="4451995"/>
            <a:ext cx="942975" cy="56197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60881" name="Equation" r:id="rId20" imgW="406224" imgH="241195" progId="Equation.DSMT4">
                    <p:embed/>
                  </p:oleObj>
                </mc:Choice>
                <mc:Fallback>
                  <p:oleObj name="Equation" r:id="rId20" imgW="406224" imgH="241195" progId="Equation.DSMT4">
                    <p:embed/>
                    <p:pic>
                      <p:nvPicPr>
                        <p:cNvPr id="0" name="Object 1502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1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848147" y="4451995"/>
                          <a:ext cx="942975" cy="561975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17" name="矩形 16"/>
          <p:cNvSpPr/>
          <p:nvPr/>
        </p:nvSpPr>
        <p:spPr>
          <a:xfrm>
            <a:off x="382191" y="5271999"/>
            <a:ext cx="11412000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设点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到平面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C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E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的距离为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d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sp>
        <p:nvSpPr>
          <p:cNvPr id="18" name="圆角矩形 17">
            <a:hlinkClick r:id="rId22" action="ppaction://hlinksldjump"/>
          </p:cNvPr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9" name="圆角矩形 18">
            <a:hlinkClick r:id="rId23" action="ppaction://hlinksldjump"/>
          </p:cNvPr>
          <p:cNvSpPr/>
          <p:nvPr/>
        </p:nvSpPr>
        <p:spPr>
          <a:xfrm>
            <a:off x="9714656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反思与感悟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118992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750"/>
                            </p:stCondLst>
                            <p:childTnLst>
                              <p:par>
                                <p:cTn id="2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500"/>
                            </p:stCondLst>
                            <p:childTnLst>
                              <p:par>
                                <p:cTn id="2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14" name="对象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54896435"/>
              </p:ext>
            </p:extLst>
          </p:nvPr>
        </p:nvGraphicFramePr>
        <p:xfrm>
          <a:off x="495300" y="1410891"/>
          <a:ext cx="11125200" cy="847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9094" name="文档" r:id="rId4" imgW="11129772" imgH="853368" progId="Word.Document.12">
                  <p:embed/>
                </p:oleObj>
              </mc:Choice>
              <mc:Fallback>
                <p:oleObj name="文档" r:id="rId4" imgW="11129772" imgH="853368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5300" y="1410891"/>
                        <a:ext cx="11125200" cy="8477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圆角矩形 14">
            <a:hlinkClick r:id="rId6" action="ppaction://hlinksldjump"/>
          </p:cNvPr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反思与感悟</a:t>
            </a:r>
          </a:p>
        </p:txBody>
      </p:sp>
      <p:graphicFrame>
        <p:nvGraphicFramePr>
          <p:cNvPr id="12" name="对象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46297756"/>
              </p:ext>
            </p:extLst>
          </p:nvPr>
        </p:nvGraphicFramePr>
        <p:xfrm>
          <a:off x="495300" y="2519586"/>
          <a:ext cx="11125200" cy="847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9095" name="文档" r:id="rId8" imgW="11129772" imgH="853368" progId="Word.Document.12">
                  <p:embed/>
                </p:oleObj>
              </mc:Choice>
              <mc:Fallback>
                <p:oleObj name="文档" r:id="rId8" imgW="11129772" imgH="853368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5300" y="2519586"/>
                        <a:ext cx="11125200" cy="8477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1" name="组合 10"/>
          <p:cNvGrpSpPr/>
          <p:nvPr/>
        </p:nvGrpSpPr>
        <p:grpSpPr>
          <a:xfrm>
            <a:off x="495300" y="287338"/>
            <a:ext cx="11125200" cy="1076325"/>
            <a:chOff x="495300" y="261442"/>
            <a:chExt cx="11125200" cy="1076325"/>
          </a:xfrm>
        </p:grpSpPr>
        <p:graphicFrame>
          <p:nvGraphicFramePr>
            <p:cNvPr id="13" name="对象 12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147444755"/>
                </p:ext>
              </p:extLst>
            </p:nvPr>
          </p:nvGraphicFramePr>
          <p:xfrm>
            <a:off x="495300" y="261442"/>
            <a:ext cx="11125200" cy="107632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59096" name="文档" r:id="rId11" imgW="11129772" imgH="1079757" progId="Word.Document.12">
                    <p:embed/>
                  </p:oleObj>
                </mc:Choice>
                <mc:Fallback>
                  <p:oleObj name="文档" r:id="rId11" imgW="11129772" imgH="1079757" progId="Word.Document.12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2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95300" y="261442"/>
                          <a:ext cx="11125200" cy="1076325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6" name="对象 5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217630186"/>
                </p:ext>
              </p:extLst>
            </p:nvPr>
          </p:nvGraphicFramePr>
          <p:xfrm>
            <a:off x="6013673" y="447031"/>
            <a:ext cx="942975" cy="56197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59097" name="Equation" r:id="rId13" imgW="406224" imgH="241195" progId="Equation.DSMT4">
                    <p:embed/>
                  </p:oleObj>
                </mc:Choice>
                <mc:Fallback>
                  <p:oleObj name="Equation" r:id="rId13" imgW="406224" imgH="241195" progId="Equation.DSMT4">
                    <p:embed/>
                    <p:pic>
                      <p:nvPicPr>
                        <p:cNvPr id="0" name="Object 16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6013673" y="447031"/>
                          <a:ext cx="942975" cy="561975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</p:spTree>
    <p:extLst>
      <p:ext uri="{BB962C8B-B14F-4D97-AF65-F5344CB8AC3E}">
        <p14:creationId xmlns:p14="http://schemas.microsoft.com/office/powerpoint/2010/main" val="27548963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9834779" y="-26590"/>
            <a:ext cx="2256178" cy="880109"/>
            <a:chOff x="7918" y="920823"/>
            <a:chExt cx="1721438" cy="733424"/>
          </a:xfrm>
        </p:grpSpPr>
        <p:pic>
          <p:nvPicPr>
            <p:cNvPr id="7" name="图片 6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920823"/>
              <a:ext cx="1717743" cy="733424"/>
            </a:xfrm>
            <a:prstGeom prst="rect">
              <a:avLst/>
            </a:prstGeom>
          </p:spPr>
        </p:pic>
        <p:sp>
          <p:nvSpPr>
            <p:cNvPr id="8" name="TextBox 7"/>
            <p:cNvSpPr txBox="1"/>
            <p:nvPr userDrawn="1"/>
          </p:nvSpPr>
          <p:spPr>
            <a:xfrm>
              <a:off x="7918" y="991413"/>
              <a:ext cx="160858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00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反思与感悟</a:t>
              </a:r>
              <a:endParaRPr lang="zh-CN" altLang="en-US" sz="30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sp>
        <p:nvSpPr>
          <p:cNvPr id="9" name="矩形 8"/>
          <p:cNvSpPr/>
          <p:nvPr/>
        </p:nvSpPr>
        <p:spPr>
          <a:xfrm>
            <a:off x="2094" y="1312987"/>
            <a:ext cx="12204000" cy="3924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35149" y="1553706"/>
            <a:ext cx="11305256" cy="327292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证明线面垂直，一种方法是利用线面垂直的判定定理，另一种方法是利用面面垂直的性质定理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本题已知面面垂直，故可考虑面面垂直的性质定理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利用面面垂直的性质定理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证明线面垂直的问题时，要注意以下三点：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两个平面垂直；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直线必须在其中一个平面内；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(3)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直线必须垂直于它们的交线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2125771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82191" y="-2713"/>
            <a:ext cx="11412000" cy="198026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B050"/>
                </a:solidFill>
                <a:latin typeface="Times New Roman"/>
                <a:ea typeface="微软雅黑"/>
                <a:cs typeface="Times New Roman"/>
              </a:rPr>
              <a:t>跟踪训练</a:t>
            </a:r>
            <a:r>
              <a:rPr lang="en-US" altLang="zh-CN" sz="2800" b="1" kern="100" dirty="0">
                <a:solidFill>
                  <a:srgbClr val="00B050"/>
                </a:solidFill>
                <a:latin typeface="Times New Roman"/>
                <a:ea typeface="微软雅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如图，在四棱锥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P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ABCD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中，底面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ABCD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是边长为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的菱形，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∠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DAB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60°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，侧面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PAD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为等边三角形，其所在平面垂直于底面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ABCD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求证：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AD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⊥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PB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；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82191" y="1956361"/>
            <a:ext cx="11412000" cy="456558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证明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设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G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为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AD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的中点，连接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PG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BG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，如图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因为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△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PAD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为等边三角形，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所以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PG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⊥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AD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在菱形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ABCD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中，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∠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DAB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60°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G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为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AD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的中点，所以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BG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⊥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AD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又因为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BG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∩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PG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G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，所以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AD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⊥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平面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PGB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因为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PB</a:t>
            </a:r>
            <a:r>
              <a:rPr lang="en-US" altLang="zh-CN" sz="2800" kern="100" dirty="0">
                <a:latin typeface="Cambria Math"/>
                <a:ea typeface="华文细黑"/>
                <a:cs typeface="Cambria Math"/>
              </a:rPr>
              <a:t>⊂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平面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PGB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，所以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AD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⊥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PB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pic>
        <p:nvPicPr>
          <p:cNvPr id="8" name="图片 7" descr="F:\2016赵瑊\同步\数学\创新 人A必修2\word\RJ2-178.TIF"/>
          <p:cNvPicPr/>
          <p:nvPr/>
        </p:nvPicPr>
        <p:blipFill>
          <a:blip r:embed="rId2" r:link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83438" y="1404045"/>
            <a:ext cx="3610753" cy="2422053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图片 8" descr="F:\2016赵瑊\同步\数学\创新 人A必修2\word\RJ2-179.TIF"/>
          <p:cNvPicPr/>
          <p:nvPr/>
        </p:nvPicPr>
        <p:blipFill>
          <a:blip r:embed="rId4" r:link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83438" y="3917313"/>
            <a:ext cx="3610753" cy="242205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3635048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500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7" grpId="0" build="allAtOnce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81607" y="-2713"/>
            <a:ext cx="11628000" cy="1415748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spc="-130" dirty="0">
                <a:latin typeface="Times New Roman"/>
                <a:ea typeface="华文细黑"/>
                <a:cs typeface="Times New Roman"/>
              </a:rPr>
              <a:t>若</a:t>
            </a:r>
            <a:r>
              <a:rPr lang="en-US" altLang="zh-CN" sz="2800" i="1" kern="100" spc="-130" dirty="0">
                <a:latin typeface="Times New Roman"/>
                <a:ea typeface="华文细黑"/>
                <a:cs typeface="Courier New"/>
              </a:rPr>
              <a:t>E</a:t>
            </a:r>
            <a:r>
              <a:rPr lang="zh-CN" altLang="zh-CN" sz="2800" kern="100" spc="-130" dirty="0">
                <a:latin typeface="Times New Roman"/>
                <a:ea typeface="华文细黑"/>
                <a:cs typeface="Times New Roman"/>
              </a:rPr>
              <a:t>为</a:t>
            </a:r>
            <a:r>
              <a:rPr lang="en-US" altLang="zh-CN" sz="2800" i="1" kern="100" spc="-130" dirty="0">
                <a:latin typeface="Times New Roman"/>
                <a:ea typeface="华文细黑"/>
                <a:cs typeface="Courier New"/>
              </a:rPr>
              <a:t>BC</a:t>
            </a:r>
            <a:r>
              <a:rPr lang="zh-CN" altLang="zh-CN" sz="2800" kern="100" spc="-130" dirty="0">
                <a:latin typeface="Times New Roman"/>
                <a:ea typeface="华文细黑"/>
                <a:cs typeface="Times New Roman"/>
              </a:rPr>
              <a:t>边上的中点</a:t>
            </a:r>
            <a:r>
              <a:rPr lang="zh-CN" altLang="zh-CN" sz="2800" kern="100" spc="-9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zh-CN" altLang="zh-CN" sz="2800" kern="100" spc="-130" dirty="0">
                <a:latin typeface="Times New Roman"/>
                <a:ea typeface="华文细黑"/>
                <a:cs typeface="Times New Roman"/>
              </a:rPr>
              <a:t>能否在</a:t>
            </a:r>
            <a:r>
              <a:rPr lang="en-US" altLang="zh-CN" sz="2800" i="1" kern="100" spc="-130" dirty="0">
                <a:latin typeface="Times New Roman"/>
                <a:ea typeface="华文细黑"/>
                <a:cs typeface="Courier New"/>
              </a:rPr>
              <a:t>PC</a:t>
            </a:r>
            <a:r>
              <a:rPr lang="zh-CN" altLang="zh-CN" sz="2800" kern="100" spc="-130" dirty="0">
                <a:latin typeface="Times New Roman"/>
                <a:ea typeface="华文细黑"/>
                <a:cs typeface="Times New Roman"/>
              </a:rPr>
              <a:t>棱上找到一点</a:t>
            </a:r>
            <a:r>
              <a:rPr lang="en-US" altLang="zh-CN" sz="2800" i="1" kern="100" spc="-130" dirty="0">
                <a:latin typeface="Times New Roman"/>
                <a:ea typeface="华文细黑"/>
                <a:cs typeface="Courier New"/>
              </a:rPr>
              <a:t>F</a:t>
            </a:r>
            <a:r>
              <a:rPr lang="zh-CN" altLang="zh-CN" sz="2800" kern="100" spc="-9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zh-CN" altLang="zh-CN" sz="2800" kern="100" spc="-130" dirty="0">
                <a:latin typeface="Times New Roman"/>
                <a:ea typeface="华文细黑"/>
                <a:cs typeface="Times New Roman"/>
              </a:rPr>
              <a:t>使平面</a:t>
            </a:r>
            <a:r>
              <a:rPr lang="en-US" altLang="zh-CN" sz="2800" i="1" kern="100" spc="-130" dirty="0" err="1">
                <a:latin typeface="Times New Roman"/>
                <a:ea typeface="华文细黑"/>
                <a:cs typeface="Courier New"/>
              </a:rPr>
              <a:t>DEF</a:t>
            </a:r>
            <a:r>
              <a:rPr lang="en-US" altLang="zh-CN" sz="2800" kern="100" spc="-300" dirty="0">
                <a:latin typeface="宋体"/>
                <a:ea typeface="华文细黑"/>
                <a:cs typeface="Times New Roman"/>
              </a:rPr>
              <a:t>⊥</a:t>
            </a:r>
            <a:r>
              <a:rPr lang="zh-CN" altLang="zh-CN" sz="2800" kern="100" spc="-130" dirty="0">
                <a:latin typeface="Times New Roman"/>
                <a:ea typeface="华文细黑"/>
                <a:cs typeface="Times New Roman"/>
              </a:rPr>
              <a:t>平面</a:t>
            </a:r>
            <a:r>
              <a:rPr lang="en-US" altLang="zh-CN" sz="2800" i="1" kern="100" spc="-130" dirty="0" err="1">
                <a:latin typeface="Times New Roman"/>
                <a:ea typeface="华文细黑"/>
                <a:cs typeface="Courier New"/>
              </a:rPr>
              <a:t>ABCD</a:t>
            </a:r>
            <a:r>
              <a:rPr lang="zh-CN" altLang="zh-CN" sz="2800" kern="100" spc="-900" dirty="0">
                <a:latin typeface="Times New Roman"/>
                <a:ea typeface="华文细黑"/>
                <a:cs typeface="Times New Roman"/>
              </a:rPr>
              <a:t>？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并证明你的结论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81607" y="1314223"/>
            <a:ext cx="11628000" cy="529373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当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为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PC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的中点时，满足平面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DEF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⊥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平面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ABCD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如图，设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为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PC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的中点，则在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△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PBC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中，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EF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∥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PB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在菱形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ABCD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中，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GB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∥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DE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而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EF</a:t>
            </a:r>
            <a:r>
              <a:rPr lang="en-US" altLang="zh-CN" sz="2800" kern="100" dirty="0">
                <a:latin typeface="Cambria Math"/>
                <a:ea typeface="华文细黑"/>
                <a:cs typeface="Cambria Math"/>
              </a:rPr>
              <a:t>⊂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平面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DEF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DE</a:t>
            </a:r>
            <a:r>
              <a:rPr lang="en-US" altLang="zh-CN" sz="2800" kern="100" dirty="0">
                <a:latin typeface="Cambria Math"/>
                <a:ea typeface="华文细黑"/>
                <a:cs typeface="Cambria Math"/>
              </a:rPr>
              <a:t>⊂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平面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DEF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EF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∩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DE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E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所以平面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DEF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∥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平面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PGB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由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，得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PG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⊥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平面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ABCD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PG</a:t>
            </a:r>
            <a:r>
              <a:rPr lang="en-US" altLang="zh-CN" sz="2800" kern="100" dirty="0">
                <a:latin typeface="Cambria Math"/>
                <a:ea typeface="华文细黑"/>
                <a:cs typeface="Cambria Math"/>
              </a:rPr>
              <a:t>⊂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平面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PGB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所以平面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PGB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⊥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平面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ABCD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所以平面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DEF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⊥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平面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ABCD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pic>
        <p:nvPicPr>
          <p:cNvPr id="8" name="图片 7" descr="F:\2016赵瑊\同步\数学\创新 人A必修2\word\RJ2-178.TIF"/>
          <p:cNvPicPr/>
          <p:nvPr/>
        </p:nvPicPr>
        <p:blipFill>
          <a:blip r:embed="rId2" r:link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83438" y="1404045"/>
            <a:ext cx="3610753" cy="242205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2961723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500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500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7" grpId="0" uiExpand="1" build="allAtOnce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圆角矩形 6">
            <a:hlinkClick r:id="rId2" action="ppaction://hlinksldjump"/>
          </p:cNvPr>
          <p:cNvSpPr/>
          <p:nvPr/>
        </p:nvSpPr>
        <p:spPr>
          <a:xfrm>
            <a:off x="10052544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1" name="圆角矩形 10">
            <a:hlinkClick r:id="rId3" action="ppaction://hlinksldjump"/>
          </p:cNvPr>
          <p:cNvSpPr/>
          <p:nvPr/>
        </p:nvSpPr>
        <p:spPr>
          <a:xfrm>
            <a:off x="8703442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解后反思</a:t>
            </a:r>
          </a:p>
        </p:txBody>
      </p:sp>
      <p:sp>
        <p:nvSpPr>
          <p:cNvPr id="9" name="矩形 8"/>
          <p:cNvSpPr/>
          <p:nvPr/>
        </p:nvSpPr>
        <p:spPr>
          <a:xfrm>
            <a:off x="382191" y="899989"/>
            <a:ext cx="11412000" cy="198026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微软雅黑"/>
                <a:cs typeface="Times New Roman"/>
              </a:rPr>
              <a:t>例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/>
                <a:ea typeface="微软雅黑"/>
                <a:cs typeface="Courier New"/>
              </a:rPr>
              <a:t>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如图，在直四棱柱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C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D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ABCD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中，当底面四边形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ABCD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满足什么条件时，有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C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⊥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D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？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注：写出一个你认为正确的条件即可，不必考虑所有可能的情形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sp>
        <p:nvSpPr>
          <p:cNvPr id="21" name="圆角矩形 20">
            <a:hlinkClick r:id="rId4" action="ppaction://hlinksldjump"/>
          </p:cNvPr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返回</a:t>
            </a:r>
            <a:endParaRPr lang="zh-CN" altLang="en-US" sz="1400" dirty="0">
              <a:solidFill>
                <a:srgbClr val="0000CC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-802" y="261442"/>
            <a:ext cx="1703343" cy="576064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1848637" y="157160"/>
            <a:ext cx="9782968" cy="693307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en-US" sz="2800" b="1" kern="100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  <a:cs typeface="Times New Roman"/>
              </a:rPr>
              <a:t>条件开放型</a:t>
            </a:r>
            <a:endParaRPr lang="zh-CN" altLang="zh-CN" sz="1050" b="1" kern="100" dirty="0">
              <a:solidFill>
                <a:srgbClr val="0000FF"/>
              </a:solidFill>
              <a:effectLst/>
              <a:latin typeface="微软雅黑" pitchFamily="34" charset="-122"/>
              <a:ea typeface="微软雅黑" pitchFamily="34" charset="-122"/>
              <a:cs typeface="Courier New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18542" y="261442"/>
            <a:ext cx="1584000" cy="5395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5000"/>
              </a:lnSpc>
              <a:spcBef>
                <a:spcPts val="400"/>
              </a:spcBef>
            </a:pPr>
            <a:r>
              <a:rPr lang="zh-CN" altLang="en-US" sz="2400" b="1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解题技巧</a:t>
            </a:r>
            <a:endParaRPr lang="zh-CN" altLang="en-US" sz="2400" dirty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2" name="图片 11" descr="F:\2016赵瑊\同步\数学\创新 人A必修2\word\RJ2-180.TIF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92047" y="2690663"/>
            <a:ext cx="2592288" cy="374510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2920048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29358600"/>
              </p:ext>
            </p:extLst>
          </p:nvPr>
        </p:nvGraphicFramePr>
        <p:xfrm>
          <a:off x="514350" y="261442"/>
          <a:ext cx="11268075" cy="1885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9768" name="文档" r:id="rId4" imgW="11272659" imgH="1888854" progId="Word.Document.12">
                  <p:embed/>
                </p:oleObj>
              </mc:Choice>
              <mc:Fallback>
                <p:oleObj name="文档" r:id="rId4" imgW="11272659" imgH="1888854" progId="Word.Document.12">
                  <p:embed/>
                  <p:pic>
                    <p:nvPicPr>
                      <p:cNvPr id="0" name="对象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4350" y="261442"/>
                        <a:ext cx="11268075" cy="18859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矩形 10"/>
          <p:cNvSpPr/>
          <p:nvPr/>
        </p:nvSpPr>
        <p:spPr>
          <a:xfrm>
            <a:off x="382190" y="1898576"/>
            <a:ext cx="11412000" cy="391925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因为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BD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∥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D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，所以要使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C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⊥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D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，需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C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⊥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BD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又因为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⊥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平面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ABCD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⊥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BD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∩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所以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BD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⊥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平面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AC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因为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AC</a:t>
            </a:r>
            <a:r>
              <a:rPr lang="en-US" altLang="zh-CN" sz="2800" kern="100" dirty="0">
                <a:latin typeface="Cambria Math"/>
                <a:ea typeface="华文细黑"/>
                <a:cs typeface="Cambria Math"/>
              </a:rPr>
              <a:t>⊂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平面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，所以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AC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⊥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BD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由以上分析，知要使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C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⊥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D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，需使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AC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⊥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BD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或任何能推导出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AC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⊥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BD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的条件，如四边形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ABCD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是正方形、菱形等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sp>
        <p:nvSpPr>
          <p:cNvPr id="17" name="圆角矩形 16">
            <a:hlinkClick r:id="rId6" action="ppaction://hlinksldjump"/>
          </p:cNvPr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解后反思</a:t>
            </a:r>
          </a:p>
        </p:txBody>
      </p:sp>
    </p:spTree>
    <p:extLst>
      <p:ext uri="{BB962C8B-B14F-4D97-AF65-F5344CB8AC3E}">
        <p14:creationId xmlns:p14="http://schemas.microsoft.com/office/powerpoint/2010/main" val="13957583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75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75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75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750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750"/>
                            </p:stCondLst>
                            <p:childTnLst>
                              <p:par>
                                <p:cTn id="2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750"/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2095" y="1773914"/>
            <a:ext cx="12190413" cy="2736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9839622" y="-26590"/>
            <a:ext cx="2251335" cy="880109"/>
            <a:chOff x="11613" y="920823"/>
            <a:chExt cx="1717743" cy="733424"/>
          </a:xfrm>
        </p:grpSpPr>
        <p:pic>
          <p:nvPicPr>
            <p:cNvPr id="7" name="图片 6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920823"/>
              <a:ext cx="1717743" cy="733424"/>
            </a:xfrm>
            <a:prstGeom prst="rect">
              <a:avLst/>
            </a:prstGeom>
          </p:spPr>
        </p:pic>
        <p:sp>
          <p:nvSpPr>
            <p:cNvPr id="8" name="TextBox 7"/>
            <p:cNvSpPr txBox="1"/>
            <p:nvPr userDrawn="1"/>
          </p:nvSpPr>
          <p:spPr>
            <a:xfrm>
              <a:off x="157834" y="991413"/>
              <a:ext cx="131504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000" dirty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解后反思</a:t>
              </a:r>
            </a:p>
          </p:txBody>
        </p:sp>
      </p:grpSp>
      <p:sp>
        <p:nvSpPr>
          <p:cNvPr id="10" name="矩形 9"/>
          <p:cNvSpPr/>
          <p:nvPr/>
        </p:nvSpPr>
        <p:spPr>
          <a:xfrm>
            <a:off x="425624" y="2046470"/>
            <a:ext cx="11305256" cy="198026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此题是对条件开放的，因此解决此类问题时一般从结论入手，分析得到该结论所需的条件，逐步使问题简化，最终得证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这种解决问题的技巧在今后的学习中经常会用到，注意掌握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3" name="圆角矩形 12">
            <a:hlinkClick r:id="rId3" action="ppaction://hlinksldjump"/>
          </p:cNvPr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返回</a:t>
            </a:r>
            <a:endParaRPr lang="zh-CN" altLang="en-US" sz="1400" dirty="0">
              <a:solidFill>
                <a:srgbClr val="0000CC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830254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 20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-1" y="-2177"/>
            <a:ext cx="12190414" cy="551330"/>
          </a:xfrm>
          <a:prstGeom prst="rect">
            <a:avLst/>
          </a:prstGeom>
          <a:pattFill prst="ltUpDiag">
            <a:fgClr>
              <a:srgbClr val="FFB757"/>
            </a:fgClr>
            <a:bgClr>
              <a:srgbClr val="FF9400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r>
              <a:rPr lang="zh-CN" altLang="en-US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当堂检测</a:t>
            </a:r>
            <a:endParaRPr lang="zh-CN" altLang="en-US" sz="4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9839622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solidFill>
                  <a:srgbClr val="C00000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10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027471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11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0709808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12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1144901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sp>
        <p:nvSpPr>
          <p:cNvPr id="13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157999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</a:p>
        </p:txBody>
      </p:sp>
      <p:sp>
        <p:nvSpPr>
          <p:cNvPr id="19" name="圆角矩形 18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82191" y="587097"/>
            <a:ext cx="11412000" cy="327292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在空间中，下列命题正确的是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A.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垂直于同一条直线的两直线平行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B.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平行于同一条直线的两个平面平行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C.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垂直于同一平面的两个平面平行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D.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垂直于同一平面的两条直线平行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82191" y="3836778"/>
            <a:ext cx="11412000" cy="270841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解析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项中垂直于同一条直线的两直线可能平行、异面或相交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；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项中平行于同一条直线的两个平面可能平行或相交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；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项中垂直于同一平面的两个平面可能平行或相交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；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D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项正确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5600675" y="781099"/>
            <a:ext cx="44435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 smtClean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D</a:t>
            </a:r>
            <a:endParaRPr lang="zh-CN" altLang="en-US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24660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  <p:bldLst>
      <p:bldP spid="15" grpId="0" uiExpand="1" build="allAtOnce"/>
      <p:bldP spid="2" grpId="0"/>
      <p:bldP spid="2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hlinkClick r:id="rId2" action="ppaction://hlinksldjump"/>
          </p:cNvPr>
          <p:cNvSpPr txBox="1"/>
          <p:nvPr/>
        </p:nvSpPr>
        <p:spPr>
          <a:xfrm>
            <a:off x="3494683" y="2056065"/>
            <a:ext cx="5149378" cy="615549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知识梳理               </a:t>
            </a:r>
            <a:r>
              <a:rPr lang="zh-CN" altLang="en-US" sz="2600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自主学习</a:t>
            </a:r>
            <a:endParaRPr lang="zh-CN" altLang="en-US" sz="2600" dirty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TextBox 4">
            <a:hlinkClick r:id="rId3" action="ppaction://hlinksldjump"/>
          </p:cNvPr>
          <p:cNvSpPr txBox="1"/>
          <p:nvPr/>
        </p:nvSpPr>
        <p:spPr>
          <a:xfrm>
            <a:off x="3493392" y="3174285"/>
            <a:ext cx="5150668" cy="615549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题型探究               </a:t>
            </a:r>
            <a:r>
              <a:rPr lang="zh-CN" altLang="en-US" sz="2600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重点突破</a:t>
            </a:r>
            <a:endParaRPr lang="zh-CN" altLang="en-US" sz="2600" dirty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TextBox 5">
            <a:hlinkClick r:id="rId4" action="ppaction://hlinksldjump"/>
          </p:cNvPr>
          <p:cNvSpPr txBox="1"/>
          <p:nvPr/>
        </p:nvSpPr>
        <p:spPr>
          <a:xfrm>
            <a:off x="3494683" y="4297838"/>
            <a:ext cx="5149377" cy="615549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当堂检测               </a:t>
            </a:r>
            <a:r>
              <a:rPr lang="zh-CN" altLang="en-US" sz="2600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自查自纠</a:t>
            </a:r>
            <a:endParaRPr lang="zh-CN" altLang="en-US" sz="2600" dirty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3443857" y="2693023"/>
            <a:ext cx="5148000" cy="0"/>
          </a:xfrm>
          <a:prstGeom prst="line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8" name="矩形 7"/>
          <p:cNvSpPr/>
          <p:nvPr/>
        </p:nvSpPr>
        <p:spPr>
          <a:xfrm>
            <a:off x="1007305" y="0"/>
            <a:ext cx="972000" cy="118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1007304" y="198959"/>
            <a:ext cx="972001" cy="861770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栏目索引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3443857" y="3817493"/>
            <a:ext cx="5148000" cy="0"/>
          </a:xfrm>
          <a:prstGeom prst="line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3443857" y="4941962"/>
            <a:ext cx="5148000" cy="0"/>
          </a:xfrm>
          <a:prstGeom prst="line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330349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9" name="圆角矩形 18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382191" y="587574"/>
            <a:ext cx="11412000" cy="464740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关于直线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m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与平面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α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β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，有下列四个命题：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①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若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m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∥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α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∥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β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，且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α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∥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β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，则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m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∥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；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②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若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m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⊥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α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⊥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β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，且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α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⊥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β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，则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m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⊥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；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③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若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m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⊥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α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∥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β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，且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α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∥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β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，则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m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⊥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；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④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若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m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∥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α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⊥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β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，且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α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⊥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β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，则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m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∥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其中真命题的序号是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A.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①②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 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          B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③④  </a:t>
            </a: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    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C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①④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 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          D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②③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925441" y="3986808"/>
            <a:ext cx="44435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smtClean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D</a:t>
            </a:r>
            <a:endParaRPr lang="zh-CN" altLang="en-US" sz="2800" b="1" dirty="0">
              <a:solidFill>
                <a:srgbClr val="C00000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82191" y="5095503"/>
            <a:ext cx="11412000" cy="133393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解析　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①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m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可能异面、相交或平行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，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④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m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可能平行、异面或相交，所以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①④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错误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sp>
        <p:nvSpPr>
          <p:cNvPr id="12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9839622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13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027471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solidFill>
                  <a:srgbClr val="C00000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14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0709808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15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1144901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sp>
        <p:nvSpPr>
          <p:cNvPr id="17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157999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</a:p>
        </p:txBody>
      </p:sp>
    </p:spTree>
    <p:extLst>
      <p:ext uri="{BB962C8B-B14F-4D97-AF65-F5344CB8AC3E}">
        <p14:creationId xmlns:p14="http://schemas.microsoft.com/office/powerpoint/2010/main" val="6499201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16" grpId="0" uiExpand="1" build="allAtOnce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9839622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12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027471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13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0709808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solidFill>
                  <a:srgbClr val="C00000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14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1144901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sp>
        <p:nvSpPr>
          <p:cNvPr id="15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157999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</a:p>
        </p:txBody>
      </p:sp>
      <p:sp>
        <p:nvSpPr>
          <p:cNvPr id="18" name="矩形 17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6" name="圆角矩形 15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382191" y="586574"/>
            <a:ext cx="11412000" cy="2062079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若平面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α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⊥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平面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β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，平面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β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⊥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平面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γ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，则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A.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α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∥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γ	</a:t>
            </a:r>
            <a:r>
              <a:rPr lang="en-US" altLang="zh-CN" sz="2800" i="1" kern="100" dirty="0" smtClean="0">
                <a:latin typeface="Times New Roman"/>
                <a:ea typeface="华文细黑"/>
                <a:cs typeface="Courier New"/>
              </a:rPr>
              <a:t>		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B.</a:t>
            </a:r>
            <a:r>
              <a:rPr lang="en-US" altLang="zh-CN" sz="2800" i="1" kern="100" dirty="0" smtClean="0">
                <a:latin typeface="Times New Roman"/>
                <a:ea typeface="华文细黑"/>
                <a:cs typeface="Courier New"/>
              </a:rPr>
              <a:t>α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⊥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γ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C.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α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与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γ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相交但不垂直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	D.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以上都有可能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649441" y="784548"/>
            <a:ext cx="44435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smtClean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D</a:t>
            </a:r>
            <a:endParaRPr lang="zh-CN" altLang="en-US" dirty="0"/>
          </a:p>
        </p:txBody>
      </p:sp>
      <p:sp>
        <p:nvSpPr>
          <p:cNvPr id="20" name="矩形 19"/>
          <p:cNvSpPr/>
          <p:nvPr/>
        </p:nvSpPr>
        <p:spPr>
          <a:xfrm>
            <a:off x="382191" y="2568577"/>
            <a:ext cx="11412000" cy="133393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解析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两个平面都垂直于同一个平面，则这两个平面可能平行，也可能相交，故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都有可能，故选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D.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38796991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20" grpId="0"/>
      <p:bldP spid="20" grpId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7" name="圆角矩形 16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5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9839622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26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027471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27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0709808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28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1144901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solidFill>
                  <a:srgbClr val="C00000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sp>
        <p:nvSpPr>
          <p:cNvPr id="29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157999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</a:p>
        </p:txBody>
      </p:sp>
      <p:sp>
        <p:nvSpPr>
          <p:cNvPr id="19" name="矩形 18"/>
          <p:cNvSpPr/>
          <p:nvPr/>
        </p:nvSpPr>
        <p:spPr>
          <a:xfrm>
            <a:off x="382191" y="587574"/>
            <a:ext cx="11412000" cy="335474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4.</a:t>
            </a:r>
            <a:r>
              <a:rPr lang="zh-CN" altLang="zh-CN" sz="2800" kern="100" spc="-110" dirty="0">
                <a:latin typeface="Times New Roman"/>
                <a:ea typeface="华文细黑"/>
                <a:cs typeface="Times New Roman"/>
              </a:rPr>
              <a:t>已知</a:t>
            </a:r>
            <a:r>
              <a:rPr lang="en-US" altLang="zh-CN" sz="2800" i="1" kern="100" spc="-11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spc="-300" dirty="0">
                <a:latin typeface="Times New Roman"/>
                <a:ea typeface="华文细黑"/>
                <a:cs typeface="Times New Roman"/>
              </a:rPr>
              <a:t>、</a:t>
            </a:r>
            <a:r>
              <a:rPr lang="en-US" altLang="zh-CN" sz="2800" i="1" kern="100" spc="-11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spc="-110" dirty="0">
                <a:latin typeface="Times New Roman"/>
                <a:ea typeface="华文细黑"/>
                <a:cs typeface="Times New Roman"/>
              </a:rPr>
              <a:t>为直线</a:t>
            </a:r>
            <a:r>
              <a:rPr lang="zh-CN" altLang="zh-CN" sz="2800" kern="100" spc="-3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spc="-110" dirty="0">
                <a:latin typeface="Times New Roman"/>
                <a:ea typeface="华文细黑"/>
                <a:cs typeface="Courier New"/>
              </a:rPr>
              <a:t>α</a:t>
            </a:r>
            <a:r>
              <a:rPr lang="zh-CN" altLang="zh-CN" sz="2800" kern="100" spc="-300" dirty="0">
                <a:latin typeface="Times New Roman"/>
                <a:ea typeface="华文细黑"/>
                <a:cs typeface="Times New Roman"/>
              </a:rPr>
              <a:t>、</a:t>
            </a:r>
            <a:r>
              <a:rPr lang="en-US" altLang="zh-CN" sz="2800" i="1" kern="100" spc="-110" dirty="0">
                <a:latin typeface="Times New Roman"/>
                <a:ea typeface="华文细黑"/>
                <a:cs typeface="Courier New"/>
              </a:rPr>
              <a:t>β</a:t>
            </a:r>
            <a:r>
              <a:rPr lang="zh-CN" altLang="zh-CN" sz="2800" kern="100" spc="-110" dirty="0">
                <a:latin typeface="Times New Roman"/>
                <a:ea typeface="华文细黑"/>
                <a:cs typeface="Times New Roman"/>
              </a:rPr>
              <a:t>为平面</a:t>
            </a:r>
            <a:r>
              <a:rPr lang="en-US" altLang="zh-CN" sz="2800" kern="100" spc="-11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spc="-110" dirty="0">
                <a:latin typeface="Times New Roman"/>
                <a:ea typeface="华文细黑"/>
                <a:cs typeface="Times New Roman"/>
              </a:rPr>
              <a:t>在下列四个命题中</a:t>
            </a:r>
            <a:r>
              <a:rPr lang="zh-CN" altLang="zh-CN" sz="2800" kern="100" spc="-3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zh-CN" altLang="zh-CN" sz="2800" kern="100" spc="-110" dirty="0">
                <a:latin typeface="Times New Roman"/>
                <a:ea typeface="华文细黑"/>
                <a:cs typeface="Times New Roman"/>
              </a:rPr>
              <a:t>正确的命题是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______.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①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若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⊥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α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⊥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α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，则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∥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；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②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若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∥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α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∥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α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，则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∥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；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③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若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⊥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α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⊥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β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，则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α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∥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β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；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④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若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α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∥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β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∥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，则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α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∥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β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382191" y="3823742"/>
            <a:ext cx="11412000" cy="262659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解析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由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垂直于同一平面的两直线平行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知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①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真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；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由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平行于同一平面的两直线平行或异面或相交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知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②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假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；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由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垂直于同一直线的两平面平行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知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③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真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；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易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知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④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假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0372253" y="693490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①③</a:t>
            </a:r>
            <a:endParaRPr lang="zh-CN" altLang="en-US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96991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</p:childTnLst>
        </p:cTn>
      </p:par>
    </p:tnLst>
    <p:bldLst>
      <p:bldP spid="20" grpId="0" uiExpand="1" build="allAtOnce"/>
      <p:bldP spid="2" grpId="0"/>
      <p:bldP spid="2" grpId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9839622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25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027471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26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0709808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27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1144901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sp>
        <p:nvSpPr>
          <p:cNvPr id="28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1157999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solidFill>
                  <a:srgbClr val="C00000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</a:p>
        </p:txBody>
      </p:sp>
      <p:sp>
        <p:nvSpPr>
          <p:cNvPr id="14" name="矩形 13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82191" y="587574"/>
            <a:ext cx="11412000" cy="1415748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5.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如图，在三棱锥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P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ABC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内，侧面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PAC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⊥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底面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ABC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，且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∠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PAC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90°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 smtClean="0">
                <a:latin typeface="Times New Roman"/>
                <a:ea typeface="华文细黑"/>
                <a:cs typeface="Courier New"/>
              </a:rPr>
              <a:t>PA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，则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PB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11" name="对象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61867636"/>
              </p:ext>
            </p:extLst>
          </p:nvPr>
        </p:nvGraphicFramePr>
        <p:xfrm>
          <a:off x="476250" y="4149874"/>
          <a:ext cx="11363325" cy="600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2732" name="文档" r:id="rId9" imgW="11144888" imgH="587748" progId="Word.Document.12">
                  <p:embed/>
                </p:oleObj>
              </mc:Choice>
              <mc:Fallback>
                <p:oleObj name="文档" r:id="rId9" imgW="11144888" imgH="587748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6250" y="4149874"/>
                        <a:ext cx="11363325" cy="600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矩形 11"/>
          <p:cNvSpPr/>
          <p:nvPr/>
        </p:nvSpPr>
        <p:spPr>
          <a:xfrm>
            <a:off x="382191" y="1936676"/>
            <a:ext cx="7657231" cy="2062079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解析　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∵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侧面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PAC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⊥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底面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ABC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，交线为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∠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PAC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90°(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即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PA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⊥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AC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∴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PA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⊥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平面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ABC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13" name="对象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52107199"/>
              </p:ext>
            </p:extLst>
          </p:nvPr>
        </p:nvGraphicFramePr>
        <p:xfrm>
          <a:off x="4439022" y="1265734"/>
          <a:ext cx="657225" cy="685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2733" name="文档" r:id="rId12" imgW="646809" imgH="671969" progId="Word.Document.12">
                  <p:embed/>
                </p:oleObj>
              </mc:Choice>
              <mc:Fallback>
                <p:oleObj name="文档" r:id="rId12" imgW="646809" imgH="671969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39022" y="1265734"/>
                        <a:ext cx="657225" cy="685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7" name="图片 16" descr="F:\2016赵瑊\同步\数学\创新 人A必修2\word\RJ2-183.TIF"/>
          <p:cNvPicPr/>
          <p:nvPr/>
        </p:nvPicPr>
        <p:blipFill>
          <a:blip r:embed="rId14" r:link="rId1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83438" y="1501636"/>
            <a:ext cx="3610753" cy="333116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2285128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12" grpId="0" uiExpand="1" build="allAtOnce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75109" y="117426"/>
            <a:ext cx="886838" cy="714378"/>
            <a:chOff x="3758308" y="2656863"/>
            <a:chExt cx="886838" cy="714378"/>
          </a:xfrm>
        </p:grpSpPr>
        <p:sp>
          <p:nvSpPr>
            <p:cNvPr id="14" name="等腰三角形 13"/>
            <p:cNvSpPr/>
            <p:nvPr/>
          </p:nvSpPr>
          <p:spPr>
            <a:xfrm rot="5400000">
              <a:off x="3951695" y="2677789"/>
              <a:ext cx="714378" cy="672525"/>
            </a:xfrm>
            <a:prstGeom prst="triangle">
              <a:avLst>
                <a:gd name="adj" fmla="val 52770"/>
              </a:avLst>
            </a:prstGeom>
            <a:solidFill>
              <a:schemeClr val="accent6">
                <a:lumMod val="75000"/>
              </a:schemeClr>
            </a:solidFill>
            <a:ln w="1270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rtlCol="0" anchor="ctr">
              <a:spAutoFit/>
            </a:bodyPr>
            <a:lstStyle/>
            <a:p>
              <a:pPr algn="ctr"/>
              <a:endParaRPr lang="zh-CN" altLang="en-US" sz="1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Lao UI" pitchFamily="34" charset="0"/>
              </a:endParaRPr>
            </a:p>
          </p:txBody>
        </p:sp>
        <p:sp>
          <p:nvSpPr>
            <p:cNvPr id="15" name="等腰三角形 14"/>
            <p:cNvSpPr/>
            <p:nvPr/>
          </p:nvSpPr>
          <p:spPr>
            <a:xfrm rot="5400000">
              <a:off x="3737382" y="2677789"/>
              <a:ext cx="714378" cy="672525"/>
            </a:xfrm>
            <a:prstGeom prst="triangle">
              <a:avLst>
                <a:gd name="adj" fmla="val 52770"/>
              </a:avLst>
            </a:prstGeom>
            <a:solidFill>
              <a:schemeClr val="bg1">
                <a:lumMod val="85000"/>
              </a:schemeClr>
            </a:solidFill>
            <a:ln w="1270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rtlCol="0" anchor="ctr">
              <a:spAutoFit/>
            </a:bodyPr>
            <a:lstStyle/>
            <a:p>
              <a:pPr algn="ctr"/>
              <a:endParaRPr lang="zh-CN" altLang="en-US" sz="1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Lao UI" pitchFamily="34" charset="0"/>
              </a:endParaRPr>
            </a:p>
          </p:txBody>
        </p:sp>
      </p:grpSp>
      <p:cxnSp>
        <p:nvCxnSpPr>
          <p:cNvPr id="16" name="Straight Connector 10"/>
          <p:cNvCxnSpPr/>
          <p:nvPr/>
        </p:nvCxnSpPr>
        <p:spPr>
          <a:xfrm>
            <a:off x="1001937" y="743726"/>
            <a:ext cx="1611686" cy="0"/>
          </a:xfrm>
          <a:prstGeom prst="line">
            <a:avLst/>
          </a:prstGeom>
          <a:ln>
            <a:solidFill>
              <a:schemeClr val="accent6">
                <a:lumMod val="75000"/>
              </a:schemeClr>
            </a:solidFill>
            <a:prstDash val="sysDash"/>
            <a:headEnd type="oval"/>
            <a:tailEnd type="oval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sp>
        <p:nvSpPr>
          <p:cNvPr id="17" name="Rectangle 12"/>
          <p:cNvSpPr>
            <a:spLocks noChangeArrowheads="1"/>
          </p:cNvSpPr>
          <p:nvPr/>
        </p:nvSpPr>
        <p:spPr bwMode="auto">
          <a:xfrm>
            <a:off x="992164" y="228095"/>
            <a:ext cx="163713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课堂</a:t>
            </a:r>
            <a:r>
              <a:rPr lang="zh-CN" altLang="en-US" sz="2800" b="1" dirty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小结</a:t>
            </a:r>
            <a:endParaRPr lang="zh-CN" altLang="en-US" sz="2800" b="1" dirty="0">
              <a:solidFill>
                <a:srgbClr val="0000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81363" y="882175"/>
            <a:ext cx="11412000" cy="262582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线面垂直的性质定理揭示了空间中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平行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与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垂直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关系的内在联系，提供了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垂直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与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平行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关系相互转化的依据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面面垂直的性质定理揭示了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面面垂直、线面垂直及线线垂直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间的内在联系，体现了数学中的转化与化归思想，其转化关系如下：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圆角矩形 8">
            <a:hlinkClick r:id="rId2" action="ppaction://hlinksldjump"/>
          </p:cNvPr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返回</a:t>
            </a:r>
            <a:endParaRPr lang="zh-CN" altLang="en-US" sz="1400" dirty="0">
              <a:solidFill>
                <a:srgbClr val="0000CC"/>
              </a:solidFill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11" name="图片 10" descr="F:\2016赵瑊\同步\数学\创新 人A必修2\word\RJ2-184.TIF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0922" y="3640485"/>
            <a:ext cx="9793088" cy="257686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5289414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4030751" y="2198107"/>
            <a:ext cx="412652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b="1" dirty="0" smtClean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微软雅黑" pitchFamily="34" charset="-122"/>
                <a:ea typeface="微软雅黑" pitchFamily="34" charset="-122"/>
              </a:rPr>
              <a:t>本课结束</a:t>
            </a:r>
            <a:endParaRPr lang="zh-CN" altLang="en-US" sz="6000" b="1" dirty="0">
              <a:solidFill>
                <a:schemeClr val="accent6">
                  <a:lumMod val="75000"/>
                </a:schemeClr>
              </a:solidFill>
              <a:effectLst>
                <a:reflection blurRad="6350" stA="55000" endA="300" endPos="45500" dir="5400000" sy="-100000" algn="bl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标题 1"/>
          <p:cNvSpPr txBox="1">
            <a:spLocks/>
          </p:cNvSpPr>
          <p:nvPr/>
        </p:nvSpPr>
        <p:spPr>
          <a:xfrm>
            <a:off x="2349599" y="3338736"/>
            <a:ext cx="7488832" cy="936104"/>
          </a:xfrm>
          <a:prstGeom prst="rect">
            <a:avLst/>
          </a:prstGeom>
        </p:spPr>
        <p:txBody>
          <a:bodyPr vert="horz" lIns="91427" tIns="45714" rIns="91427" bIns="45714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Bef>
                <a:spcPts val="0"/>
              </a:spcBef>
            </a:pPr>
            <a:r>
              <a:rPr lang="zh-CN" altLang="en-US" sz="2400" b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更多精彩内容请登录：</a:t>
            </a:r>
            <a:r>
              <a:rPr lang="en-US" altLang="zh-CN" sz="2700" b="1" dirty="0" err="1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www.91taoke.com</a:t>
            </a:r>
            <a:endParaRPr lang="zh-CN" altLang="en-US" sz="2700" b="1" dirty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7" name="Picture 2" descr="C:\Users\Administrator\Desktop\创新图片\数学创新 2-1\2771897_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69088" y="4605682"/>
            <a:ext cx="3718943" cy="22539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472584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24" decel="50000">
                                          <p:stCondLst>
                                            <p:cond delay="13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-1" y="-2177"/>
            <a:ext cx="12190414" cy="551330"/>
          </a:xfrm>
          <a:prstGeom prst="rect">
            <a:avLst/>
          </a:prstGeom>
          <a:pattFill prst="ltUpDiag">
            <a:fgClr>
              <a:srgbClr val="FF9600"/>
            </a:fgClr>
            <a:bgClr>
              <a:srgbClr val="FC6204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r>
              <a:rPr lang="zh-CN" altLang="en-US" b="1" kern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知识梳理                                                                                      </a:t>
            </a:r>
            <a:r>
              <a:rPr lang="zh-CN" altLang="en-US" kern="0" dirty="0" smtClean="0">
                <a:solidFill>
                  <a:schemeClr val="bg1"/>
                </a:solidFill>
                <a:latin typeface="华文新魏" pitchFamily="2" charset="-122"/>
                <a:ea typeface="华文新魏" pitchFamily="2" charset="-122"/>
              </a:rPr>
              <a:t>                     自主学习</a:t>
            </a:r>
            <a:endParaRPr lang="zh-CN" altLang="en-US" kern="0" dirty="0">
              <a:solidFill>
                <a:schemeClr val="bg1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79748" y="590453"/>
            <a:ext cx="11412000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知识点一　直线与平面垂直的性质定理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2" name="圆角矩形 21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graphicFrame>
        <p:nvGraphicFramePr>
          <p:cNvPr id="27" name="表格 2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14103910"/>
              </p:ext>
            </p:extLst>
          </p:nvPr>
        </p:nvGraphicFramePr>
        <p:xfrm>
          <a:off x="804714" y="1407438"/>
          <a:ext cx="10595529" cy="4946109"/>
        </p:xfrm>
        <a:graphic>
          <a:graphicData uri="http://schemas.openxmlformats.org/drawingml/2006/table">
            <a:tbl>
              <a:tblPr/>
              <a:tblGrid>
                <a:gridCol w="2303079"/>
                <a:gridCol w="8292450"/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文字语言</a:t>
                      </a: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垂直于同一个平面的两条</a:t>
                      </a:r>
                      <a:r>
                        <a:rPr lang="zh-CN" sz="2800" kern="100" dirty="0" smtClean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直线</a:t>
                      </a:r>
                      <a:r>
                        <a:rPr lang="en-US" altLang="zh-CN" sz="2800" u="none" kern="100" dirty="0" smtClean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_____</a:t>
                      </a:r>
                      <a:endParaRPr lang="zh-CN" sz="2800" u="none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32128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符号语言</a:t>
                      </a: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en-US" sz="2800" kern="100" dirty="0" smtClean="0">
                          <a:effectLst/>
                          <a:latin typeface="Cambria Math"/>
                          <a:ea typeface="华文细黑"/>
                          <a:cs typeface="Cambria Math"/>
                        </a:rPr>
                        <a:t>              ⇒</a:t>
                      </a:r>
                      <a:r>
                        <a:rPr lang="en-US" altLang="zh-CN" sz="2800" u="none" kern="100" dirty="0" smtClean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_____</a:t>
                      </a: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93741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图形语言</a:t>
                      </a: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endParaRPr lang="en-US" sz="2800" kern="100" dirty="0">
                        <a:effectLst/>
                        <a:latin typeface="Times New Roman"/>
                        <a:ea typeface="华文细黑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作用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en-US" sz="2800" kern="100" dirty="0">
                          <a:effectLst/>
                          <a:latin typeface="宋体"/>
                          <a:ea typeface="华文细黑"/>
                          <a:cs typeface="Times New Roman"/>
                        </a:rPr>
                        <a:t>①</a:t>
                      </a: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线面垂直</a:t>
                      </a:r>
                      <a:r>
                        <a:rPr lang="en-US" sz="2800" kern="100" dirty="0">
                          <a:effectLst/>
                          <a:latin typeface="Cambria Math"/>
                          <a:ea typeface="华文细黑"/>
                          <a:cs typeface="Cambria Math"/>
                        </a:rPr>
                        <a:t>⇒</a:t>
                      </a: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线线平行</a:t>
                      </a: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en-US" sz="2800" kern="100" dirty="0">
                          <a:effectLst/>
                          <a:latin typeface="宋体"/>
                          <a:ea typeface="华文细黑"/>
                          <a:cs typeface="Times New Roman"/>
                        </a:rPr>
                        <a:t>②</a:t>
                      </a: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作平行线</a:t>
                      </a: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28" name="图片 27" descr="说明: F:\2016赵瑊\同步\数学\创新 人A必修2\word\RJ2-169.TIF"/>
          <p:cNvPicPr>
            <a:picLocks noChangeAspect="1" noChangeArrowheads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244"/>
          <a:stretch/>
        </p:blipFill>
        <p:spPr bwMode="auto">
          <a:xfrm>
            <a:off x="6157689" y="3319686"/>
            <a:ext cx="2304256" cy="16321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29" name="对象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25373277"/>
              </p:ext>
            </p:extLst>
          </p:nvPr>
        </p:nvGraphicFramePr>
        <p:xfrm>
          <a:off x="6019750" y="2110011"/>
          <a:ext cx="1400175" cy="1247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8687" name="文档" r:id="rId5" imgW="1400290" imgH="1247479" progId="Word.Document.12">
                  <p:embed/>
                </p:oleObj>
              </mc:Choice>
              <mc:Fallback>
                <p:oleObj name="文档" r:id="rId5" imgW="1400290" imgH="1247479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6019750" y="2110011"/>
                        <a:ext cx="1400175" cy="1247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" name="矩形 29"/>
          <p:cNvSpPr/>
          <p:nvPr/>
        </p:nvSpPr>
        <p:spPr>
          <a:xfrm>
            <a:off x="9071302" y="1466528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平行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7482408" y="2431207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i="1" kern="100" dirty="0" err="1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 err="1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∥</a:t>
            </a:r>
            <a:r>
              <a:rPr lang="en-US" altLang="zh-CN" sz="2800" i="1" kern="100" dirty="0" err="1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b</a:t>
            </a:r>
            <a:endParaRPr lang="zh-CN" altLang="en-US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30349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</p:childTnLst>
        </p:cTn>
      </p:par>
    </p:tnLst>
    <p:bldLst>
      <p:bldP spid="30" grpId="0"/>
      <p:bldP spid="30" grpId="1"/>
      <p:bldP spid="31" grpId="0"/>
      <p:bldP spid="31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382191" y="117426"/>
            <a:ext cx="11412000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思考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垂直于同一平面的两条垂线一定共面吗？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2" name="圆角矩形 21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82191" y="822648"/>
            <a:ext cx="11412000" cy="133393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答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共面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由线面垂直的性质定理可知这两条直线是平行的，故能确定一个平面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82191" y="2160508"/>
            <a:ext cx="11412000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过一点有几条直线与已知平面垂直？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82191" y="2856205"/>
            <a:ext cx="11412000" cy="198026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答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有且仅有一条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假设过一点有两条直线与已知平面垂直，由直线与平面垂直的性质定理可得这两条直线平行，即无公共点，这与过同一点相矛盾，故只有一条直线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35060088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</p:childTnLst>
        </p:cTn>
      </p:par>
    </p:tnLst>
    <p:bldLst>
      <p:bldP spid="8" grpId="0" build="allAtOnce"/>
      <p:bldP spid="9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382191" y="117426"/>
            <a:ext cx="11412000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知识点二　平面与平面垂直的性质定理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2" name="圆角矩形 21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67407922"/>
              </p:ext>
            </p:extLst>
          </p:nvPr>
        </p:nvGraphicFramePr>
        <p:xfrm>
          <a:off x="508763" y="1005905"/>
          <a:ext cx="11131059" cy="5203626"/>
        </p:xfrm>
        <a:graphic>
          <a:graphicData uri="http://schemas.openxmlformats.org/drawingml/2006/table">
            <a:tbl>
              <a:tblPr/>
              <a:tblGrid>
                <a:gridCol w="1737360"/>
                <a:gridCol w="9393699"/>
              </a:tblGrid>
              <a:tr h="24257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文字语言</a:t>
                      </a: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两个平面垂直，</a:t>
                      </a:r>
                      <a:r>
                        <a:rPr lang="zh-CN" sz="2800" kern="100" dirty="0" smtClean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则</a:t>
                      </a:r>
                      <a:r>
                        <a:rPr lang="en-US" altLang="zh-CN" sz="2800" u="sng" kern="100" dirty="0" smtClean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                    </a:t>
                      </a:r>
                      <a:r>
                        <a:rPr lang="zh-CN" sz="2800" kern="100" dirty="0" smtClean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垂直于</a:t>
                      </a:r>
                      <a:r>
                        <a:rPr lang="en-US" altLang="zh-CN" sz="2800" u="sng" kern="100" dirty="0" smtClean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         </a:t>
                      </a:r>
                      <a:r>
                        <a:rPr lang="zh-CN" sz="2800" kern="100" dirty="0" smtClean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的</a:t>
                      </a: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直线与另一个</a:t>
                      </a:r>
                      <a:r>
                        <a:rPr lang="zh-CN" sz="2800" kern="100" dirty="0" smtClean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平面</a:t>
                      </a:r>
                      <a:r>
                        <a:rPr lang="en-US" altLang="zh-CN" sz="2800" u="none" kern="100" dirty="0" smtClean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_____</a:t>
                      </a:r>
                      <a:endParaRPr lang="zh-CN" sz="2800" u="none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32284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符号语言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en-US" sz="2800" kern="100" dirty="0" smtClean="0">
                          <a:effectLst/>
                          <a:latin typeface="Cambria Math"/>
                          <a:ea typeface="华文细黑"/>
                          <a:cs typeface="Cambria Math"/>
                        </a:rPr>
                        <a:t>               ⇒</a:t>
                      </a:r>
                      <a:r>
                        <a:rPr lang="en-US" sz="2800" i="1" kern="1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a</a:t>
                      </a:r>
                      <a:r>
                        <a:rPr lang="en-US" sz="2800" kern="100" dirty="0">
                          <a:effectLst/>
                          <a:latin typeface="宋体"/>
                          <a:ea typeface="华文细黑"/>
                          <a:cs typeface="Times New Roman"/>
                        </a:rPr>
                        <a:t>⊥</a:t>
                      </a:r>
                      <a:r>
                        <a:rPr lang="en-US" sz="2800" i="1" kern="1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β</a:t>
                      </a: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91182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图形语言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endParaRPr lang="en-US" sz="2800" kern="100" dirty="0">
                        <a:effectLst/>
                        <a:latin typeface="Times New Roman"/>
                        <a:ea typeface="华文细黑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57175829"/>
              </p:ext>
            </p:extLst>
          </p:nvPr>
        </p:nvGraphicFramePr>
        <p:xfrm>
          <a:off x="5132784" y="2286397"/>
          <a:ext cx="2133600" cy="2286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0711" name="文档" r:id="rId4" imgW="2137921" imgH="2285485" progId="Word.Document.12">
                  <p:embed/>
                </p:oleObj>
              </mc:Choice>
              <mc:Fallback>
                <p:oleObj name="文档" r:id="rId4" imgW="2137921" imgH="2285485" progId="Word.Document.12">
                  <p:embed/>
                  <p:pic>
                    <p:nvPicPr>
                      <p:cNvPr id="0" name="对象 2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32784" y="2286397"/>
                        <a:ext cx="2133600" cy="2286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矩形 7"/>
          <p:cNvSpPr/>
          <p:nvPr/>
        </p:nvSpPr>
        <p:spPr>
          <a:xfrm>
            <a:off x="3022729" y="1572444"/>
            <a:ext cx="125322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  <a:tabLst>
                <a:tab pos="2070735" algn="l"/>
              </a:tabLst>
            </a:pPr>
            <a:r>
              <a:rPr lang="zh-CN" altLang="en-US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垂直</a:t>
            </a:r>
            <a:endParaRPr lang="zh-CN" altLang="en-US" sz="2800" kern="100" dirty="0">
              <a:solidFill>
                <a:srgbClr val="C00000"/>
              </a:solidFill>
              <a:latin typeface="宋体"/>
              <a:cs typeface="Courier New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130527" y="1034480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一个平面内</a:t>
            </a:r>
          </a:p>
        </p:txBody>
      </p:sp>
      <p:sp>
        <p:nvSpPr>
          <p:cNvPr id="11" name="矩形 10"/>
          <p:cNvSpPr/>
          <p:nvPr/>
        </p:nvSpPr>
        <p:spPr>
          <a:xfrm>
            <a:off x="8182823" y="1034480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2800" kern="10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交线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634952" y="3400475"/>
            <a:ext cx="1298404" cy="9718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5000"/>
              </a:lnSpc>
              <a:spcAft>
                <a:spcPts val="0"/>
              </a:spcAft>
            </a:pPr>
            <a:r>
              <a:rPr lang="en-US" altLang="zh-CN" sz="2800" i="1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a</a:t>
            </a:r>
            <a:r>
              <a:rPr lang="en-US" altLang="zh-CN" sz="2800" kern="100" dirty="0">
                <a:solidFill>
                  <a:srgbClr val="C00000"/>
                </a:solidFill>
                <a:latin typeface="Cambria Math"/>
                <a:ea typeface="华文细黑"/>
                <a:cs typeface="Cambria Math"/>
              </a:rPr>
              <a:t>⊂</a:t>
            </a:r>
            <a:r>
              <a:rPr lang="en-US" altLang="zh-CN" sz="2800" i="1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α</a:t>
            </a:r>
            <a:endParaRPr lang="zh-CN" altLang="zh-CN" sz="1050" kern="100" dirty="0">
              <a:solidFill>
                <a:srgbClr val="C00000"/>
              </a:solidFill>
              <a:cs typeface="Times New Roman"/>
            </a:endParaRPr>
          </a:p>
          <a:p>
            <a:pPr algn="just">
              <a:lnSpc>
                <a:spcPct val="105000"/>
              </a:lnSpc>
              <a:spcAft>
                <a:spcPts val="0"/>
              </a:spcAft>
            </a:pPr>
            <a:r>
              <a:rPr lang="en-US" altLang="zh-CN" sz="2800" i="1" kern="100" dirty="0" err="1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a</a:t>
            </a:r>
            <a:r>
              <a:rPr lang="en-US" altLang="zh-CN" sz="2800" kern="100" dirty="0" err="1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⊥</a:t>
            </a:r>
            <a:r>
              <a:rPr lang="en-US" altLang="zh-CN" sz="2800" i="1" kern="100" dirty="0" err="1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l</a:t>
            </a:r>
            <a:endParaRPr lang="zh-CN" altLang="zh-CN" sz="1050" kern="100" dirty="0">
              <a:solidFill>
                <a:srgbClr val="C00000"/>
              </a:solidFill>
              <a:cs typeface="Times New Roman"/>
            </a:endParaRPr>
          </a:p>
        </p:txBody>
      </p:sp>
      <p:pic>
        <p:nvPicPr>
          <p:cNvPr id="18" name="图片 17" descr="F:\2016赵瑊\同步\数学\创新 人A必修2\word\RJ2-170.TIF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32140" y="4553347"/>
            <a:ext cx="1778233" cy="14832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0667739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10" grpId="0"/>
      <p:bldP spid="10" grpId="1"/>
      <p:bldP spid="11" grpId="0"/>
      <p:bldP spid="11" grpId="1"/>
      <p:bldP spid="13" grpId="0"/>
      <p:bldP spid="13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382191" y="1802185"/>
            <a:ext cx="11412000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思考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如果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α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⊥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β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，则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α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内的直线必垂直于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β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内的无数条直线吗？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36794126"/>
              </p:ext>
            </p:extLst>
          </p:nvPr>
        </p:nvGraphicFramePr>
        <p:xfrm>
          <a:off x="541064" y="421442"/>
          <a:ext cx="11026749" cy="1280160"/>
        </p:xfrm>
        <a:graphic>
          <a:graphicData uri="http://schemas.openxmlformats.org/drawingml/2006/table">
            <a:tbl>
              <a:tblPr/>
              <a:tblGrid>
                <a:gridCol w="1938115"/>
                <a:gridCol w="9088634"/>
              </a:tblGrid>
              <a:tr h="992128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作用</a:t>
                      </a: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en-US" sz="2800" kern="100" dirty="0">
                          <a:effectLst/>
                          <a:latin typeface="宋体"/>
                          <a:ea typeface="华文细黑"/>
                          <a:cs typeface="Times New Roman"/>
                        </a:rPr>
                        <a:t>①</a:t>
                      </a: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面面垂直</a:t>
                      </a:r>
                      <a:r>
                        <a:rPr lang="en-US" sz="2800" kern="100" dirty="0" smtClean="0">
                          <a:effectLst/>
                          <a:latin typeface="Cambria Math"/>
                          <a:ea typeface="华文细黑"/>
                          <a:cs typeface="Cambria Math"/>
                        </a:rPr>
                        <a:t>⇒</a:t>
                      </a:r>
                      <a:r>
                        <a:rPr lang="en-US" altLang="zh-CN" sz="2800" u="sng" kern="100" dirty="0" smtClean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          </a:t>
                      </a:r>
                      <a:r>
                        <a:rPr lang="zh-CN" sz="2800" kern="100" dirty="0" smtClean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垂直</a:t>
                      </a: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en-US" sz="2800" kern="100" dirty="0">
                          <a:effectLst/>
                          <a:latin typeface="宋体"/>
                          <a:ea typeface="华文细黑"/>
                          <a:cs typeface="Times New Roman"/>
                        </a:rPr>
                        <a:t>②</a:t>
                      </a: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作面的垂线</a:t>
                      </a: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0" name="矩形 9"/>
          <p:cNvSpPr/>
          <p:nvPr/>
        </p:nvSpPr>
        <p:spPr>
          <a:xfrm>
            <a:off x="382191" y="2500336"/>
            <a:ext cx="11412000" cy="133393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答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正确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若设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α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∩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β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l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>
                <a:latin typeface="Cambria Math"/>
                <a:ea typeface="华文细黑"/>
                <a:cs typeface="Cambria Math"/>
              </a:rPr>
              <a:t>⊂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α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dirty="0">
                <a:latin typeface="Cambria Math"/>
                <a:ea typeface="华文细黑"/>
                <a:cs typeface="Cambria Math"/>
              </a:rPr>
              <a:t>⊂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β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⊥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l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，则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⊥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，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故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β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内与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平行的无数条直线均垂直于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α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内的任意直线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82191" y="3843504"/>
            <a:ext cx="11412000" cy="133393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如果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α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⊥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β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，过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β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内的任意一点作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α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与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β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交线的垂线，则这条直线必垂直于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α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吗？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82191" y="5186561"/>
            <a:ext cx="11412000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答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错误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垂直</a:t>
            </a:r>
            <a:r>
              <a:rPr lang="zh-CN" altLang="zh-CN" sz="2800" kern="100" spc="-90" dirty="0">
                <a:latin typeface="Times New Roman"/>
                <a:ea typeface="华文细黑"/>
                <a:cs typeface="Times New Roman"/>
              </a:rPr>
              <a:t>于交线的直线必须在平面</a:t>
            </a:r>
            <a:r>
              <a:rPr lang="en-US" altLang="zh-CN" sz="2800" i="1" kern="100" spc="-90" dirty="0">
                <a:latin typeface="Times New Roman"/>
                <a:ea typeface="华文细黑"/>
                <a:cs typeface="Courier New"/>
              </a:rPr>
              <a:t>β</a:t>
            </a:r>
            <a:r>
              <a:rPr lang="zh-CN" altLang="zh-CN" sz="2800" kern="100" spc="-90" dirty="0">
                <a:latin typeface="Times New Roman"/>
                <a:ea typeface="华文细黑"/>
                <a:cs typeface="Times New Roman"/>
              </a:rPr>
              <a:t>内才与平面</a:t>
            </a:r>
            <a:r>
              <a:rPr lang="en-US" altLang="zh-CN" sz="2800" i="1" kern="100" spc="-90" dirty="0">
                <a:latin typeface="Times New Roman"/>
                <a:ea typeface="华文细黑"/>
                <a:cs typeface="Courier New"/>
              </a:rPr>
              <a:t>α</a:t>
            </a:r>
            <a:r>
              <a:rPr lang="zh-CN" altLang="zh-CN" sz="2800" kern="100" spc="-90" dirty="0">
                <a:latin typeface="Times New Roman"/>
                <a:ea typeface="华文细黑"/>
                <a:cs typeface="Times New Roman"/>
              </a:rPr>
              <a:t>垂直，否则不垂直</a:t>
            </a:r>
            <a:r>
              <a:rPr lang="en-US" altLang="zh-CN" sz="2800" kern="100" spc="-9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spc="-90" dirty="0">
              <a:effectLst/>
              <a:latin typeface="宋体"/>
              <a:cs typeface="Courier New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626471" y="458302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线面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10387199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6" name="圆角矩形 15">
            <a:hlinkClick r:id="rId2" action="ppaction://hlinksldjump"/>
          </p:cNvPr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返回</a:t>
            </a:r>
            <a:endParaRPr lang="zh-CN" altLang="en-US" sz="1400" dirty="0">
              <a:solidFill>
                <a:srgbClr val="0000CC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513034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10" grpId="0" uiExpand="1" build="allAtOnce"/>
      <p:bldP spid="13" grpId="0" build="allAtOnce"/>
      <p:bldP spid="6" grpId="0"/>
      <p:bldP spid="6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-1" y="-2177"/>
            <a:ext cx="12190414" cy="551330"/>
          </a:xfrm>
          <a:prstGeom prst="rect">
            <a:avLst/>
          </a:prstGeom>
          <a:pattFill prst="ltUpDiag">
            <a:fgClr>
              <a:srgbClr val="9FCC3E"/>
            </a:fgClr>
            <a:bgClr>
              <a:srgbClr val="8CB208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b="1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b="1" kern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题型探究                                                                                                       </a:t>
            </a:r>
            <a:r>
              <a:rPr lang="zh-CN" altLang="en-US" kern="0" dirty="0" smtClean="0">
                <a:solidFill>
                  <a:schemeClr val="bg1"/>
                </a:solidFill>
                <a:latin typeface="华文新魏" pitchFamily="2" charset="-122"/>
                <a:ea typeface="华文新魏" pitchFamily="2" charset="-122"/>
              </a:rPr>
              <a:t>重点突破</a:t>
            </a:r>
            <a:endParaRPr lang="zh-CN" altLang="en-US" kern="0" dirty="0">
              <a:solidFill>
                <a:schemeClr val="bg1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77999" y="656341"/>
            <a:ext cx="11412000" cy="270841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题型一　直线与平面垂直的性质及应用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微软雅黑"/>
                <a:cs typeface="Times New Roman"/>
              </a:rPr>
              <a:t>例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/>
                <a:ea typeface="微软雅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如图，正方体</a:t>
            </a:r>
            <a:r>
              <a:rPr lang="en-US" altLang="zh-CN" sz="2800" i="1" kern="100" dirty="0" err="1" smtClean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 err="1" smtClean="0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i="1" kern="100" dirty="0" err="1" smtClean="0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baseline="-25000" dirty="0" err="1" smtClean="0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i="1" kern="100" dirty="0" err="1" smtClean="0">
                <a:latin typeface="Times New Roman"/>
                <a:ea typeface="华文细黑"/>
                <a:cs typeface="Courier New"/>
              </a:rPr>
              <a:t>C</a:t>
            </a:r>
            <a:r>
              <a:rPr lang="en-US" altLang="zh-CN" sz="2800" kern="100" baseline="-25000" dirty="0" err="1" smtClean="0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i="1" kern="100" dirty="0" err="1" smtClean="0">
                <a:latin typeface="Times New Roman"/>
                <a:ea typeface="华文细黑"/>
                <a:cs typeface="Courier New"/>
              </a:rPr>
              <a:t>D</a:t>
            </a:r>
            <a:r>
              <a:rPr lang="en-US" altLang="zh-CN" sz="2800" kern="100" baseline="-25000" dirty="0" err="1" smtClean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dirty="0" smtClean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dirty="0" err="1" smtClean="0">
                <a:latin typeface="Times New Roman"/>
                <a:ea typeface="华文细黑"/>
                <a:cs typeface="Courier New"/>
              </a:rPr>
              <a:t>ABCD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中，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EF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与异面直线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、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D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都垂直相交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求证：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EF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∥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BD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圆角矩形 8">
            <a:hlinkClick r:id="rId2" action="ppaction://hlinksldjump"/>
          </p:cNvPr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2" name="圆角矩形 11">
            <a:hlinkClick r:id="rId3" action="ppaction://hlinksldjump"/>
          </p:cNvPr>
          <p:cNvSpPr/>
          <p:nvPr/>
        </p:nvSpPr>
        <p:spPr>
          <a:xfrm>
            <a:off x="9714656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反思与感悟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8" name="图片 7" descr="F:\2016赵瑊\同步\数学\创新 人A必修2\word\RJ2-171.TIF"/>
          <p:cNvPicPr/>
          <p:nvPr/>
        </p:nvPicPr>
        <p:blipFill>
          <a:blip r:embed="rId4" r:link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0677" y="2349674"/>
            <a:ext cx="4129057" cy="403069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6058375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377999" y="117426"/>
            <a:ext cx="11412000" cy="585824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证明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如图所示，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连接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AB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、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D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、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、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BD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∵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DD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⊥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平面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ABCD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AC</a:t>
            </a:r>
            <a:r>
              <a:rPr lang="en-US" altLang="zh-CN" sz="2800" kern="100" dirty="0">
                <a:latin typeface="Cambria Math"/>
                <a:ea typeface="华文细黑"/>
                <a:cs typeface="Cambria Math"/>
              </a:rPr>
              <a:t>⊂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平面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ABCD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∴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DD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⊥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AC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又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AC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⊥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BD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DD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∩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BD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D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∴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AC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⊥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平面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BDD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又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BD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kern="100" dirty="0">
                <a:latin typeface="Cambria Math"/>
                <a:ea typeface="华文细黑"/>
                <a:cs typeface="Cambria Math"/>
              </a:rPr>
              <a:t>⊂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平面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BDD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∴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AC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⊥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BD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5" name="图片 4" descr="F:\2016赵瑊\同步\数学\创新 人A必修2\word\RJ2-172.TIF"/>
          <p:cNvPicPr/>
          <p:nvPr/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03318" y="299542"/>
            <a:ext cx="4038609" cy="3942398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圆角矩形 5">
            <a:hlinkClick r:id="rId4" action="ppaction://hlinksldjump"/>
          </p:cNvPr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7" name="圆角矩形 6">
            <a:hlinkClick r:id="rId5" action="ppaction://hlinksldjump"/>
          </p:cNvPr>
          <p:cNvSpPr/>
          <p:nvPr/>
        </p:nvSpPr>
        <p:spPr>
          <a:xfrm>
            <a:off x="9714656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反思与感悟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096977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750"/>
                            </p:stCondLst>
                            <p:childTnLst>
                              <p:par>
                                <p:cTn id="12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75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75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250"/>
                            </p:stCondLst>
                            <p:childTnLst>
                              <p:par>
                                <p:cTn id="20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750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000"/>
                            </p:stCondLst>
                            <p:childTnLst>
                              <p:par>
                                <p:cTn id="24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750"/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750"/>
                            </p:stCondLst>
                            <p:childTnLst>
                              <p:par>
                                <p:cTn id="28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750"/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500"/>
                            </p:stCondLst>
                            <p:childTnLst>
                              <p:par>
                                <p:cTn id="32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750"/>
                                        <p:tgtEl>
                                          <p:spTgt spid="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250"/>
                            </p:stCondLst>
                            <p:childTnLst>
                              <p:par>
                                <p:cTn id="36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750"/>
                                        <p:tgtEl>
                                          <p:spTgt spid="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6000"/>
                            </p:stCondLst>
                            <p:childTnLst>
                              <p:par>
                                <p:cTn id="40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750"/>
                                        <p:tgtEl>
                                          <p:spTgt spid="1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3563</TotalTime>
  <Words>1284</Words>
  <Application>Microsoft Office PowerPoint</Application>
  <PresentationFormat>自定义</PresentationFormat>
  <Paragraphs>259</Paragraphs>
  <Slides>35</Slides>
  <Notes>0</Notes>
  <HiddenSlides>10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2</vt:i4>
      </vt:variant>
      <vt:variant>
        <vt:lpstr>幻灯片标题</vt:lpstr>
      </vt:variant>
      <vt:variant>
        <vt:i4>35</vt:i4>
      </vt:variant>
    </vt:vector>
  </HeadingPairs>
  <TitlesOfParts>
    <vt:vector size="38" baseType="lpstr">
      <vt:lpstr>Office 主题</vt:lpstr>
      <vt:lpstr>文档</vt:lpstr>
      <vt:lpstr>Equation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user</cp:lastModifiedBy>
  <cp:revision>2627</cp:revision>
  <dcterms:created xsi:type="dcterms:W3CDTF">2014-10-15T07:25:01Z</dcterms:created>
  <dcterms:modified xsi:type="dcterms:W3CDTF">2016-07-21T07:00:50Z</dcterms:modified>
</cp:coreProperties>
</file>