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550" r:id="rId6"/>
    <p:sldId id="548" r:id="rId7"/>
    <p:sldId id="551" r:id="rId8"/>
    <p:sldId id="552" r:id="rId9"/>
    <p:sldId id="554" r:id="rId10"/>
    <p:sldId id="556" r:id="rId11"/>
    <p:sldId id="278" r:id="rId12"/>
    <p:sldId id="309" r:id="rId13"/>
    <p:sldId id="457" r:id="rId14"/>
    <p:sldId id="459" r:id="rId15"/>
    <p:sldId id="461" r:id="rId16"/>
    <p:sldId id="462" r:id="rId17"/>
    <p:sldId id="557" r:id="rId18"/>
    <p:sldId id="558" r:id="rId19"/>
    <p:sldId id="504" r:id="rId20"/>
    <p:sldId id="536" r:id="rId21"/>
    <p:sldId id="542" r:id="rId22"/>
    <p:sldId id="543" r:id="rId23"/>
    <p:sldId id="466" r:id="rId24"/>
    <p:sldId id="559" r:id="rId25"/>
    <p:sldId id="468" r:id="rId26"/>
    <p:sldId id="538" r:id="rId27"/>
    <p:sldId id="544" r:id="rId28"/>
    <p:sldId id="539" r:id="rId29"/>
    <p:sldId id="537" r:id="rId30"/>
    <p:sldId id="545" r:id="rId31"/>
    <p:sldId id="546" r:id="rId32"/>
    <p:sldId id="482" r:id="rId33"/>
    <p:sldId id="361" r:id="rId34"/>
    <p:sldId id="424" r:id="rId35"/>
    <p:sldId id="447" r:id="rId36"/>
    <p:sldId id="448" r:id="rId37"/>
    <p:sldId id="423" r:id="rId38"/>
    <p:sldId id="475" r:id="rId39"/>
    <p:sldId id="560" r:id="rId40"/>
    <p:sldId id="451" r:id="rId41"/>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96" autoAdjust="0"/>
    <p:restoredTop sz="94861"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15.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RJ2-122.TIF"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file:///F:\2016&#36213;&#29770;\&#21516;&#27493;\&#25968;&#23398;\&#21019;&#26032;%20&#20154;A&#24517;&#20462;2\word\RJ2-123.TIF" TargetMode="External"/><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18.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1-6.TIF" TargetMode="Externa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12.emf"/><Relationship Id="rId3" Type="http://schemas.openxmlformats.org/officeDocument/2006/relationships/oleObject" Target="../embeddings/oleObject1.bin"/><Relationship Id="rId7" Type="http://schemas.openxmlformats.org/officeDocument/2006/relationships/image" Target="file:///F:\2016&#36213;&#29770;\&#21516;&#27493;\&#25968;&#23398;\&#21019;&#26032;%20&#20154;A&#24517;&#20462;2\word\RJ2-124.TIF" TargetMode="External"/><Relationship Id="rId12" Type="http://schemas.openxmlformats.org/officeDocument/2006/relationships/package" Target="../embeddings/Microsoft_Word___3.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3.png"/><Relationship Id="rId11" Type="http://schemas.openxmlformats.org/officeDocument/2006/relationships/oleObject" Target="../embeddings/oleObject3.bin"/><Relationship Id="rId5" Type="http://schemas.openxmlformats.org/officeDocument/2006/relationships/image" Target="../media/image10.emf"/><Relationship Id="rId10" Type="http://schemas.openxmlformats.org/officeDocument/2006/relationships/image" Target="../media/image11.emf"/><Relationship Id="rId4" Type="http://schemas.openxmlformats.org/officeDocument/2006/relationships/package" Target="../embeddings/Microsoft_Word___1.docx"/><Relationship Id="rId9" Type="http://schemas.openxmlformats.org/officeDocument/2006/relationships/package" Target="../embeddings/Microsoft_Word___2.docx"/></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0.xml"/><Relationship Id="rId1" Type="http://schemas.openxmlformats.org/officeDocument/2006/relationships/slideLayout" Target="../slideLayouts/slideLayout1.xml"/><Relationship Id="rId5" Type="http://schemas.openxmlformats.org/officeDocument/2006/relationships/image" Target="file:///F:\2016&#36213;&#29770;\&#21516;&#27493;\&#25968;&#23398;\&#21019;&#26032;%20&#20154;A&#24517;&#20462;2\word\1-6.TIF" TargetMode="Externa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21.xml"/><Relationship Id="rId7" Type="http://schemas.openxmlformats.org/officeDocument/2006/relationships/oleObject" Target="../embeddings/oleObject4.bin"/><Relationship Id="rId12" Type="http://schemas.openxmlformats.org/officeDocument/2006/relationships/image" Target="../media/image15.e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file:///F:\2016&#36213;&#29770;\&#21516;&#27493;\&#25968;&#23398;\&#21019;&#26032;%20&#20154;A&#24517;&#20462;2\word\RJ2-124.TIF" TargetMode="External"/><Relationship Id="rId11" Type="http://schemas.openxmlformats.org/officeDocument/2006/relationships/package" Target="../embeddings/Microsoft_Word___5.docx"/><Relationship Id="rId5" Type="http://schemas.openxmlformats.org/officeDocument/2006/relationships/image" Target="../media/image13.png"/><Relationship Id="rId10" Type="http://schemas.openxmlformats.org/officeDocument/2006/relationships/oleObject" Target="../embeddings/oleObject5.bin"/><Relationship Id="rId4" Type="http://schemas.openxmlformats.org/officeDocument/2006/relationships/slide" Target="slide22.xml"/><Relationship Id="rId9" Type="http://schemas.openxmlformats.org/officeDocument/2006/relationships/image" Target="../media/image14.emf"/></Relationships>
</file>

<file path=ppt/slides/_rels/slide21.xml.rels><?xml version="1.0" encoding="UTF-8" standalone="yes"?>
<Relationships xmlns="http://schemas.openxmlformats.org/package/2006/relationships"><Relationship Id="rId8" Type="http://schemas.openxmlformats.org/officeDocument/2006/relationships/image" Target="../media/image17.emf"/><Relationship Id="rId13" Type="http://schemas.openxmlformats.org/officeDocument/2006/relationships/oleObject" Target="../embeddings/oleObject9.bin"/><Relationship Id="rId3" Type="http://schemas.openxmlformats.org/officeDocument/2006/relationships/oleObject" Target="../embeddings/oleObject6.bin"/><Relationship Id="rId7" Type="http://schemas.openxmlformats.org/officeDocument/2006/relationships/package" Target="../embeddings/Microsoft_Word___7.docx"/><Relationship Id="rId12" Type="http://schemas.openxmlformats.org/officeDocument/2006/relationships/slide" Target="slide22.xml"/><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7.bin"/><Relationship Id="rId11" Type="http://schemas.openxmlformats.org/officeDocument/2006/relationships/image" Target="../media/image18.emf"/><Relationship Id="rId5" Type="http://schemas.openxmlformats.org/officeDocument/2006/relationships/image" Target="../media/image16.emf"/><Relationship Id="rId15" Type="http://schemas.openxmlformats.org/officeDocument/2006/relationships/image" Target="../media/image19.emf"/><Relationship Id="rId10" Type="http://schemas.openxmlformats.org/officeDocument/2006/relationships/package" Target="../embeddings/Microsoft_Word___8.docx"/><Relationship Id="rId4" Type="http://schemas.openxmlformats.org/officeDocument/2006/relationships/package" Target="../embeddings/Microsoft_Word___6.docx"/><Relationship Id="rId9" Type="http://schemas.openxmlformats.org/officeDocument/2006/relationships/oleObject" Target="../embeddings/oleObject8.bin"/><Relationship Id="rId14" Type="http://schemas.openxmlformats.org/officeDocument/2006/relationships/package" Target="../embeddings/Microsoft_Word___9.docx"/></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22.emf"/><Relationship Id="rId3" Type="http://schemas.openxmlformats.org/officeDocument/2006/relationships/oleObject" Target="../embeddings/oleObject10.bin"/><Relationship Id="rId7" Type="http://schemas.openxmlformats.org/officeDocument/2006/relationships/image" Target="file:///F:\2016&#36213;&#29770;\&#21516;&#27493;\&#25968;&#23398;\&#21019;&#26032;%20&#20154;A&#24517;&#20462;2\word\RJ2-125.TIF" TargetMode="External"/><Relationship Id="rId12" Type="http://schemas.openxmlformats.org/officeDocument/2006/relationships/package" Target="../embeddings/Microsoft_Word___12.docx"/><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23.png"/><Relationship Id="rId11" Type="http://schemas.openxmlformats.org/officeDocument/2006/relationships/oleObject" Target="../embeddings/oleObject12.bin"/><Relationship Id="rId5" Type="http://schemas.openxmlformats.org/officeDocument/2006/relationships/image" Target="../media/image20.emf"/><Relationship Id="rId10" Type="http://schemas.openxmlformats.org/officeDocument/2006/relationships/image" Target="../media/image21.emf"/><Relationship Id="rId4" Type="http://schemas.openxmlformats.org/officeDocument/2006/relationships/package" Target="../embeddings/Microsoft_Word___10.docx"/><Relationship Id="rId9" Type="http://schemas.openxmlformats.org/officeDocument/2006/relationships/package" Target="../embeddings/Microsoft_Word___11.docx"/></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1.xml"/><Relationship Id="rId5" Type="http://schemas.openxmlformats.org/officeDocument/2006/relationships/image" Target="file:///F:\2016&#36213;&#29770;\&#21516;&#27493;\&#25968;&#23398;\&#21019;&#26032;%20&#20154;A&#24517;&#20462;2\word\RJ2-126.TIF" TargetMode="Externa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1.xml"/><Relationship Id="rId6" Type="http://schemas.openxmlformats.org/officeDocument/2006/relationships/image" Target="file:///F:\2016&#36213;&#29770;\&#21516;&#27493;\&#25968;&#23398;\&#21019;&#26032;%20&#20154;A&#24517;&#20462;2\word\1-7.TIF" TargetMode="External"/><Relationship Id="rId5" Type="http://schemas.openxmlformats.org/officeDocument/2006/relationships/image" Target="../media/image25.png"/><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33.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31.xml"/><Relationship Id="rId7" Type="http://schemas.openxmlformats.org/officeDocument/2006/relationships/oleObject" Target="../embeddings/oleObject13.bin"/><Relationship Id="rId12" Type="http://schemas.openxmlformats.org/officeDocument/2006/relationships/image" Target="../media/image27.em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file:///F:\2016&#36213;&#29770;\&#21516;&#27493;\&#25968;&#23398;\&#21019;&#26032;%20&#20154;A&#24517;&#20462;2\word\RJ2-127.TIF" TargetMode="External"/><Relationship Id="rId11" Type="http://schemas.openxmlformats.org/officeDocument/2006/relationships/package" Target="../embeddings/Microsoft_Word___14.docx"/><Relationship Id="rId5" Type="http://schemas.openxmlformats.org/officeDocument/2006/relationships/image" Target="../media/image28.png"/><Relationship Id="rId10" Type="http://schemas.openxmlformats.org/officeDocument/2006/relationships/oleObject" Target="../embeddings/oleObject14.bin"/><Relationship Id="rId4" Type="http://schemas.openxmlformats.org/officeDocument/2006/relationships/slide" Target="slide32.xml"/><Relationship Id="rId9" Type="http://schemas.openxmlformats.org/officeDocument/2006/relationships/image" Target="../media/image26.emf"/></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29.emf"/><Relationship Id="rId5" Type="http://schemas.openxmlformats.org/officeDocument/2006/relationships/package" Target="../embeddings/Microsoft_Word___15.docx"/><Relationship Id="rId4" Type="http://schemas.openxmlformats.org/officeDocument/2006/relationships/oleObject" Target="../embeddings/oleObject15.bin"/></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image" Target="../media/image31.emf"/><Relationship Id="rId3" Type="http://schemas.openxmlformats.org/officeDocument/2006/relationships/slide" Target="slide33.xml"/><Relationship Id="rId7" Type="http://schemas.openxmlformats.org/officeDocument/2006/relationships/slide" Target="slide37.xml"/><Relationship Id="rId12" Type="http://schemas.openxmlformats.org/officeDocument/2006/relationships/package" Target="../embeddings/Microsoft_Word___17.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slide" Target="slide36.xml"/><Relationship Id="rId11" Type="http://schemas.openxmlformats.org/officeDocument/2006/relationships/oleObject" Target="../embeddings/oleObject17.bin"/><Relationship Id="rId5" Type="http://schemas.openxmlformats.org/officeDocument/2006/relationships/slide" Target="slide35.xml"/><Relationship Id="rId15" Type="http://schemas.openxmlformats.org/officeDocument/2006/relationships/image" Target="file:///F:\2016&#36213;&#29770;\&#21516;&#27493;\&#25968;&#23398;\&#21019;&#26032;%20&#20154;A&#24517;&#20462;2\word\RJ2-128.TIF" TargetMode="External"/><Relationship Id="rId10" Type="http://schemas.openxmlformats.org/officeDocument/2006/relationships/image" Target="../media/image30.emf"/><Relationship Id="rId4" Type="http://schemas.openxmlformats.org/officeDocument/2006/relationships/slide" Target="slide34.xml"/><Relationship Id="rId9" Type="http://schemas.openxmlformats.org/officeDocument/2006/relationships/package" Target="../embeddings/Microsoft_Word___16.docx"/><Relationship Id="rId1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image" Target="../media/image33.png"/><Relationship Id="rId2" Type="http://schemas.openxmlformats.org/officeDocument/2006/relationships/slide" Target="slide33.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s>
</file>

<file path=ppt/slides/_rels/slide36.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35.emf"/><Relationship Id="rId3" Type="http://schemas.openxmlformats.org/officeDocument/2006/relationships/slide" Target="slide33.xml"/><Relationship Id="rId7" Type="http://schemas.openxmlformats.org/officeDocument/2006/relationships/slide" Target="slide37.xml"/><Relationship Id="rId12" Type="http://schemas.openxmlformats.org/officeDocument/2006/relationships/package" Target="../embeddings/Microsoft_Word___19.docx"/><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slide" Target="slide36.xml"/><Relationship Id="rId11" Type="http://schemas.openxmlformats.org/officeDocument/2006/relationships/oleObject" Target="../embeddings/oleObject19.bin"/><Relationship Id="rId5" Type="http://schemas.openxmlformats.org/officeDocument/2006/relationships/slide" Target="slide35.xml"/><Relationship Id="rId10" Type="http://schemas.openxmlformats.org/officeDocument/2006/relationships/image" Target="../media/image34.emf"/><Relationship Id="rId4" Type="http://schemas.openxmlformats.org/officeDocument/2006/relationships/slide" Target="slide34.xml"/><Relationship Id="rId9" Type="http://schemas.openxmlformats.org/officeDocument/2006/relationships/package" Target="../embeddings/Microsoft_Word___18.docx"/></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1073697" y="2277666"/>
            <a:ext cx="52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第二章</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a:t>
            </a:r>
            <a:r>
              <a:rPr lang="en-US" altLang="zh-CN" sz="1600" i="1" dirty="0" smtClean="0">
                <a:solidFill>
                  <a:srgbClr val="F79646">
                    <a:lumMod val="75000"/>
                  </a:srgbClr>
                </a:solidFill>
                <a:latin typeface="Times New Roman" pitchFamily="18" charset="0"/>
                <a:ea typeface="微软雅黑" pitchFamily="34" charset="-122"/>
                <a:cs typeface="Times New Roman" pitchFamily="18" charset="0"/>
              </a:rPr>
              <a:t>§2.3</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a:t>
            </a:r>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直线、平面垂直的判定及其性质</a:t>
            </a:r>
            <a:endParaRPr lang="zh-CN" altLang="en-US" sz="1600" i="1" dirty="0">
              <a:solidFill>
                <a:srgbClr val="F79646">
                  <a:lumMod val="75000"/>
                </a:srgbClr>
              </a:solidFill>
              <a:latin typeface="Times New Roman" pitchFamily="18" charset="0"/>
              <a:cs typeface="Times New Roman" pitchFamily="18" charset="0"/>
            </a:endParaRPr>
          </a:p>
        </p:txBody>
      </p:sp>
      <p:sp>
        <p:nvSpPr>
          <p:cNvPr id="9" name="TextBox 8"/>
          <p:cNvSpPr txBox="1"/>
          <p:nvPr/>
        </p:nvSpPr>
        <p:spPr>
          <a:xfrm>
            <a:off x="1073698" y="2711406"/>
            <a:ext cx="10882731" cy="1015663"/>
          </a:xfrm>
          <a:prstGeom prst="rect">
            <a:avLst/>
          </a:prstGeom>
          <a:noFill/>
        </p:spPr>
        <p:txBody>
          <a:bodyPr wrap="square" rtlCol="0">
            <a:spAutoFit/>
          </a:bodyPr>
          <a:lstStyle/>
          <a:p>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2.3.1</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直线与平面垂直的判定</a:t>
            </a:r>
            <a:endParaRPr lang="zh-CN" altLang="en-US" sz="6000" b="1" spc="-130"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10" name="Picture 3" descr="C:\Users\Administrator\Desktop\创新图片\数学创新 2-1\2771897_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00256" y="4077866"/>
            <a:ext cx="2781722" cy="2781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圆角矩形 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5" name="矩形 14"/>
          <p:cNvSpPr/>
          <p:nvPr/>
        </p:nvSpPr>
        <p:spPr>
          <a:xfrm>
            <a:off x="382191" y="3141762"/>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若直线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所成的角是</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角，则必然有</a:t>
            </a:r>
            <a:r>
              <a:rPr lang="en-US" altLang="zh-CN" sz="2800" i="1" kern="100" dirty="0">
                <a:latin typeface="Times New Roman"/>
                <a:ea typeface="华文细黑"/>
                <a:cs typeface="Courier New"/>
              </a:rPr>
              <a:t>l</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吗？</a:t>
            </a:r>
            <a:endParaRPr lang="zh-CN" altLang="zh-CN" sz="2800" kern="100" dirty="0">
              <a:effectLst/>
              <a:latin typeface="宋体"/>
              <a:cs typeface="Courier New"/>
            </a:endParaRPr>
          </a:p>
        </p:txBody>
      </p:sp>
      <p:sp>
        <p:nvSpPr>
          <p:cNvPr id="16" name="矩形 15"/>
          <p:cNvSpPr/>
          <p:nvPr/>
        </p:nvSpPr>
        <p:spPr>
          <a:xfrm>
            <a:off x="382191" y="3842792"/>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不一定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所成的角是</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角，则</a:t>
            </a:r>
            <a:r>
              <a:rPr lang="en-US" altLang="zh-CN" sz="2800" i="1" kern="100" dirty="0">
                <a:latin typeface="Times New Roman"/>
                <a:ea typeface="华文细黑"/>
                <a:cs typeface="Courier New"/>
              </a:rPr>
              <a:t>l</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l</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117028005"/>
              </p:ext>
            </p:extLst>
          </p:nvPr>
        </p:nvGraphicFramePr>
        <p:xfrm>
          <a:off x="550590" y="435779"/>
          <a:ext cx="11089232" cy="2560320"/>
        </p:xfrm>
        <a:graphic>
          <a:graphicData uri="http://schemas.openxmlformats.org/drawingml/2006/table">
            <a:tbl>
              <a:tblPr/>
              <a:tblGrid>
                <a:gridCol w="2004060"/>
                <a:gridCol w="9085172"/>
              </a:tblGrid>
              <a:tr h="198755">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直线与</a:t>
                      </a:r>
                      <a:r>
                        <a:rPr lang="zh-CN" sz="2800" kern="100" dirty="0" smtClean="0">
                          <a:effectLst/>
                          <a:latin typeface="Times New Roman"/>
                          <a:ea typeface="华文细黑"/>
                          <a:cs typeface="Times New Roman"/>
                        </a:rPr>
                        <a:t>平面</a:t>
                      </a:r>
                      <a:endParaRPr lang="en-US" altLang="zh-CN" sz="2800" kern="100" dirty="0" smtClean="0">
                        <a:effectLst/>
                        <a:latin typeface="Times New Roman"/>
                        <a:ea typeface="华文细黑"/>
                        <a:cs typeface="Times New Roman"/>
                      </a:endParaRPr>
                    </a:p>
                    <a:p>
                      <a:pPr algn="ctr">
                        <a:lnSpc>
                          <a:spcPct val="150000"/>
                        </a:lnSpc>
                        <a:spcAft>
                          <a:spcPts val="0"/>
                        </a:spcAft>
                        <a:tabLst>
                          <a:tab pos="2070735" algn="l"/>
                        </a:tabLst>
                      </a:pPr>
                      <a:r>
                        <a:rPr lang="zh-CN" sz="2800" kern="100" dirty="0" smtClean="0">
                          <a:effectLst/>
                          <a:latin typeface="Times New Roman"/>
                          <a:ea typeface="华文细黑"/>
                          <a:cs typeface="Times New Roman"/>
                        </a:rPr>
                        <a:t>所</a:t>
                      </a:r>
                      <a:r>
                        <a:rPr lang="zh-CN" sz="2800" kern="100" dirty="0">
                          <a:effectLst/>
                          <a:latin typeface="Times New Roman"/>
                          <a:ea typeface="华文细黑"/>
                          <a:cs typeface="Times New Roman"/>
                        </a:rPr>
                        <a:t>成的角</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定义：平面的一条斜线和它在平面上的射影所成的锐角</a:t>
                      </a:r>
                      <a:endParaRPr lang="zh-CN" sz="2800" kern="100" dirty="0">
                        <a:effectLst/>
                        <a:latin typeface="宋体"/>
                        <a:cs typeface="Courier New"/>
                      </a:endParaRPr>
                    </a:p>
                    <a:p>
                      <a:pPr algn="just">
                        <a:lnSpc>
                          <a:spcPct val="150000"/>
                        </a:lnSpc>
                        <a:spcAft>
                          <a:spcPts val="0"/>
                        </a:spcAft>
                        <a:tabLst>
                          <a:tab pos="2070735" algn="l"/>
                        </a:tabLst>
                      </a:pPr>
                      <a:r>
                        <a:rPr lang="zh-CN" sz="2800" kern="100" dirty="0">
                          <a:effectLst/>
                          <a:latin typeface="Times New Roman"/>
                          <a:ea typeface="华文细黑"/>
                          <a:cs typeface="Times New Roman"/>
                        </a:rPr>
                        <a:t>规定：</a:t>
                      </a:r>
                      <a:r>
                        <a:rPr lang="zh-CN" sz="2800" kern="100" spc="0" baseline="0" dirty="0">
                          <a:effectLst/>
                          <a:latin typeface="Times New Roman"/>
                          <a:ea typeface="华文细黑"/>
                          <a:cs typeface="Times New Roman"/>
                        </a:rPr>
                        <a:t>一条直线垂直于平面</a:t>
                      </a:r>
                      <a:r>
                        <a:rPr lang="zh-CN" sz="2800" kern="100" spc="-100" baseline="0" dirty="0">
                          <a:effectLst/>
                          <a:latin typeface="Times New Roman"/>
                          <a:ea typeface="华文细黑"/>
                          <a:cs typeface="Times New Roman"/>
                        </a:rPr>
                        <a:t>，它们所成的角</a:t>
                      </a:r>
                      <a:r>
                        <a:rPr lang="zh-CN" sz="2800" kern="100" spc="-100" baseline="0" dirty="0" smtClean="0">
                          <a:effectLst/>
                          <a:latin typeface="Times New Roman"/>
                          <a:ea typeface="华文细黑"/>
                          <a:cs typeface="Times New Roman"/>
                        </a:rPr>
                        <a:t>是</a:t>
                      </a:r>
                      <a:r>
                        <a:rPr lang="en-US" altLang="zh-CN" sz="2800" u="sng" kern="100" dirty="0" smtClean="0">
                          <a:effectLst/>
                          <a:latin typeface="Times New Roman"/>
                          <a:ea typeface="华文细黑"/>
                          <a:cs typeface="Times New Roman"/>
                        </a:rPr>
                        <a:t>        </a:t>
                      </a:r>
                      <a:r>
                        <a:rPr lang="zh-CN" sz="2800" kern="100" spc="-100" baseline="0" dirty="0" smtClean="0">
                          <a:effectLst/>
                          <a:latin typeface="Times New Roman"/>
                          <a:ea typeface="华文细黑"/>
                          <a:cs typeface="Times New Roman"/>
                        </a:rPr>
                        <a:t>；</a:t>
                      </a:r>
                      <a:r>
                        <a:rPr lang="zh-CN" sz="2800" kern="100" spc="-100" baseline="0" dirty="0">
                          <a:effectLst/>
                          <a:latin typeface="Times New Roman"/>
                          <a:ea typeface="华文细黑"/>
                          <a:cs typeface="Times New Roman"/>
                        </a:rPr>
                        <a:t>一</a:t>
                      </a:r>
                      <a:r>
                        <a:rPr lang="zh-CN" sz="2800" kern="100" spc="-100" baseline="0" dirty="0" smtClean="0">
                          <a:effectLst/>
                          <a:latin typeface="Times New Roman"/>
                          <a:ea typeface="华文细黑"/>
                          <a:cs typeface="Times New Roman"/>
                        </a:rPr>
                        <a:t>条直线</a:t>
                      </a:r>
                      <a:r>
                        <a:rPr lang="zh-CN" sz="2800" kern="100" spc="-100" baseline="0" dirty="0">
                          <a:effectLst/>
                          <a:latin typeface="Times New Roman"/>
                          <a:ea typeface="华文细黑"/>
                          <a:cs typeface="Times New Roman"/>
                        </a:rPr>
                        <a:t>和平面平行，或在平面内，它们所成的角</a:t>
                      </a:r>
                      <a:r>
                        <a:rPr lang="zh-CN" sz="2800" kern="100" spc="-100" baseline="0" dirty="0" smtClean="0">
                          <a:effectLst/>
                          <a:latin typeface="Times New Roman"/>
                          <a:ea typeface="华文细黑"/>
                          <a:cs typeface="Times New Roman"/>
                        </a:rPr>
                        <a:t>是</a:t>
                      </a:r>
                      <a:r>
                        <a:rPr lang="en-US" sz="2800" u="none" kern="100" dirty="0" smtClean="0">
                          <a:effectLst/>
                          <a:latin typeface="Times New Roman"/>
                          <a:ea typeface="华文细黑"/>
                          <a:cs typeface="Courier New"/>
                        </a:rPr>
                        <a:t>_____</a:t>
                      </a:r>
                      <a:r>
                        <a:rPr lang="en-US" altLang="zh-CN" sz="2800" u="none" kern="100" dirty="0" smtClean="0">
                          <a:effectLst/>
                          <a:latin typeface="Times New Roman"/>
                          <a:ea typeface="华文细黑"/>
                          <a:cs typeface="Courier New"/>
                        </a:rPr>
                        <a:t>_</a:t>
                      </a:r>
                      <a:r>
                        <a:rPr lang="en-US" sz="2800" u="none" kern="100" dirty="0" smtClean="0">
                          <a:effectLst/>
                          <a:latin typeface="Times New Roman"/>
                          <a:ea typeface="华文细黑"/>
                          <a:cs typeface="Courier New"/>
                        </a:rPr>
                        <a:t>__</a:t>
                      </a:r>
                      <a:endParaRPr lang="zh-CN" sz="2800" u="none"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取值范围</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u="none" kern="100" dirty="0" smtClean="0">
                          <a:effectLst/>
                          <a:latin typeface="Times New Roman"/>
                          <a:ea typeface="华文细黑"/>
                          <a:cs typeface="Courier New"/>
                        </a:rPr>
                        <a:t>____________</a:t>
                      </a:r>
                      <a:endParaRPr lang="zh-CN" sz="2800" kern="100" dirty="0">
                        <a:effectLst/>
                        <a:latin typeface="Times New Roman" pitchFamily="18" charset="0"/>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9860828" y="1773610"/>
            <a:ext cx="1822427" cy="523220"/>
          </a:xfrm>
          <a:prstGeom prst="rect">
            <a:avLst/>
          </a:prstGeom>
        </p:spPr>
        <p:txBody>
          <a:bodyPr wrap="square">
            <a:spAutoFit/>
          </a:bodyPr>
          <a:lstStyle/>
          <a:p>
            <a:pPr lvl="0"/>
            <a:r>
              <a:rPr lang="en-US" altLang="zh-CN" sz="2800" kern="100" dirty="0" smtClean="0">
                <a:solidFill>
                  <a:srgbClr val="C00000"/>
                </a:solidFill>
                <a:latin typeface="Times New Roman"/>
                <a:ea typeface="华文细黑"/>
                <a:cs typeface="Courier New"/>
              </a:rPr>
              <a:t>0</a:t>
            </a:r>
            <a:r>
              <a:rPr lang="en-US" altLang="zh-CN" sz="2800" kern="100" spc="-300" dirty="0">
                <a:solidFill>
                  <a:srgbClr val="C00000"/>
                </a:solidFill>
                <a:latin typeface="Times New Roman"/>
                <a:ea typeface="华文细黑"/>
                <a:cs typeface="Courier New"/>
              </a:rPr>
              <a:t>°</a:t>
            </a:r>
            <a:r>
              <a:rPr lang="zh-CN" altLang="en-US" sz="2800" kern="100" dirty="0">
                <a:solidFill>
                  <a:srgbClr val="C00000"/>
                </a:solidFill>
                <a:latin typeface="Times New Roman"/>
                <a:ea typeface="华文细黑"/>
                <a:cs typeface="Times New Roman"/>
              </a:rPr>
              <a:t>的角</a:t>
            </a:r>
            <a:endParaRPr lang="zh-CN" altLang="en-US" dirty="0">
              <a:solidFill>
                <a:srgbClr val="C00000"/>
              </a:solidFill>
            </a:endParaRPr>
          </a:p>
        </p:txBody>
      </p:sp>
      <p:sp>
        <p:nvSpPr>
          <p:cNvPr id="5" name="矩形 4"/>
          <p:cNvSpPr/>
          <p:nvPr/>
        </p:nvSpPr>
        <p:spPr>
          <a:xfrm>
            <a:off x="6073389" y="2392993"/>
            <a:ext cx="2040943" cy="523220"/>
          </a:xfrm>
          <a:prstGeom prst="rect">
            <a:avLst/>
          </a:prstGeom>
        </p:spPr>
        <p:txBody>
          <a:bodyPr wrap="none">
            <a:spAutoFit/>
          </a:bodyPr>
          <a:lstStyle/>
          <a:p>
            <a:r>
              <a:rPr lang="en-US" altLang="zh-CN" sz="2800" kern="100" dirty="0">
                <a:solidFill>
                  <a:srgbClr val="C00000"/>
                </a:solidFill>
                <a:latin typeface="Times New Roman" pitchFamily="18" charset="0"/>
                <a:ea typeface="华文细黑"/>
                <a:cs typeface="Times New Roman" pitchFamily="18" charset="0"/>
              </a:rPr>
              <a:t>[0°</a:t>
            </a:r>
            <a:r>
              <a:rPr lang="zh-CN" altLang="en-US" sz="2800" kern="100" dirty="0">
                <a:solidFill>
                  <a:srgbClr val="C00000"/>
                </a:solidFill>
                <a:latin typeface="Times New Roman" pitchFamily="18" charset="0"/>
                <a:ea typeface="华文细黑"/>
                <a:cs typeface="Times New Roman" pitchFamily="18" charset="0"/>
              </a:rPr>
              <a:t>，</a:t>
            </a:r>
            <a:r>
              <a:rPr lang="en-US" altLang="zh-CN" sz="2800" kern="100" dirty="0">
                <a:solidFill>
                  <a:srgbClr val="C00000"/>
                </a:solidFill>
                <a:latin typeface="Times New Roman" pitchFamily="18" charset="0"/>
                <a:ea typeface="华文细黑"/>
                <a:cs typeface="Times New Roman" pitchFamily="18" charset="0"/>
              </a:rPr>
              <a:t>90°]</a:t>
            </a:r>
            <a:endParaRPr lang="zh-CN" altLang="en-US" dirty="0">
              <a:solidFill>
                <a:srgbClr val="C00000"/>
              </a:solidFill>
            </a:endParaRPr>
          </a:p>
        </p:txBody>
      </p:sp>
      <p:sp>
        <p:nvSpPr>
          <p:cNvPr id="6" name="矩形 5"/>
          <p:cNvSpPr/>
          <p:nvPr/>
        </p:nvSpPr>
        <p:spPr>
          <a:xfrm>
            <a:off x="9637841" y="1106374"/>
            <a:ext cx="902811" cy="523220"/>
          </a:xfrm>
          <a:prstGeom prst="rect">
            <a:avLst/>
          </a:prstGeom>
        </p:spPr>
        <p:txBody>
          <a:bodyPr wrap="none">
            <a:spAutoFit/>
          </a:bodyPr>
          <a:lstStyle/>
          <a:p>
            <a:pPr lvl="0"/>
            <a:r>
              <a:rPr lang="zh-CN" altLang="en-US" sz="2800" kern="100" dirty="0">
                <a:solidFill>
                  <a:srgbClr val="C00000"/>
                </a:solidFill>
                <a:latin typeface="Times New Roman"/>
                <a:ea typeface="华文细黑"/>
                <a:cs typeface="Times New Roman"/>
              </a:rPr>
              <a:t>直角</a:t>
            </a:r>
          </a:p>
        </p:txBody>
      </p:sp>
    </p:spTree>
    <p:extLst>
      <p:ext uri="{BB962C8B-B14F-4D97-AF65-F5344CB8AC3E}">
        <p14:creationId xmlns:p14="http://schemas.microsoft.com/office/powerpoint/2010/main" val="2674356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6">
                                            <p:txEl>
                                              <p:pRg st="0" end="0"/>
                                            </p:txEl>
                                          </p:spTgt>
                                        </p:tgtEl>
                                        <p:attrNameLst>
                                          <p:attrName>style.visibility</p:attrName>
                                        </p:attrNameLst>
                                      </p:cBhvr>
                                      <p:to>
                                        <p:strVal val="visible"/>
                                      </p:to>
                                    </p:set>
                                    <p:animEffect transition="in" filter="blinds(horizontal)">
                                      <p:cBhvr>
                                        <p:cTn id="20" dur="500"/>
                                        <p:tgtEl>
                                          <p:spTgt spid="1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16">
                                            <p:txEl>
                                              <p:pRg st="0" end="0"/>
                                            </p:txEl>
                                          </p:spTgt>
                                        </p:tgtEl>
                                      </p:cBhvr>
                                    </p:animEffect>
                                    <p:set>
                                      <p:cBhvr>
                                        <p:cTn id="34" dur="1" fill="hold">
                                          <p:stCondLst>
                                            <p:cond delay="499"/>
                                          </p:stCondLst>
                                        </p:cTn>
                                        <p:tgtEl>
                                          <p:spTgt spid="16">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6" grpId="0" build="allAtOnce"/>
      <p:bldP spid="4" grpId="0"/>
      <p:bldP spid="4" grpId="1"/>
      <p:bldP spid="5" grpId="0"/>
      <p:bldP spid="5" grpId="1"/>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583382"/>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直线和平面垂直的定义</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a:t>
            </a:r>
            <a:r>
              <a:rPr lang="zh-CN" altLang="zh-CN" sz="2800" kern="100" spc="-100" dirty="0">
                <a:latin typeface="Times New Roman"/>
                <a:ea typeface="华文细黑"/>
                <a:cs typeface="Times New Roman"/>
              </a:rPr>
              <a:t>直线</a:t>
            </a:r>
            <a:r>
              <a:rPr lang="en-US" altLang="zh-CN" sz="2800" i="1" kern="100" spc="-100" dirty="0">
                <a:latin typeface="Times New Roman"/>
                <a:ea typeface="华文细黑"/>
                <a:cs typeface="Courier New"/>
              </a:rPr>
              <a:t>l</a:t>
            </a:r>
            <a:r>
              <a:rPr lang="zh-CN" altLang="zh-CN" sz="2800" kern="100" spc="-100" dirty="0">
                <a:latin typeface="Times New Roman"/>
                <a:ea typeface="华文细黑"/>
                <a:cs typeface="Times New Roman"/>
              </a:rPr>
              <a:t>与平面</a:t>
            </a:r>
            <a:r>
              <a:rPr lang="en-US" altLang="zh-CN" sz="2800" i="1" kern="100" spc="-100" dirty="0">
                <a:latin typeface="Times New Roman"/>
                <a:ea typeface="华文细黑"/>
                <a:cs typeface="Courier New"/>
              </a:rPr>
              <a:t>α</a:t>
            </a:r>
            <a:r>
              <a:rPr lang="zh-CN" altLang="zh-CN" sz="2800" kern="100" spc="-100" dirty="0">
                <a:latin typeface="Times New Roman"/>
                <a:ea typeface="华文细黑"/>
                <a:cs typeface="Times New Roman"/>
              </a:rPr>
              <a:t>内的无数条直线垂直，则直线</a:t>
            </a:r>
            <a:r>
              <a:rPr lang="en-US" altLang="zh-CN" sz="2800" i="1" kern="100" spc="-100" dirty="0">
                <a:latin typeface="Times New Roman"/>
                <a:ea typeface="华文细黑"/>
                <a:cs typeface="Courier New"/>
              </a:rPr>
              <a:t>l</a:t>
            </a:r>
            <a:r>
              <a:rPr lang="zh-CN" altLang="zh-CN" sz="2800" kern="100" spc="-100" dirty="0">
                <a:latin typeface="Times New Roman"/>
                <a:ea typeface="华文细黑"/>
                <a:cs typeface="Times New Roman"/>
              </a:rPr>
              <a:t>与平面</a:t>
            </a:r>
            <a:r>
              <a:rPr lang="en-US" altLang="zh-CN" sz="2800" i="1" kern="100" spc="-100" dirty="0">
                <a:latin typeface="Times New Roman"/>
                <a:ea typeface="华文细黑"/>
                <a:cs typeface="Courier New"/>
              </a:rPr>
              <a:t>α</a:t>
            </a:r>
            <a:r>
              <a:rPr lang="zh-CN" altLang="zh-CN" sz="2800" kern="100" spc="-100" dirty="0">
                <a:latin typeface="Times New Roman"/>
                <a:ea typeface="华文细黑"/>
                <a:cs typeface="Times New Roman"/>
              </a:rPr>
              <a:t>的关系是</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　　</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和平面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平行</a:t>
            </a:r>
            <a:r>
              <a:rPr lang="en-US" altLang="zh-CN" sz="2800" kern="100" dirty="0">
                <a:latin typeface="Times New Roman"/>
                <a:ea typeface="华文细黑"/>
                <a:cs typeface="Courier New"/>
              </a:rPr>
              <a:t>  	</a:t>
            </a:r>
            <a:r>
              <a:rPr lang="en-US" altLang="zh-CN" sz="2800" kern="100" dirty="0" err="1">
                <a:latin typeface="Times New Roman"/>
                <a:ea typeface="华文细黑"/>
                <a:cs typeface="Courier New"/>
              </a:rPr>
              <a:t>B.</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和平面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垂直</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a:t>
            </a:r>
            <a:r>
              <a:rPr lang="en-US" altLang="zh-CN" sz="2800" kern="100" dirty="0">
                <a:latin typeface="Times New Roman"/>
                <a:ea typeface="华文细黑"/>
                <a:cs typeface="Courier New"/>
              </a:rPr>
              <a:t>  	D.</a:t>
            </a:r>
            <a:r>
              <a:rPr lang="zh-CN" altLang="zh-CN" sz="2800" kern="100" dirty="0">
                <a:latin typeface="Times New Roman"/>
                <a:ea typeface="华文细黑"/>
                <a:cs typeface="Times New Roman"/>
              </a:rPr>
              <a:t>不能</a:t>
            </a:r>
            <a:r>
              <a:rPr lang="zh-CN" altLang="zh-CN" sz="2800" kern="100" dirty="0" smtClean="0">
                <a:latin typeface="Times New Roman"/>
                <a:ea typeface="华文细黑"/>
                <a:cs typeface="Times New Roman"/>
              </a:rPr>
              <a:t>确定</a:t>
            </a:r>
            <a:endParaRPr lang="zh-CN" altLang="zh-CN" sz="2800" kern="100" dirty="0">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77999" y="3190841"/>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如图所示，直线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和平面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平行，或直线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和平面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垂直或直线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内都有可能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故正确答案为</a:t>
            </a:r>
            <a:r>
              <a:rPr lang="en-US" altLang="zh-CN" sz="2800" kern="100" dirty="0">
                <a:latin typeface="Times New Roman"/>
                <a:ea typeface="华文细黑"/>
                <a:cs typeface="Courier New"/>
              </a:rPr>
              <a:t>D.</a:t>
            </a:r>
            <a:endParaRPr lang="zh-CN" altLang="zh-CN" sz="2800" kern="100" dirty="0">
              <a:effectLst/>
              <a:latin typeface="宋体"/>
              <a:cs typeface="Courier New"/>
            </a:endParaRPr>
          </a:p>
        </p:txBody>
      </p:sp>
      <p:pic>
        <p:nvPicPr>
          <p:cNvPr id="13" name="图片 12" descr="F:\2016赵瑊\同步\数学\创新 人A必修2\word\RJ2-121.TIF"/>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7026" y="4538489"/>
            <a:ext cx="7920880" cy="1935709"/>
          </a:xfrm>
          <a:prstGeom prst="rect">
            <a:avLst/>
          </a:prstGeom>
          <a:noFill/>
          <a:ln>
            <a:noFill/>
          </a:ln>
        </p:spPr>
      </p:pic>
      <p:sp>
        <p:nvSpPr>
          <p:cNvPr id="2" name="矩形 1"/>
          <p:cNvSpPr/>
          <p:nvPr/>
        </p:nvSpPr>
        <p:spPr>
          <a:xfrm>
            <a:off x="10710464" y="1442145"/>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D</a:t>
            </a:r>
            <a:endParaRPr lang="zh-CN" altLang="en-US" b="1" dirty="0">
              <a:solidFill>
                <a:srgbClr val="C00000"/>
              </a:solidFill>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p:bldP spid="8" grpId="1"/>
      <p:bldP spid="2" grpId="0"/>
      <p:bldP spid="2" grpId="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413570"/>
            <a:ext cx="12190413" cy="3924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1639909"/>
            <a:ext cx="11305256"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直线和平面垂直的定义是描述性定义，对直线的任意性要注意理解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实际上，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任何一条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表达相同的含义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当直线与平面垂直时，该直线就垂直于这个平面内的任何直线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由此可知，如果一条直线与一个平面内的一条直线不垂直，那么这条直线就一定不与这个平面垂直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由定义可得线面垂直</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线线垂直，即若</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8" y="14312"/>
            <a:ext cx="11411999"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设</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是两条不同的直线，</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是一个平面，则下列命题正确的是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若</a:t>
            </a:r>
            <a:r>
              <a:rPr lang="en-US" altLang="zh-CN" sz="2800" i="1" kern="100" dirty="0" err="1">
                <a:latin typeface="Times New Roman"/>
                <a:ea typeface="华文细黑"/>
                <a:cs typeface="Courier New"/>
              </a:rPr>
              <a:t>l</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l</a:t>
            </a:r>
            <a:r>
              <a:rPr lang="en-US" altLang="zh-CN" sz="2800" kern="100" dirty="0">
                <a:latin typeface="宋体"/>
                <a:ea typeface="华文细黑"/>
                <a:cs typeface="Times New Roman"/>
              </a:rPr>
              <a:t>⊥</a:t>
            </a:r>
            <a:r>
              <a:rPr lang="en-US" altLang="zh-CN" sz="2800" i="1" kern="100" dirty="0" smtClean="0">
                <a:latin typeface="Times New Roman"/>
                <a:ea typeface="华文细黑"/>
                <a:cs typeface="Courier New"/>
              </a:rPr>
              <a:t>α	    </a:t>
            </a:r>
            <a:r>
              <a:rPr lang="en-US" altLang="zh-CN" sz="2800" kern="100" dirty="0" smtClean="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l</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l</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m</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l</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l</a:t>
            </a:r>
            <a:r>
              <a:rPr lang="en-US" altLang="zh-CN" sz="2800" kern="100" dirty="0" err="1">
                <a:latin typeface="宋体"/>
                <a:ea typeface="华文细黑"/>
                <a:cs typeface="Times New Roman"/>
              </a:rPr>
              <a:t>∥</a:t>
            </a:r>
            <a:r>
              <a:rPr lang="en-US" altLang="zh-CN" sz="2800" i="1" kern="100" dirty="0" err="1" smtClean="0">
                <a:latin typeface="Times New Roman"/>
                <a:ea typeface="华文细黑"/>
                <a:cs typeface="Courier New"/>
              </a:rPr>
              <a:t>m</a:t>
            </a:r>
            <a:r>
              <a:rPr lang="en-US" altLang="zh-CN" sz="2800" i="1" kern="100" dirty="0" smtClean="0">
                <a:latin typeface="Times New Roman"/>
                <a:ea typeface="华文细黑"/>
                <a:cs typeface="Courier New"/>
              </a:rPr>
              <a:t>	    </a:t>
            </a:r>
            <a:r>
              <a:rPr lang="en-US" altLang="zh-CN" sz="2800" kern="100" dirty="0" smtClean="0">
                <a:latin typeface="Times New Roman"/>
                <a:ea typeface="华文细黑"/>
                <a:cs typeface="Courier New"/>
              </a:rPr>
              <a:t>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l</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l</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m</a:t>
            </a:r>
            <a:endParaRPr lang="zh-CN" altLang="zh-CN" sz="2800" kern="100" dirty="0">
              <a:effectLst/>
              <a:latin typeface="宋体"/>
              <a:cs typeface="Courier New"/>
            </a:endParaRPr>
          </a:p>
        </p:txBody>
      </p:sp>
      <p:sp>
        <p:nvSpPr>
          <p:cNvPr id="7" name="矩形 6"/>
          <p:cNvSpPr/>
          <p:nvPr/>
        </p:nvSpPr>
        <p:spPr>
          <a:xfrm>
            <a:off x="377999" y="2597075"/>
            <a:ext cx="11411998"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对于</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，直线</a:t>
            </a:r>
            <a:r>
              <a:rPr lang="en-US" altLang="zh-CN" sz="2800" i="1" kern="100" dirty="0" err="1">
                <a:latin typeface="Times New Roman"/>
                <a:ea typeface="华文细黑"/>
                <a:cs typeface="Courier New"/>
              </a:rPr>
              <a:t>l</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并不代表平面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内任意一条直线，所以不能判定线面垂直</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对于</a:t>
            </a:r>
            <a:r>
              <a:rPr lang="en-US" altLang="zh-CN" sz="2800" kern="100" dirty="0">
                <a:latin typeface="Times New Roman"/>
                <a:ea typeface="华文细黑"/>
                <a:cs typeface="Courier New"/>
              </a:rPr>
              <a:t>B</a:t>
            </a:r>
            <a:r>
              <a:rPr lang="zh-CN" altLang="zh-CN" sz="2800" kern="100" spc="-100" dirty="0">
                <a:latin typeface="Times New Roman"/>
                <a:ea typeface="华文细黑"/>
                <a:cs typeface="Times New Roman"/>
              </a:rPr>
              <a:t>，因</a:t>
            </a:r>
            <a:r>
              <a:rPr lang="en-US" altLang="zh-CN" sz="2800" i="1" kern="100" spc="-100" dirty="0">
                <a:latin typeface="Times New Roman"/>
                <a:ea typeface="华文细黑"/>
                <a:cs typeface="Courier New"/>
              </a:rPr>
              <a:t>l</a:t>
            </a:r>
            <a:r>
              <a:rPr lang="en-US" altLang="zh-CN" sz="2800" kern="100" spc="-100" dirty="0">
                <a:latin typeface="宋体"/>
                <a:ea typeface="华文细黑"/>
                <a:cs typeface="Times New Roman"/>
              </a:rPr>
              <a:t>⊥</a:t>
            </a:r>
            <a:r>
              <a:rPr lang="en-US" altLang="zh-CN" sz="2800" i="1" kern="100" spc="-100" dirty="0">
                <a:latin typeface="Times New Roman"/>
                <a:ea typeface="华文细黑"/>
                <a:cs typeface="Courier New"/>
              </a:rPr>
              <a:t>α</a:t>
            </a:r>
            <a:r>
              <a:rPr lang="zh-CN" altLang="zh-CN" sz="2800" kern="100" spc="-100" dirty="0">
                <a:latin typeface="Times New Roman"/>
                <a:ea typeface="华文细黑"/>
                <a:cs typeface="Times New Roman"/>
              </a:rPr>
              <a:t>，则</a:t>
            </a:r>
            <a:r>
              <a:rPr lang="en-US" altLang="zh-CN" sz="2800" i="1" kern="100" spc="-100" dirty="0">
                <a:latin typeface="Times New Roman"/>
                <a:ea typeface="华文细黑"/>
                <a:cs typeface="Courier New"/>
              </a:rPr>
              <a:t>l</a:t>
            </a:r>
            <a:r>
              <a:rPr lang="zh-CN" altLang="zh-CN" sz="2800" kern="100" spc="-100" dirty="0">
                <a:latin typeface="Times New Roman"/>
                <a:ea typeface="华文细黑"/>
                <a:cs typeface="Times New Roman"/>
              </a:rPr>
              <a:t>垂直</a:t>
            </a:r>
            <a:r>
              <a:rPr lang="en-US" altLang="zh-CN" sz="2800" i="1" kern="100" spc="-100" dirty="0">
                <a:latin typeface="Times New Roman"/>
                <a:ea typeface="华文细黑"/>
                <a:cs typeface="Courier New"/>
              </a:rPr>
              <a:t>α</a:t>
            </a:r>
            <a:r>
              <a:rPr lang="zh-CN" altLang="zh-CN" sz="2800" kern="100" spc="-100" dirty="0">
                <a:latin typeface="Times New Roman"/>
                <a:ea typeface="华文细黑"/>
                <a:cs typeface="Times New Roman"/>
              </a:rPr>
              <a:t>内任意一条直线，又</a:t>
            </a:r>
            <a:r>
              <a:rPr lang="en-US" altLang="zh-CN" sz="2800" i="1" kern="100" spc="-100" dirty="0" err="1">
                <a:latin typeface="Times New Roman"/>
                <a:ea typeface="华文细黑"/>
                <a:cs typeface="Courier New"/>
              </a:rPr>
              <a:t>l</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m</a:t>
            </a:r>
            <a:r>
              <a:rPr lang="zh-CN" altLang="zh-CN" sz="2800" kern="100" spc="-100" dirty="0">
                <a:latin typeface="Times New Roman"/>
                <a:ea typeface="华文细黑"/>
                <a:cs typeface="Times New Roman"/>
              </a:rPr>
              <a:t>，由异面直线所成角的定义知</a:t>
            </a:r>
            <a:r>
              <a:rPr lang="zh-CN" altLang="zh-CN" sz="2800" kern="100" spc="-700" dirty="0">
                <a:latin typeface="Times New Roman"/>
                <a:ea typeface="华文细黑"/>
                <a:cs typeface="Times New Roman"/>
              </a:rPr>
              <a:t>，</a:t>
            </a:r>
            <a:r>
              <a:rPr lang="en-US" altLang="zh-CN" sz="2800" i="1" kern="100" spc="-100" dirty="0">
                <a:latin typeface="Times New Roman"/>
                <a:ea typeface="华文细黑"/>
                <a:cs typeface="Courier New"/>
              </a:rPr>
              <a:t>m</a:t>
            </a:r>
            <a:r>
              <a:rPr lang="zh-CN" altLang="zh-CN" sz="2800" kern="100" spc="-100" dirty="0">
                <a:latin typeface="Times New Roman"/>
                <a:ea typeface="华文细黑"/>
                <a:cs typeface="Times New Roman"/>
              </a:rPr>
              <a:t>与平面</a:t>
            </a:r>
            <a:r>
              <a:rPr lang="en-US" altLang="zh-CN" sz="2800" i="1" kern="100" spc="-100" dirty="0">
                <a:latin typeface="Times New Roman"/>
                <a:ea typeface="华文细黑"/>
                <a:cs typeface="Courier New"/>
              </a:rPr>
              <a:t>α</a:t>
            </a:r>
            <a:r>
              <a:rPr lang="zh-CN" altLang="zh-CN" sz="2800" kern="100" spc="-100" dirty="0">
                <a:latin typeface="Times New Roman"/>
                <a:ea typeface="华文细黑"/>
                <a:cs typeface="Times New Roman"/>
              </a:rPr>
              <a:t>内任意一条直线所成的角都是</a:t>
            </a:r>
            <a:r>
              <a:rPr lang="en-US" altLang="zh-CN" sz="2800" kern="100" spc="-100" dirty="0">
                <a:latin typeface="Times New Roman"/>
                <a:ea typeface="华文细黑"/>
                <a:cs typeface="Courier New"/>
              </a:rPr>
              <a:t>90</a:t>
            </a:r>
            <a:r>
              <a:rPr lang="en-US" altLang="zh-CN" sz="2800" kern="100" spc="-700" dirty="0">
                <a:latin typeface="Times New Roman"/>
                <a:ea typeface="华文细黑"/>
                <a:cs typeface="Courier New"/>
              </a:rPr>
              <a:t>°</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即</a:t>
            </a:r>
            <a:r>
              <a:rPr lang="en-US" altLang="zh-CN" sz="2800" i="1" kern="100" spc="-100" dirty="0">
                <a:latin typeface="Times New Roman"/>
                <a:ea typeface="华文细黑"/>
                <a:cs typeface="Courier New"/>
              </a:rPr>
              <a:t>m</a:t>
            </a:r>
            <a:r>
              <a:rPr lang="en-US" altLang="zh-CN" sz="2800" kern="100" spc="-100" dirty="0">
                <a:latin typeface="宋体"/>
                <a:ea typeface="华文细黑"/>
                <a:cs typeface="Times New Roman"/>
              </a:rPr>
              <a:t>⊥</a:t>
            </a:r>
            <a:r>
              <a:rPr lang="en-US" altLang="zh-CN" sz="2800" i="1" kern="100" spc="-100" dirty="0">
                <a:latin typeface="Times New Roman"/>
                <a:ea typeface="华文细黑"/>
                <a:cs typeface="Courier New"/>
              </a:rPr>
              <a:t>α</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故</a:t>
            </a:r>
            <a:r>
              <a:rPr lang="en-US" altLang="zh-CN" sz="2800" kern="100" spc="-100" dirty="0">
                <a:latin typeface="Times New Roman"/>
                <a:ea typeface="华文细黑"/>
                <a:cs typeface="Courier New"/>
              </a:rPr>
              <a:t>B</a:t>
            </a:r>
            <a:r>
              <a:rPr lang="zh-CN" altLang="zh-CN" sz="2800" kern="100" spc="-100" dirty="0">
                <a:latin typeface="Times New Roman"/>
                <a:ea typeface="华文细黑"/>
                <a:cs typeface="Times New Roman"/>
              </a:rPr>
              <a:t>正确</a:t>
            </a:r>
            <a:r>
              <a:rPr lang="zh-CN" altLang="zh-CN" sz="2800" kern="100" spc="-700" dirty="0" smtClean="0">
                <a:latin typeface="Times New Roman"/>
                <a:ea typeface="华文细黑"/>
                <a:cs typeface="Times New Roman"/>
              </a:rPr>
              <a:t>；</a:t>
            </a:r>
            <a:endParaRPr lang="en-US" altLang="zh-CN" sz="2800" kern="100" spc="-7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对于</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，也有可能是</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异面</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对于</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还可能相交或异面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1460151" y="854822"/>
            <a:ext cx="423514"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B</a:t>
            </a:r>
            <a:endParaRPr lang="zh-CN" altLang="en-US" b="1" dirty="0">
              <a:solidFill>
                <a:srgbClr val="C00000"/>
              </a:solidFill>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7">
                                            <p:txEl>
                                              <p:pRg st="0" end="0"/>
                                            </p:txEl>
                                          </p:spTgt>
                                        </p:tgtEl>
                                      </p:cBhvr>
                                    </p:animEffect>
                                    <p:set>
                                      <p:cBhvr>
                                        <p:cTn id="32" dur="1" fill="hold">
                                          <p:stCondLst>
                                            <p:cond delay="499"/>
                                          </p:stCondLst>
                                        </p:cTn>
                                        <p:tgtEl>
                                          <p:spTgt spid="7">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7">
                                            <p:txEl>
                                              <p:pRg st="1" end="1"/>
                                            </p:txEl>
                                          </p:spTgt>
                                        </p:tgtEl>
                                      </p:cBhvr>
                                    </p:animEffect>
                                    <p:set>
                                      <p:cBhvr>
                                        <p:cTn id="35" dur="1" fill="hold">
                                          <p:stCondLst>
                                            <p:cond delay="499"/>
                                          </p:stCondLst>
                                        </p:cTn>
                                        <p:tgtEl>
                                          <p:spTgt spid="7">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7">
                                            <p:txEl>
                                              <p:pRg st="2" end="2"/>
                                            </p:txEl>
                                          </p:spTgt>
                                        </p:tgtEl>
                                      </p:cBhvr>
                                    </p:animEffect>
                                    <p:set>
                                      <p:cBhvr>
                                        <p:cTn id="38" dur="1" fill="hold">
                                          <p:stCondLst>
                                            <p:cond delay="499"/>
                                          </p:stCondLst>
                                        </p:cTn>
                                        <p:tgtEl>
                                          <p:spTgt spid="7">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7">
                                            <p:txEl>
                                              <p:pRg st="3" end="3"/>
                                            </p:txEl>
                                          </p:spTgt>
                                        </p:tgtEl>
                                      </p:cBhvr>
                                    </p:animEffect>
                                    <p:set>
                                      <p:cBhvr>
                                        <p:cTn id="41" dur="1" fill="hold">
                                          <p:stCondLst>
                                            <p:cond delay="499"/>
                                          </p:stCondLst>
                                        </p:cTn>
                                        <p:tgtEl>
                                          <p:spTgt spid="7">
                                            <p:txEl>
                                              <p:pRg st="3" end="3"/>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985"/>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线面垂直的判定</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如图所示，已知</a:t>
            </a:r>
            <a:r>
              <a:rPr lang="en-US" altLang="zh-CN" sz="2800" i="1" kern="100" dirty="0">
                <a:latin typeface="Times New Roman"/>
                <a:ea typeface="华文细黑"/>
                <a:cs typeface="Courier New"/>
              </a:rPr>
              <a:t>PA</a:t>
            </a:r>
            <a:r>
              <a:rPr lang="zh-CN" altLang="zh-CN" sz="2800" kern="100" dirty="0">
                <a:latin typeface="Times New Roman"/>
                <a:ea typeface="华文细黑"/>
                <a:cs typeface="Times New Roman"/>
              </a:rPr>
              <a:t>垂直于</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所在的平面，</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的直径，</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上任意一点，过点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作</a:t>
            </a:r>
            <a:r>
              <a:rPr lang="en-US" altLang="zh-CN" sz="2800" i="1" kern="100" dirty="0" err="1">
                <a:latin typeface="Times New Roman"/>
                <a:ea typeface="华文细黑"/>
                <a:cs typeface="Courier New"/>
              </a:rPr>
              <a:t>AE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PC</a:t>
            </a:r>
            <a:r>
              <a:rPr lang="zh-CN" altLang="zh-CN" sz="2800" kern="100" dirty="0">
                <a:latin typeface="Times New Roman"/>
                <a:ea typeface="华文细黑"/>
                <a:cs typeface="Times New Roman"/>
              </a:rPr>
              <a:t>于点</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求证：</a:t>
            </a:r>
            <a:r>
              <a:rPr lang="en-US" altLang="zh-CN" sz="2800" i="1" kern="100" dirty="0">
                <a:latin typeface="Times New Roman"/>
                <a:ea typeface="华文细黑"/>
                <a:cs typeface="Courier New"/>
              </a:rPr>
              <a:t>AE</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PBC</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圆角矩形 14">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7" name="图片 6" descr="F:\2016赵瑊\同步\数学\创新 人A必修2\word\RJ2-122.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8375358" y="2075343"/>
            <a:ext cx="3418833" cy="3520024"/>
          </a:xfrm>
          <a:prstGeom prst="rect">
            <a:avLst/>
          </a:prstGeom>
          <a:noFill/>
          <a:ln>
            <a:noFill/>
          </a:ln>
        </p:spPr>
      </p:pic>
      <p:sp>
        <p:nvSpPr>
          <p:cNvPr id="8" name="矩形 7"/>
          <p:cNvSpPr/>
          <p:nvPr/>
        </p:nvSpPr>
        <p:spPr>
          <a:xfrm>
            <a:off x="382191" y="1972721"/>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PA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的直径，</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而</a:t>
            </a:r>
            <a:r>
              <a:rPr lang="en-US" altLang="zh-CN" sz="2800" i="1" kern="100" dirty="0" err="1">
                <a:latin typeface="Times New Roman"/>
                <a:ea typeface="华文细黑"/>
                <a:cs typeface="Courier New"/>
              </a:rPr>
              <a:t>PA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AE</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PAC</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AE</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AE</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PC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AE</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PBC</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blinds(horizontal)">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blinds(horizontal)">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8">
                                            <p:txEl>
                                              <p:pRg st="0" end="0"/>
                                            </p:txEl>
                                          </p:spTgt>
                                        </p:tgtEl>
                                      </p:cBhvr>
                                    </p:animEffect>
                                    <p:set>
                                      <p:cBhvr>
                                        <p:cTn id="42" dur="1" fill="hold">
                                          <p:stCondLst>
                                            <p:cond delay="499"/>
                                          </p:stCondLst>
                                        </p:cTn>
                                        <p:tgtEl>
                                          <p:spTgt spid="8">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8">
                                            <p:txEl>
                                              <p:pRg st="1" end="1"/>
                                            </p:txEl>
                                          </p:spTgt>
                                        </p:tgtEl>
                                      </p:cBhvr>
                                    </p:animEffect>
                                    <p:set>
                                      <p:cBhvr>
                                        <p:cTn id="45" dur="1" fill="hold">
                                          <p:stCondLst>
                                            <p:cond delay="499"/>
                                          </p:stCondLst>
                                        </p:cTn>
                                        <p:tgtEl>
                                          <p:spTgt spid="8">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8">
                                            <p:txEl>
                                              <p:pRg st="2" end="2"/>
                                            </p:txEl>
                                          </p:spTgt>
                                        </p:tgtEl>
                                      </p:cBhvr>
                                    </p:animEffect>
                                    <p:set>
                                      <p:cBhvr>
                                        <p:cTn id="48" dur="1" fill="hold">
                                          <p:stCondLst>
                                            <p:cond delay="499"/>
                                          </p:stCondLst>
                                        </p:cTn>
                                        <p:tgtEl>
                                          <p:spTgt spid="8">
                                            <p:txEl>
                                              <p:pRg st="2" end="2"/>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8">
                                            <p:txEl>
                                              <p:pRg st="3" end="3"/>
                                            </p:txEl>
                                          </p:spTgt>
                                        </p:tgtEl>
                                      </p:cBhvr>
                                    </p:animEffect>
                                    <p:set>
                                      <p:cBhvr>
                                        <p:cTn id="51" dur="1" fill="hold">
                                          <p:stCondLst>
                                            <p:cond delay="499"/>
                                          </p:stCondLst>
                                        </p:cTn>
                                        <p:tgtEl>
                                          <p:spTgt spid="8">
                                            <p:txEl>
                                              <p:pRg st="3" end="3"/>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8">
                                            <p:txEl>
                                              <p:pRg st="4" end="4"/>
                                            </p:txEl>
                                          </p:spTgt>
                                        </p:tgtEl>
                                      </p:cBhvr>
                                    </p:animEffect>
                                    <p:set>
                                      <p:cBhvr>
                                        <p:cTn id="54" dur="1" fill="hold">
                                          <p:stCondLst>
                                            <p:cond delay="499"/>
                                          </p:stCondLst>
                                        </p:cTn>
                                        <p:tgtEl>
                                          <p:spTgt spid="8">
                                            <p:txEl>
                                              <p:pRg st="4" end="4"/>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8">
                                            <p:txEl>
                                              <p:pRg st="5" end="5"/>
                                            </p:txEl>
                                          </p:spTgt>
                                        </p:tgtEl>
                                      </p:cBhvr>
                                    </p:animEffect>
                                    <p:set>
                                      <p:cBhvr>
                                        <p:cTn id="57" dur="1" fill="hold">
                                          <p:stCondLst>
                                            <p:cond delay="499"/>
                                          </p:stCondLst>
                                        </p:cTn>
                                        <p:tgtEl>
                                          <p:spTgt spid="8">
                                            <p:txEl>
                                              <p:pRg st="5" end="5"/>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8">
                                            <p:txEl>
                                              <p:pRg st="6" end="6"/>
                                            </p:txEl>
                                          </p:spTgt>
                                        </p:tgtEl>
                                      </p:cBhvr>
                                    </p:animEffect>
                                    <p:set>
                                      <p:cBhvr>
                                        <p:cTn id="60" dur="1" fill="hold">
                                          <p:stCondLst>
                                            <p:cond delay="499"/>
                                          </p:stCondLst>
                                        </p:cTn>
                                        <p:tgtEl>
                                          <p:spTgt spid="8">
                                            <p:txEl>
                                              <p:pRg st="6" end="6"/>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8"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818456"/>
            <a:ext cx="12190413" cy="558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926638"/>
            <a:ext cx="11305256" cy="52119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证线面垂直的方法有：</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spc="-100" dirty="0">
                <a:latin typeface="Times New Roman"/>
                <a:ea typeface="华文细黑"/>
                <a:cs typeface="Times New Roman"/>
              </a:rPr>
              <a:t>线线垂直证明线面垂直：</a:t>
            </a:r>
            <a:r>
              <a:rPr lang="en-US" altLang="zh-CN" sz="2800" kern="100" spc="-100" dirty="0">
                <a:latin typeface="宋体"/>
                <a:ea typeface="华文细黑"/>
                <a:cs typeface="Times New Roman"/>
              </a:rPr>
              <a:t>①</a:t>
            </a:r>
            <a:r>
              <a:rPr lang="zh-CN" altLang="zh-CN" sz="2800" kern="100" spc="-100" dirty="0">
                <a:latin typeface="Times New Roman"/>
                <a:ea typeface="华文细黑"/>
                <a:cs typeface="Times New Roman"/>
              </a:rPr>
              <a:t>定义法</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不常用，但由线面垂直可得出线线垂直</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a:t>
            </a:r>
            <a:r>
              <a:rPr lang="en-US" altLang="zh-CN" sz="2800" kern="100" spc="-100" dirty="0">
                <a:latin typeface="宋体"/>
                <a:ea typeface="华文细黑"/>
                <a:cs typeface="Times New Roman"/>
              </a:rPr>
              <a:t>②</a:t>
            </a:r>
            <a:r>
              <a:rPr lang="zh-CN" altLang="zh-CN" sz="2800" kern="100" spc="-100" dirty="0">
                <a:latin typeface="Times New Roman"/>
                <a:ea typeface="华文细黑"/>
                <a:cs typeface="Times New Roman"/>
              </a:rPr>
              <a:t>判定定理最常用：要着力寻找平面内哪两条相交直线</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有时作辅助线</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；结合平面图形的性质</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如勾股定理逆定理、等腰三角形底边中线等</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及一条直线与平行线中一条垂直也与另一条垂直等结论来论证线线垂直</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平行转化法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利用推论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7426"/>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如图，在正方体</a:t>
            </a:r>
            <a:r>
              <a:rPr lang="en-US" altLang="zh-CN" sz="2800" i="1" kern="100" dirty="0" err="1" smtClean="0">
                <a:latin typeface="Times New Roman"/>
                <a:ea typeface="华文细黑"/>
                <a:cs typeface="Courier New"/>
              </a:rPr>
              <a:t>ABCD</a:t>
            </a:r>
            <a:r>
              <a:rPr lang="zh-CN" altLang="zh-CN" sz="2800" dirty="0">
                <a:latin typeface="华文细黑" pitchFamily="2" charset="-122"/>
                <a:ea typeface="华文细黑" pitchFamily="2" charset="-122"/>
                <a:cs typeface="Times New Roman"/>
              </a:rPr>
              <a:t>－</a:t>
            </a:r>
            <a:r>
              <a:rPr lang="en-US" altLang="zh-CN" sz="2800" i="1" kern="100" dirty="0" err="1" smtClean="0">
                <a:latin typeface="Times New Roman"/>
                <a:ea typeface="华文细黑"/>
                <a:cs typeface="Courier New"/>
              </a:rPr>
              <a:t>A</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B</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C</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D</a:t>
            </a:r>
            <a:r>
              <a:rPr lang="en-US" altLang="zh-CN" sz="2800" kern="100" baseline="-25000" dirty="0" err="1" smtClean="0">
                <a:latin typeface="Times New Roman"/>
                <a:ea typeface="华文细黑"/>
                <a:cs typeface="Courier New"/>
              </a:rPr>
              <a:t>1</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分别是棱</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是底面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的中心，求证：</a:t>
            </a:r>
            <a:r>
              <a:rPr lang="en-US" altLang="zh-CN" sz="2800" i="1" kern="100" dirty="0" err="1">
                <a:latin typeface="Times New Roman"/>
                <a:ea typeface="华文细黑"/>
                <a:cs typeface="Courier New"/>
              </a:rPr>
              <a:t>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BB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O</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382191" y="1447948"/>
            <a:ext cx="11412000" cy="475096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为正方形，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BO</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BB</a:t>
            </a:r>
            <a:r>
              <a:rPr lang="en-US" altLang="zh-CN" sz="2800" kern="100" baseline="-25000" dirty="0" err="1">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BB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O</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的中位线，</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BB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O</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0" name="图片 9" descr="F:\2016赵瑊\同步\数学\创新 人A必修2\word\RJ2-123.TIF"/>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7679382" y="1639119"/>
            <a:ext cx="3970792" cy="3421025"/>
          </a:xfrm>
          <a:prstGeom prst="rect">
            <a:avLst/>
          </a:prstGeom>
          <a:noFill/>
          <a:ln>
            <a:noFill/>
          </a:ln>
        </p:spPr>
      </p:pic>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blinds(horizontal)">
                                      <p:cBhvr>
                                        <p:cTn id="32" dur="500"/>
                                        <p:tgtEl>
                                          <p:spTgt spid="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Effect transition="in" filter="blinds(horizontal)">
                                      <p:cBhvr>
                                        <p:cTn id="37" dur="500"/>
                                        <p:tgtEl>
                                          <p:spTgt spid="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9">
                                            <p:txEl>
                                              <p:pRg st="0" end="0"/>
                                            </p:txEl>
                                          </p:spTgt>
                                        </p:tgtEl>
                                      </p:cBhvr>
                                    </p:animEffect>
                                    <p:set>
                                      <p:cBhvr>
                                        <p:cTn id="42" dur="1" fill="hold">
                                          <p:stCondLst>
                                            <p:cond delay="499"/>
                                          </p:stCondLst>
                                        </p:cTn>
                                        <p:tgtEl>
                                          <p:spTgt spid="9">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9">
                                            <p:txEl>
                                              <p:pRg st="1" end="1"/>
                                            </p:txEl>
                                          </p:spTgt>
                                        </p:tgtEl>
                                      </p:cBhvr>
                                    </p:animEffect>
                                    <p:set>
                                      <p:cBhvr>
                                        <p:cTn id="45" dur="1" fill="hold">
                                          <p:stCondLst>
                                            <p:cond delay="499"/>
                                          </p:stCondLst>
                                        </p:cTn>
                                        <p:tgtEl>
                                          <p:spTgt spid="9">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9">
                                            <p:txEl>
                                              <p:pRg st="2" end="2"/>
                                            </p:txEl>
                                          </p:spTgt>
                                        </p:tgtEl>
                                      </p:cBhvr>
                                    </p:animEffect>
                                    <p:set>
                                      <p:cBhvr>
                                        <p:cTn id="48" dur="1" fill="hold">
                                          <p:stCondLst>
                                            <p:cond delay="499"/>
                                          </p:stCondLst>
                                        </p:cTn>
                                        <p:tgtEl>
                                          <p:spTgt spid="9">
                                            <p:txEl>
                                              <p:pRg st="2" end="2"/>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9">
                                            <p:txEl>
                                              <p:pRg st="3" end="3"/>
                                            </p:txEl>
                                          </p:spTgt>
                                        </p:tgtEl>
                                      </p:cBhvr>
                                    </p:animEffect>
                                    <p:set>
                                      <p:cBhvr>
                                        <p:cTn id="51" dur="1" fill="hold">
                                          <p:stCondLst>
                                            <p:cond delay="499"/>
                                          </p:stCondLst>
                                        </p:cTn>
                                        <p:tgtEl>
                                          <p:spTgt spid="9">
                                            <p:txEl>
                                              <p:pRg st="3" end="3"/>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9">
                                            <p:txEl>
                                              <p:pRg st="4" end="4"/>
                                            </p:txEl>
                                          </p:spTgt>
                                        </p:tgtEl>
                                      </p:cBhvr>
                                    </p:animEffect>
                                    <p:set>
                                      <p:cBhvr>
                                        <p:cTn id="54" dur="1" fill="hold">
                                          <p:stCondLst>
                                            <p:cond delay="499"/>
                                          </p:stCondLst>
                                        </p:cTn>
                                        <p:tgtEl>
                                          <p:spTgt spid="9">
                                            <p:txEl>
                                              <p:pRg st="4" end="4"/>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9">
                                            <p:txEl>
                                              <p:pRg st="5" end="5"/>
                                            </p:txEl>
                                          </p:spTgt>
                                        </p:tgtEl>
                                      </p:cBhvr>
                                    </p:animEffect>
                                    <p:set>
                                      <p:cBhvr>
                                        <p:cTn id="57" dur="1" fill="hold">
                                          <p:stCondLst>
                                            <p:cond delay="499"/>
                                          </p:stCondLst>
                                        </p:cTn>
                                        <p:tgtEl>
                                          <p:spTgt spid="9">
                                            <p:txEl>
                                              <p:pRg st="5" end="5"/>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9">
                                            <p:txEl>
                                              <p:pRg st="6" end="6"/>
                                            </p:txEl>
                                          </p:spTgt>
                                        </p:tgtEl>
                                      </p:cBhvr>
                                    </p:animEffect>
                                    <p:set>
                                      <p:cBhvr>
                                        <p:cTn id="60" dur="1" fill="hold">
                                          <p:stCondLst>
                                            <p:cond delay="499"/>
                                          </p:stCondLst>
                                        </p:cTn>
                                        <p:tgtEl>
                                          <p:spTgt spid="9">
                                            <p:txEl>
                                              <p:pRg st="6" end="6"/>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9"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直线与平面所成的角</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如图所示，已知正四面体</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的棱长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的中点，连接</a:t>
            </a:r>
            <a:r>
              <a:rPr lang="en-US" altLang="zh-CN" sz="2800" i="1" kern="100" dirty="0">
                <a:latin typeface="Times New Roman"/>
                <a:ea typeface="华文细黑"/>
                <a:cs typeface="Courier New"/>
              </a:rPr>
              <a:t>CE</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所成角的余弦值；</a:t>
            </a:r>
            <a:endParaRPr lang="zh-CN" altLang="zh-CN" sz="2800" kern="100" dirty="0">
              <a:effectLst/>
              <a:latin typeface="宋体"/>
              <a:cs typeface="Courier New"/>
            </a:endParaRPr>
          </a:p>
        </p:txBody>
      </p:sp>
      <p:pic>
        <p:nvPicPr>
          <p:cNvPr id="7" name="图片 6" descr="F:\2016赵瑊\同步\数学\创新 人A必修2\word\1-6.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4210806" y="2293826"/>
            <a:ext cx="3754769" cy="3703873"/>
          </a:xfrm>
          <a:prstGeom prst="rect">
            <a:avLst/>
          </a:prstGeom>
          <a:noFill/>
          <a:ln>
            <a:noFill/>
          </a:ln>
        </p:spPr>
      </p:pic>
    </p:spTree>
    <p:extLst>
      <p:ext uri="{BB962C8B-B14F-4D97-AF65-F5344CB8AC3E}">
        <p14:creationId xmlns:p14="http://schemas.microsoft.com/office/powerpoint/2010/main" val="4061370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82191" y="-26590"/>
            <a:ext cx="11412000"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spc="-100" dirty="0">
                <a:latin typeface="Times New Roman"/>
                <a:ea typeface="华文细黑"/>
                <a:cs typeface="Times New Roman"/>
              </a:rPr>
              <a:t>如图所示，过点</a:t>
            </a:r>
            <a:r>
              <a:rPr lang="en-US" altLang="zh-CN" sz="2800" i="1" kern="100" spc="-100" dirty="0">
                <a:latin typeface="Times New Roman"/>
                <a:ea typeface="华文细黑"/>
                <a:cs typeface="Courier New"/>
              </a:rPr>
              <a:t>A</a:t>
            </a:r>
            <a:r>
              <a:rPr lang="zh-CN" altLang="zh-CN" sz="2800" kern="100" spc="-100" dirty="0">
                <a:latin typeface="Times New Roman"/>
                <a:ea typeface="华文细黑"/>
                <a:cs typeface="Times New Roman"/>
              </a:rPr>
              <a:t>作</a:t>
            </a:r>
            <a:r>
              <a:rPr lang="en-US" altLang="zh-CN" sz="2800" i="1" kern="100" spc="-100" dirty="0">
                <a:latin typeface="Times New Roman"/>
                <a:ea typeface="华文细黑"/>
                <a:cs typeface="Courier New"/>
              </a:rPr>
              <a:t>AO</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底面</a:t>
            </a:r>
            <a:r>
              <a:rPr lang="en-US" altLang="zh-CN" sz="2800" i="1" kern="100" spc="-100" dirty="0">
                <a:latin typeface="Times New Roman"/>
                <a:ea typeface="华文细黑"/>
                <a:cs typeface="Courier New"/>
              </a:rPr>
              <a:t>BCD</a:t>
            </a:r>
            <a:r>
              <a:rPr lang="zh-CN" altLang="zh-CN" sz="2800" kern="100" spc="-100" dirty="0">
                <a:latin typeface="Times New Roman"/>
                <a:ea typeface="华文细黑"/>
                <a:cs typeface="Times New Roman"/>
              </a:rPr>
              <a:t>，垂足为点</a:t>
            </a:r>
            <a:r>
              <a:rPr lang="en-US" altLang="zh-CN" sz="2800" i="1" kern="100" spc="-100" dirty="0">
                <a:latin typeface="Times New Roman"/>
                <a:ea typeface="华文细黑"/>
                <a:cs typeface="Courier New"/>
              </a:rPr>
              <a:t>O</a:t>
            </a:r>
            <a:r>
              <a:rPr lang="zh-CN" altLang="zh-CN" sz="2800" kern="100" spc="-100" dirty="0">
                <a:latin typeface="Times New Roman"/>
                <a:ea typeface="华文细黑"/>
                <a:cs typeface="Times New Roman"/>
              </a:rPr>
              <a:t>，连接</a:t>
            </a:r>
            <a:r>
              <a:rPr lang="en-US" altLang="zh-CN" sz="2800" i="1" kern="100" spc="-100" dirty="0">
                <a:latin typeface="Times New Roman"/>
                <a:ea typeface="华文细黑"/>
                <a:cs typeface="Courier New"/>
              </a:rPr>
              <a:t>OB</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OC</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OD</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OB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OD</a:t>
            </a:r>
            <a:r>
              <a:rPr lang="zh-CN" altLang="zh-CN" sz="2800" kern="100" dirty="0">
                <a:latin typeface="Times New Roman"/>
                <a:ea typeface="华文细黑"/>
                <a:cs typeface="Times New Roman"/>
              </a:rPr>
              <a:t>分别是</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上的射影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ADO</a:t>
            </a:r>
            <a:r>
              <a:rPr lang="zh-CN" altLang="zh-CN" sz="2800" kern="100" dirty="0">
                <a:latin typeface="Times New Roman"/>
                <a:ea typeface="华文细黑"/>
                <a:cs typeface="Times New Roman"/>
              </a:rPr>
              <a:t>为直线</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所成的角</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的外心</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为正三角形，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为重心</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627961944"/>
              </p:ext>
            </p:extLst>
          </p:nvPr>
        </p:nvGraphicFramePr>
        <p:xfrm>
          <a:off x="495300" y="4005858"/>
          <a:ext cx="11125200" cy="885825"/>
        </p:xfrm>
        <a:graphic>
          <a:graphicData uri="http://schemas.openxmlformats.org/presentationml/2006/ole">
            <mc:AlternateContent xmlns:mc="http://schemas.openxmlformats.org/markup-compatibility/2006">
              <mc:Choice xmlns:v="urn:schemas-microsoft-com:vml" Requires="v">
                <p:oleObj spid="_x0000_s124314" name="文档" r:id="rId4" imgW="11129772" imgH="885760" progId="Word.Document.12">
                  <p:embed/>
                </p:oleObj>
              </mc:Choice>
              <mc:Fallback>
                <p:oleObj name="文档" r:id="rId4" imgW="11129772" imgH="885760" progId="Word.Document.12">
                  <p:embed/>
                  <p:pic>
                    <p:nvPicPr>
                      <p:cNvPr id="0" name=""/>
                      <p:cNvPicPr>
                        <a:picLocks noChangeAspect="1" noChangeArrowheads="1"/>
                      </p:cNvPicPr>
                      <p:nvPr/>
                    </p:nvPicPr>
                    <p:blipFill>
                      <a:blip r:embed="rId5"/>
                      <a:srcRect/>
                      <a:stretch>
                        <a:fillRect/>
                      </a:stretch>
                    </p:blipFill>
                    <p:spPr bwMode="auto">
                      <a:xfrm>
                        <a:off x="495300" y="4005858"/>
                        <a:ext cx="11125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8" name="图片 7" descr="F:\2016赵瑊\同步\数学\创新 人A必修2\word\RJ2-124.TIF"/>
          <p:cNvPicPr/>
          <p:nvPr/>
        </p:nvPicPr>
        <p:blipFill>
          <a:blip r:embed="rId6" r:link="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83438" y="827980"/>
            <a:ext cx="3610753" cy="3561809"/>
          </a:xfrm>
          <a:prstGeom prst="rect">
            <a:avLst/>
          </a:prstGeom>
          <a:noFill/>
          <a:ln>
            <a:noFill/>
          </a:ln>
        </p:spPr>
      </p:pic>
      <p:graphicFrame>
        <p:nvGraphicFramePr>
          <p:cNvPr id="9" name="对象 8"/>
          <p:cNvGraphicFramePr>
            <a:graphicFrameLocks noChangeAspect="1"/>
          </p:cNvGraphicFramePr>
          <p:nvPr>
            <p:extLst>
              <p:ext uri="{D42A27DB-BD31-4B8C-83A1-F6EECF244321}">
                <p14:modId xmlns:p14="http://schemas.microsoft.com/office/powerpoint/2010/main" val="11640466"/>
              </p:ext>
            </p:extLst>
          </p:nvPr>
        </p:nvGraphicFramePr>
        <p:xfrm>
          <a:off x="495300" y="4947295"/>
          <a:ext cx="11125200" cy="885825"/>
        </p:xfrm>
        <a:graphic>
          <a:graphicData uri="http://schemas.openxmlformats.org/presentationml/2006/ole">
            <mc:AlternateContent xmlns:mc="http://schemas.openxmlformats.org/markup-compatibility/2006">
              <mc:Choice xmlns:v="urn:schemas-microsoft-com:vml" Requires="v">
                <p:oleObj spid="_x0000_s124315" name="文档" r:id="rId9" imgW="11129772" imgH="885760" progId="Word.Document.12">
                  <p:embed/>
                </p:oleObj>
              </mc:Choice>
              <mc:Fallback>
                <p:oleObj name="文档" r:id="rId9" imgW="11129772" imgH="885760" progId="Word.Document.12">
                  <p:embed/>
                  <p:pic>
                    <p:nvPicPr>
                      <p:cNvPr id="0" name=""/>
                      <p:cNvPicPr>
                        <a:picLocks noChangeAspect="1" noChangeArrowheads="1"/>
                      </p:cNvPicPr>
                      <p:nvPr/>
                    </p:nvPicPr>
                    <p:blipFill>
                      <a:blip r:embed="rId10"/>
                      <a:srcRect/>
                      <a:stretch>
                        <a:fillRect/>
                      </a:stretch>
                    </p:blipFill>
                    <p:spPr bwMode="auto">
                      <a:xfrm>
                        <a:off x="495300" y="4947295"/>
                        <a:ext cx="11125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042516552"/>
              </p:ext>
            </p:extLst>
          </p:nvPr>
        </p:nvGraphicFramePr>
        <p:xfrm>
          <a:off x="495300" y="5848350"/>
          <a:ext cx="11125200" cy="1038225"/>
        </p:xfrm>
        <a:graphic>
          <a:graphicData uri="http://schemas.openxmlformats.org/presentationml/2006/ole">
            <mc:AlternateContent xmlns:mc="http://schemas.openxmlformats.org/markup-compatibility/2006">
              <mc:Choice xmlns:v="urn:schemas-microsoft-com:vml" Requires="v">
                <p:oleObj spid="_x0000_s124316" name="文档" r:id="rId12" imgW="11127126" imgH="1039368" progId="Word.Document.12">
                  <p:embed/>
                </p:oleObj>
              </mc:Choice>
              <mc:Fallback>
                <p:oleObj name="文档" r:id="rId12" imgW="11127126" imgH="1039368" progId="Word.Document.12">
                  <p:embed/>
                  <p:pic>
                    <p:nvPicPr>
                      <p:cNvPr id="0" name=""/>
                      <p:cNvPicPr>
                        <a:picLocks noChangeAspect="1" noChangeArrowheads="1"/>
                      </p:cNvPicPr>
                      <p:nvPr/>
                    </p:nvPicPr>
                    <p:blipFill>
                      <a:blip r:embed="rId13"/>
                      <a:srcRect/>
                      <a:stretch>
                        <a:fillRect/>
                      </a:stretch>
                    </p:blipFill>
                    <p:spPr bwMode="auto">
                      <a:xfrm>
                        <a:off x="495300" y="5848350"/>
                        <a:ext cx="111252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94374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750"/>
                                        <p:tgtEl>
                                          <p:spTgt spid="8"/>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blinds(horizontal)">
                                      <p:cBhvr>
                                        <p:cTn id="14" dur="750"/>
                                        <p:tgtEl>
                                          <p:spTgt spid="5">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blinds(horizontal)">
                                      <p:cBhvr>
                                        <p:cTn id="18" dur="750"/>
                                        <p:tgtEl>
                                          <p:spTgt spid="5">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750"/>
                                        <p:tgtEl>
                                          <p:spTgt spid="5">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blinds(horizontal)">
                                      <p:cBhvr>
                                        <p:cTn id="26" dur="750"/>
                                        <p:tgtEl>
                                          <p:spTgt spid="5">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blinds(horizontal)">
                                      <p:cBhvr>
                                        <p:cTn id="30" dur="750"/>
                                        <p:tgtEl>
                                          <p:spTgt spid="5">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linds(horizontal)">
                                      <p:cBhvr>
                                        <p:cTn id="34" dur="750"/>
                                        <p:tgtEl>
                                          <p:spTgt spid="6"/>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linds(horizontal)">
                                      <p:cBhvr>
                                        <p:cTn id="38" dur="750"/>
                                        <p:tgtEl>
                                          <p:spTgt spid="9"/>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CE</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所成角的正弦值</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圆角矩形 12">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10" name="图片 9" descr="F:\2016赵瑊\同步\数学\创新 人A必修2\word\1-6.TIF"/>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4210806" y="1003015"/>
            <a:ext cx="3754769" cy="3703873"/>
          </a:xfrm>
          <a:prstGeom prst="rect">
            <a:avLst/>
          </a:prstGeom>
          <a:noFill/>
          <a:ln>
            <a:noFill/>
          </a:ln>
        </p:spPr>
      </p:pic>
    </p:spTree>
    <p:extLst>
      <p:ext uri="{BB962C8B-B14F-4D97-AF65-F5344CB8AC3E}">
        <p14:creationId xmlns:p14="http://schemas.microsoft.com/office/powerpoint/2010/main" val="145026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882055" y="1639119"/>
            <a:ext cx="10440000" cy="2031325"/>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掌握直线与平面垂直的定义</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掌握直线与平面垂直的判定定理</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理解直线与平面所成的角的概念，并能解决简单的线面角问题</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82191" y="-17065"/>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取</a:t>
            </a:r>
            <a:r>
              <a:rPr lang="en-US" altLang="zh-CN" sz="2800" i="1" kern="100" dirty="0">
                <a:latin typeface="Times New Roman"/>
                <a:ea typeface="华文细黑"/>
                <a:cs typeface="Courier New"/>
              </a:rPr>
              <a:t>OD</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分别为</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DAO</a:t>
            </a:r>
            <a:r>
              <a:rPr lang="zh-CN" altLang="zh-CN" sz="2800" kern="100" dirty="0">
                <a:latin typeface="Times New Roman"/>
                <a:ea typeface="华文细黑"/>
                <a:cs typeface="Times New Roman"/>
              </a:rPr>
              <a:t>的边</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OD</a:t>
            </a:r>
            <a:r>
              <a:rPr lang="zh-CN" altLang="zh-CN" sz="2800" kern="100" dirty="0">
                <a:latin typeface="Times New Roman"/>
                <a:ea typeface="华文细黑"/>
                <a:cs typeface="Times New Roman"/>
              </a:rPr>
              <a:t>的中点，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DAO</a:t>
            </a:r>
            <a:r>
              <a:rPr lang="zh-CN" altLang="zh-CN" sz="2800" kern="100" dirty="0">
                <a:latin typeface="Times New Roman"/>
                <a:ea typeface="华文细黑"/>
                <a:cs typeface="Times New Roman"/>
              </a:rPr>
              <a:t>的中位线</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AO</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AO</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FC</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EC</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上的射影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ECF</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CE</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所成的角</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8" name="图片 7" descr="F:\2016赵瑊\同步\数学\创新 人A必修2\word\RJ2-124.TIF"/>
          <p:cNvPicPr/>
          <p:nvPr/>
        </p:nvPicPr>
        <p:blipFill>
          <a:blip r:embed="rId5" r:link="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83438" y="218009"/>
            <a:ext cx="3610753" cy="3561809"/>
          </a:xfrm>
          <a:prstGeom prst="rect">
            <a:avLst/>
          </a:prstGeom>
          <a:noFill/>
          <a:ln>
            <a:noFill/>
          </a:ln>
        </p:spPr>
      </p:pic>
      <p:graphicFrame>
        <p:nvGraphicFramePr>
          <p:cNvPr id="9" name="对象 8"/>
          <p:cNvGraphicFramePr>
            <a:graphicFrameLocks noChangeAspect="1"/>
          </p:cNvGraphicFramePr>
          <p:nvPr>
            <p:extLst>
              <p:ext uri="{D42A27DB-BD31-4B8C-83A1-F6EECF244321}">
                <p14:modId xmlns:p14="http://schemas.microsoft.com/office/powerpoint/2010/main" val="3922652926"/>
              </p:ext>
            </p:extLst>
          </p:nvPr>
        </p:nvGraphicFramePr>
        <p:xfrm>
          <a:off x="495300" y="4606305"/>
          <a:ext cx="11125200" cy="885825"/>
        </p:xfrm>
        <a:graphic>
          <a:graphicData uri="http://schemas.openxmlformats.org/presentationml/2006/ole">
            <mc:AlternateContent xmlns:mc="http://schemas.openxmlformats.org/markup-compatibility/2006">
              <mc:Choice xmlns:v="urn:schemas-microsoft-com:vml" Requires="v">
                <p:oleObj spid="_x0000_s112107" name="文档" r:id="rId8" imgW="11129772" imgH="885760" progId="Word.Document.12">
                  <p:embed/>
                </p:oleObj>
              </mc:Choice>
              <mc:Fallback>
                <p:oleObj name="文档" r:id="rId8" imgW="11129772" imgH="885760" progId="Word.Document.12">
                  <p:embed/>
                  <p:pic>
                    <p:nvPicPr>
                      <p:cNvPr id="0" name=""/>
                      <p:cNvPicPr>
                        <a:picLocks noChangeAspect="1" noChangeArrowheads="1"/>
                      </p:cNvPicPr>
                      <p:nvPr/>
                    </p:nvPicPr>
                    <p:blipFill>
                      <a:blip r:embed="rId9"/>
                      <a:srcRect/>
                      <a:stretch>
                        <a:fillRect/>
                      </a:stretch>
                    </p:blipFill>
                    <p:spPr bwMode="auto">
                      <a:xfrm>
                        <a:off x="495300" y="4606305"/>
                        <a:ext cx="11125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677412102"/>
              </p:ext>
            </p:extLst>
          </p:nvPr>
        </p:nvGraphicFramePr>
        <p:xfrm>
          <a:off x="495300" y="5551934"/>
          <a:ext cx="11125200" cy="933450"/>
        </p:xfrm>
        <a:graphic>
          <a:graphicData uri="http://schemas.openxmlformats.org/presentationml/2006/ole">
            <mc:AlternateContent xmlns:mc="http://schemas.openxmlformats.org/markup-compatibility/2006">
              <mc:Choice xmlns:v="urn:schemas-microsoft-com:vml" Requires="v">
                <p:oleObj spid="_x0000_s112108" name="文档" r:id="rId11" imgW="11129772" imgH="932910" progId="Word.Document.12">
                  <p:embed/>
                </p:oleObj>
              </mc:Choice>
              <mc:Fallback>
                <p:oleObj name="文档" r:id="rId11" imgW="11129772" imgH="932910" progId="Word.Document.12">
                  <p:embed/>
                  <p:pic>
                    <p:nvPicPr>
                      <p:cNvPr id="0" name=""/>
                      <p:cNvPicPr>
                        <a:picLocks noChangeAspect="1" noChangeArrowheads="1"/>
                      </p:cNvPicPr>
                      <p:nvPr/>
                    </p:nvPicPr>
                    <p:blipFill>
                      <a:blip r:embed="rId12"/>
                      <a:srcRect/>
                      <a:stretch>
                        <a:fillRect/>
                      </a:stretch>
                    </p:blipFill>
                    <p:spPr bwMode="auto">
                      <a:xfrm>
                        <a:off x="495300" y="5551934"/>
                        <a:ext cx="1112520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11899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750"/>
                                        <p:tgtEl>
                                          <p:spTgt spid="8"/>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blinds(horizontal)">
                                      <p:cBhvr>
                                        <p:cTn id="14" dur="750"/>
                                        <p:tgtEl>
                                          <p:spTgt spid="5">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blinds(horizontal)">
                                      <p:cBhvr>
                                        <p:cTn id="18" dur="750"/>
                                        <p:tgtEl>
                                          <p:spTgt spid="5">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750"/>
                                        <p:tgtEl>
                                          <p:spTgt spid="5">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blinds(horizontal)">
                                      <p:cBhvr>
                                        <p:cTn id="26" dur="750"/>
                                        <p:tgtEl>
                                          <p:spTgt spid="5">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blinds(horizontal)">
                                      <p:cBhvr>
                                        <p:cTn id="30" dur="750"/>
                                        <p:tgtEl>
                                          <p:spTgt spid="5">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5">
                                            <p:txEl>
                                              <p:pRg st="6" end="6"/>
                                            </p:txEl>
                                          </p:spTgt>
                                        </p:tgtEl>
                                        <p:attrNameLst>
                                          <p:attrName>style.visibility</p:attrName>
                                        </p:attrNameLst>
                                      </p:cBhvr>
                                      <p:to>
                                        <p:strVal val="visible"/>
                                      </p:to>
                                    </p:set>
                                    <p:animEffect transition="in" filter="blinds(horizontal)">
                                      <p:cBhvr>
                                        <p:cTn id="34" dur="750"/>
                                        <p:tgtEl>
                                          <p:spTgt spid="5">
                                            <p:txEl>
                                              <p:pRg st="6" end="6"/>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linds(horizontal)">
                                      <p:cBhvr>
                                        <p:cTn id="38" dur="750"/>
                                        <p:tgtEl>
                                          <p:spTgt spid="9"/>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extLst>
              <p:ext uri="{D42A27DB-BD31-4B8C-83A1-F6EECF244321}">
                <p14:modId xmlns:p14="http://schemas.microsoft.com/office/powerpoint/2010/main" val="3104462163"/>
              </p:ext>
            </p:extLst>
          </p:nvPr>
        </p:nvGraphicFramePr>
        <p:xfrm>
          <a:off x="495300" y="386408"/>
          <a:ext cx="11125200" cy="847725"/>
        </p:xfrm>
        <a:graphic>
          <a:graphicData uri="http://schemas.openxmlformats.org/presentationml/2006/ole">
            <mc:AlternateContent xmlns:mc="http://schemas.openxmlformats.org/markup-compatibility/2006">
              <mc:Choice xmlns:v="urn:schemas-microsoft-com:vml" Requires="v">
                <p:oleObj spid="_x0000_s126263" name="文档" r:id="rId4" imgW="11129772" imgH="853368" progId="Word.Document.12">
                  <p:embed/>
                </p:oleObj>
              </mc:Choice>
              <mc:Fallback>
                <p:oleObj name="文档" r:id="rId4" imgW="11129772" imgH="853368" progId="Word.Document.12">
                  <p:embed/>
                  <p:pic>
                    <p:nvPicPr>
                      <p:cNvPr id="0" name=""/>
                      <p:cNvPicPr>
                        <a:picLocks noChangeAspect="1" noChangeArrowheads="1"/>
                      </p:cNvPicPr>
                      <p:nvPr/>
                    </p:nvPicPr>
                    <p:blipFill>
                      <a:blip r:embed="rId5"/>
                      <a:srcRect/>
                      <a:stretch>
                        <a:fillRect/>
                      </a:stretch>
                    </p:blipFill>
                    <p:spPr bwMode="auto">
                      <a:xfrm>
                        <a:off x="495300" y="386408"/>
                        <a:ext cx="111252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813361209"/>
              </p:ext>
            </p:extLst>
          </p:nvPr>
        </p:nvGraphicFramePr>
        <p:xfrm>
          <a:off x="495300" y="1485578"/>
          <a:ext cx="11125200" cy="847725"/>
        </p:xfrm>
        <a:graphic>
          <a:graphicData uri="http://schemas.openxmlformats.org/presentationml/2006/ole">
            <mc:AlternateContent xmlns:mc="http://schemas.openxmlformats.org/markup-compatibility/2006">
              <mc:Choice xmlns:v="urn:schemas-microsoft-com:vml" Requires="v">
                <p:oleObj spid="_x0000_s126264" name="文档" r:id="rId7" imgW="11129772" imgH="853368" progId="Word.Document.12">
                  <p:embed/>
                </p:oleObj>
              </mc:Choice>
              <mc:Fallback>
                <p:oleObj name="文档" r:id="rId7" imgW="11129772" imgH="853368" progId="Word.Document.12">
                  <p:embed/>
                  <p:pic>
                    <p:nvPicPr>
                      <p:cNvPr id="0" name=""/>
                      <p:cNvPicPr>
                        <a:picLocks noChangeAspect="1" noChangeArrowheads="1"/>
                      </p:cNvPicPr>
                      <p:nvPr/>
                    </p:nvPicPr>
                    <p:blipFill>
                      <a:blip r:embed="rId8"/>
                      <a:srcRect/>
                      <a:stretch>
                        <a:fillRect/>
                      </a:stretch>
                    </p:blipFill>
                    <p:spPr bwMode="auto">
                      <a:xfrm>
                        <a:off x="495300" y="1485578"/>
                        <a:ext cx="111252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482697023"/>
              </p:ext>
            </p:extLst>
          </p:nvPr>
        </p:nvGraphicFramePr>
        <p:xfrm>
          <a:off x="495300" y="2633836"/>
          <a:ext cx="11125200" cy="1714500"/>
        </p:xfrm>
        <a:graphic>
          <a:graphicData uri="http://schemas.openxmlformats.org/presentationml/2006/ole">
            <mc:AlternateContent xmlns:mc="http://schemas.openxmlformats.org/markup-compatibility/2006">
              <mc:Choice xmlns:v="urn:schemas-microsoft-com:vml" Requires="v">
                <p:oleObj spid="_x0000_s126265" name="文档" r:id="rId10" imgW="11129772" imgH="1718973" progId="Word.Document.12">
                  <p:embed/>
                </p:oleObj>
              </mc:Choice>
              <mc:Fallback>
                <p:oleObj name="文档" r:id="rId10" imgW="11129772" imgH="1718973" progId="Word.Document.12">
                  <p:embed/>
                  <p:pic>
                    <p:nvPicPr>
                      <p:cNvPr id="0" name=""/>
                      <p:cNvPicPr>
                        <a:picLocks noChangeAspect="1" noChangeArrowheads="1"/>
                      </p:cNvPicPr>
                      <p:nvPr/>
                    </p:nvPicPr>
                    <p:blipFill>
                      <a:blip r:embed="rId11"/>
                      <a:srcRect/>
                      <a:stretch>
                        <a:fillRect/>
                      </a:stretch>
                    </p:blipFill>
                    <p:spPr bwMode="auto">
                      <a:xfrm>
                        <a:off x="495300" y="2633836"/>
                        <a:ext cx="111252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graphicFrame>
        <p:nvGraphicFramePr>
          <p:cNvPr id="10" name="对象 9"/>
          <p:cNvGraphicFramePr>
            <a:graphicFrameLocks noChangeAspect="1"/>
          </p:cNvGraphicFramePr>
          <p:nvPr>
            <p:extLst>
              <p:ext uri="{D42A27DB-BD31-4B8C-83A1-F6EECF244321}">
                <p14:modId xmlns:p14="http://schemas.microsoft.com/office/powerpoint/2010/main" val="1969450493"/>
              </p:ext>
            </p:extLst>
          </p:nvPr>
        </p:nvGraphicFramePr>
        <p:xfrm>
          <a:off x="495300" y="4550668"/>
          <a:ext cx="11125200" cy="847725"/>
        </p:xfrm>
        <a:graphic>
          <a:graphicData uri="http://schemas.openxmlformats.org/presentationml/2006/ole">
            <mc:AlternateContent xmlns:mc="http://schemas.openxmlformats.org/markup-compatibility/2006">
              <mc:Choice xmlns:v="urn:schemas-microsoft-com:vml" Requires="v">
                <p:oleObj spid="_x0000_s126266" name="文档" r:id="rId14" imgW="11129772" imgH="853728" progId="Word.Document.12">
                  <p:embed/>
                </p:oleObj>
              </mc:Choice>
              <mc:Fallback>
                <p:oleObj name="文档" r:id="rId14" imgW="11129772" imgH="853728" progId="Word.Document.12">
                  <p:embed/>
                  <p:pic>
                    <p:nvPicPr>
                      <p:cNvPr id="0" name=""/>
                      <p:cNvPicPr>
                        <a:picLocks noChangeAspect="1" noChangeArrowheads="1"/>
                      </p:cNvPicPr>
                      <p:nvPr/>
                    </p:nvPicPr>
                    <p:blipFill>
                      <a:blip r:embed="rId15"/>
                      <a:srcRect/>
                      <a:stretch>
                        <a:fillRect/>
                      </a:stretch>
                    </p:blipFill>
                    <p:spPr bwMode="auto">
                      <a:xfrm>
                        <a:off x="495300" y="4550668"/>
                        <a:ext cx="111252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282631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750"/>
                                        <p:tgtEl>
                                          <p:spTgt spid="6"/>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750"/>
                                        <p:tgtEl>
                                          <p:spTgt spid="8"/>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750"/>
                                        <p:tgtEl>
                                          <p:spTgt spid="9"/>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125538"/>
            <a:ext cx="12204000" cy="4565079"/>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35149" y="1366258"/>
            <a:ext cx="11305256"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求直线和平面所成角的步骤：</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寻找过斜线上一点与平面垂直的直线；</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连接垂足和斜足得到斜线在平面上的射影，斜线与其射影所成的锐角即为所求的角；</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把该角归结在某个三角形中，通过解三角形，求出该角</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在上述步骤中，作角是关键，而确定斜线在平面内的射影是作角的关键，几何图形的特征是找射影的依据，图形中的特殊点是突破口</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12577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7631"/>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a:t>
            </a:r>
            <a:r>
              <a:rPr lang="zh-CN" altLang="zh-CN" sz="2800" kern="100" spc="-100" dirty="0">
                <a:latin typeface="Times New Roman"/>
                <a:ea typeface="华文细黑"/>
                <a:cs typeface="Times New Roman"/>
              </a:rPr>
              <a:t>在正方体</a:t>
            </a:r>
            <a:r>
              <a:rPr lang="en-US" altLang="zh-CN" sz="2800" i="1" kern="100" spc="-100" dirty="0" err="1">
                <a:latin typeface="Times New Roman"/>
                <a:ea typeface="华文细黑"/>
                <a:cs typeface="Courier New"/>
              </a:rPr>
              <a:t>ABCD</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A</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B</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C</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D</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中，</a:t>
            </a:r>
            <a:r>
              <a:rPr lang="en-US" altLang="zh-CN" sz="2800" i="1" kern="100" spc="-100" dirty="0">
                <a:latin typeface="Times New Roman"/>
                <a:ea typeface="华文细黑"/>
                <a:cs typeface="Courier New"/>
              </a:rPr>
              <a:t>E</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F</a:t>
            </a:r>
            <a:r>
              <a:rPr lang="zh-CN" altLang="zh-CN" sz="2800" kern="100" spc="-100" dirty="0">
                <a:latin typeface="Times New Roman"/>
                <a:ea typeface="华文细黑"/>
                <a:cs typeface="Times New Roman"/>
              </a:rPr>
              <a:t>分别是</a:t>
            </a:r>
            <a:r>
              <a:rPr lang="en-US" altLang="zh-CN" sz="2800" i="1" kern="100" spc="-100" dirty="0" err="1">
                <a:latin typeface="Times New Roman"/>
                <a:ea typeface="华文细黑"/>
                <a:cs typeface="Courier New"/>
              </a:rPr>
              <a:t>AA</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A</a:t>
            </a:r>
            <a:r>
              <a:rPr lang="en-US" altLang="zh-CN" sz="2800" kern="100" spc="-100" baseline="-25000" dirty="0">
                <a:latin typeface="Times New Roman"/>
                <a:ea typeface="华文细黑"/>
                <a:cs typeface="Courier New"/>
              </a:rPr>
              <a:t>1</a:t>
            </a:r>
            <a:r>
              <a:rPr lang="en-US" altLang="zh-CN" sz="2800" i="1" kern="100" spc="-100" dirty="0">
                <a:latin typeface="Times New Roman"/>
                <a:ea typeface="华文细黑"/>
                <a:cs typeface="Courier New"/>
              </a:rPr>
              <a:t>D</a:t>
            </a:r>
            <a:r>
              <a:rPr lang="en-US" altLang="zh-CN" sz="2800" kern="100" spc="-100" baseline="-25000" dirty="0">
                <a:latin typeface="Times New Roman"/>
                <a:ea typeface="华文细黑"/>
                <a:cs typeface="Courier New"/>
              </a:rPr>
              <a:t>1</a:t>
            </a:r>
            <a:r>
              <a:rPr lang="zh-CN" altLang="zh-CN" sz="2800" kern="100" spc="-100" dirty="0">
                <a:latin typeface="Times New Roman"/>
                <a:ea typeface="华文细黑"/>
                <a:cs typeface="Times New Roman"/>
              </a:rPr>
              <a:t>的中点</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所成的角的余弦值；</a:t>
            </a:r>
            <a:endParaRPr lang="zh-CN" altLang="zh-CN" sz="2800" kern="100" dirty="0">
              <a:effectLst/>
              <a:latin typeface="宋体"/>
              <a:cs typeface="Courier New"/>
            </a:endParaRPr>
          </a:p>
        </p:txBody>
      </p:sp>
      <p:sp>
        <p:nvSpPr>
          <p:cNvPr id="9" name="矩形 8"/>
          <p:cNvSpPr/>
          <p:nvPr/>
        </p:nvSpPr>
        <p:spPr>
          <a:xfrm>
            <a:off x="382191" y="1307654"/>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如图所示，连接</a:t>
            </a:r>
            <a:r>
              <a:rPr lang="en-US" altLang="zh-CN" sz="2800" i="1" kern="100" dirty="0">
                <a:latin typeface="Times New Roman"/>
                <a:ea typeface="华文细黑"/>
                <a:cs typeface="Courier New"/>
              </a:rPr>
              <a:t>DB</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DB</a:t>
            </a:r>
            <a:r>
              <a:rPr lang="zh-CN" altLang="zh-CN" sz="2800" kern="100" dirty="0">
                <a:latin typeface="Times New Roman"/>
                <a:ea typeface="华文细黑"/>
                <a:cs typeface="Times New Roman"/>
              </a:rPr>
              <a:t>是</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内的射影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BD</a:t>
            </a:r>
            <a:r>
              <a:rPr lang="zh-CN" altLang="zh-CN" sz="2800" kern="100" dirty="0">
                <a:latin typeface="Times New Roman"/>
                <a:ea typeface="华文细黑"/>
                <a:cs typeface="Times New Roman"/>
              </a:rPr>
              <a:t>即为</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所成的角</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17866386"/>
              </p:ext>
            </p:extLst>
          </p:nvPr>
        </p:nvGraphicFramePr>
        <p:xfrm>
          <a:off x="495300" y="4096916"/>
          <a:ext cx="8143875" cy="571500"/>
        </p:xfrm>
        <a:graphic>
          <a:graphicData uri="http://schemas.openxmlformats.org/presentationml/2006/ole">
            <mc:AlternateContent xmlns:mc="http://schemas.openxmlformats.org/markup-compatibility/2006">
              <mc:Choice xmlns:v="urn:schemas-microsoft-com:vml" Requires="v">
                <p:oleObj spid="_x0000_s125254" name="文档" r:id="rId4" imgW="8145617" imgH="571191" progId="Word.Document.12">
                  <p:embed/>
                </p:oleObj>
              </mc:Choice>
              <mc:Fallback>
                <p:oleObj name="文档" r:id="rId4" imgW="8145617" imgH="571191" progId="Word.Document.12">
                  <p:embed/>
                  <p:pic>
                    <p:nvPicPr>
                      <p:cNvPr id="0" name="对象 7"/>
                      <p:cNvPicPr>
                        <a:picLocks noChangeAspect="1" noChangeArrowheads="1"/>
                      </p:cNvPicPr>
                      <p:nvPr/>
                    </p:nvPicPr>
                    <p:blipFill>
                      <a:blip r:embed="rId5"/>
                      <a:srcRect/>
                      <a:stretch>
                        <a:fillRect/>
                      </a:stretch>
                    </p:blipFill>
                    <p:spPr bwMode="auto">
                      <a:xfrm>
                        <a:off x="495300" y="4096916"/>
                        <a:ext cx="814387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8" name="图片 7" descr="F:\2016赵瑊\同步\数学\创新 人A必修2\word\RJ2-125.TIF"/>
          <p:cNvPicPr/>
          <p:nvPr/>
        </p:nvPicPr>
        <p:blipFill>
          <a:blip r:embed="rId6" r:link="rId7" cstate="print">
            <a:extLst>
              <a:ext uri="{28A0092B-C50C-407E-A947-70E740481C1C}">
                <a14:useLocalDpi xmlns:a14="http://schemas.microsoft.com/office/drawing/2010/main" val="0"/>
              </a:ext>
            </a:extLst>
          </a:blip>
          <a:srcRect/>
          <a:stretch>
            <a:fillRect/>
          </a:stretch>
        </p:blipFill>
        <p:spPr bwMode="auto">
          <a:xfrm>
            <a:off x="8471470" y="1447772"/>
            <a:ext cx="3322721" cy="3081192"/>
          </a:xfrm>
          <a:prstGeom prst="rect">
            <a:avLst/>
          </a:prstGeom>
          <a:noFill/>
          <a:ln>
            <a:noFill/>
          </a:ln>
        </p:spPr>
      </p:pic>
      <p:graphicFrame>
        <p:nvGraphicFramePr>
          <p:cNvPr id="10" name="对象 9"/>
          <p:cNvGraphicFramePr>
            <a:graphicFrameLocks noChangeAspect="1"/>
          </p:cNvGraphicFramePr>
          <p:nvPr>
            <p:extLst>
              <p:ext uri="{D42A27DB-BD31-4B8C-83A1-F6EECF244321}">
                <p14:modId xmlns:p14="http://schemas.microsoft.com/office/powerpoint/2010/main" val="60972306"/>
              </p:ext>
            </p:extLst>
          </p:nvPr>
        </p:nvGraphicFramePr>
        <p:xfrm>
          <a:off x="495300" y="4788421"/>
          <a:ext cx="8143875" cy="847725"/>
        </p:xfrm>
        <a:graphic>
          <a:graphicData uri="http://schemas.openxmlformats.org/presentationml/2006/ole">
            <mc:AlternateContent xmlns:mc="http://schemas.openxmlformats.org/markup-compatibility/2006">
              <mc:Choice xmlns:v="urn:schemas-microsoft-com:vml" Requires="v">
                <p:oleObj spid="_x0000_s125255" name="文档" r:id="rId9" imgW="8145617" imgH="853368" progId="Word.Document.12">
                  <p:embed/>
                </p:oleObj>
              </mc:Choice>
              <mc:Fallback>
                <p:oleObj name="文档" r:id="rId9" imgW="8145617" imgH="853368" progId="Word.Document.12">
                  <p:embed/>
                  <p:pic>
                    <p:nvPicPr>
                      <p:cNvPr id="0" name=""/>
                      <p:cNvPicPr>
                        <a:picLocks noChangeAspect="1" noChangeArrowheads="1"/>
                      </p:cNvPicPr>
                      <p:nvPr/>
                    </p:nvPicPr>
                    <p:blipFill>
                      <a:blip r:embed="rId10"/>
                      <a:srcRect/>
                      <a:stretch>
                        <a:fillRect/>
                      </a:stretch>
                    </p:blipFill>
                    <p:spPr bwMode="auto">
                      <a:xfrm>
                        <a:off x="495300" y="4788421"/>
                        <a:ext cx="81438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662496994"/>
              </p:ext>
            </p:extLst>
          </p:nvPr>
        </p:nvGraphicFramePr>
        <p:xfrm>
          <a:off x="495300" y="5671567"/>
          <a:ext cx="8143875" cy="847725"/>
        </p:xfrm>
        <a:graphic>
          <a:graphicData uri="http://schemas.openxmlformats.org/presentationml/2006/ole">
            <mc:AlternateContent xmlns:mc="http://schemas.openxmlformats.org/markup-compatibility/2006">
              <mc:Choice xmlns:v="urn:schemas-microsoft-com:vml" Requires="v">
                <p:oleObj spid="_x0000_s125256" name="文档" r:id="rId12" imgW="8145617" imgH="853728" progId="Word.Document.12">
                  <p:embed/>
                </p:oleObj>
              </mc:Choice>
              <mc:Fallback>
                <p:oleObj name="文档" r:id="rId12" imgW="8145617" imgH="853728" progId="Word.Document.12">
                  <p:embed/>
                  <p:pic>
                    <p:nvPicPr>
                      <p:cNvPr id="0" name=""/>
                      <p:cNvPicPr>
                        <a:picLocks noChangeAspect="1" noChangeArrowheads="1"/>
                      </p:cNvPicPr>
                      <p:nvPr/>
                    </p:nvPicPr>
                    <p:blipFill>
                      <a:blip r:embed="rId13"/>
                      <a:srcRect/>
                      <a:stretch>
                        <a:fillRect/>
                      </a:stretch>
                    </p:blipFill>
                    <p:spPr bwMode="auto">
                      <a:xfrm>
                        <a:off x="495300" y="5671567"/>
                        <a:ext cx="81438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blinds(horizontal)">
                                      <p:cBhvr>
                                        <p:cTn id="15" dur="500"/>
                                        <p:tgtEl>
                                          <p:spTgt spid="9">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animEffect transition="in" filter="blinds(horizontal)">
                                      <p:cBhvr>
                                        <p:cTn id="20" dur="500"/>
                                        <p:tgtEl>
                                          <p:spTgt spid="9">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Effect transition="in" filter="blinds(horizontal)">
                                      <p:cBhvr>
                                        <p:cTn id="25" dur="500"/>
                                        <p:tgtEl>
                                          <p:spTgt spid="9">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linds(horizontal)">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0" nodeType="clickEffect">
                                  <p:stCondLst>
                                    <p:cond delay="0"/>
                                  </p:stCondLst>
                                  <p:childTnLst>
                                    <p:animEffect transition="out" filter="fade">
                                      <p:cBhvr>
                                        <p:cTn id="44" dur="500"/>
                                        <p:tgtEl>
                                          <p:spTgt spid="9">
                                            <p:txEl>
                                              <p:pRg st="0" end="0"/>
                                            </p:txEl>
                                          </p:spTgt>
                                        </p:tgtEl>
                                      </p:cBhvr>
                                    </p:animEffect>
                                    <p:set>
                                      <p:cBhvr>
                                        <p:cTn id="45" dur="1" fill="hold">
                                          <p:stCondLst>
                                            <p:cond delay="499"/>
                                          </p:stCondLst>
                                        </p:cTn>
                                        <p:tgtEl>
                                          <p:spTgt spid="9">
                                            <p:txEl>
                                              <p:pRg st="0" end="0"/>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9">
                                            <p:txEl>
                                              <p:pRg st="1" end="1"/>
                                            </p:txEl>
                                          </p:spTgt>
                                        </p:tgtEl>
                                      </p:cBhvr>
                                    </p:animEffect>
                                    <p:set>
                                      <p:cBhvr>
                                        <p:cTn id="48" dur="1" fill="hold">
                                          <p:stCondLst>
                                            <p:cond delay="499"/>
                                          </p:stCondLst>
                                        </p:cTn>
                                        <p:tgtEl>
                                          <p:spTgt spid="9">
                                            <p:txEl>
                                              <p:pRg st="1" end="1"/>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9">
                                            <p:txEl>
                                              <p:pRg st="2" end="2"/>
                                            </p:txEl>
                                          </p:spTgt>
                                        </p:tgtEl>
                                      </p:cBhvr>
                                    </p:animEffect>
                                    <p:set>
                                      <p:cBhvr>
                                        <p:cTn id="51" dur="1" fill="hold">
                                          <p:stCondLst>
                                            <p:cond delay="499"/>
                                          </p:stCondLst>
                                        </p:cTn>
                                        <p:tgtEl>
                                          <p:spTgt spid="9">
                                            <p:txEl>
                                              <p:pRg st="2" end="2"/>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9">
                                            <p:txEl>
                                              <p:pRg st="3" end="3"/>
                                            </p:txEl>
                                          </p:spTgt>
                                        </p:tgtEl>
                                      </p:cBhvr>
                                    </p:animEffect>
                                    <p:set>
                                      <p:cBhvr>
                                        <p:cTn id="54" dur="1" fill="hold">
                                          <p:stCondLst>
                                            <p:cond delay="499"/>
                                          </p:stCondLst>
                                        </p:cTn>
                                        <p:tgtEl>
                                          <p:spTgt spid="9">
                                            <p:txEl>
                                              <p:pRg st="3" end="3"/>
                                            </p:txEl>
                                          </p:spTgt>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8"/>
                                        </p:tgtEl>
                                      </p:cBhvr>
                                    </p:animEffect>
                                    <p:set>
                                      <p:cBhvr>
                                        <p:cTn id="57" dur="1" fill="hold">
                                          <p:stCondLst>
                                            <p:cond delay="499"/>
                                          </p:stCondLst>
                                        </p:cTn>
                                        <p:tgtEl>
                                          <p:spTgt spid="8"/>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2"/>
                                        </p:tgtEl>
                                      </p:cBhvr>
                                    </p:animEffect>
                                    <p:set>
                                      <p:cBhvr>
                                        <p:cTn id="60" dur="1" fill="hold">
                                          <p:stCondLst>
                                            <p:cond delay="499"/>
                                          </p:stCondLst>
                                        </p:cTn>
                                        <p:tgtEl>
                                          <p:spTgt spid="2"/>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10"/>
                                        </p:tgtEl>
                                      </p:cBhvr>
                                    </p:animEffect>
                                    <p:set>
                                      <p:cBhvr>
                                        <p:cTn id="63" dur="1" fill="hold">
                                          <p:stCondLst>
                                            <p:cond delay="499"/>
                                          </p:stCondLst>
                                        </p:cTn>
                                        <p:tgtEl>
                                          <p:spTgt spid="10"/>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12"/>
                                        </p:tgtEl>
                                      </p:cBhvr>
                                    </p:animEffect>
                                    <p:set>
                                      <p:cBhvr>
                                        <p:cTn id="66"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9"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与平面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所成的角的大小</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382191" y="814468"/>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是</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的中点，</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是</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与平面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所成的角</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在</a:t>
            </a:r>
            <a:r>
              <a:rPr lang="en-US" altLang="zh-CN" sz="2800" kern="100" dirty="0" err="1">
                <a:latin typeface="Times New Roman"/>
                <a:ea typeface="华文细黑"/>
                <a:cs typeface="Courier New"/>
              </a:rPr>
              <a:t>Rt</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zh-CN" altLang="zh-CN" sz="2800" kern="100" dirty="0">
                <a:latin typeface="Times New Roman"/>
                <a:ea typeface="华文细黑"/>
                <a:cs typeface="Times New Roman"/>
              </a:rPr>
              <a:t>中，因为</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是</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en-US" altLang="zh-CN" sz="2800" i="1" kern="100" dirty="0">
                <a:latin typeface="Times New Roman"/>
                <a:ea typeface="华文细黑"/>
                <a:cs typeface="Courier New"/>
              </a:rPr>
              <a:t>D</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的中点，</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与平面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所成的角的大小为</a:t>
            </a:r>
            <a:r>
              <a:rPr lang="en-US" altLang="zh-CN" sz="2800" kern="100" dirty="0">
                <a:latin typeface="Times New Roman"/>
                <a:ea typeface="华文细黑"/>
                <a:cs typeface="Courier New"/>
              </a:rPr>
              <a:t>45°.</a:t>
            </a:r>
            <a:endParaRPr lang="zh-CN" altLang="zh-CN" sz="2800" kern="100" dirty="0">
              <a:effectLst/>
              <a:latin typeface="宋体"/>
              <a:cs typeface="Courier New"/>
            </a:endParaRPr>
          </a:p>
        </p:txBody>
      </p:sp>
    </p:spTree>
    <p:extLst>
      <p:ext uri="{BB962C8B-B14F-4D97-AF65-F5344CB8AC3E}">
        <p14:creationId xmlns:p14="http://schemas.microsoft.com/office/powerpoint/2010/main" val="3172044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9">
                                            <p:txEl>
                                              <p:pRg st="0" end="0"/>
                                            </p:txEl>
                                          </p:spTgt>
                                        </p:tgtEl>
                                      </p:cBhvr>
                                    </p:animEffect>
                                    <p:set>
                                      <p:cBhvr>
                                        <p:cTn id="32" dur="1" fill="hold">
                                          <p:stCondLst>
                                            <p:cond delay="499"/>
                                          </p:stCondLst>
                                        </p:cTn>
                                        <p:tgtEl>
                                          <p:spTgt spid="9">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9">
                                            <p:txEl>
                                              <p:pRg st="1" end="1"/>
                                            </p:txEl>
                                          </p:spTgt>
                                        </p:tgtEl>
                                      </p:cBhvr>
                                    </p:animEffect>
                                    <p:set>
                                      <p:cBhvr>
                                        <p:cTn id="35" dur="1" fill="hold">
                                          <p:stCondLst>
                                            <p:cond delay="499"/>
                                          </p:stCondLst>
                                        </p:cTn>
                                        <p:tgtEl>
                                          <p:spTgt spid="9">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9">
                                            <p:txEl>
                                              <p:pRg st="2" end="2"/>
                                            </p:txEl>
                                          </p:spTgt>
                                        </p:tgtEl>
                                      </p:cBhvr>
                                    </p:animEffect>
                                    <p:set>
                                      <p:cBhvr>
                                        <p:cTn id="38" dur="1" fill="hold">
                                          <p:stCondLst>
                                            <p:cond delay="499"/>
                                          </p:stCondLst>
                                        </p:cTn>
                                        <p:tgtEl>
                                          <p:spTgt spid="9">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9">
                                            <p:txEl>
                                              <p:pRg st="3" end="3"/>
                                            </p:txEl>
                                          </p:spTgt>
                                        </p:tgtEl>
                                      </p:cBhvr>
                                    </p:animEffect>
                                    <p:set>
                                      <p:cBhvr>
                                        <p:cTn id="41" dur="1" fill="hold">
                                          <p:stCondLst>
                                            <p:cond delay="499"/>
                                          </p:stCondLst>
                                        </p:cTn>
                                        <p:tgtEl>
                                          <p:spTgt spid="9">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9">
                                            <p:txEl>
                                              <p:pRg st="4" end="4"/>
                                            </p:txEl>
                                          </p:spTgt>
                                        </p:tgtEl>
                                      </p:cBhvr>
                                    </p:animEffect>
                                    <p:set>
                                      <p:cBhvr>
                                        <p:cTn id="44" dur="1" fill="hold">
                                          <p:stCondLst>
                                            <p:cond delay="499"/>
                                          </p:stCondLst>
                                        </p:cTn>
                                        <p:tgtEl>
                                          <p:spTgt spid="9">
                                            <p:txEl>
                                              <p:pRg st="4" end="4"/>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9"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48637" y="157160"/>
            <a:ext cx="9782968"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分类讨论思想</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数学思想</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935667"/>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如图，在矩形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PA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，问：</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边上是否存在点</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，使得</a:t>
            </a:r>
            <a:r>
              <a:rPr lang="en-US" altLang="zh-CN" sz="2800" i="1" kern="100" dirty="0" err="1">
                <a:latin typeface="Times New Roman"/>
                <a:ea typeface="华文细黑"/>
                <a:cs typeface="Courier New"/>
              </a:rPr>
              <a:t>PQ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QD</a:t>
            </a:r>
            <a:r>
              <a:rPr lang="zh-CN" altLang="zh-CN" sz="2800" kern="100" dirty="0">
                <a:latin typeface="Times New Roman"/>
                <a:ea typeface="华文细黑"/>
                <a:cs typeface="Times New Roman"/>
              </a:rPr>
              <a:t>？并说明理由</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pic>
        <p:nvPicPr>
          <p:cNvPr id="10" name="图片 9" descr="F:\2016赵瑊\同步\数学\创新 人A必修2\word\RJ2-126.TIF"/>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4369274" y="2543517"/>
            <a:ext cx="3456384" cy="3531523"/>
          </a:xfrm>
          <a:prstGeom prst="rect">
            <a:avLst/>
          </a:prstGeom>
          <a:noFill/>
          <a:ln>
            <a:noFill/>
          </a:ln>
        </p:spPr>
      </p:pic>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矩形 10"/>
          <p:cNvSpPr/>
          <p:nvPr/>
        </p:nvSpPr>
        <p:spPr>
          <a:xfrm>
            <a:off x="382191" y="11752"/>
            <a:ext cx="11412000"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由于矩形是变动的，在</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边上是否存在点</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，使得</a:t>
            </a:r>
            <a:r>
              <a:rPr lang="en-US" altLang="zh-CN" sz="2800" i="1" kern="100" dirty="0" err="1">
                <a:latin typeface="Times New Roman"/>
                <a:ea typeface="华文细黑"/>
                <a:cs typeface="Courier New"/>
              </a:rPr>
              <a:t>PQ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QD</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有关，故应对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进行分类讨论</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PA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QD</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PA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a:t>
            </a:r>
            <a:r>
              <a:rPr lang="en-US" altLang="zh-CN" sz="2800" i="1" kern="100" dirty="0" err="1">
                <a:latin typeface="Times New Roman"/>
                <a:ea typeface="华文细黑"/>
                <a:cs typeface="Courier New"/>
              </a:rPr>
              <a:t>PQ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PQ</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QD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PAQ</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所以</a:t>
            </a:r>
            <a:r>
              <a:rPr lang="en-US" altLang="zh-CN" sz="2800" i="1" kern="100" dirty="0" err="1">
                <a:latin typeface="Times New Roman"/>
                <a:ea typeface="华文细黑"/>
                <a:cs typeface="Courier New"/>
              </a:rPr>
              <a:t>AQ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当</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时，由四边形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是矩形，且</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，知以</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为直径的圆与</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无交点，即对于</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上任一点</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，都有</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AQD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，此时</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边上不存在点</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，使</a:t>
            </a:r>
            <a:r>
              <a:rPr lang="en-US" altLang="zh-CN" sz="2800" i="1" kern="100" dirty="0" err="1">
                <a:latin typeface="Times New Roman"/>
                <a:ea typeface="华文细黑"/>
                <a:cs typeface="Courier New"/>
              </a:rPr>
              <a:t>PQ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QD</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13" name="圆角矩形 12">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圆角矩形 19">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Tree>
    <p:extLst>
      <p:ext uri="{BB962C8B-B14F-4D97-AF65-F5344CB8AC3E}">
        <p14:creationId xmlns:p14="http://schemas.microsoft.com/office/powerpoint/2010/main" val="1079765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blinds(horizontal)">
                                      <p:cBhvr>
                                        <p:cTn id="19" dur="750"/>
                                        <p:tgtEl>
                                          <p:spTgt spid="11">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blinds(horizontal)">
                                      <p:cBhvr>
                                        <p:cTn id="23" dur="750"/>
                                        <p:tgtEl>
                                          <p:spTgt spid="11">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animEffect transition="in" filter="blinds(horizontal)">
                                      <p:cBhvr>
                                        <p:cTn id="27" dur="750"/>
                                        <p:tgtEl>
                                          <p:spTgt spid="11">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1">
                                            <p:txEl>
                                              <p:pRg st="6" end="6"/>
                                            </p:txEl>
                                          </p:spTgt>
                                        </p:tgtEl>
                                        <p:attrNameLst>
                                          <p:attrName>style.visibility</p:attrName>
                                        </p:attrNameLst>
                                      </p:cBhvr>
                                      <p:to>
                                        <p:strVal val="visible"/>
                                      </p:to>
                                    </p:set>
                                    <p:animEffect transition="in" filter="blinds(horizontal)">
                                      <p:cBhvr>
                                        <p:cTn id="31" dur="75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11" name="矩形 10"/>
          <p:cNvSpPr/>
          <p:nvPr/>
        </p:nvSpPr>
        <p:spPr>
          <a:xfrm>
            <a:off x="382191" y="117426"/>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时，以</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为直径的圆与</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相切于</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，此时</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AQD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边上存在一点</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，使</a:t>
            </a:r>
            <a:r>
              <a:rPr lang="en-US" altLang="zh-CN" sz="2800" i="1" kern="100" dirty="0" err="1">
                <a:latin typeface="Times New Roman"/>
                <a:ea typeface="华文细黑"/>
                <a:cs typeface="Courier New"/>
              </a:rPr>
              <a:t>PQ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QD</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时，以</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为直径的圆与</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相交于点</a:t>
            </a:r>
            <a:r>
              <a:rPr lang="en-US" altLang="zh-CN" sz="2800" i="1" kern="100" dirty="0" err="1">
                <a:latin typeface="Times New Roman"/>
                <a:ea typeface="华文细黑"/>
                <a:cs typeface="Courier New"/>
              </a:rPr>
              <a:t>Q</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Q</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，此时</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AQ</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AQ</a:t>
            </a:r>
            <a:r>
              <a:rPr lang="en-US" altLang="zh-CN" sz="2800" kern="100" baseline="-25000" dirty="0" err="1">
                <a:latin typeface="Times New Roman"/>
                <a:ea typeface="华文细黑"/>
                <a:cs typeface="Courier New"/>
              </a:rPr>
              <a:t>2</a:t>
            </a:r>
            <a:r>
              <a:rPr lang="en-US" altLang="zh-CN" sz="2800" i="1" kern="100" dirty="0" err="1">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边上存在两点</a:t>
            </a:r>
            <a:r>
              <a:rPr lang="en-US" altLang="zh-CN" sz="2800" i="1" kern="100" dirty="0">
                <a:latin typeface="Times New Roman"/>
                <a:ea typeface="华文细黑"/>
                <a:cs typeface="Courier New"/>
              </a:rPr>
              <a:t>Q</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a:t>
            </a:r>
            <a:r>
              <a:rPr lang="en-US" altLang="zh-CN" sz="2800" i="1" kern="100" dirty="0" err="1">
                <a:latin typeface="Times New Roman"/>
                <a:ea typeface="华文细黑"/>
                <a:cs typeface="Courier New"/>
              </a:rPr>
              <a:t>Q</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Q</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，使</a:t>
            </a:r>
            <a:r>
              <a:rPr lang="en-US" altLang="zh-CN" sz="2800" i="1" kern="100" dirty="0" err="1">
                <a:latin typeface="Times New Roman"/>
                <a:ea typeface="华文细黑"/>
                <a:cs typeface="Courier New"/>
              </a:rPr>
              <a:t>PQ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QD</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371667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9" name="矩形 8"/>
          <p:cNvSpPr/>
          <p:nvPr/>
        </p:nvSpPr>
        <p:spPr>
          <a:xfrm>
            <a:off x="2095" y="2133954"/>
            <a:ext cx="12190413" cy="208792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2406732"/>
            <a:ext cx="11305256"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应注意到矩形是变动的，所以应对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进行分类讨论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分类的依据是直线与圆的位置关系的几种情况，从而划分</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的取值范围，然后进行讨论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0389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3" action="ppaction://hlinksldjump"/>
          </p:cNvPr>
          <p:cNvSpPr/>
          <p:nvPr/>
        </p:nvSpPr>
        <p:spPr>
          <a:xfrm>
            <a:off x="870344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9" name="矩形 8"/>
          <p:cNvSpPr/>
          <p:nvPr/>
        </p:nvSpPr>
        <p:spPr>
          <a:xfrm>
            <a:off x="382191" y="943735"/>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5</a:t>
            </a:r>
            <a:r>
              <a:rPr lang="zh-CN" altLang="zh-CN" sz="2800" kern="100" dirty="0">
                <a:latin typeface="Times New Roman"/>
                <a:ea typeface="华文细黑"/>
                <a:cs typeface="Times New Roman"/>
              </a:rPr>
              <a:t>　如图，在正方体</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是</a:t>
            </a:r>
            <a:r>
              <a:rPr lang="en-US" altLang="zh-CN" sz="2800" i="1" kern="100" dirty="0" err="1">
                <a:latin typeface="Times New Roman"/>
                <a:ea typeface="华文细黑"/>
                <a:cs typeface="Courier New"/>
              </a:rPr>
              <a:t>BB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是底面正方形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的中心，求证：</a:t>
            </a:r>
            <a:r>
              <a:rPr lang="en-US" altLang="zh-CN" sz="2800" i="1" kern="100" dirty="0" err="1">
                <a:latin typeface="Times New Roman"/>
                <a:ea typeface="华文细黑"/>
                <a:cs typeface="Courier New"/>
              </a:rPr>
              <a:t>OE</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ACD</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圆角矩形 20">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5" name="矩形 14"/>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48637" y="157160"/>
            <a:ext cx="9782968"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线面垂直</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18" name="矩形 17"/>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解题技巧</a:t>
            </a:r>
            <a:endParaRPr lang="zh-CN" altLang="en-US" sz="2400" dirty="0">
              <a:solidFill>
                <a:schemeClr val="accent6">
                  <a:lumMod val="75000"/>
                </a:schemeClr>
              </a:solidFill>
              <a:latin typeface="微软雅黑" pitchFamily="34" charset="-122"/>
              <a:ea typeface="微软雅黑" pitchFamily="34" charset="-122"/>
            </a:endParaRPr>
          </a:p>
        </p:txBody>
      </p:sp>
      <p:pic>
        <p:nvPicPr>
          <p:cNvPr id="19" name="图片 18" descr="F:\2016赵瑊\同步\数学\创新 人A必修2\word\1-7.TIF"/>
          <p:cNvPicPr/>
          <p:nvPr/>
        </p:nvPicPr>
        <p:blipFill>
          <a:blip r:embed="rId5" r:link="rId6" cstate="print">
            <a:extLst>
              <a:ext uri="{28A0092B-C50C-407E-A947-70E740481C1C}">
                <a14:useLocalDpi xmlns:a14="http://schemas.microsoft.com/office/drawing/2010/main" val="0"/>
              </a:ext>
            </a:extLst>
          </a:blip>
          <a:srcRect/>
          <a:stretch>
            <a:fillRect/>
          </a:stretch>
        </p:blipFill>
        <p:spPr bwMode="auto">
          <a:xfrm>
            <a:off x="4333270" y="2467768"/>
            <a:ext cx="3528392" cy="3361958"/>
          </a:xfrm>
          <a:prstGeom prst="rect">
            <a:avLst/>
          </a:prstGeom>
          <a:noFill/>
          <a:ln>
            <a:noFill/>
          </a:ln>
        </p:spPr>
      </p:pic>
    </p:spTree>
    <p:extLst>
      <p:ext uri="{BB962C8B-B14F-4D97-AF65-F5344CB8AC3E}">
        <p14:creationId xmlns:p14="http://schemas.microsoft.com/office/powerpoint/2010/main" val="1292004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63140" y="117426"/>
            <a:ext cx="1144800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a:t>
            </a:r>
            <a:r>
              <a:rPr lang="zh-CN" altLang="zh-CN" sz="2800" kern="100" spc="-130" dirty="0">
                <a:latin typeface="Times New Roman"/>
                <a:ea typeface="华文细黑"/>
                <a:cs typeface="Times New Roman"/>
              </a:rPr>
              <a:t>根据线面垂直的判定定理，要证明</a:t>
            </a:r>
            <a:r>
              <a:rPr lang="en-US" altLang="zh-CN" sz="2800" i="1" kern="100" spc="-130" dirty="0" err="1">
                <a:latin typeface="Times New Roman"/>
                <a:ea typeface="华文细黑"/>
                <a:cs typeface="Courier New"/>
              </a:rPr>
              <a:t>OE</a:t>
            </a:r>
            <a:r>
              <a:rPr lang="en-US" altLang="zh-CN" sz="2800" kern="100" spc="-130" dirty="0">
                <a:latin typeface="宋体"/>
                <a:ea typeface="华文细黑"/>
                <a:cs typeface="Times New Roman"/>
              </a:rPr>
              <a:t>⊥</a:t>
            </a:r>
            <a:r>
              <a:rPr lang="zh-CN" altLang="zh-CN" sz="2800" kern="100" spc="-130" dirty="0">
                <a:latin typeface="Times New Roman"/>
                <a:ea typeface="华文细黑"/>
                <a:cs typeface="Times New Roman"/>
              </a:rPr>
              <a:t>平面</a:t>
            </a:r>
            <a:r>
              <a:rPr lang="en-US" altLang="zh-CN" sz="2800" i="1" kern="100" spc="-130" dirty="0" err="1">
                <a:latin typeface="Times New Roman"/>
                <a:ea typeface="华文细黑"/>
                <a:cs typeface="Courier New"/>
              </a:rPr>
              <a:t>ACD</a:t>
            </a:r>
            <a:r>
              <a:rPr lang="en-US" altLang="zh-CN" sz="2800" kern="100" spc="-130" baseline="-25000" dirty="0" err="1">
                <a:latin typeface="Times New Roman"/>
                <a:ea typeface="华文细黑"/>
                <a:cs typeface="Courier New"/>
              </a:rPr>
              <a:t>1</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只要在平面</a:t>
            </a:r>
            <a:r>
              <a:rPr lang="en-US" altLang="zh-CN" sz="2800" i="1" kern="100" spc="-130" dirty="0" err="1">
                <a:latin typeface="Times New Roman"/>
                <a:ea typeface="华文细黑"/>
                <a:cs typeface="Courier New"/>
              </a:rPr>
              <a:t>ACD</a:t>
            </a:r>
            <a:r>
              <a:rPr lang="en-US" altLang="zh-CN" sz="2800" kern="100" spc="-130" baseline="-25000" dirty="0" err="1">
                <a:latin typeface="Times New Roman"/>
                <a:ea typeface="华文细黑"/>
                <a:cs typeface="Courier New"/>
              </a:rPr>
              <a:t>1</a:t>
            </a:r>
            <a:r>
              <a:rPr lang="zh-CN" altLang="zh-CN" sz="2800" kern="100" dirty="0">
                <a:latin typeface="Times New Roman"/>
                <a:ea typeface="华文细黑"/>
                <a:cs typeface="Times New Roman"/>
              </a:rPr>
              <a:t>内找两条相交直线与</a:t>
            </a:r>
            <a:r>
              <a:rPr lang="en-US" altLang="zh-CN" sz="2800" i="1" kern="100" dirty="0" err="1">
                <a:latin typeface="Times New Roman"/>
                <a:ea typeface="华文细黑"/>
                <a:cs typeface="Courier New"/>
              </a:rPr>
              <a:t>OE</a:t>
            </a:r>
            <a:r>
              <a:rPr lang="zh-CN" altLang="zh-CN" sz="2800" kern="100" dirty="0">
                <a:latin typeface="Times New Roman"/>
                <a:ea typeface="华文细黑"/>
                <a:cs typeface="Times New Roman"/>
              </a:rPr>
              <a:t>垂直即可</a:t>
            </a:r>
            <a:r>
              <a:rPr lang="en-US" altLang="zh-CN" sz="2800" kern="100" dirty="0" smtClean="0">
                <a:latin typeface="Times New Roman"/>
                <a:ea typeface="华文细黑"/>
                <a:cs typeface="Courier New"/>
              </a:rPr>
              <a:t>.</a:t>
            </a:r>
          </a:p>
          <a:p>
            <a:pPr lvl="0" algn="just">
              <a:lnSpc>
                <a:spcPct val="150000"/>
              </a:lnSpc>
              <a:tabLst>
                <a:tab pos="2070735" algn="l"/>
              </a:tabLst>
            </a:pPr>
            <a:r>
              <a:rPr lang="zh-CN" altLang="zh-CN" sz="2800" b="1" kern="100" dirty="0">
                <a:solidFill>
                  <a:srgbClr val="0000FF"/>
                </a:solidFill>
                <a:latin typeface="Times New Roman"/>
                <a:ea typeface="微软雅黑"/>
                <a:cs typeface="Times New Roman"/>
              </a:rPr>
              <a:t>证明　</a:t>
            </a:r>
            <a:r>
              <a:rPr lang="zh-CN" altLang="zh-CN" sz="2800" kern="100" dirty="0">
                <a:solidFill>
                  <a:prstClr val="black"/>
                </a:solidFill>
                <a:latin typeface="Times New Roman"/>
                <a:ea typeface="华文细黑"/>
                <a:cs typeface="Times New Roman"/>
              </a:rPr>
              <a:t>如图，连接</a:t>
            </a:r>
            <a:r>
              <a:rPr lang="en-US" altLang="zh-CN" sz="2800" i="1" kern="100" dirty="0">
                <a:solidFill>
                  <a:prstClr val="black"/>
                </a:solidFill>
                <a:latin typeface="Times New Roman"/>
                <a:ea typeface="华文细黑"/>
                <a:cs typeface="Courier New"/>
              </a:rPr>
              <a:t>AE</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CE</a:t>
            </a:r>
            <a:r>
              <a:rPr lang="zh-CN" altLang="zh-CN" sz="2800" kern="100" dirty="0">
                <a:solidFill>
                  <a:prstClr val="black"/>
                </a:solidFill>
                <a:latin typeface="Times New Roman"/>
                <a:ea typeface="华文细黑"/>
                <a:cs typeface="Times New Roman"/>
              </a:rPr>
              <a:t>，</a:t>
            </a:r>
            <a:r>
              <a:rPr lang="en-US" altLang="zh-CN" sz="2800" i="1" kern="100" dirty="0" err="1">
                <a:solidFill>
                  <a:prstClr val="black"/>
                </a:solidFill>
                <a:latin typeface="Times New Roman"/>
                <a:ea typeface="华文细黑"/>
                <a:cs typeface="Courier New"/>
              </a:rPr>
              <a:t>D</a:t>
            </a:r>
            <a:r>
              <a:rPr lang="en-US" altLang="zh-CN" sz="2800" kern="100" baseline="-25000" dirty="0" err="1">
                <a:solidFill>
                  <a:prstClr val="black"/>
                </a:solidFill>
                <a:latin typeface="Times New Roman"/>
                <a:ea typeface="华文细黑"/>
                <a:cs typeface="Courier New"/>
              </a:rPr>
              <a:t>1</a:t>
            </a:r>
            <a:r>
              <a:rPr lang="en-US" altLang="zh-CN" sz="2800" i="1" kern="100" dirty="0" err="1">
                <a:solidFill>
                  <a:prstClr val="black"/>
                </a:solidFill>
                <a:latin typeface="Times New Roman"/>
                <a:ea typeface="华文细黑"/>
                <a:cs typeface="Courier New"/>
              </a:rPr>
              <a:t>O</a:t>
            </a:r>
            <a:r>
              <a:rPr lang="zh-CN" altLang="zh-CN" sz="2800" kern="100" dirty="0">
                <a:solidFill>
                  <a:prstClr val="black"/>
                </a:solidFill>
                <a:latin typeface="Times New Roman"/>
                <a:ea typeface="华文细黑"/>
                <a:cs typeface="Times New Roman"/>
              </a:rPr>
              <a:t>，</a:t>
            </a:r>
            <a:r>
              <a:rPr lang="en-US" altLang="zh-CN" sz="2800" i="1" kern="100" dirty="0" err="1">
                <a:solidFill>
                  <a:prstClr val="black"/>
                </a:solidFill>
                <a:latin typeface="Times New Roman"/>
                <a:ea typeface="华文细黑"/>
                <a:cs typeface="Courier New"/>
              </a:rPr>
              <a:t>D</a:t>
            </a:r>
            <a:r>
              <a:rPr lang="en-US" altLang="zh-CN" sz="2800" kern="100" baseline="-25000" dirty="0" err="1">
                <a:solidFill>
                  <a:prstClr val="black"/>
                </a:solidFill>
                <a:latin typeface="Times New Roman"/>
                <a:ea typeface="华文细黑"/>
                <a:cs typeface="Courier New"/>
              </a:rPr>
              <a:t>1</a:t>
            </a:r>
            <a:r>
              <a:rPr lang="en-US" altLang="zh-CN" sz="2800" i="1" kern="100" dirty="0" err="1">
                <a:solidFill>
                  <a:prstClr val="black"/>
                </a:solidFill>
                <a:latin typeface="Times New Roman"/>
                <a:ea typeface="华文细黑"/>
                <a:cs typeface="Courier New"/>
              </a:rPr>
              <a:t>E</a:t>
            </a:r>
            <a:r>
              <a:rPr lang="zh-CN" altLang="zh-CN" sz="2800" kern="100" dirty="0">
                <a:solidFill>
                  <a:prstClr val="black"/>
                </a:solidFill>
                <a:latin typeface="Times New Roman"/>
                <a:ea typeface="华文细黑"/>
                <a:cs typeface="Times New Roman"/>
              </a:rPr>
              <a:t>，</a:t>
            </a:r>
            <a:r>
              <a:rPr lang="en-US" altLang="zh-CN" sz="2800" i="1" kern="100" dirty="0" err="1">
                <a:solidFill>
                  <a:prstClr val="black"/>
                </a:solidFill>
                <a:latin typeface="Times New Roman"/>
                <a:ea typeface="华文细黑"/>
                <a:cs typeface="Courier New"/>
              </a:rPr>
              <a:t>D</a:t>
            </a:r>
            <a:r>
              <a:rPr lang="en-US" altLang="zh-CN" sz="2800" kern="100" baseline="-25000" dirty="0" err="1">
                <a:solidFill>
                  <a:prstClr val="black"/>
                </a:solidFill>
                <a:latin typeface="Times New Roman"/>
                <a:ea typeface="华文细黑"/>
                <a:cs typeface="Courier New"/>
              </a:rPr>
              <a:t>1</a:t>
            </a:r>
            <a:r>
              <a:rPr lang="en-US" altLang="zh-CN" sz="2800" i="1" kern="100" dirty="0" err="1">
                <a:solidFill>
                  <a:prstClr val="black"/>
                </a:solidFill>
                <a:latin typeface="Times New Roman"/>
                <a:ea typeface="华文细黑"/>
                <a:cs typeface="Courier New"/>
              </a:rPr>
              <a:t>B</a:t>
            </a:r>
            <a:r>
              <a:rPr lang="en-US" altLang="zh-CN" sz="2800" kern="100" baseline="-25000" dirty="0" err="1">
                <a:solidFill>
                  <a:prstClr val="black"/>
                </a:solidFill>
                <a:latin typeface="Times New Roman"/>
                <a:ea typeface="华文细黑"/>
                <a:cs typeface="Courier New"/>
              </a:rPr>
              <a:t>1</a:t>
            </a:r>
            <a:r>
              <a:rPr lang="en-US" altLang="zh-CN" sz="2800" kern="100" dirty="0" smtClean="0">
                <a:solidFill>
                  <a:prstClr val="black"/>
                </a:solidFill>
                <a:latin typeface="Times New Roman"/>
                <a:ea typeface="华文细黑"/>
                <a:cs typeface="Courier New"/>
              </a:rPr>
              <a:t>.</a:t>
            </a:r>
          </a:p>
          <a:p>
            <a:pPr lvl="0" algn="just">
              <a:lnSpc>
                <a:spcPct val="150000"/>
              </a:lnSpc>
              <a:tabLst>
                <a:tab pos="2070735" algn="l"/>
              </a:tabLst>
            </a:pPr>
            <a:r>
              <a:rPr lang="zh-CN" altLang="zh-CN" sz="2800" kern="100" dirty="0" smtClean="0">
                <a:solidFill>
                  <a:prstClr val="black"/>
                </a:solidFill>
                <a:latin typeface="Times New Roman"/>
                <a:ea typeface="华文细黑"/>
                <a:cs typeface="Times New Roman"/>
              </a:rPr>
              <a:t>设</a:t>
            </a:r>
            <a:r>
              <a:rPr lang="zh-CN" altLang="zh-CN" sz="2800" kern="100" dirty="0">
                <a:solidFill>
                  <a:prstClr val="black"/>
                </a:solidFill>
                <a:latin typeface="Times New Roman"/>
                <a:ea typeface="华文细黑"/>
                <a:cs typeface="Times New Roman"/>
              </a:rPr>
              <a:t>正方体</a:t>
            </a:r>
            <a:r>
              <a:rPr lang="en-US" altLang="zh-CN" sz="2800" i="1" kern="100" dirty="0" err="1">
                <a:solidFill>
                  <a:prstClr val="black"/>
                </a:solidFill>
                <a:latin typeface="Times New Roman"/>
                <a:ea typeface="华文细黑"/>
                <a:cs typeface="Courier New"/>
              </a:rPr>
              <a:t>ABCD</a:t>
            </a:r>
            <a:r>
              <a:rPr lang="zh-CN" altLang="zh-CN" sz="2800" kern="100" dirty="0">
                <a:solidFill>
                  <a:prstClr val="black"/>
                </a:solidFill>
                <a:latin typeface="Times New Roman"/>
                <a:ea typeface="华文细黑"/>
                <a:cs typeface="Times New Roman"/>
              </a:rPr>
              <a:t>－</a:t>
            </a:r>
            <a:r>
              <a:rPr lang="en-US" altLang="zh-CN" sz="2800" i="1" kern="100" dirty="0" err="1">
                <a:solidFill>
                  <a:prstClr val="black"/>
                </a:solidFill>
                <a:latin typeface="Times New Roman"/>
                <a:ea typeface="华文细黑"/>
                <a:cs typeface="Courier New"/>
              </a:rPr>
              <a:t>A</a:t>
            </a:r>
            <a:r>
              <a:rPr lang="en-US" altLang="zh-CN" sz="2800" kern="100" baseline="-25000" dirty="0" err="1">
                <a:solidFill>
                  <a:prstClr val="black"/>
                </a:solidFill>
                <a:latin typeface="Times New Roman"/>
                <a:ea typeface="华文细黑"/>
                <a:cs typeface="Courier New"/>
              </a:rPr>
              <a:t>1</a:t>
            </a:r>
            <a:r>
              <a:rPr lang="en-US" altLang="zh-CN" sz="2800" i="1" kern="100" dirty="0" err="1">
                <a:solidFill>
                  <a:prstClr val="black"/>
                </a:solidFill>
                <a:latin typeface="Times New Roman"/>
                <a:ea typeface="华文细黑"/>
                <a:cs typeface="Courier New"/>
              </a:rPr>
              <a:t>B</a:t>
            </a:r>
            <a:r>
              <a:rPr lang="en-US" altLang="zh-CN" sz="2800" kern="100" baseline="-25000" dirty="0" err="1">
                <a:solidFill>
                  <a:prstClr val="black"/>
                </a:solidFill>
                <a:latin typeface="Times New Roman"/>
                <a:ea typeface="华文细黑"/>
                <a:cs typeface="Courier New"/>
              </a:rPr>
              <a:t>1</a:t>
            </a:r>
            <a:r>
              <a:rPr lang="en-US" altLang="zh-CN" sz="2800" i="1" kern="100" dirty="0" err="1">
                <a:solidFill>
                  <a:prstClr val="black"/>
                </a:solidFill>
                <a:latin typeface="Times New Roman"/>
                <a:ea typeface="华文细黑"/>
                <a:cs typeface="Courier New"/>
              </a:rPr>
              <a:t>C</a:t>
            </a:r>
            <a:r>
              <a:rPr lang="en-US" altLang="zh-CN" sz="2800" kern="100" baseline="-25000" dirty="0" err="1">
                <a:solidFill>
                  <a:prstClr val="black"/>
                </a:solidFill>
                <a:latin typeface="Times New Roman"/>
                <a:ea typeface="华文细黑"/>
                <a:cs typeface="Courier New"/>
              </a:rPr>
              <a:t>1</a:t>
            </a:r>
            <a:r>
              <a:rPr lang="en-US" altLang="zh-CN" sz="2800" i="1" kern="100" dirty="0" err="1">
                <a:solidFill>
                  <a:prstClr val="black"/>
                </a:solidFill>
                <a:latin typeface="Times New Roman"/>
                <a:ea typeface="华文细黑"/>
                <a:cs typeface="Courier New"/>
              </a:rPr>
              <a:t>D</a:t>
            </a:r>
            <a:r>
              <a:rPr lang="en-US" altLang="zh-CN" sz="2800" kern="100" baseline="-25000" dirty="0" err="1">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的棱长为</a:t>
            </a:r>
            <a:r>
              <a:rPr lang="en-US" altLang="zh-CN" sz="2800"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，易证</a:t>
            </a:r>
            <a:r>
              <a:rPr lang="en-US" altLang="zh-CN" sz="2800" i="1" kern="100" dirty="0">
                <a:solidFill>
                  <a:prstClr val="black"/>
                </a:solidFill>
                <a:latin typeface="Times New Roman"/>
                <a:ea typeface="华文细黑"/>
                <a:cs typeface="Courier New"/>
              </a:rPr>
              <a:t>AE</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CE</a:t>
            </a:r>
            <a:r>
              <a:rPr lang="en-US" altLang="zh-CN" sz="2800" kern="100" dirty="0">
                <a:solidFill>
                  <a:prstClr val="black"/>
                </a:solidFill>
                <a:latin typeface="Times New Roman"/>
                <a:ea typeface="华文细黑"/>
                <a:cs typeface="Courier New"/>
              </a:rPr>
              <a:t>.</a:t>
            </a:r>
            <a:endParaRPr lang="zh-CN" altLang="zh-CN" sz="2800" kern="100" dirty="0">
              <a:solidFill>
                <a:prstClr val="black"/>
              </a:solidFill>
              <a:latin typeface="宋体"/>
              <a:cs typeface="Courier New"/>
            </a:endParaRPr>
          </a:p>
          <a:p>
            <a:pPr lvl="0" algn="just">
              <a:lnSpc>
                <a:spcPct val="150000"/>
              </a:lnSpc>
              <a:tabLst>
                <a:tab pos="2070735" algn="l"/>
              </a:tabLst>
            </a:pPr>
            <a:r>
              <a:rPr lang="zh-CN" altLang="zh-CN" sz="2800" kern="100" dirty="0">
                <a:solidFill>
                  <a:prstClr val="black"/>
                </a:solidFill>
                <a:latin typeface="Times New Roman"/>
                <a:ea typeface="华文细黑"/>
                <a:cs typeface="Times New Roman"/>
              </a:rPr>
              <a:t>因为</a:t>
            </a:r>
            <a:r>
              <a:rPr lang="en-US" altLang="zh-CN" sz="2800" i="1" kern="100" dirty="0">
                <a:solidFill>
                  <a:prstClr val="black"/>
                </a:solidFill>
                <a:latin typeface="Times New Roman"/>
                <a:ea typeface="华文细黑"/>
                <a:cs typeface="Courier New"/>
              </a:rPr>
              <a:t>AO</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OC</a:t>
            </a:r>
            <a:r>
              <a:rPr lang="zh-CN" altLang="zh-CN" sz="2800" kern="100" dirty="0">
                <a:solidFill>
                  <a:prstClr val="black"/>
                </a:solidFill>
                <a:latin typeface="Times New Roman"/>
                <a:ea typeface="华文细黑"/>
                <a:cs typeface="Times New Roman"/>
              </a:rPr>
              <a:t>，所以</a:t>
            </a:r>
            <a:r>
              <a:rPr lang="en-US" altLang="zh-CN" sz="2800" i="1" kern="100" dirty="0" err="1">
                <a:solidFill>
                  <a:prstClr val="black"/>
                </a:solidFill>
                <a:latin typeface="Times New Roman"/>
                <a:ea typeface="华文细黑"/>
                <a:cs typeface="Courier New"/>
              </a:rPr>
              <a:t>OE</a:t>
            </a:r>
            <a:r>
              <a:rPr lang="en-US" altLang="zh-CN" sz="2800" kern="100" dirty="0" err="1">
                <a:solidFill>
                  <a:prstClr val="black"/>
                </a:solidFill>
                <a:latin typeface="宋体"/>
                <a:ea typeface="华文细黑"/>
                <a:cs typeface="Times New Roman"/>
              </a:rPr>
              <a:t>⊥</a:t>
            </a:r>
            <a:r>
              <a:rPr lang="en-US" altLang="zh-CN" sz="2800" i="1" kern="100" dirty="0" err="1">
                <a:solidFill>
                  <a:prstClr val="black"/>
                </a:solidFill>
                <a:latin typeface="Times New Roman"/>
                <a:ea typeface="华文细黑"/>
                <a:cs typeface="Courier New"/>
              </a:rPr>
              <a:t>AC</a:t>
            </a:r>
            <a:r>
              <a:rPr lang="en-US" altLang="zh-CN" sz="2800" kern="100" dirty="0">
                <a:solidFill>
                  <a:prstClr val="black"/>
                </a:solidFill>
                <a:latin typeface="Times New Roman"/>
                <a:ea typeface="华文细黑"/>
                <a:cs typeface="Courier New"/>
              </a:rPr>
              <a:t>.</a:t>
            </a:r>
            <a:endParaRPr lang="zh-CN" altLang="zh-CN" sz="2800" kern="100" dirty="0">
              <a:solidFill>
                <a:prstClr val="black"/>
              </a:solidFill>
              <a:latin typeface="宋体"/>
              <a:cs typeface="Courier New"/>
            </a:endParaRPr>
          </a:p>
          <a:p>
            <a:pPr lvl="0" algn="just">
              <a:lnSpc>
                <a:spcPct val="150000"/>
              </a:lnSpc>
              <a:tabLst>
                <a:tab pos="2070735" algn="l"/>
              </a:tabLst>
            </a:pPr>
            <a:r>
              <a:rPr lang="zh-CN" altLang="zh-CN" sz="2800" kern="100" dirty="0">
                <a:solidFill>
                  <a:prstClr val="black"/>
                </a:solidFill>
                <a:latin typeface="Times New Roman"/>
                <a:ea typeface="华文细黑"/>
                <a:cs typeface="Times New Roman"/>
              </a:rPr>
              <a:t>在正方体中易求出</a:t>
            </a:r>
            <a:r>
              <a:rPr lang="zh-CN" altLang="zh-CN" sz="2800" kern="100" dirty="0" smtClean="0">
                <a:solidFill>
                  <a:prstClr val="black"/>
                </a:solidFill>
                <a:latin typeface="Times New Roman"/>
                <a:ea typeface="华文细黑"/>
                <a:cs typeface="Times New Roman"/>
              </a:rPr>
              <a:t>：</a:t>
            </a:r>
            <a:endParaRPr lang="zh-CN" altLang="zh-CN" sz="2800" kern="100" dirty="0">
              <a:solidFill>
                <a:prstClr val="black"/>
              </a:solidFill>
              <a:latin typeface="宋体"/>
              <a:cs typeface="Courier New"/>
            </a:endParaRPr>
          </a:p>
        </p:txBody>
      </p:sp>
      <p:sp>
        <p:nvSpPr>
          <p:cNvPr id="15" name="圆角矩形 1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pic>
        <p:nvPicPr>
          <p:cNvPr id="7" name="图片 6" descr="F:\2016赵瑊\同步\数学\创新 人A必修2\word\RJ2-127.TIF"/>
          <p:cNvPicPr/>
          <p:nvPr/>
        </p:nvPicPr>
        <p:blipFill>
          <a:blip r:embed="rId5" r:link="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27455" y="1982641"/>
            <a:ext cx="3483686" cy="3319361"/>
          </a:xfrm>
          <a:prstGeom prst="rect">
            <a:avLst/>
          </a:prstGeom>
          <a:noFill/>
          <a:ln>
            <a:noFill/>
          </a:ln>
        </p:spPr>
      </p:pic>
      <p:graphicFrame>
        <p:nvGraphicFramePr>
          <p:cNvPr id="2" name="对象 1"/>
          <p:cNvGraphicFramePr>
            <a:graphicFrameLocks noChangeAspect="1"/>
          </p:cNvGraphicFramePr>
          <p:nvPr>
            <p:extLst>
              <p:ext uri="{D42A27DB-BD31-4B8C-83A1-F6EECF244321}">
                <p14:modId xmlns:p14="http://schemas.microsoft.com/office/powerpoint/2010/main" val="2442244481"/>
              </p:ext>
            </p:extLst>
          </p:nvPr>
        </p:nvGraphicFramePr>
        <p:xfrm>
          <a:off x="495300" y="4231407"/>
          <a:ext cx="7696200" cy="866775"/>
        </p:xfrm>
        <a:graphic>
          <a:graphicData uri="http://schemas.openxmlformats.org/presentationml/2006/ole">
            <mc:AlternateContent xmlns:mc="http://schemas.openxmlformats.org/markup-compatibility/2006">
              <mc:Choice xmlns:v="urn:schemas-microsoft-com:vml" Requires="v">
                <p:oleObj spid="_x0000_s127129" name="文档" r:id="rId8" imgW="7714167" imgH="876043" progId="Word.Document.12">
                  <p:embed/>
                </p:oleObj>
              </mc:Choice>
              <mc:Fallback>
                <p:oleObj name="文档" r:id="rId8" imgW="7714167" imgH="876043" progId="Word.Document.12">
                  <p:embed/>
                  <p:pic>
                    <p:nvPicPr>
                      <p:cNvPr id="0" name="对象 1"/>
                      <p:cNvPicPr>
                        <a:picLocks noChangeAspect="1" noChangeArrowheads="1"/>
                      </p:cNvPicPr>
                      <p:nvPr/>
                    </p:nvPicPr>
                    <p:blipFill>
                      <a:blip r:embed="rId9"/>
                      <a:srcRect/>
                      <a:stretch>
                        <a:fillRect/>
                      </a:stretch>
                    </p:blipFill>
                    <p:spPr bwMode="auto">
                      <a:xfrm>
                        <a:off x="495300" y="4231407"/>
                        <a:ext cx="76962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501842360"/>
              </p:ext>
            </p:extLst>
          </p:nvPr>
        </p:nvGraphicFramePr>
        <p:xfrm>
          <a:off x="495300" y="5424289"/>
          <a:ext cx="7696200" cy="866775"/>
        </p:xfrm>
        <a:graphic>
          <a:graphicData uri="http://schemas.openxmlformats.org/presentationml/2006/ole">
            <mc:AlternateContent xmlns:mc="http://schemas.openxmlformats.org/markup-compatibility/2006">
              <mc:Choice xmlns:v="urn:schemas-microsoft-com:vml" Requires="v">
                <p:oleObj spid="_x0000_s127130" name="文档" r:id="rId11" imgW="7714167" imgH="876043" progId="Word.Document.12">
                  <p:embed/>
                </p:oleObj>
              </mc:Choice>
              <mc:Fallback>
                <p:oleObj name="文档" r:id="rId11" imgW="7714167" imgH="876043" progId="Word.Document.12">
                  <p:embed/>
                  <p:pic>
                    <p:nvPicPr>
                      <p:cNvPr id="0" name=""/>
                      <p:cNvPicPr>
                        <a:picLocks noChangeAspect="1" noChangeArrowheads="1"/>
                      </p:cNvPicPr>
                      <p:nvPr/>
                    </p:nvPicPr>
                    <p:blipFill>
                      <a:blip r:embed="rId12"/>
                      <a:srcRect/>
                      <a:stretch>
                        <a:fillRect/>
                      </a:stretch>
                    </p:blipFill>
                    <p:spPr bwMode="auto">
                      <a:xfrm>
                        <a:off x="495300" y="5424289"/>
                        <a:ext cx="76962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95758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750"/>
                                        <p:tgtEl>
                                          <p:spTgt spid="7"/>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blinds(horizontal)">
                                      <p:cBhvr>
                                        <p:cTn id="18" dur="750"/>
                                        <p:tgtEl>
                                          <p:spTgt spid="9">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750"/>
                                        <p:tgtEl>
                                          <p:spTgt spid="9">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blinds(horizontal)">
                                      <p:cBhvr>
                                        <p:cTn id="26" dur="750"/>
                                        <p:tgtEl>
                                          <p:spTgt spid="9">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linds(horizontal)">
                                      <p:cBhvr>
                                        <p:cTn id="30" dur="750"/>
                                        <p:tgtEl>
                                          <p:spTgt spid="2"/>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1341166"/>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O</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OE</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OE</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O</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ACD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AC</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ACD</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OE</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ACD</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圆角矩形 1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graphicFrame>
        <p:nvGraphicFramePr>
          <p:cNvPr id="2" name="对象 1"/>
          <p:cNvGraphicFramePr>
            <a:graphicFrameLocks noChangeAspect="1"/>
          </p:cNvGraphicFramePr>
          <p:nvPr>
            <p:extLst>
              <p:ext uri="{D42A27DB-BD31-4B8C-83A1-F6EECF244321}">
                <p14:modId xmlns:p14="http://schemas.microsoft.com/office/powerpoint/2010/main" val="1930586494"/>
              </p:ext>
            </p:extLst>
          </p:nvPr>
        </p:nvGraphicFramePr>
        <p:xfrm>
          <a:off x="495300" y="394476"/>
          <a:ext cx="7696200" cy="866775"/>
        </p:xfrm>
        <a:graphic>
          <a:graphicData uri="http://schemas.openxmlformats.org/presentationml/2006/ole">
            <mc:AlternateContent xmlns:mc="http://schemas.openxmlformats.org/markup-compatibility/2006">
              <mc:Choice xmlns:v="urn:schemas-microsoft-com:vml" Requires="v">
                <p:oleObj spid="_x0000_s128064" name="文档" r:id="rId5" imgW="7714167" imgH="876043" progId="Word.Document.12">
                  <p:embed/>
                </p:oleObj>
              </mc:Choice>
              <mc:Fallback>
                <p:oleObj name="文档" r:id="rId5" imgW="7714167" imgH="876043" progId="Word.Document.12">
                  <p:embed/>
                  <p:pic>
                    <p:nvPicPr>
                      <p:cNvPr id="0" name="对象 9"/>
                      <p:cNvPicPr>
                        <a:picLocks noChangeAspect="1" noChangeArrowheads="1"/>
                      </p:cNvPicPr>
                      <p:nvPr/>
                    </p:nvPicPr>
                    <p:blipFill>
                      <a:blip r:embed="rId6"/>
                      <a:srcRect/>
                      <a:stretch>
                        <a:fillRect/>
                      </a:stretch>
                    </p:blipFill>
                    <p:spPr bwMode="auto">
                      <a:xfrm>
                        <a:off x="495300" y="394476"/>
                        <a:ext cx="76962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89865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blinds(horizontal)">
                                      <p:cBhvr>
                                        <p:cTn id="11" dur="750"/>
                                        <p:tgtEl>
                                          <p:spTgt spid="9">
                                            <p:txEl>
                                              <p:pRg st="0" end="0"/>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blinds(horizontal)">
                                      <p:cBhvr>
                                        <p:cTn id="15" dur="750"/>
                                        <p:tgtEl>
                                          <p:spTgt spid="9">
                                            <p:txEl>
                                              <p:pRg st="1" end="1"/>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blinds(horizontal)">
                                      <p:cBhvr>
                                        <p:cTn id="19" dur="750"/>
                                        <p:tgtEl>
                                          <p:spTgt spid="9">
                                            <p:txEl>
                                              <p:pRg st="2" end="2"/>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animEffect transition="in" filter="blinds(horizontal)">
                                      <p:cBhvr>
                                        <p:cTn id="23" dur="75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095" y="2035391"/>
            <a:ext cx="12190413" cy="2052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10" name="矩形 9"/>
          <p:cNvSpPr/>
          <p:nvPr/>
        </p:nvSpPr>
        <p:spPr>
          <a:xfrm>
            <a:off x="425624" y="2279370"/>
            <a:ext cx="11305256"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在立体几何的垂直关系的证明中，通过勾股定理及其逆定理计算证明线线垂直是一种常用的技巧</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586240"/>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正四棱锥的侧棱长与底面边长都是</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，则侧棱与底面所成的角为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A.75</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B.60</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C.45</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a:latin typeface="Times New Roman"/>
                <a:ea typeface="华文细黑"/>
                <a:cs typeface="Courier New"/>
              </a:rPr>
              <a:t>D.30</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矩形 14"/>
          <p:cNvSpPr/>
          <p:nvPr/>
        </p:nvSpPr>
        <p:spPr>
          <a:xfrm>
            <a:off x="382191" y="1876847"/>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如图，连接</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，两线相交于</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SO</a:t>
            </a:r>
            <a:r>
              <a:rPr lang="zh-CN" altLang="zh-CN" sz="2800" kern="100" dirty="0">
                <a:latin typeface="Times New Roman"/>
                <a:ea typeface="华文细黑"/>
                <a:cs typeface="Times New Roman"/>
              </a:rPr>
              <a:t>，则</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SBO</a:t>
            </a:r>
            <a:r>
              <a:rPr lang="zh-CN" altLang="zh-CN" sz="2800" kern="100" dirty="0">
                <a:latin typeface="Times New Roman"/>
                <a:ea typeface="华文细黑"/>
                <a:cs typeface="Times New Roman"/>
              </a:rPr>
              <a:t>就是侧棱与底面所成的角</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10744372" y="780242"/>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C</a:t>
            </a:r>
            <a:endParaRPr lang="zh-CN" altLang="en-US" b="1" dirty="0">
              <a:solidFill>
                <a:srgbClr val="C00000"/>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04676584"/>
              </p:ext>
            </p:extLst>
          </p:nvPr>
        </p:nvGraphicFramePr>
        <p:xfrm>
          <a:off x="495300" y="3402732"/>
          <a:ext cx="5610225" cy="866775"/>
        </p:xfrm>
        <a:graphic>
          <a:graphicData uri="http://schemas.openxmlformats.org/presentationml/2006/ole">
            <mc:AlternateContent xmlns:mc="http://schemas.openxmlformats.org/markup-compatibility/2006">
              <mc:Choice xmlns:v="urn:schemas-microsoft-com:vml" Requires="v">
                <p:oleObj spid="_x0000_s129127" name="文档" r:id="rId9" imgW="5629586" imgH="866325" progId="Word.Document.12">
                  <p:embed/>
                </p:oleObj>
              </mc:Choice>
              <mc:Fallback>
                <p:oleObj name="文档" r:id="rId9" imgW="5629586" imgH="866325" progId="Word.Document.12">
                  <p:embed/>
                  <p:pic>
                    <p:nvPicPr>
                      <p:cNvPr id="0" name="对象 1"/>
                      <p:cNvPicPr>
                        <a:picLocks noChangeAspect="1" noChangeArrowheads="1"/>
                      </p:cNvPicPr>
                      <p:nvPr/>
                    </p:nvPicPr>
                    <p:blipFill>
                      <a:blip r:embed="rId10"/>
                      <a:srcRect/>
                      <a:stretch>
                        <a:fillRect/>
                      </a:stretch>
                    </p:blipFill>
                    <p:spPr bwMode="auto">
                      <a:xfrm>
                        <a:off x="495300" y="3402732"/>
                        <a:ext cx="56102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382191" y="4204058"/>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SB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17" name="对象 16"/>
          <p:cNvGraphicFramePr>
            <a:graphicFrameLocks noChangeAspect="1"/>
          </p:cNvGraphicFramePr>
          <p:nvPr>
            <p:extLst>
              <p:ext uri="{D42A27DB-BD31-4B8C-83A1-F6EECF244321}">
                <p14:modId xmlns:p14="http://schemas.microsoft.com/office/powerpoint/2010/main" val="869055996"/>
              </p:ext>
            </p:extLst>
          </p:nvPr>
        </p:nvGraphicFramePr>
        <p:xfrm>
          <a:off x="495300" y="4982716"/>
          <a:ext cx="5610225" cy="866775"/>
        </p:xfrm>
        <a:graphic>
          <a:graphicData uri="http://schemas.openxmlformats.org/presentationml/2006/ole">
            <mc:AlternateContent xmlns:mc="http://schemas.openxmlformats.org/markup-compatibility/2006">
              <mc:Choice xmlns:v="urn:schemas-microsoft-com:vml" Requires="v">
                <p:oleObj spid="_x0000_s129128" name="文档" r:id="rId12" imgW="5629586" imgH="866685" progId="Word.Document.12">
                  <p:embed/>
                </p:oleObj>
              </mc:Choice>
              <mc:Fallback>
                <p:oleObj name="文档" r:id="rId12" imgW="5629586" imgH="866685" progId="Word.Document.12">
                  <p:embed/>
                  <p:pic>
                    <p:nvPicPr>
                      <p:cNvPr id="0" name=""/>
                      <p:cNvPicPr>
                        <a:picLocks noChangeAspect="1" noChangeArrowheads="1"/>
                      </p:cNvPicPr>
                      <p:nvPr/>
                    </p:nvPicPr>
                    <p:blipFill>
                      <a:blip r:embed="rId13"/>
                      <a:srcRect/>
                      <a:stretch>
                        <a:fillRect/>
                      </a:stretch>
                    </p:blipFill>
                    <p:spPr bwMode="auto">
                      <a:xfrm>
                        <a:off x="495300" y="4982716"/>
                        <a:ext cx="56102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矩形 19"/>
          <p:cNvSpPr/>
          <p:nvPr/>
        </p:nvSpPr>
        <p:spPr>
          <a:xfrm>
            <a:off x="382191" y="5806058"/>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SBO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endParaRPr lang="zh-CN" altLang="zh-CN" sz="2800" kern="100" dirty="0">
              <a:effectLst/>
              <a:latin typeface="宋体"/>
              <a:cs typeface="Courier New"/>
            </a:endParaRPr>
          </a:p>
        </p:txBody>
      </p:sp>
      <p:pic>
        <p:nvPicPr>
          <p:cNvPr id="22" name="图片 21" descr="F:\2016赵瑊\同步\数学\创新 人A必修2\word\RJ2-128.TIF"/>
          <p:cNvPicPr/>
          <p:nvPr/>
        </p:nvPicPr>
        <p:blipFill>
          <a:blip r:embed="rId14" r:link="rId15" cstate="print">
            <a:extLst>
              <a:ext uri="{28A0092B-C50C-407E-A947-70E740481C1C}">
                <a14:useLocalDpi xmlns:a14="http://schemas.microsoft.com/office/drawing/2010/main" val="0"/>
              </a:ext>
            </a:extLst>
          </a:blip>
          <a:srcRect/>
          <a:stretch>
            <a:fillRect/>
          </a:stretch>
        </p:blipFill>
        <p:spPr bwMode="auto">
          <a:xfrm>
            <a:off x="8543478" y="2720975"/>
            <a:ext cx="3250713" cy="3229099"/>
          </a:xfrm>
          <a:prstGeom prst="rect">
            <a:avLst/>
          </a:prstGeom>
          <a:noFill/>
          <a:ln>
            <a:noFill/>
          </a:ln>
        </p:spPr>
      </p:pic>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linds(horizont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linds(horizontal)">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linds(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blinds(horizontal)">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22"/>
                                        </p:tgtEl>
                                      </p:cBhvr>
                                    </p:animEffect>
                                    <p:set>
                                      <p:cBhvr>
                                        <p:cTn id="43" dur="1" fill="hold">
                                          <p:stCondLst>
                                            <p:cond delay="499"/>
                                          </p:stCondLst>
                                        </p:cTn>
                                        <p:tgtEl>
                                          <p:spTgt spid="22"/>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3"/>
                                        </p:tgtEl>
                                      </p:cBhvr>
                                    </p:animEffect>
                                    <p:set>
                                      <p:cBhvr>
                                        <p:cTn id="46" dur="1" fill="hold">
                                          <p:stCondLst>
                                            <p:cond delay="499"/>
                                          </p:stCondLst>
                                        </p:cTn>
                                        <p:tgtEl>
                                          <p:spTgt spid="3"/>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6"/>
                                        </p:tgtEl>
                                      </p:cBhvr>
                                    </p:animEffect>
                                    <p:set>
                                      <p:cBhvr>
                                        <p:cTn id="49" dur="1" fill="hold">
                                          <p:stCondLst>
                                            <p:cond delay="499"/>
                                          </p:stCondLst>
                                        </p:cTn>
                                        <p:tgtEl>
                                          <p:spTgt spid="16"/>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20"/>
                                        </p:tgtEl>
                                      </p:cBhvr>
                                    </p:animEffect>
                                    <p:set>
                                      <p:cBhvr>
                                        <p:cTn id="55" dur="1" fill="hold">
                                          <p:stCondLst>
                                            <p:cond delay="499"/>
                                          </p:stCondLst>
                                        </p:cTn>
                                        <p:tgtEl>
                                          <p:spTgt spid="20"/>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2"/>
                                        </p:tgtEl>
                                      </p:cBhvr>
                                    </p:animEffect>
                                    <p:set>
                                      <p:cBhvr>
                                        <p:cTn id="5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5" grpId="0"/>
      <p:bldP spid="15" grpId="1"/>
      <p:bldP spid="2" grpId="0"/>
      <p:bldP spid="2" grpId="1"/>
      <p:bldP spid="16" grpId="0"/>
      <p:bldP spid="16" grpId="1"/>
      <p:bldP spid="20" grpId="0"/>
      <p:bldP spid="20"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587574"/>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下列条件中，能判定直线</a:t>
            </a:r>
            <a:r>
              <a:rPr lang="en-US" altLang="zh-CN" sz="2800" i="1" kern="100" dirty="0">
                <a:latin typeface="Times New Roman"/>
                <a:ea typeface="华文细黑"/>
                <a:cs typeface="Courier New"/>
              </a:rPr>
              <a:t>l</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内的两条直线垂直</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B.</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内的无数条直线垂直</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内的某一条直线垂直</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D.</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内的任意一条直线垂直</a:t>
            </a:r>
            <a:endParaRPr lang="zh-CN" altLang="zh-CN" sz="2800" kern="100" dirty="0">
              <a:effectLst/>
              <a:latin typeface="宋体"/>
              <a:cs typeface="Courier New"/>
            </a:endParaRPr>
          </a:p>
        </p:txBody>
      </p:sp>
      <p:sp>
        <p:nvSpPr>
          <p:cNvPr id="4" name="矩形 3"/>
          <p:cNvSpPr/>
          <p:nvPr/>
        </p:nvSpPr>
        <p:spPr>
          <a:xfrm>
            <a:off x="6968827" y="780242"/>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D</a:t>
            </a:r>
            <a:endParaRPr lang="zh-CN" altLang="en-US" sz="2800" b="1" dirty="0">
              <a:solidFill>
                <a:srgbClr val="C00000"/>
              </a:solidFill>
            </a:endParaRPr>
          </a:p>
        </p:txBody>
      </p:sp>
      <p:sp>
        <p:nvSpPr>
          <p:cNvPr id="16" name="矩形 15"/>
          <p:cNvSpPr/>
          <p:nvPr/>
        </p:nvSpPr>
        <p:spPr>
          <a:xfrm>
            <a:off x="382191" y="3866034"/>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根据线面垂直的定义可知，</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垂直于</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内的所有直线时，</a:t>
            </a:r>
            <a:r>
              <a:rPr lang="en-US" altLang="zh-CN" sz="2800" i="1" kern="100" dirty="0">
                <a:latin typeface="Times New Roman"/>
                <a:ea typeface="华文细黑"/>
                <a:cs typeface="Courier New"/>
              </a:rPr>
              <a:t>l</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2"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3"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4"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5"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7"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6">
                                            <p:txEl>
                                              <p:pRg st="0" end="0"/>
                                            </p:txEl>
                                          </p:spTgt>
                                        </p:tgtEl>
                                      </p:cBhvr>
                                    </p:animEffect>
                                    <p:set>
                                      <p:cBhvr>
                                        <p:cTn id="17" dur="1" fill="hold">
                                          <p:stCondLst>
                                            <p:cond delay="499"/>
                                          </p:stCondLst>
                                        </p:cTn>
                                        <p:tgtEl>
                                          <p:spTgt spid="16">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4" grpId="0"/>
      <p:bldP spid="4" grpId="1"/>
      <p:bldP spid="16" grpId="0" uiExpand="1" build="allAtOnce"/>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587574"/>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已知</a:t>
            </a:r>
            <a:r>
              <a:rPr lang="en-US" altLang="zh-CN" sz="2800" i="1" kern="100" dirty="0">
                <a:latin typeface="Times New Roman"/>
                <a:ea typeface="华文细黑"/>
                <a:cs typeface="Courier New"/>
              </a:rPr>
              <a:t>PA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矩形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，下列结论中，不正确的是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PB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a:t>
            </a:r>
            <a:r>
              <a:rPr lang="en-US" altLang="zh-CN" sz="2800" i="1" kern="100" dirty="0" err="1" smtClean="0">
                <a:latin typeface="Times New Roman"/>
                <a:ea typeface="华文细黑"/>
                <a:cs typeface="Courier New"/>
              </a:rPr>
              <a:t>PD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CD</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PD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a:t>
            </a:r>
            <a:r>
              <a:rPr lang="en-US" altLang="zh-CN" sz="2800" i="1" kern="100" dirty="0" err="1" smtClean="0">
                <a:latin typeface="Times New Roman"/>
                <a:ea typeface="华文细黑"/>
                <a:cs typeface="Courier New"/>
              </a:rPr>
              <a:t>PA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endParaRPr lang="zh-CN" altLang="zh-CN" sz="2800" kern="100" dirty="0">
              <a:effectLst/>
              <a:latin typeface="宋体"/>
              <a:cs typeface="Courier New"/>
            </a:endParaRPr>
          </a:p>
        </p:txBody>
      </p:sp>
      <p:sp>
        <p:nvSpPr>
          <p:cNvPr id="22" name="矩形 21"/>
          <p:cNvSpPr/>
          <p:nvPr/>
        </p:nvSpPr>
        <p:spPr>
          <a:xfrm>
            <a:off x="382191" y="2544511"/>
            <a:ext cx="7729239"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spc="-130" dirty="0">
                <a:latin typeface="Times New Roman"/>
                <a:ea typeface="华文细黑"/>
                <a:cs typeface="Times New Roman"/>
              </a:rPr>
              <a:t>如图，由</a:t>
            </a:r>
            <a:r>
              <a:rPr lang="en-US" altLang="zh-CN" sz="2800" i="1" kern="100" spc="-130" dirty="0">
                <a:latin typeface="Times New Roman"/>
                <a:ea typeface="华文细黑"/>
                <a:cs typeface="Courier New"/>
              </a:rPr>
              <a:t>PA</a:t>
            </a:r>
            <a:r>
              <a:rPr lang="en-US" altLang="zh-CN" sz="2800" kern="100" spc="-130" dirty="0">
                <a:latin typeface="宋体"/>
                <a:ea typeface="华文细黑"/>
                <a:cs typeface="Times New Roman"/>
              </a:rPr>
              <a:t>⊥</a:t>
            </a:r>
            <a:r>
              <a:rPr lang="zh-CN" altLang="zh-CN" sz="2800" kern="100" spc="-130" dirty="0">
                <a:latin typeface="Times New Roman"/>
                <a:ea typeface="华文细黑"/>
                <a:cs typeface="Times New Roman"/>
              </a:rPr>
              <a:t>矩形</a:t>
            </a:r>
            <a:r>
              <a:rPr lang="en-US" altLang="zh-CN" sz="2800" i="1" kern="100" spc="-130" dirty="0" err="1">
                <a:latin typeface="Times New Roman"/>
                <a:ea typeface="华文细黑"/>
                <a:cs typeface="Courier New"/>
              </a:rPr>
              <a:t>ABCD</a:t>
            </a:r>
            <a:r>
              <a:rPr lang="zh-CN" altLang="zh-CN" sz="2800" kern="100" spc="-130" dirty="0">
                <a:latin typeface="Times New Roman"/>
                <a:ea typeface="华文细黑"/>
                <a:cs typeface="Times New Roman"/>
              </a:rPr>
              <a:t>，得</a:t>
            </a:r>
            <a:r>
              <a:rPr lang="en-US" altLang="zh-CN" sz="2800" i="1" kern="100" spc="-130" dirty="0">
                <a:latin typeface="Times New Roman"/>
                <a:ea typeface="华文细黑"/>
                <a:cs typeface="Courier New"/>
              </a:rPr>
              <a:t>BC</a:t>
            </a:r>
            <a:r>
              <a:rPr lang="en-US" altLang="zh-CN" sz="2800" kern="100" spc="-130" dirty="0">
                <a:latin typeface="宋体"/>
                <a:ea typeface="华文细黑"/>
                <a:cs typeface="Times New Roman"/>
              </a:rPr>
              <a:t>⊥</a:t>
            </a:r>
            <a:r>
              <a:rPr lang="zh-CN" altLang="zh-CN" sz="2800" kern="100" spc="-130" dirty="0">
                <a:latin typeface="Times New Roman"/>
                <a:ea typeface="华文细黑"/>
                <a:cs typeface="Times New Roman"/>
              </a:rPr>
              <a:t>平面</a:t>
            </a:r>
            <a:r>
              <a:rPr lang="en-US" altLang="zh-CN" sz="2800" i="1" kern="100" spc="-130" dirty="0" err="1">
                <a:latin typeface="Times New Roman"/>
                <a:ea typeface="华文细黑"/>
                <a:cs typeface="Courier New"/>
              </a:rPr>
              <a:t>PAB</a:t>
            </a:r>
            <a:r>
              <a:rPr lang="zh-CN" altLang="zh-CN" sz="2800" kern="100" spc="-130" dirty="0">
                <a:latin typeface="Times New Roman"/>
                <a:ea typeface="华文细黑"/>
                <a:cs typeface="Times New Roman"/>
              </a:rPr>
              <a:t>，</a:t>
            </a:r>
            <a:r>
              <a:rPr lang="en-US" altLang="zh-CN" sz="2800" i="1" kern="100" spc="-130" dirty="0">
                <a:latin typeface="Times New Roman"/>
                <a:ea typeface="华文细黑"/>
                <a:cs typeface="Courier New"/>
              </a:rPr>
              <a:t>DA</a:t>
            </a:r>
            <a:r>
              <a:rPr lang="en-US" altLang="zh-CN" sz="2800" kern="100" spc="-130" dirty="0">
                <a:latin typeface="宋体"/>
                <a:ea typeface="华文细黑"/>
                <a:cs typeface="Times New Roman"/>
              </a:rPr>
              <a:t>⊥</a:t>
            </a:r>
            <a:r>
              <a:rPr lang="zh-CN" altLang="zh-CN" sz="2800" kern="100" spc="-130" dirty="0">
                <a:latin typeface="Times New Roman"/>
                <a:ea typeface="华文细黑"/>
                <a:cs typeface="Times New Roman"/>
              </a:rPr>
              <a:t>平面</a:t>
            </a:r>
            <a:r>
              <a:rPr lang="en-US" altLang="zh-CN" sz="2800" i="1" kern="100" spc="-130" dirty="0" err="1">
                <a:latin typeface="Times New Roman"/>
                <a:ea typeface="华文细黑"/>
                <a:cs typeface="Courier New"/>
              </a:rPr>
              <a:t>PAB</a:t>
            </a:r>
            <a:r>
              <a:rPr lang="zh-CN" altLang="zh-CN" sz="2800" kern="100" spc="-130" dirty="0">
                <a:latin typeface="Times New Roman"/>
                <a:ea typeface="华文细黑"/>
                <a:cs typeface="Times New Roman"/>
              </a:rPr>
              <a:t>，</a:t>
            </a:r>
            <a:r>
              <a:rPr lang="en-US" altLang="zh-CN" sz="2800" i="1" kern="100" spc="-130" dirty="0">
                <a:latin typeface="Times New Roman"/>
                <a:ea typeface="华文细黑"/>
                <a:cs typeface="Courier New"/>
              </a:rPr>
              <a:t>DC</a:t>
            </a:r>
            <a:r>
              <a:rPr lang="en-US" altLang="zh-CN" sz="2800" kern="100" spc="-130" dirty="0">
                <a:latin typeface="宋体"/>
                <a:ea typeface="华文细黑"/>
                <a:cs typeface="Times New Roman"/>
              </a:rPr>
              <a:t>⊥</a:t>
            </a:r>
            <a:r>
              <a:rPr lang="zh-CN" altLang="zh-CN" sz="2800" kern="100" spc="-130" dirty="0">
                <a:latin typeface="Times New Roman"/>
                <a:ea typeface="华文细黑"/>
                <a:cs typeface="Times New Roman"/>
              </a:rPr>
              <a:t>平面</a:t>
            </a:r>
            <a:r>
              <a:rPr lang="en-US" altLang="zh-CN" sz="2800" i="1" kern="100" spc="-130" dirty="0">
                <a:latin typeface="Times New Roman"/>
                <a:ea typeface="华文细黑"/>
                <a:cs typeface="Courier New"/>
              </a:rPr>
              <a:t>PAD</a:t>
            </a:r>
            <a:r>
              <a:rPr lang="zh-CN" altLang="zh-CN" sz="2800" kern="100" spc="-130" dirty="0">
                <a:latin typeface="Times New Roman"/>
                <a:ea typeface="华文细黑"/>
                <a:cs typeface="Times New Roman"/>
              </a:rPr>
              <a:t>，</a:t>
            </a:r>
            <a:r>
              <a:rPr lang="en-US" altLang="zh-CN" sz="2800" i="1" kern="100" spc="-130" dirty="0">
                <a:latin typeface="Times New Roman"/>
                <a:ea typeface="华文细黑"/>
                <a:cs typeface="Courier New"/>
              </a:rPr>
              <a:t>AB</a:t>
            </a:r>
            <a:r>
              <a:rPr lang="en-US" altLang="zh-CN" sz="2800" kern="100" spc="-130" dirty="0">
                <a:latin typeface="宋体"/>
                <a:ea typeface="华文细黑"/>
                <a:cs typeface="Times New Roman"/>
              </a:rPr>
              <a:t>⊥</a:t>
            </a:r>
            <a:r>
              <a:rPr lang="zh-CN" altLang="zh-CN" sz="2800" kern="100" spc="-130" dirty="0">
                <a:latin typeface="Times New Roman"/>
                <a:ea typeface="华文细黑"/>
                <a:cs typeface="Times New Roman"/>
              </a:rPr>
              <a:t>平面</a:t>
            </a:r>
            <a:r>
              <a:rPr lang="en-US" altLang="zh-CN" sz="2800" i="1" kern="100" spc="-130" dirty="0">
                <a:latin typeface="Times New Roman"/>
                <a:ea typeface="华文细黑"/>
                <a:cs typeface="Courier New"/>
              </a:rPr>
              <a:t>PAD</a:t>
            </a:r>
            <a:r>
              <a:rPr lang="zh-CN" altLang="zh-CN" sz="2800" kern="100" spc="-130" dirty="0" smtClean="0">
                <a:latin typeface="Times New Roman"/>
                <a:ea typeface="华文细黑"/>
                <a:cs typeface="Times New Roman"/>
              </a:rPr>
              <a:t>，</a:t>
            </a:r>
            <a:endParaRPr lang="en-US" altLang="zh-CN" sz="2800" kern="100" spc="-13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则</a:t>
            </a:r>
            <a:r>
              <a:rPr lang="zh-CN" altLang="zh-CN" sz="2800" kern="100" dirty="0">
                <a:latin typeface="Times New Roman"/>
                <a:ea typeface="华文细黑"/>
                <a:cs typeface="Times New Roman"/>
              </a:rPr>
              <a:t>有</a:t>
            </a:r>
            <a:r>
              <a:rPr lang="en-US" altLang="zh-CN" sz="2800" i="1" kern="100" dirty="0" err="1">
                <a:latin typeface="Times New Roman"/>
                <a:ea typeface="华文细黑"/>
                <a:cs typeface="Courier New"/>
              </a:rPr>
              <a:t>PB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zh-CN" altLang="zh-CN" sz="2800" kern="100" dirty="0">
                <a:latin typeface="Times New Roman"/>
                <a:ea typeface="华文细黑"/>
                <a:cs typeface="Times New Roman"/>
              </a:rPr>
              <a:t>均正确，而</a:t>
            </a:r>
            <a:r>
              <a:rPr lang="en-US" altLang="zh-CN" sz="2800" i="1" kern="100" dirty="0" err="1">
                <a:latin typeface="Times New Roman"/>
                <a:ea typeface="华文细黑"/>
                <a:cs typeface="Courier New"/>
              </a:rPr>
              <a:t>PD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zh-CN" altLang="zh-CN" sz="2800" kern="100" dirty="0">
                <a:latin typeface="Times New Roman"/>
                <a:ea typeface="华文细黑"/>
                <a:cs typeface="Times New Roman"/>
              </a:rPr>
              <a:t>错，故选</a:t>
            </a:r>
            <a:r>
              <a:rPr lang="en-US" altLang="zh-CN" sz="2800" kern="100" dirty="0">
                <a:latin typeface="Times New Roman"/>
                <a:ea typeface="华文细黑"/>
                <a:cs typeface="Courier New"/>
              </a:rPr>
              <a:t>C.</a:t>
            </a:r>
            <a:endParaRPr lang="zh-CN" altLang="zh-CN" sz="2800" kern="100" dirty="0">
              <a:effectLst/>
              <a:latin typeface="宋体"/>
              <a:cs typeface="Courier New"/>
            </a:endParaRPr>
          </a:p>
        </p:txBody>
      </p:sp>
      <p:sp>
        <p:nvSpPr>
          <p:cNvPr id="3" name="矩形 2"/>
          <p:cNvSpPr/>
          <p:nvPr/>
        </p:nvSpPr>
        <p:spPr>
          <a:xfrm>
            <a:off x="8336979" y="775023"/>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C</a:t>
            </a:r>
            <a:endParaRPr lang="zh-CN" altLang="en-US" dirty="0"/>
          </a:p>
        </p:txBody>
      </p:sp>
      <p:pic>
        <p:nvPicPr>
          <p:cNvPr id="17" name="图片 16" descr="F:\2016赵瑊\同步\数学\创新 人A必修2\word\RJ2-129.TIF"/>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83438" y="2493690"/>
            <a:ext cx="3610753" cy="3610753"/>
          </a:xfrm>
          <a:prstGeom prst="rect">
            <a:avLst/>
          </a:prstGeom>
          <a:noFill/>
          <a:ln>
            <a:noFill/>
          </a:ln>
        </p:spPr>
      </p:pic>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linds(horizontal)">
                                      <p:cBhvr>
                                        <p:cTn id="7" dur="500"/>
                                        <p:tgtEl>
                                          <p:spTgt spid="2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2">
                                            <p:txEl>
                                              <p:pRg st="1" end="1"/>
                                            </p:txEl>
                                          </p:spTgt>
                                        </p:tgtEl>
                                        <p:attrNameLst>
                                          <p:attrName>style.visibility</p:attrName>
                                        </p:attrNameLst>
                                      </p:cBhvr>
                                      <p:to>
                                        <p:strVal val="visible"/>
                                      </p:to>
                                    </p:set>
                                    <p:animEffect transition="in" filter="blinds(horizontal)">
                                      <p:cBhvr>
                                        <p:cTn id="15" dur="500"/>
                                        <p:tgtEl>
                                          <p:spTgt spid="22">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22">
                                            <p:txEl>
                                              <p:pRg st="0" end="0"/>
                                            </p:txEl>
                                          </p:spTgt>
                                        </p:tgtEl>
                                      </p:cBhvr>
                                    </p:animEffect>
                                    <p:set>
                                      <p:cBhvr>
                                        <p:cTn id="25" dur="1" fill="hold">
                                          <p:stCondLst>
                                            <p:cond delay="499"/>
                                          </p:stCondLst>
                                        </p:cTn>
                                        <p:tgtEl>
                                          <p:spTgt spid="22">
                                            <p:txEl>
                                              <p:pRg st="0" end="0"/>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22">
                                            <p:txEl>
                                              <p:pRg st="1" end="1"/>
                                            </p:txEl>
                                          </p:spTgt>
                                        </p:tgtEl>
                                      </p:cBhvr>
                                    </p:animEffect>
                                    <p:set>
                                      <p:cBhvr>
                                        <p:cTn id="31" dur="1" fill="hold">
                                          <p:stCondLst>
                                            <p:cond delay="499"/>
                                          </p:stCondLst>
                                        </p:cTn>
                                        <p:tgtEl>
                                          <p:spTgt spid="22">
                                            <p:txEl>
                                              <p:pRg st="1" end="1"/>
                                            </p:txEl>
                                          </p:spTgt>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2" grpId="0" uiExpand="1" build="allAtOnce"/>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5"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6"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7"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8"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9"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矩形 18"/>
          <p:cNvSpPr/>
          <p:nvPr/>
        </p:nvSpPr>
        <p:spPr>
          <a:xfrm>
            <a:off x="382191" y="587574"/>
            <a:ext cx="11412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如果一条直线垂直于一个平面内的下列各种情况，能保证该直线与平面垂直的是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三角形的两边；</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梯形的两边；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圆的两条直径；</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正六边形的两条边</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A.</a:t>
            </a:r>
            <a:r>
              <a:rPr lang="en-US" altLang="zh-CN" sz="2800" kern="100" dirty="0">
                <a:latin typeface="宋体"/>
                <a:ea typeface="华文细黑"/>
                <a:cs typeface="Times New Roman"/>
              </a:rPr>
              <a:t>①③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②  </a:t>
            </a:r>
            <a:r>
              <a:rPr lang="en-US" altLang="zh-CN" sz="2800" kern="100" dirty="0" smtClean="0">
                <a:latin typeface="宋体"/>
                <a:ea typeface="华文细黑"/>
                <a:cs typeface="Times New Roman"/>
              </a:rPr>
              <a:t>    </a:t>
            </a:r>
            <a:r>
              <a:rPr lang="en-US" altLang="zh-CN" sz="2800" kern="100" dirty="0" smtClean="0">
                <a:latin typeface="Times New Roman"/>
                <a:ea typeface="华文细黑"/>
                <a:cs typeface="Courier New"/>
              </a:rPr>
              <a:t>C</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②④</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①②④</a:t>
            </a:r>
            <a:endParaRPr lang="zh-CN" altLang="zh-CN" sz="2800" kern="100" dirty="0">
              <a:effectLst/>
              <a:latin typeface="宋体"/>
              <a:cs typeface="Courier New"/>
            </a:endParaRPr>
          </a:p>
        </p:txBody>
      </p:sp>
      <p:sp>
        <p:nvSpPr>
          <p:cNvPr id="20" name="矩形 19"/>
          <p:cNvSpPr/>
          <p:nvPr/>
        </p:nvSpPr>
        <p:spPr>
          <a:xfrm>
            <a:off x="382191" y="3825512"/>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由线面垂直的判定定理知，直线垂直于</a:t>
            </a:r>
            <a:r>
              <a:rPr lang="en-US" altLang="zh-CN" sz="2800" kern="100" dirty="0">
                <a:latin typeface="宋体"/>
                <a:ea typeface="华文细黑"/>
                <a:cs typeface="Times New Roman"/>
              </a:rPr>
              <a:t>①③</a:t>
            </a:r>
            <a:r>
              <a:rPr lang="zh-CN" altLang="zh-CN" sz="2800" kern="100" dirty="0">
                <a:latin typeface="Times New Roman"/>
                <a:ea typeface="华文细黑"/>
                <a:cs typeface="Times New Roman"/>
              </a:rPr>
              <a:t>图形所在的平面，对于</a:t>
            </a:r>
            <a:r>
              <a:rPr lang="en-US" altLang="zh-CN" sz="2800" kern="100" dirty="0">
                <a:latin typeface="宋体"/>
                <a:ea typeface="华文细黑"/>
                <a:cs typeface="Times New Roman"/>
              </a:rPr>
              <a:t>②④</a:t>
            </a:r>
            <a:r>
              <a:rPr lang="zh-CN" altLang="zh-CN" sz="2800" kern="100" dirty="0">
                <a:latin typeface="Times New Roman"/>
                <a:ea typeface="华文细黑"/>
                <a:cs typeface="Times New Roman"/>
              </a:rPr>
              <a:t>图形中的两边不一定是相交直线，所以该直线与它们所在的平面不一定垂直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2532906" y="1423095"/>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A</a:t>
            </a:r>
            <a:endParaRPr lang="zh-CN" altLang="en-US" b="1" dirty="0">
              <a:solidFill>
                <a:srgbClr val="C00000"/>
              </a:solidFill>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0" end="0"/>
                                            </p:txEl>
                                          </p:spTgt>
                                        </p:tgtEl>
                                      </p:cBhvr>
                                    </p:animEffect>
                                    <p:set>
                                      <p:cBhvr>
                                        <p:cTn id="17" dur="1" fill="hold">
                                          <p:stCondLst>
                                            <p:cond delay="499"/>
                                          </p:stCondLst>
                                        </p:cTn>
                                        <p:tgtEl>
                                          <p:spTgt spid="20">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20" grpId="0" build="allAtOnce"/>
      <p:bldP spid="2" grpId="0"/>
      <p:bldP spid="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68764" y="587574"/>
            <a:ext cx="10980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矩形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i="1" kern="100" dirty="0">
                <a:latin typeface="Times New Roman"/>
                <a:ea typeface="华文细黑"/>
                <a:cs typeface="Courier New"/>
              </a:rPr>
              <a:t>PA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PC</a:t>
            </a:r>
            <a:r>
              <a:rPr lang="zh-CN" altLang="zh-CN" sz="2800" kern="100" dirty="0">
                <a:latin typeface="Times New Roman"/>
                <a:ea typeface="华文细黑"/>
                <a:cs typeface="Times New Roman"/>
              </a:rPr>
              <a:t>与平面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所成的角是</a:t>
            </a:r>
            <a:r>
              <a:rPr lang="en-US" altLang="zh-CN" sz="2800" kern="100" dirty="0" smtClean="0">
                <a:latin typeface="Times New Roman"/>
                <a:ea typeface="华文细黑"/>
                <a:cs typeface="Courier New"/>
              </a:rPr>
              <a:t>______.</a:t>
            </a:r>
            <a:endParaRPr lang="zh-CN" altLang="zh-CN" sz="2800" kern="100" dirty="0">
              <a:latin typeface="宋体"/>
              <a:cs typeface="Courier New"/>
            </a:endParaRPr>
          </a:p>
        </p:txBody>
      </p:sp>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3407183671"/>
              </p:ext>
            </p:extLst>
          </p:nvPr>
        </p:nvGraphicFramePr>
        <p:xfrm>
          <a:off x="5427581" y="794445"/>
          <a:ext cx="628650" cy="571500"/>
        </p:xfrm>
        <a:graphic>
          <a:graphicData uri="http://schemas.openxmlformats.org/presentationml/2006/ole">
            <mc:AlternateContent xmlns:mc="http://schemas.openxmlformats.org/markup-compatibility/2006">
              <mc:Choice xmlns:v="urn:schemas-microsoft-com:vml" Requires="v">
                <p:oleObj spid="_x0000_s107181" name="文档" r:id="rId9" imgW="616574" imgH="559674" progId="Word.Document.12">
                  <p:embed/>
                </p:oleObj>
              </mc:Choice>
              <mc:Fallback>
                <p:oleObj name="文档" r:id="rId9" imgW="616574" imgH="559674" progId="Word.Document.12">
                  <p:embed/>
                  <p:pic>
                    <p:nvPicPr>
                      <p:cNvPr id="0" name=""/>
                      <p:cNvPicPr>
                        <a:picLocks noChangeAspect="1" noChangeArrowheads="1"/>
                      </p:cNvPicPr>
                      <p:nvPr/>
                    </p:nvPicPr>
                    <p:blipFill>
                      <a:blip r:embed="rId10"/>
                      <a:srcRect/>
                      <a:stretch>
                        <a:fillRect/>
                      </a:stretch>
                    </p:blipFill>
                    <p:spPr bwMode="auto">
                      <a:xfrm>
                        <a:off x="5427581" y="794445"/>
                        <a:ext cx="628650" cy="571500"/>
                      </a:xfrm>
                      <a:prstGeom prst="rect">
                        <a:avLst/>
                      </a:prstGeom>
                      <a:noFill/>
                      <a:ln>
                        <a:noFill/>
                      </a:ln>
                      <a:extLst/>
                    </p:spPr>
                  </p:pic>
                </p:oleObj>
              </mc:Fallback>
            </mc:AlternateContent>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val="76779080"/>
              </p:ext>
            </p:extLst>
          </p:nvPr>
        </p:nvGraphicFramePr>
        <p:xfrm>
          <a:off x="691399" y="2174404"/>
          <a:ext cx="7781925" cy="885825"/>
        </p:xfrm>
        <a:graphic>
          <a:graphicData uri="http://schemas.openxmlformats.org/presentationml/2006/ole">
            <mc:AlternateContent xmlns:mc="http://schemas.openxmlformats.org/markup-compatibility/2006">
              <mc:Choice xmlns:v="urn:schemas-microsoft-com:vml" Requires="v">
                <p:oleObj spid="_x0000_s107182" name="文档" r:id="rId12" imgW="7628783" imgH="876043" progId="Word.Document.12">
                  <p:embed/>
                </p:oleObj>
              </mc:Choice>
              <mc:Fallback>
                <p:oleObj name="文档" r:id="rId12" imgW="7628783" imgH="876043" progId="Word.Document.12">
                  <p:embed/>
                  <p:pic>
                    <p:nvPicPr>
                      <p:cNvPr id="0" name=""/>
                      <p:cNvPicPr>
                        <a:picLocks noChangeAspect="1" noChangeArrowheads="1"/>
                      </p:cNvPicPr>
                      <p:nvPr/>
                    </p:nvPicPr>
                    <p:blipFill>
                      <a:blip r:embed="rId13"/>
                      <a:srcRect/>
                      <a:stretch>
                        <a:fillRect/>
                      </a:stretch>
                    </p:blipFill>
                    <p:spPr bwMode="auto">
                      <a:xfrm>
                        <a:off x="691399" y="2174404"/>
                        <a:ext cx="77819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矩形 1"/>
          <p:cNvSpPr/>
          <p:nvPr/>
        </p:nvSpPr>
        <p:spPr>
          <a:xfrm>
            <a:off x="4252955" y="1384881"/>
            <a:ext cx="902811"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30°</a:t>
            </a:r>
            <a:endParaRPr lang="zh-CN" altLang="en-US" dirty="0">
              <a:solidFill>
                <a:srgbClr val="C00000"/>
              </a:solidFill>
            </a:endParaRPr>
          </a:p>
        </p:txBody>
      </p:sp>
      <p:sp>
        <p:nvSpPr>
          <p:cNvPr id="23" name="矩形 22"/>
          <p:cNvSpPr/>
          <p:nvPr/>
        </p:nvSpPr>
        <p:spPr>
          <a:xfrm>
            <a:off x="568764" y="3273960"/>
            <a:ext cx="10980000" cy="553974"/>
          </a:xfrm>
          <a:prstGeom prst="rect">
            <a:avLst/>
          </a:prstGeom>
        </p:spPr>
        <p:txBody>
          <a:bodyPr wrap="square" lIns="121898" tIns="60948" rIns="121898" bIns="60948">
            <a:spAutoFit/>
          </a:bodyPr>
          <a:lstStyle/>
          <a:p>
            <a:pPr algn="just">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PCA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endParaRPr lang="zh-CN" altLang="zh-CN" sz="1050" kern="100" dirty="0">
              <a:effectLst/>
              <a:latin typeface="宋体"/>
              <a:cs typeface="Courier New"/>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1"/>
                                        </p:tgtEl>
                                      </p:cBhvr>
                                    </p:animEffect>
                                    <p:set>
                                      <p:cBhvr>
                                        <p:cTn id="22" dur="1" fill="hold">
                                          <p:stCondLst>
                                            <p:cond delay="499"/>
                                          </p:stCondLst>
                                        </p:cTn>
                                        <p:tgtEl>
                                          <p:spTgt spid="21"/>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23"/>
                                        </p:tgtEl>
                                      </p:cBhvr>
                                    </p:animEffect>
                                    <p:set>
                                      <p:cBhvr>
                                        <p:cTn id="25" dur="1" fill="hold">
                                          <p:stCondLst>
                                            <p:cond delay="499"/>
                                          </p:stCondLst>
                                        </p:cTn>
                                        <p:tgtEl>
                                          <p:spTgt spid="2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2" grpId="0"/>
      <p:bldP spid="2" grpId="1"/>
      <p:bldP spid="23" grpId="0"/>
      <p:bldP spid="2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81363" y="882175"/>
            <a:ext cx="11412000" cy="52119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直线和平面垂直的判定方法：</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利用线面垂直的定义；</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利用线面垂直的判定定理；</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利用下面两个结论：</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线线垂直的判定方法：</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异面直线所成的角是</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线面垂直，则线线垂直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1363" y="117426"/>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求线面角的常用方法：</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直接法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二证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三计算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转移法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找过点与面平行的线或面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等积法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三棱锥变换顶点，属间接求法</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599490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693490"/>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直线与平面垂直</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089610816"/>
              </p:ext>
            </p:extLst>
          </p:nvPr>
        </p:nvGraphicFramePr>
        <p:xfrm>
          <a:off x="512490" y="1616596"/>
          <a:ext cx="11127332" cy="3200400"/>
        </p:xfrm>
        <a:graphic>
          <a:graphicData uri="http://schemas.openxmlformats.org/drawingml/2006/table">
            <a:tbl>
              <a:tblPr/>
              <a:tblGrid>
                <a:gridCol w="1737360"/>
                <a:gridCol w="9389972"/>
              </a:tblGrid>
              <a:tr h="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定义</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如果直线</a:t>
                      </a:r>
                      <a:r>
                        <a:rPr lang="en-US" sz="2800" i="1" kern="100" dirty="0">
                          <a:effectLst/>
                          <a:latin typeface="Times New Roman"/>
                          <a:ea typeface="华文细黑"/>
                          <a:cs typeface="Courier New"/>
                        </a:rPr>
                        <a:t>l</a:t>
                      </a:r>
                      <a:r>
                        <a:rPr lang="zh-CN" sz="2800" kern="100" dirty="0">
                          <a:effectLst/>
                          <a:latin typeface="Times New Roman"/>
                          <a:ea typeface="华文细黑"/>
                          <a:cs typeface="Times New Roman"/>
                        </a:rPr>
                        <a:t>与平面</a:t>
                      </a:r>
                      <a:r>
                        <a:rPr lang="en-US" sz="2800" i="1" kern="100" dirty="0">
                          <a:effectLst/>
                          <a:latin typeface="Times New Roman"/>
                          <a:ea typeface="华文细黑"/>
                          <a:cs typeface="Courier New"/>
                        </a:rPr>
                        <a:t>α</a:t>
                      </a:r>
                      <a:r>
                        <a:rPr lang="zh-CN" sz="2800" kern="100" dirty="0">
                          <a:effectLst/>
                          <a:latin typeface="Times New Roman"/>
                          <a:ea typeface="华文细黑"/>
                          <a:cs typeface="Times New Roman"/>
                        </a:rPr>
                        <a:t>内</a:t>
                      </a:r>
                      <a:r>
                        <a:rPr lang="zh-CN" sz="2800" kern="100" dirty="0" smtClean="0">
                          <a:effectLst/>
                          <a:latin typeface="Times New Roman"/>
                          <a:ea typeface="华文细黑"/>
                          <a:cs typeface="Times New Roman"/>
                        </a:rPr>
                        <a:t>的</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直线</a:t>
                      </a:r>
                      <a:r>
                        <a:rPr lang="zh-CN" sz="2800" kern="100" dirty="0">
                          <a:effectLst/>
                          <a:latin typeface="Times New Roman"/>
                          <a:ea typeface="华文细黑"/>
                          <a:cs typeface="Times New Roman"/>
                        </a:rPr>
                        <a:t>都垂直，我们就说直线</a:t>
                      </a:r>
                      <a:r>
                        <a:rPr lang="en-US" sz="2800" i="1" kern="100" dirty="0">
                          <a:effectLst/>
                          <a:latin typeface="Times New Roman"/>
                          <a:ea typeface="华文细黑"/>
                          <a:cs typeface="Courier New"/>
                        </a:rPr>
                        <a:t>l</a:t>
                      </a:r>
                      <a:r>
                        <a:rPr lang="zh-CN" sz="2800" kern="100" dirty="0">
                          <a:effectLst/>
                          <a:latin typeface="Times New Roman"/>
                          <a:ea typeface="华文细黑"/>
                          <a:cs typeface="Times New Roman"/>
                        </a:rPr>
                        <a:t>与平面</a:t>
                      </a:r>
                      <a:r>
                        <a:rPr lang="en-US" sz="2800" i="1" kern="100" dirty="0">
                          <a:effectLst/>
                          <a:latin typeface="Times New Roman"/>
                          <a:ea typeface="华文细黑"/>
                          <a:cs typeface="Courier New"/>
                        </a:rPr>
                        <a:t>α</a:t>
                      </a:r>
                      <a:r>
                        <a:rPr lang="zh-CN" sz="2800" kern="100" dirty="0">
                          <a:effectLst/>
                          <a:latin typeface="Times New Roman"/>
                          <a:ea typeface="华文细黑"/>
                          <a:cs typeface="Times New Roman"/>
                        </a:rPr>
                        <a:t>互相垂直</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记法</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u="none" kern="100" dirty="0" smtClean="0">
                          <a:effectLst/>
                          <a:latin typeface="Times New Roman"/>
                          <a:ea typeface="华文细黑"/>
                          <a:cs typeface="Courier New"/>
                        </a:rPr>
                        <a:t>_____</a:t>
                      </a:r>
                      <a:endParaRPr lang="zh-CN" sz="2800" u="none"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有关概念</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直线</a:t>
                      </a:r>
                      <a:r>
                        <a:rPr lang="en-US" sz="2800" i="1" kern="100" dirty="0">
                          <a:effectLst/>
                          <a:latin typeface="Times New Roman"/>
                          <a:ea typeface="华文细黑"/>
                          <a:cs typeface="Courier New"/>
                        </a:rPr>
                        <a:t>l</a:t>
                      </a:r>
                      <a:r>
                        <a:rPr lang="zh-CN" sz="2800" kern="100" dirty="0">
                          <a:effectLst/>
                          <a:latin typeface="Times New Roman"/>
                          <a:ea typeface="华文细黑"/>
                          <a:cs typeface="Times New Roman"/>
                        </a:rPr>
                        <a:t>叫做平面</a:t>
                      </a:r>
                      <a:r>
                        <a:rPr lang="en-US" sz="2800" i="1" kern="100" dirty="0">
                          <a:effectLst/>
                          <a:latin typeface="Times New Roman"/>
                          <a:ea typeface="华文细黑"/>
                          <a:cs typeface="Courier New"/>
                        </a:rPr>
                        <a:t>α</a:t>
                      </a:r>
                      <a:r>
                        <a:rPr lang="zh-CN" sz="2800" kern="100" dirty="0" smtClean="0">
                          <a:effectLst/>
                          <a:latin typeface="Times New Roman"/>
                          <a:ea typeface="华文细黑"/>
                          <a:cs typeface="Times New Roman"/>
                        </a:rPr>
                        <a:t>的</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a:t>
                      </a:r>
                      <a:r>
                        <a:rPr lang="zh-CN" sz="2800" kern="100" dirty="0">
                          <a:effectLst/>
                          <a:latin typeface="Times New Roman"/>
                          <a:ea typeface="华文细黑"/>
                          <a:cs typeface="Times New Roman"/>
                        </a:rPr>
                        <a:t>平面</a:t>
                      </a:r>
                      <a:r>
                        <a:rPr lang="en-US" sz="2800" i="1" kern="100" dirty="0">
                          <a:effectLst/>
                          <a:latin typeface="Times New Roman"/>
                          <a:ea typeface="华文细黑"/>
                          <a:cs typeface="Courier New"/>
                        </a:rPr>
                        <a:t>α</a:t>
                      </a:r>
                      <a:r>
                        <a:rPr lang="zh-CN" sz="2800" kern="100" dirty="0">
                          <a:effectLst/>
                          <a:latin typeface="Times New Roman"/>
                          <a:ea typeface="华文细黑"/>
                          <a:cs typeface="Times New Roman"/>
                        </a:rPr>
                        <a:t>叫做直线</a:t>
                      </a:r>
                      <a:r>
                        <a:rPr lang="en-US" sz="2800" i="1" kern="100" dirty="0">
                          <a:effectLst/>
                          <a:latin typeface="Times New Roman"/>
                          <a:ea typeface="华文细黑"/>
                          <a:cs typeface="Courier New"/>
                        </a:rPr>
                        <a:t>l</a:t>
                      </a:r>
                      <a:r>
                        <a:rPr lang="zh-CN" sz="2800" kern="100" dirty="0" smtClean="0">
                          <a:effectLst/>
                          <a:latin typeface="Times New Roman"/>
                          <a:ea typeface="华文细黑"/>
                          <a:cs typeface="Times New Roman"/>
                        </a:rPr>
                        <a:t>的</a:t>
                      </a:r>
                      <a:r>
                        <a:rPr lang="en-US" altLang="zh-CN" sz="2800" u="sng" kern="100" dirty="0" smtClean="0">
                          <a:effectLst/>
                          <a:latin typeface="Times New Roman"/>
                          <a:ea typeface="华文细黑"/>
                          <a:cs typeface="Times New Roman"/>
                        </a:rPr>
                        <a:t>         </a:t>
                      </a:r>
                      <a:r>
                        <a:rPr lang="en-US" sz="2800" u="none" kern="100" dirty="0" smtClean="0">
                          <a:effectLst/>
                          <a:latin typeface="Times New Roman"/>
                          <a:ea typeface="华文细黑"/>
                          <a:cs typeface="Courier New"/>
                        </a:rPr>
                        <a:t>.</a:t>
                      </a:r>
                      <a:r>
                        <a:rPr lang="zh-CN" sz="2800" kern="100" dirty="0">
                          <a:effectLst/>
                          <a:latin typeface="Times New Roman"/>
                          <a:ea typeface="华文细黑"/>
                          <a:cs typeface="Times New Roman"/>
                        </a:rPr>
                        <a:t>它们惟一的公共点</a:t>
                      </a:r>
                      <a:r>
                        <a:rPr lang="en-US" sz="2800" i="1" kern="100" dirty="0">
                          <a:effectLst/>
                          <a:latin typeface="Times New Roman"/>
                          <a:ea typeface="华文细黑"/>
                          <a:cs typeface="Courier New"/>
                        </a:rPr>
                        <a:t>P</a:t>
                      </a:r>
                      <a:r>
                        <a:rPr lang="zh-CN" sz="2800" kern="100" dirty="0" smtClean="0">
                          <a:effectLst/>
                          <a:latin typeface="Times New Roman"/>
                          <a:ea typeface="华文细黑"/>
                          <a:cs typeface="Times New Roman"/>
                        </a:rPr>
                        <a:t>叫做</a:t>
                      </a:r>
                      <a:r>
                        <a:rPr lang="en-US" altLang="zh-CN" sz="2800" i="1" u="none" kern="100" dirty="0" smtClean="0">
                          <a:effectLst/>
                          <a:latin typeface="Times New Roman"/>
                          <a:ea typeface="华文细黑"/>
                          <a:cs typeface="Courier New"/>
                        </a:rPr>
                        <a:t>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5860132" y="1658169"/>
            <a:ext cx="1620957"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任意一条</a:t>
            </a:r>
            <a:endParaRPr lang="zh-CN" altLang="en-US" dirty="0">
              <a:solidFill>
                <a:srgbClr val="C00000"/>
              </a:solidFill>
            </a:endParaRPr>
          </a:p>
        </p:txBody>
      </p:sp>
      <p:sp>
        <p:nvSpPr>
          <p:cNvPr id="7" name="矩形 6"/>
          <p:cNvSpPr/>
          <p:nvPr/>
        </p:nvSpPr>
        <p:spPr>
          <a:xfrm>
            <a:off x="6487063" y="2978582"/>
            <a:ext cx="832279"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l</a:t>
            </a:r>
            <a:r>
              <a:rPr lang="en-US" altLang="zh-CN" sz="2800" kern="100" dirty="0">
                <a:solidFill>
                  <a:srgbClr val="C00000"/>
                </a:solidFill>
                <a:latin typeface="宋体"/>
                <a:ea typeface="华文细黑"/>
                <a:cs typeface="Times New Roman"/>
              </a:rPr>
              <a:t>⊥</a:t>
            </a:r>
            <a:r>
              <a:rPr lang="en-US" altLang="zh-CN" sz="2800" i="1" kern="100" dirty="0">
                <a:solidFill>
                  <a:srgbClr val="C00000"/>
                </a:solidFill>
                <a:latin typeface="Times New Roman"/>
                <a:ea typeface="华文细黑"/>
                <a:cs typeface="Courier New"/>
              </a:rPr>
              <a:t>α</a:t>
            </a:r>
            <a:endParaRPr lang="zh-CN" altLang="en-US" dirty="0">
              <a:solidFill>
                <a:srgbClr val="C00000"/>
              </a:solidFill>
            </a:endParaRPr>
          </a:p>
        </p:txBody>
      </p:sp>
      <p:sp>
        <p:nvSpPr>
          <p:cNvPr id="8" name="矩形 7"/>
          <p:cNvSpPr/>
          <p:nvPr/>
        </p:nvSpPr>
        <p:spPr>
          <a:xfrm>
            <a:off x="4620113" y="4087391"/>
            <a:ext cx="1340602" cy="738664"/>
          </a:xfrm>
          <a:prstGeom prst="rect">
            <a:avLst/>
          </a:prstGeom>
        </p:spPr>
        <p:txBody>
          <a:bodyPr wrap="square">
            <a:spAutoFit/>
          </a:bodyPr>
          <a:lstStyle/>
          <a:p>
            <a:pPr lvl="0" algn="just">
              <a:lnSpc>
                <a:spcPct val="150000"/>
              </a:lnSpc>
              <a:tabLst>
                <a:tab pos="2070735" algn="l"/>
              </a:tabLst>
            </a:pPr>
            <a:r>
              <a:rPr lang="zh-CN" altLang="en-US" sz="2800" kern="100" dirty="0" smtClean="0">
                <a:solidFill>
                  <a:srgbClr val="C00000"/>
                </a:solidFill>
                <a:latin typeface="Times New Roman"/>
                <a:ea typeface="华文细黑"/>
                <a:cs typeface="Times New Roman"/>
              </a:rPr>
              <a:t>垂足</a:t>
            </a:r>
            <a:endParaRPr lang="zh-CN" altLang="en-US" sz="2800" kern="100" dirty="0">
              <a:solidFill>
                <a:srgbClr val="C00000"/>
              </a:solidFill>
              <a:latin typeface="宋体"/>
              <a:cs typeface="Courier New"/>
            </a:endParaRPr>
          </a:p>
        </p:txBody>
      </p:sp>
      <p:sp>
        <p:nvSpPr>
          <p:cNvPr id="11" name="矩形 10"/>
          <p:cNvSpPr/>
          <p:nvPr/>
        </p:nvSpPr>
        <p:spPr>
          <a:xfrm>
            <a:off x="5077569" y="3554646"/>
            <a:ext cx="902811" cy="523220"/>
          </a:xfrm>
          <a:prstGeom prst="rect">
            <a:avLst/>
          </a:prstGeom>
        </p:spPr>
        <p:txBody>
          <a:bodyPr wrap="none">
            <a:spAutoFit/>
          </a:bodyPr>
          <a:lstStyle/>
          <a:p>
            <a:pPr lvl="0"/>
            <a:r>
              <a:rPr lang="zh-CN" altLang="en-US" sz="2800" kern="100" dirty="0">
                <a:solidFill>
                  <a:srgbClr val="C00000"/>
                </a:solidFill>
                <a:latin typeface="Times New Roman"/>
                <a:ea typeface="华文细黑"/>
                <a:cs typeface="Times New Roman"/>
              </a:rPr>
              <a:t>垂线</a:t>
            </a:r>
          </a:p>
        </p:txBody>
      </p:sp>
      <p:sp>
        <p:nvSpPr>
          <p:cNvPr id="13" name="矩形 12"/>
          <p:cNvSpPr/>
          <p:nvPr/>
        </p:nvSpPr>
        <p:spPr>
          <a:xfrm>
            <a:off x="9109402" y="3564285"/>
            <a:ext cx="902811" cy="523220"/>
          </a:xfrm>
          <a:prstGeom prst="rect">
            <a:avLst/>
          </a:prstGeom>
        </p:spPr>
        <p:txBody>
          <a:bodyPr wrap="none">
            <a:spAutoFit/>
          </a:bodyPr>
          <a:lstStyle/>
          <a:p>
            <a:pPr lvl="0"/>
            <a:r>
              <a:rPr lang="zh-CN" altLang="en-US" sz="2800" kern="100" dirty="0">
                <a:solidFill>
                  <a:srgbClr val="C00000"/>
                </a:solidFill>
                <a:latin typeface="Times New Roman"/>
                <a:ea typeface="华文细黑"/>
                <a:cs typeface="Times New Roman"/>
              </a:rPr>
              <a:t>垂面</a:t>
            </a: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6" grpId="0"/>
      <p:bldP spid="6" grpId="1"/>
      <p:bldP spid="7" grpId="0"/>
      <p:bldP spid="7" grpId="1"/>
      <p:bldP spid="8" grpId="0"/>
      <p:bldP spid="8" grpId="1"/>
      <p:bldP spid="11" grpId="0"/>
      <p:bldP spid="11" grpId="1"/>
      <p:bldP spid="13" grpId="0"/>
      <p:bldP spid="13"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3" descr="C:\Users\Administrator\Desktop\创新图片\数学创新 2-1\2771897_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00256" y="4077866"/>
            <a:ext cx="2781722" cy="2781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398129593"/>
              </p:ext>
            </p:extLst>
          </p:nvPr>
        </p:nvGraphicFramePr>
        <p:xfrm>
          <a:off x="459532" y="443371"/>
          <a:ext cx="11233248" cy="4113042"/>
        </p:xfrm>
        <a:graphic>
          <a:graphicData uri="http://schemas.openxmlformats.org/drawingml/2006/table">
            <a:tbl>
              <a:tblPr/>
              <a:tblGrid>
                <a:gridCol w="1026160"/>
                <a:gridCol w="10207088"/>
              </a:tblGrid>
              <a:tr h="2832882">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图示</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画法</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画直线与平面垂直时，通常把直线画成与表示平面的平行四边形的一边垂直</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7732" name="图片 9" descr="说明: F:\2016赵瑊\同步\数学\创新 人A必修2\word\RJ2-118.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392" y="698509"/>
            <a:ext cx="3130088" cy="2304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0140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直线与平面垂直定义中的关键词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任意一条直线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是否可以换成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所有直线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无数条直线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459058"/>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定义中的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任意一条直线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所有直线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是等效的，但是不可说成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无数条直线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，因为一条直线与某平面内无数条平行直线垂直，该直线与这个平面不一定垂直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506008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xEl>
                                              <p:pRg st="0" end="0"/>
                                            </p:txEl>
                                          </p:spTgt>
                                        </p:tgtEl>
                                      </p:cBhvr>
                                    </p:animEffect>
                                    <p:set>
                                      <p:cBhvr>
                                        <p:cTn id="12"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8"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直线与平面垂直的判定定理</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244593504"/>
              </p:ext>
            </p:extLst>
          </p:nvPr>
        </p:nvGraphicFramePr>
        <p:xfrm>
          <a:off x="507157" y="1053530"/>
          <a:ext cx="11070182" cy="4580192"/>
        </p:xfrm>
        <a:graphic>
          <a:graphicData uri="http://schemas.openxmlformats.org/drawingml/2006/table">
            <a:tbl>
              <a:tblPr/>
              <a:tblGrid>
                <a:gridCol w="1737360"/>
                <a:gridCol w="9332822"/>
              </a:tblGrid>
              <a:tr h="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文字语言</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一条直线与一个平面内</a:t>
                      </a:r>
                      <a:r>
                        <a:rPr lang="zh-CN" sz="2800" kern="100" dirty="0" smtClean="0">
                          <a:effectLst/>
                          <a:latin typeface="Times New Roman"/>
                          <a:ea typeface="华文细黑"/>
                          <a:cs typeface="Times New Roman"/>
                        </a:rPr>
                        <a:t>的</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都</a:t>
                      </a:r>
                      <a:r>
                        <a:rPr lang="zh-CN" sz="2800" kern="100" dirty="0">
                          <a:effectLst/>
                          <a:latin typeface="Times New Roman"/>
                          <a:ea typeface="华文细黑"/>
                          <a:cs typeface="Times New Roman"/>
                        </a:rPr>
                        <a:t>垂直，则该直线与此平面垂直</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符号语言</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err="1">
                          <a:effectLst/>
                          <a:latin typeface="Times New Roman"/>
                          <a:ea typeface="华文细黑"/>
                          <a:cs typeface="Courier New"/>
                        </a:rPr>
                        <a:t>l</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a</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l</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b</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a</a:t>
                      </a:r>
                      <a:r>
                        <a:rPr lang="en-US" sz="2800" kern="100" dirty="0">
                          <a:effectLst/>
                          <a:latin typeface="Cambria Math"/>
                          <a:ea typeface="华文细黑"/>
                          <a:cs typeface="Cambria Math"/>
                        </a:rPr>
                        <a:t>⊂</a:t>
                      </a:r>
                      <a:r>
                        <a:rPr lang="en-US" sz="2800" i="1" kern="100" dirty="0">
                          <a:effectLst/>
                          <a:latin typeface="Times New Roman"/>
                          <a:ea typeface="华文细黑"/>
                          <a:cs typeface="Courier New"/>
                        </a:rPr>
                        <a:t>α</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b</a:t>
                      </a:r>
                      <a:r>
                        <a:rPr lang="en-US" sz="2800" kern="100" dirty="0">
                          <a:effectLst/>
                          <a:latin typeface="Cambria Math"/>
                          <a:ea typeface="华文细黑"/>
                          <a:cs typeface="Cambria Math"/>
                        </a:rPr>
                        <a:t>⊂</a:t>
                      </a:r>
                      <a:r>
                        <a:rPr lang="en-US" sz="2800" i="1" kern="100" dirty="0">
                          <a:effectLst/>
                          <a:latin typeface="Times New Roman"/>
                          <a:ea typeface="华文细黑"/>
                          <a:cs typeface="Courier New"/>
                        </a:rPr>
                        <a:t>α</a:t>
                      </a:r>
                      <a:r>
                        <a:rPr lang="zh-CN" sz="2800" kern="100" dirty="0" smtClean="0">
                          <a:effectLst/>
                          <a:latin typeface="Times New Roman"/>
                          <a:ea typeface="华文细黑"/>
                          <a:cs typeface="Times New Roman"/>
                        </a:rPr>
                        <a:t>，</a:t>
                      </a:r>
                      <a:r>
                        <a:rPr lang="en-US" sz="2800" i="1" u="sng" kern="100" dirty="0" smtClean="0">
                          <a:effectLst/>
                          <a:latin typeface="Times New Roman"/>
                          <a:ea typeface="华文细黑"/>
                          <a:cs typeface="Courier New"/>
                        </a:rPr>
                        <a:t>                   </a:t>
                      </a:r>
                      <a:r>
                        <a:rPr lang="en-US" sz="2800" kern="100" dirty="0" smtClean="0">
                          <a:effectLst/>
                          <a:latin typeface="Cambria Math"/>
                          <a:ea typeface="华文细黑"/>
                          <a:cs typeface="Cambria Math"/>
                        </a:rPr>
                        <a:t>⇒</a:t>
                      </a:r>
                      <a:r>
                        <a:rPr lang="en-US" sz="2800" i="1" kern="100" dirty="0">
                          <a:effectLst/>
                          <a:latin typeface="Times New Roman"/>
                          <a:ea typeface="华文细黑"/>
                          <a:cs typeface="Courier New"/>
                        </a:rPr>
                        <a:t>l</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α</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9952">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图形语言</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13666" name="图片 8" descr="说明: F:\2016赵瑊\同步\数学\创新 人A必修2\word\RJ2-119.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4068" y="3232391"/>
            <a:ext cx="3096344" cy="2151144"/>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58272" y="1087324"/>
            <a:ext cx="2339102"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两条相交直线</a:t>
            </a:r>
            <a:endParaRPr lang="zh-CN" altLang="en-US" dirty="0">
              <a:solidFill>
                <a:srgbClr val="C00000"/>
              </a:solidFill>
            </a:endParaRPr>
          </a:p>
        </p:txBody>
      </p:sp>
      <p:sp>
        <p:nvSpPr>
          <p:cNvPr id="5" name="矩形 4"/>
          <p:cNvSpPr/>
          <p:nvPr/>
        </p:nvSpPr>
        <p:spPr>
          <a:xfrm>
            <a:off x="7645474" y="2402518"/>
            <a:ext cx="1481496" cy="523220"/>
          </a:xfrm>
          <a:prstGeom prst="rect">
            <a:avLst/>
          </a:prstGeom>
        </p:spPr>
        <p:txBody>
          <a:bodyPr wrap="none">
            <a:spAutoFit/>
          </a:bodyPr>
          <a:lstStyle/>
          <a:p>
            <a:r>
              <a:rPr lang="en-US" altLang="zh-CN" sz="2800" i="1" kern="100" dirty="0" err="1">
                <a:solidFill>
                  <a:srgbClr val="C00000"/>
                </a:solidFill>
                <a:latin typeface="Times New Roman"/>
                <a:ea typeface="华文细黑"/>
                <a:cs typeface="Courier New"/>
              </a:rPr>
              <a:t>a</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b</a:t>
            </a:r>
            <a:r>
              <a:rPr lang="zh-CN" altLang="en-US"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P</a:t>
            </a:r>
            <a:endParaRPr lang="zh-CN" altLang="en-US" dirty="0">
              <a:solidFill>
                <a:srgbClr val="C00000"/>
              </a:solidFill>
            </a:endParaRPr>
          </a:p>
        </p:txBody>
      </p:sp>
    </p:spTree>
    <p:extLst>
      <p:ext uri="{BB962C8B-B14F-4D97-AF65-F5344CB8AC3E}">
        <p14:creationId xmlns:p14="http://schemas.microsoft.com/office/powerpoint/2010/main" val="1066773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4" grpId="0"/>
      <p:bldP spid="4" grpId="1"/>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线面垂直判定定理中，平面内两条相交直线和已知直线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必须有公共点吗？</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459058"/>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用线面垂直判定定理判定直线与平面垂直，取决于在这个平面内能否找出两条相交直线和已知直线垂直，至于这两条相交直线是否和已知直线有公共点，则是无关紧要的</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0568451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xEl>
                                              <p:pRg st="0" end="0"/>
                                            </p:txEl>
                                          </p:spTgt>
                                        </p:tgtEl>
                                      </p:cBhvr>
                                    </p:animEffect>
                                    <p:set>
                                      <p:cBhvr>
                                        <p:cTn id="12"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8"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知识点三　直线和平面所成的角</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708149893"/>
              </p:ext>
            </p:extLst>
          </p:nvPr>
        </p:nvGraphicFramePr>
        <p:xfrm>
          <a:off x="512490" y="1051183"/>
          <a:ext cx="11139044" cy="4480560"/>
        </p:xfrm>
        <a:graphic>
          <a:graphicData uri="http://schemas.openxmlformats.org/drawingml/2006/table">
            <a:tbl>
              <a:tblPr/>
              <a:tblGrid>
                <a:gridCol w="1026160"/>
                <a:gridCol w="7076836"/>
                <a:gridCol w="3036048"/>
              </a:tblGrid>
              <a:tr h="0">
                <a:tc gridSpan="2">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有关概念</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对应图形</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斜线</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与平面</a:t>
                      </a:r>
                      <a:r>
                        <a:rPr lang="en-US" sz="2800" i="1" kern="100" dirty="0" smtClean="0">
                          <a:effectLst/>
                          <a:latin typeface="Times New Roman"/>
                          <a:ea typeface="华文细黑"/>
                          <a:cs typeface="Courier New"/>
                        </a:rPr>
                        <a:t>α</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a:t>
                      </a:r>
                      <a:r>
                        <a:rPr lang="zh-CN" sz="2800" kern="100" dirty="0">
                          <a:effectLst/>
                          <a:latin typeface="Times New Roman"/>
                          <a:ea typeface="华文细黑"/>
                          <a:cs typeface="Times New Roman"/>
                        </a:rPr>
                        <a:t>但不和平面</a:t>
                      </a:r>
                      <a:r>
                        <a:rPr lang="en-US" sz="2800" i="1" kern="100" dirty="0" smtClean="0">
                          <a:effectLst/>
                          <a:latin typeface="Times New Roman"/>
                          <a:ea typeface="华文细黑"/>
                          <a:cs typeface="Courier New"/>
                        </a:rPr>
                        <a:t>α</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a:t>
                      </a:r>
                      <a:r>
                        <a:rPr lang="zh-CN" sz="2800" kern="100" dirty="0">
                          <a:effectLst/>
                          <a:latin typeface="Times New Roman"/>
                          <a:ea typeface="华文细黑"/>
                          <a:cs typeface="Times New Roman"/>
                        </a:rPr>
                        <a:t>图</a:t>
                      </a:r>
                      <a:r>
                        <a:rPr lang="zh-CN" sz="2800" kern="100" dirty="0" smtClean="0">
                          <a:effectLst/>
                          <a:latin typeface="Times New Roman"/>
                          <a:ea typeface="华文细黑"/>
                          <a:cs typeface="Times New Roman"/>
                        </a:rPr>
                        <a:t>中</a:t>
                      </a:r>
                      <a:endParaRPr lang="en-US" altLang="zh-CN" sz="2800" kern="100" dirty="0" smtClean="0">
                        <a:effectLst/>
                        <a:latin typeface="Times New Roman"/>
                        <a:ea typeface="华文细黑"/>
                        <a:cs typeface="Times New Roman"/>
                      </a:endParaRPr>
                    </a:p>
                    <a:p>
                      <a:pPr algn="just">
                        <a:lnSpc>
                          <a:spcPct val="150000"/>
                        </a:lnSpc>
                        <a:spcAft>
                          <a:spcPts val="0"/>
                        </a:spcAft>
                        <a:tabLst>
                          <a:tab pos="2070735" algn="l"/>
                        </a:tabLst>
                      </a:pPr>
                      <a:r>
                        <a:rPr lang="en-US" altLang="zh-CN" sz="2800" u="none" kern="100" dirty="0" smtClean="0">
                          <a:effectLst/>
                          <a:latin typeface="Times New Roman"/>
                          <a:ea typeface="华文细黑"/>
                          <a:cs typeface="Times New Roman"/>
                        </a:rPr>
                        <a:t>_______</a:t>
                      </a:r>
                      <a:endParaRPr lang="zh-CN" sz="2800" u="none"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50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斜足</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斜线和平</a:t>
                      </a:r>
                      <a:r>
                        <a:rPr lang="zh-CN" sz="2800" kern="100" dirty="0" smtClean="0">
                          <a:effectLst/>
                          <a:latin typeface="Times New Roman"/>
                          <a:ea typeface="华文细黑"/>
                          <a:cs typeface="Times New Roman"/>
                        </a:rPr>
                        <a:t>面的</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a:t>
                      </a:r>
                      <a:r>
                        <a:rPr lang="zh-CN" sz="2800" kern="100" dirty="0">
                          <a:effectLst/>
                          <a:latin typeface="Times New Roman"/>
                          <a:ea typeface="华文细黑"/>
                          <a:cs typeface="Times New Roman"/>
                        </a:rPr>
                        <a:t>图</a:t>
                      </a:r>
                      <a:r>
                        <a:rPr lang="zh-CN" sz="2800" kern="100" dirty="0" smtClean="0">
                          <a:effectLst/>
                          <a:latin typeface="Times New Roman"/>
                          <a:ea typeface="华文细黑"/>
                          <a:cs typeface="Times New Roman"/>
                        </a:rPr>
                        <a:t>中</a:t>
                      </a:r>
                      <a:r>
                        <a:rPr lang="en-US" altLang="zh-CN" sz="2800" u="none" kern="100" dirty="0" smtClean="0">
                          <a:effectLst/>
                          <a:latin typeface="Times New Roman"/>
                          <a:ea typeface="华文细黑"/>
                          <a:cs typeface="Times New Roman"/>
                        </a:rPr>
                        <a:t>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射影</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过斜线上斜足以外的一点向平面</a:t>
                      </a:r>
                      <a:r>
                        <a:rPr lang="zh-CN" sz="2800" kern="100" dirty="0" smtClean="0">
                          <a:effectLst/>
                          <a:latin typeface="Times New Roman"/>
                          <a:ea typeface="华文细黑"/>
                          <a:cs typeface="Times New Roman"/>
                        </a:rPr>
                        <a:t>引</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，过</a:t>
                      </a:r>
                      <a:r>
                        <a:rPr lang="en-US" altLang="zh-CN" sz="2800" u="none" kern="100" dirty="0" smtClean="0">
                          <a:effectLst/>
                          <a:latin typeface="Times New Roman"/>
                          <a:ea typeface="华文细黑"/>
                          <a:cs typeface="Times New Roman"/>
                        </a:rPr>
                        <a:t>____</a:t>
                      </a:r>
                      <a:r>
                        <a:rPr lang="zh-CN" sz="2800" kern="100" dirty="0" smtClean="0">
                          <a:effectLst/>
                          <a:latin typeface="Times New Roman"/>
                          <a:ea typeface="华文细黑"/>
                          <a:cs typeface="Times New Roman"/>
                        </a:rPr>
                        <a:t>和</a:t>
                      </a:r>
                      <a:r>
                        <a:rPr lang="en-US" altLang="zh-CN" sz="2800" u="none" kern="100" dirty="0" smtClean="0">
                          <a:effectLst/>
                          <a:latin typeface="Times New Roman"/>
                          <a:ea typeface="华文细黑"/>
                          <a:cs typeface="Times New Roman"/>
                        </a:rPr>
                        <a:t>____</a:t>
                      </a:r>
                      <a:r>
                        <a:rPr lang="zh-CN" sz="2800" kern="100" dirty="0" smtClean="0">
                          <a:effectLst/>
                          <a:latin typeface="Times New Roman"/>
                          <a:ea typeface="华文细黑"/>
                          <a:cs typeface="Times New Roman"/>
                        </a:rPr>
                        <a:t>的</a:t>
                      </a:r>
                      <a:r>
                        <a:rPr lang="zh-CN" sz="2800" kern="100" spc="-100" baseline="0" dirty="0">
                          <a:effectLst/>
                          <a:latin typeface="Times New Roman"/>
                          <a:ea typeface="华文细黑"/>
                          <a:cs typeface="Times New Roman"/>
                        </a:rPr>
                        <a:t>直线叫做斜线在这个平面内的</a:t>
                      </a:r>
                      <a:r>
                        <a:rPr lang="zh-CN" sz="2800" kern="100" dirty="0">
                          <a:effectLst/>
                          <a:latin typeface="Times New Roman"/>
                          <a:ea typeface="华文细黑"/>
                          <a:cs typeface="Times New Roman"/>
                        </a:rPr>
                        <a:t>射影，图中斜线</a:t>
                      </a:r>
                      <a:r>
                        <a:rPr lang="en-US" sz="2800" i="1" kern="100" dirty="0">
                          <a:effectLst/>
                          <a:latin typeface="Times New Roman"/>
                          <a:ea typeface="华文细黑"/>
                          <a:cs typeface="Courier New"/>
                        </a:rPr>
                        <a:t>PA</a:t>
                      </a:r>
                      <a:r>
                        <a:rPr lang="zh-CN" sz="2800" kern="100" dirty="0">
                          <a:effectLst/>
                          <a:latin typeface="Times New Roman"/>
                          <a:ea typeface="华文细黑"/>
                          <a:cs typeface="Times New Roman"/>
                        </a:rPr>
                        <a:t>在平面</a:t>
                      </a:r>
                      <a:r>
                        <a:rPr lang="en-US" sz="2800" i="1" kern="100" dirty="0">
                          <a:effectLst/>
                          <a:latin typeface="Times New Roman"/>
                          <a:ea typeface="华文细黑"/>
                          <a:cs typeface="Courier New"/>
                        </a:rPr>
                        <a:t>α</a:t>
                      </a:r>
                      <a:r>
                        <a:rPr lang="zh-CN" sz="2800" kern="100" dirty="0">
                          <a:effectLst/>
                          <a:latin typeface="Times New Roman"/>
                          <a:ea typeface="华文细黑"/>
                          <a:cs typeface="Times New Roman"/>
                        </a:rPr>
                        <a:t>上的射影</a:t>
                      </a:r>
                      <a:r>
                        <a:rPr lang="zh-CN" sz="2800" kern="100" dirty="0" smtClean="0">
                          <a:effectLst/>
                          <a:latin typeface="Times New Roman"/>
                          <a:ea typeface="华文细黑"/>
                          <a:cs typeface="Times New Roman"/>
                        </a:rPr>
                        <a:t>为</a:t>
                      </a:r>
                      <a:r>
                        <a:rPr lang="en-US" altLang="zh-CN" sz="2800" u="none" kern="100" dirty="0" smtClean="0">
                          <a:effectLst/>
                          <a:latin typeface="Times New Roman"/>
                          <a:ea typeface="华文细黑"/>
                          <a:cs typeface="Times New Roman"/>
                        </a:rPr>
                        <a:t>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bl>
          </a:graphicData>
        </a:graphic>
      </p:graphicFrame>
      <p:pic>
        <p:nvPicPr>
          <p:cNvPr id="118786" name="图片 7" descr="说明: F:\2016赵瑊\同步\数学\创新 人A必修2\word\RJ2-120.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4317" y="2387774"/>
            <a:ext cx="2902547" cy="226462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558702" y="2405096"/>
            <a:ext cx="1871207" cy="523220"/>
          </a:xfrm>
          <a:prstGeom prst="rect">
            <a:avLst/>
          </a:prstGeom>
        </p:spPr>
        <p:txBody>
          <a:bodyPr wrap="square">
            <a:spAutoFit/>
          </a:bodyPr>
          <a:lstStyle/>
          <a:p>
            <a:pPr lvl="0"/>
            <a:r>
              <a:rPr lang="zh-CN" altLang="en-US" sz="2800" kern="100" dirty="0" smtClean="0">
                <a:solidFill>
                  <a:srgbClr val="C00000"/>
                </a:solidFill>
                <a:latin typeface="Times New Roman"/>
                <a:ea typeface="华文细黑"/>
                <a:cs typeface="Times New Roman"/>
              </a:rPr>
              <a:t>直线</a:t>
            </a:r>
            <a:r>
              <a:rPr lang="en-US" altLang="zh-CN" sz="2800" i="1" kern="100" dirty="0">
                <a:solidFill>
                  <a:srgbClr val="C00000"/>
                </a:solidFill>
                <a:latin typeface="Times New Roman"/>
                <a:ea typeface="华文细黑"/>
                <a:cs typeface="Courier New"/>
              </a:rPr>
              <a:t>PA</a:t>
            </a:r>
            <a:endParaRPr lang="zh-CN" altLang="en-US" dirty="0">
              <a:solidFill>
                <a:srgbClr val="C00000"/>
              </a:solidFill>
            </a:endParaRPr>
          </a:p>
        </p:txBody>
      </p:sp>
      <p:sp>
        <p:nvSpPr>
          <p:cNvPr id="5" name="矩形 4"/>
          <p:cNvSpPr/>
          <p:nvPr/>
        </p:nvSpPr>
        <p:spPr>
          <a:xfrm>
            <a:off x="6680795" y="3029307"/>
            <a:ext cx="1152128" cy="523220"/>
          </a:xfrm>
          <a:prstGeom prst="rect">
            <a:avLst/>
          </a:prstGeom>
        </p:spPr>
        <p:txBody>
          <a:bodyPr wrap="square">
            <a:spAutoFit/>
          </a:bodyPr>
          <a:lstStyle/>
          <a:p>
            <a:pPr lvl="0"/>
            <a:r>
              <a:rPr lang="zh-CN" altLang="en-US" sz="2800" kern="100" dirty="0" smtClean="0">
                <a:solidFill>
                  <a:srgbClr val="C00000"/>
                </a:solidFill>
                <a:latin typeface="Times New Roman"/>
                <a:ea typeface="华文细黑"/>
                <a:cs typeface="Times New Roman"/>
              </a:rPr>
              <a:t>点</a:t>
            </a:r>
            <a:r>
              <a:rPr lang="en-US" altLang="zh-CN" sz="2800" i="1" kern="100" dirty="0">
                <a:solidFill>
                  <a:srgbClr val="C00000"/>
                </a:solidFill>
                <a:latin typeface="Times New Roman"/>
                <a:ea typeface="华文细黑"/>
                <a:cs typeface="Courier New"/>
              </a:rPr>
              <a:t>A</a:t>
            </a:r>
            <a:endParaRPr lang="zh-CN" altLang="en-US" dirty="0">
              <a:solidFill>
                <a:srgbClr val="C00000"/>
              </a:solidFill>
            </a:endParaRPr>
          </a:p>
        </p:txBody>
      </p:sp>
      <p:sp>
        <p:nvSpPr>
          <p:cNvPr id="6" name="矩形 5"/>
          <p:cNvSpPr/>
          <p:nvPr/>
        </p:nvSpPr>
        <p:spPr>
          <a:xfrm>
            <a:off x="7516316" y="4995808"/>
            <a:ext cx="1008112" cy="523220"/>
          </a:xfrm>
          <a:prstGeom prst="rect">
            <a:avLst/>
          </a:prstGeom>
        </p:spPr>
        <p:txBody>
          <a:bodyPr wrap="square">
            <a:spAutoFit/>
          </a:bodyPr>
          <a:lstStyle/>
          <a:p>
            <a:pPr lvl="0"/>
            <a:r>
              <a:rPr lang="en-US" altLang="zh-CN" sz="2800" i="1" kern="100" dirty="0" smtClean="0">
                <a:solidFill>
                  <a:srgbClr val="C00000"/>
                </a:solidFill>
                <a:latin typeface="Times New Roman"/>
                <a:ea typeface="华文细黑"/>
                <a:cs typeface="Courier New"/>
              </a:rPr>
              <a:t>AO</a:t>
            </a:r>
            <a:endParaRPr lang="zh-CN" altLang="en-US" dirty="0">
              <a:solidFill>
                <a:srgbClr val="C00000"/>
              </a:solidFill>
            </a:endParaRPr>
          </a:p>
        </p:txBody>
      </p:sp>
      <p:sp>
        <p:nvSpPr>
          <p:cNvPr id="7" name="矩形 6"/>
          <p:cNvSpPr/>
          <p:nvPr/>
        </p:nvSpPr>
        <p:spPr>
          <a:xfrm>
            <a:off x="2888139" y="1730177"/>
            <a:ext cx="902811" cy="523220"/>
          </a:xfrm>
          <a:prstGeom prst="rect">
            <a:avLst/>
          </a:prstGeom>
        </p:spPr>
        <p:txBody>
          <a:bodyPr wrap="none">
            <a:spAutoFit/>
          </a:bodyPr>
          <a:lstStyle/>
          <a:p>
            <a:pPr lvl="0"/>
            <a:r>
              <a:rPr lang="zh-CN" altLang="en-US" sz="2800" kern="100">
                <a:solidFill>
                  <a:srgbClr val="C00000"/>
                </a:solidFill>
                <a:latin typeface="Times New Roman"/>
                <a:ea typeface="华文细黑"/>
                <a:cs typeface="Times New Roman"/>
              </a:rPr>
              <a:t>相交</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6157074" y="1739702"/>
            <a:ext cx="902811" cy="523220"/>
          </a:xfrm>
          <a:prstGeom prst="rect">
            <a:avLst/>
          </a:prstGeom>
        </p:spPr>
        <p:txBody>
          <a:bodyPr wrap="none">
            <a:spAutoFit/>
          </a:bodyPr>
          <a:lstStyle/>
          <a:p>
            <a:pPr lvl="0"/>
            <a:r>
              <a:rPr lang="zh-CN" altLang="en-US" sz="2800" kern="100" dirty="0">
                <a:solidFill>
                  <a:srgbClr val="C00000"/>
                </a:solidFill>
                <a:latin typeface="Times New Roman"/>
                <a:ea typeface="华文细黑"/>
                <a:cs typeface="Times New Roman"/>
              </a:rPr>
              <a:t>垂直</a:t>
            </a:r>
          </a:p>
        </p:txBody>
      </p:sp>
      <p:sp>
        <p:nvSpPr>
          <p:cNvPr id="13" name="矩形 12"/>
          <p:cNvSpPr/>
          <p:nvPr/>
        </p:nvSpPr>
        <p:spPr>
          <a:xfrm>
            <a:off x="4789537" y="2992413"/>
            <a:ext cx="902811" cy="523220"/>
          </a:xfrm>
          <a:prstGeom prst="rect">
            <a:avLst/>
          </a:prstGeom>
        </p:spPr>
        <p:txBody>
          <a:bodyPr wrap="none">
            <a:spAutoFit/>
          </a:bodyPr>
          <a:lstStyle/>
          <a:p>
            <a:pPr lvl="0"/>
            <a:r>
              <a:rPr lang="zh-CN" altLang="en-US" sz="2800" kern="100">
                <a:solidFill>
                  <a:srgbClr val="C00000"/>
                </a:solidFill>
                <a:latin typeface="Times New Roman"/>
                <a:ea typeface="华文细黑"/>
                <a:cs typeface="Times New Roman"/>
              </a:rPr>
              <a:t>交点</a:t>
            </a:r>
            <a:endParaRPr lang="zh-CN" altLang="en-US" sz="2800" kern="100" dirty="0">
              <a:solidFill>
                <a:srgbClr val="C00000"/>
              </a:solidFill>
              <a:latin typeface="Times New Roman"/>
              <a:ea typeface="华文细黑"/>
              <a:cs typeface="Times New Roman"/>
            </a:endParaRPr>
          </a:p>
        </p:txBody>
      </p:sp>
      <p:sp>
        <p:nvSpPr>
          <p:cNvPr id="14" name="矩形 13"/>
          <p:cNvSpPr/>
          <p:nvPr/>
        </p:nvSpPr>
        <p:spPr>
          <a:xfrm>
            <a:off x="6911062" y="3640485"/>
            <a:ext cx="902811" cy="523220"/>
          </a:xfrm>
          <a:prstGeom prst="rect">
            <a:avLst/>
          </a:prstGeom>
        </p:spPr>
        <p:txBody>
          <a:bodyPr wrap="none">
            <a:spAutoFit/>
          </a:bodyPr>
          <a:lstStyle/>
          <a:p>
            <a:pPr lvl="0"/>
            <a:r>
              <a:rPr lang="zh-CN" altLang="en-US" sz="2800" kern="100">
                <a:solidFill>
                  <a:srgbClr val="C00000"/>
                </a:solidFill>
                <a:latin typeface="Times New Roman"/>
                <a:ea typeface="华文细黑"/>
                <a:cs typeface="Times New Roman"/>
              </a:rPr>
              <a:t>垂线</a:t>
            </a:r>
            <a:endParaRPr lang="zh-CN" altLang="en-US" sz="2800" kern="100" dirty="0">
              <a:solidFill>
                <a:srgbClr val="C00000"/>
              </a:solidFill>
              <a:latin typeface="Times New Roman"/>
              <a:ea typeface="华文细黑"/>
              <a:cs typeface="Times New Roman"/>
            </a:endParaRPr>
          </a:p>
        </p:txBody>
      </p:sp>
      <p:sp>
        <p:nvSpPr>
          <p:cNvPr id="15" name="矩形 14"/>
          <p:cNvSpPr/>
          <p:nvPr/>
        </p:nvSpPr>
        <p:spPr>
          <a:xfrm>
            <a:off x="1519987" y="4312826"/>
            <a:ext cx="902811" cy="523220"/>
          </a:xfrm>
          <a:prstGeom prst="rect">
            <a:avLst/>
          </a:prstGeom>
        </p:spPr>
        <p:txBody>
          <a:bodyPr wrap="none">
            <a:spAutoFit/>
          </a:bodyPr>
          <a:lstStyle/>
          <a:p>
            <a:pPr lvl="0"/>
            <a:r>
              <a:rPr lang="zh-CN" altLang="en-US" sz="2800" kern="100">
                <a:solidFill>
                  <a:srgbClr val="C00000"/>
                </a:solidFill>
                <a:latin typeface="Times New Roman"/>
                <a:ea typeface="华文细黑"/>
                <a:cs typeface="Times New Roman"/>
              </a:rPr>
              <a:t>垂足</a:t>
            </a:r>
            <a:endParaRPr lang="zh-CN" altLang="en-US" sz="2800" kern="100" dirty="0">
              <a:solidFill>
                <a:srgbClr val="C00000"/>
              </a:solidFill>
              <a:latin typeface="Times New Roman"/>
              <a:ea typeface="华文细黑"/>
              <a:cs typeface="Times New Roman"/>
            </a:endParaRPr>
          </a:p>
        </p:txBody>
      </p:sp>
      <p:sp>
        <p:nvSpPr>
          <p:cNvPr id="16" name="矩形 15"/>
          <p:cNvSpPr/>
          <p:nvPr/>
        </p:nvSpPr>
        <p:spPr>
          <a:xfrm>
            <a:off x="2638822" y="4307607"/>
            <a:ext cx="902811" cy="523220"/>
          </a:xfrm>
          <a:prstGeom prst="rect">
            <a:avLst/>
          </a:prstGeom>
        </p:spPr>
        <p:txBody>
          <a:bodyPr wrap="none">
            <a:spAutoFit/>
          </a:bodyPr>
          <a:lstStyle/>
          <a:p>
            <a:pPr lvl="0"/>
            <a:r>
              <a:rPr lang="zh-CN" altLang="en-US" sz="2800" kern="100">
                <a:solidFill>
                  <a:srgbClr val="C00000"/>
                </a:solidFill>
                <a:latin typeface="Times New Roman"/>
                <a:ea typeface="华文细黑"/>
                <a:cs typeface="Times New Roman"/>
              </a:rPr>
              <a:t>斜足</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470658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500"/>
                                        <p:tgtEl>
                                          <p:spTgt spid="6"/>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linds(horizontal)">
                                      <p:cBhvr>
                                        <p:cTn id="29" dur="500"/>
                                        <p:tgtEl>
                                          <p:spTgt spid="14"/>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linds(horizontal)">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5"/>
                                        </p:tgtEl>
                                      </p:cBhvr>
                                    </p:animEffect>
                                    <p:set>
                                      <p:cBhvr>
                                        <p:cTn id="49" dur="1" fill="hold">
                                          <p:stCondLst>
                                            <p:cond delay="499"/>
                                          </p:stCondLst>
                                        </p:cTn>
                                        <p:tgtEl>
                                          <p:spTgt spid="5"/>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6"/>
                                        </p:tgtEl>
                                      </p:cBhvr>
                                    </p:animEffect>
                                    <p:set>
                                      <p:cBhvr>
                                        <p:cTn id="55" dur="1" fill="hold">
                                          <p:stCondLst>
                                            <p:cond delay="499"/>
                                          </p:stCondLst>
                                        </p:cTn>
                                        <p:tgtEl>
                                          <p:spTgt spid="6"/>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4"/>
                                        </p:tgtEl>
                                      </p:cBhvr>
                                    </p:animEffect>
                                    <p:set>
                                      <p:cBhvr>
                                        <p:cTn id="58" dur="1" fill="hold">
                                          <p:stCondLst>
                                            <p:cond delay="499"/>
                                          </p:stCondLst>
                                        </p:cTn>
                                        <p:tgtEl>
                                          <p:spTgt spid="14"/>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5"/>
                                        </p:tgtEl>
                                      </p:cBhvr>
                                    </p:animEffect>
                                    <p:set>
                                      <p:cBhvr>
                                        <p:cTn id="61" dur="1" fill="hold">
                                          <p:stCondLst>
                                            <p:cond delay="499"/>
                                          </p:stCondLst>
                                        </p:cTn>
                                        <p:tgtEl>
                                          <p:spTgt spid="15"/>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6"/>
                                        </p:tgtEl>
                                      </p:cBhvr>
                                    </p:animEffect>
                                    <p:set>
                                      <p:cBhvr>
                                        <p:cTn id="64"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4" grpId="0"/>
      <p:bldP spid="4" grpId="1"/>
      <p:bldP spid="5" grpId="0"/>
      <p:bldP spid="5" grpId="1"/>
      <p:bldP spid="6" grpId="0"/>
      <p:bldP spid="6" grpId="1"/>
      <p:bldP spid="7" grpId="0"/>
      <p:bldP spid="7" grpId="1"/>
      <p:bldP spid="8" grpId="0"/>
      <p:bldP spid="8" grpId="1"/>
      <p:bldP spid="13" grpId="0"/>
      <p:bldP spid="13" grpId="1"/>
      <p:bldP spid="14" grpId="0"/>
      <p:bldP spid="14" grpId="1"/>
      <p:bldP spid="15" grpId="0"/>
      <p:bldP spid="15" grpId="1"/>
      <p:bldP spid="16" grpId="0"/>
      <p:bldP spid="16"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3186</TotalTime>
  <Words>1443</Words>
  <Application>Microsoft Office PowerPoint</Application>
  <PresentationFormat>自定义</PresentationFormat>
  <Paragraphs>277</Paragraphs>
  <Slides>40</Slides>
  <Notes>0</Notes>
  <HiddenSlides>12</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2233</cp:revision>
  <dcterms:created xsi:type="dcterms:W3CDTF">2014-10-15T07:25:01Z</dcterms:created>
  <dcterms:modified xsi:type="dcterms:W3CDTF">2016-07-21T06:54:59Z</dcterms:modified>
</cp:coreProperties>
</file>