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450" r:id="rId2"/>
    <p:sldId id="418" r:id="rId3"/>
    <p:sldId id="257" r:id="rId4"/>
    <p:sldId id="258" r:id="rId5"/>
    <p:sldId id="548" r:id="rId6"/>
    <p:sldId id="557" r:id="rId7"/>
    <p:sldId id="549" r:id="rId8"/>
    <p:sldId id="550" r:id="rId9"/>
    <p:sldId id="554" r:id="rId10"/>
    <p:sldId id="558" r:id="rId11"/>
    <p:sldId id="559" r:id="rId12"/>
    <p:sldId id="560" r:id="rId13"/>
    <p:sldId id="561" r:id="rId14"/>
    <p:sldId id="553" r:id="rId15"/>
    <p:sldId id="278" r:id="rId16"/>
    <p:sldId id="562" r:id="rId17"/>
    <p:sldId id="457" r:id="rId18"/>
    <p:sldId id="563" r:id="rId19"/>
    <p:sldId id="459" r:id="rId20"/>
    <p:sldId id="534" r:id="rId21"/>
    <p:sldId id="461" r:id="rId22"/>
    <p:sldId id="462" r:id="rId23"/>
    <p:sldId id="564" r:id="rId24"/>
    <p:sldId id="504" r:id="rId25"/>
    <p:sldId id="556" r:id="rId26"/>
    <p:sldId id="465" r:id="rId27"/>
    <p:sldId id="466" r:id="rId28"/>
    <p:sldId id="545" r:id="rId29"/>
    <p:sldId id="468" r:id="rId30"/>
    <p:sldId id="544" r:id="rId31"/>
    <p:sldId id="547" r:id="rId32"/>
    <p:sldId id="482" r:id="rId33"/>
    <p:sldId id="565" r:id="rId34"/>
    <p:sldId id="566" r:id="rId35"/>
    <p:sldId id="567" r:id="rId36"/>
    <p:sldId id="361" r:id="rId37"/>
    <p:sldId id="424" r:id="rId38"/>
    <p:sldId id="447" r:id="rId39"/>
    <p:sldId id="448" r:id="rId40"/>
    <p:sldId id="568" r:id="rId41"/>
    <p:sldId id="423" r:id="rId42"/>
    <p:sldId id="475" r:id="rId43"/>
    <p:sldId id="451" r:id="rId44"/>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9883"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E15E25-E6A3-4D15-BF14-2B1A548C6EE1}" type="datetimeFigureOut">
              <a:rPr lang="zh-CN" altLang="en-US" smtClean="0"/>
              <a:t>2016/7/21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9096F6-8956-4292-9F5A-6240D523827A}" type="slidenum">
              <a:rPr lang="zh-CN" altLang="en-US" smtClean="0"/>
              <a:t>‹#›</a:t>
            </a:fld>
            <a:endParaRPr lang="zh-CN" altLang="en-US"/>
          </a:p>
        </p:txBody>
      </p:sp>
    </p:spTree>
    <p:extLst>
      <p:ext uri="{BB962C8B-B14F-4D97-AF65-F5344CB8AC3E}">
        <p14:creationId xmlns:p14="http://schemas.microsoft.com/office/powerpoint/2010/main" val="2394480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9096F6-8956-4292-9F5A-6240D523827A}" type="slidenum">
              <a:rPr lang="zh-CN" altLang="en-US" smtClean="0"/>
              <a:t>32</a:t>
            </a:fld>
            <a:endParaRPr lang="zh-CN" altLang="en-US"/>
          </a:p>
        </p:txBody>
      </p:sp>
    </p:spTree>
    <p:extLst>
      <p:ext uri="{BB962C8B-B14F-4D97-AF65-F5344CB8AC3E}">
        <p14:creationId xmlns:p14="http://schemas.microsoft.com/office/powerpoint/2010/main" val="2462445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9096F6-8956-4292-9F5A-6240D523827A}" type="slidenum">
              <a:rPr lang="zh-CN" altLang="en-US" smtClean="0"/>
              <a:t>35</a:t>
            </a:fld>
            <a:endParaRPr lang="zh-CN" altLang="en-US"/>
          </a:p>
        </p:txBody>
      </p:sp>
    </p:spTree>
    <p:extLst>
      <p:ext uri="{BB962C8B-B14F-4D97-AF65-F5344CB8AC3E}">
        <p14:creationId xmlns:p14="http://schemas.microsoft.com/office/powerpoint/2010/main" val="2462445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8.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2-33.TIF"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1.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2-34.TIF"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35.TIF" TargetMode="External"/><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35.TIF" TargetMode="External"/><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2-36.TIF" TargetMode="Externa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26.xml"/><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file:///F:\2016&#36213;&#29770;\&#21516;&#27493;\&#25968;&#23398;\&#21019;&#26032;%20&#20154;A&#24517;&#20462;2\word\RJ2-37.TIF" TargetMode="Externa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file:///F:\2016&#36213;&#29770;\&#21516;&#27493;\&#25968;&#23398;\&#21019;&#26032;%20&#20154;A&#24517;&#20462;2\word\RJ2-38.TIF" TargetMode="Externa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package" Target="../embeddings/Microsoft_Word___3.docx"/></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slide" Target="slide32.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30.xml"/><Relationship Id="rId5" Type="http://schemas.openxmlformats.org/officeDocument/2006/relationships/image" Target="../media/image19.emf"/><Relationship Id="rId4" Type="http://schemas.openxmlformats.org/officeDocument/2006/relationships/package" Target="../embeddings/Microsoft_Word___4.docx"/></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6.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31.xml"/><Relationship Id="rId7" Type="http://schemas.openxmlformats.org/officeDocument/2006/relationships/oleObject" Target="../embeddings/oleObject5.bin"/><Relationship Id="rId12" Type="http://schemas.openxmlformats.org/officeDocument/2006/relationships/image" Target="../media/image21.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file:///F:\2016&#36213;&#29770;\&#21516;&#27493;\&#25968;&#23398;\&#21019;&#26032;%20&#20154;A&#24517;&#20462;2\word\RJ2-39.TIF" TargetMode="External"/><Relationship Id="rId11" Type="http://schemas.openxmlformats.org/officeDocument/2006/relationships/package" Target="../embeddings/Microsoft_Word___6.docx"/><Relationship Id="rId5" Type="http://schemas.openxmlformats.org/officeDocument/2006/relationships/image" Target="../media/image22.png"/><Relationship Id="rId10" Type="http://schemas.openxmlformats.org/officeDocument/2006/relationships/oleObject" Target="../embeddings/oleObject6.bin"/><Relationship Id="rId4" Type="http://schemas.openxmlformats.org/officeDocument/2006/relationships/slide" Target="slide32.xml"/><Relationship Id="rId9" Type="http://schemas.openxmlformats.org/officeDocument/2006/relationships/image" Target="../media/image20.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32.xml"/><Relationship Id="rId7" Type="http://schemas.openxmlformats.org/officeDocument/2006/relationships/oleObject" Target="../embeddings/oleObject8.bin"/><Relationship Id="rId12" Type="http://schemas.openxmlformats.org/officeDocument/2006/relationships/image" Target="../media/image25.e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3.emf"/><Relationship Id="rId11" Type="http://schemas.openxmlformats.org/officeDocument/2006/relationships/package" Target="../embeddings/Microsoft_Word___9.docx"/><Relationship Id="rId5" Type="http://schemas.openxmlformats.org/officeDocument/2006/relationships/package" Target="../embeddings/Microsoft_Word___7.docx"/><Relationship Id="rId10" Type="http://schemas.openxmlformats.org/officeDocument/2006/relationships/oleObject" Target="../embeddings/oleObject9.bin"/><Relationship Id="rId4" Type="http://schemas.openxmlformats.org/officeDocument/2006/relationships/oleObject" Target="../embeddings/oleObject7.bin"/><Relationship Id="rId9" Type="http://schemas.openxmlformats.org/officeDocument/2006/relationships/image" Target="../media/image24.e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6.e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package" Target="../embeddings/Microsoft_Word___10.docx"/><Relationship Id="rId5" Type="http://schemas.openxmlformats.org/officeDocument/2006/relationships/oleObject" Target="../embeddings/oleObject10.bin"/><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xml"/><Relationship Id="rId6" Type="http://schemas.openxmlformats.org/officeDocument/2006/relationships/slide" Target="slide41.xml"/><Relationship Id="rId5" Type="http://schemas.openxmlformats.org/officeDocument/2006/relationships/slide" Target="slide39.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7" Type="http://schemas.openxmlformats.org/officeDocument/2006/relationships/image" Target="../media/image28.png"/><Relationship Id="rId2" Type="http://schemas.openxmlformats.org/officeDocument/2006/relationships/slide" Target="slide36.xml"/><Relationship Id="rId1" Type="http://schemas.openxmlformats.org/officeDocument/2006/relationships/slideLayout" Target="../slideLayouts/slideLayout1.xml"/><Relationship Id="rId6" Type="http://schemas.openxmlformats.org/officeDocument/2006/relationships/slide" Target="slide41.xml"/><Relationship Id="rId5" Type="http://schemas.openxmlformats.org/officeDocument/2006/relationships/slide" Target="slide39.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8" Type="http://schemas.openxmlformats.org/officeDocument/2006/relationships/image" Target="file:///F:\2016&#36213;&#29770;\&#21516;&#27493;\&#25968;&#23398;\&#21019;&#26032;%20&#20154;A&#24517;&#20462;2\word\RJ2-42.TIF" TargetMode="External"/><Relationship Id="rId3" Type="http://schemas.openxmlformats.org/officeDocument/2006/relationships/slide" Target="slide37.xml"/><Relationship Id="rId7" Type="http://schemas.openxmlformats.org/officeDocument/2006/relationships/image" Target="../media/image29.png"/><Relationship Id="rId2" Type="http://schemas.openxmlformats.org/officeDocument/2006/relationships/slide" Target="slide36.xml"/><Relationship Id="rId1" Type="http://schemas.openxmlformats.org/officeDocument/2006/relationships/slideLayout" Target="../slideLayouts/slideLayout1.xml"/><Relationship Id="rId6" Type="http://schemas.openxmlformats.org/officeDocument/2006/relationships/slide" Target="slide41.xml"/><Relationship Id="rId5" Type="http://schemas.openxmlformats.org/officeDocument/2006/relationships/slide" Target="slide39.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 Target="slide36.xml"/><Relationship Id="rId7" Type="http://schemas.openxmlformats.org/officeDocument/2006/relationships/slide" Target="slide41.xml"/><Relationship Id="rId2" Type="http://schemas.openxmlformats.org/officeDocument/2006/relationships/slide" Target="slide40.xml"/><Relationship Id="rId1" Type="http://schemas.openxmlformats.org/officeDocument/2006/relationships/slideLayout" Target="../slideLayouts/slideLayout1.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27.TIF"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slide" Target="slide36.xml"/><Relationship Id="rId7" Type="http://schemas.openxmlformats.org/officeDocument/2006/relationships/slide" Target="slide41.xml"/><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39.xml"/><Relationship Id="rId5" Type="http://schemas.openxmlformats.org/officeDocument/2006/relationships/slide" Target="slide38.xml"/><Relationship Id="rId10" Type="http://schemas.openxmlformats.org/officeDocument/2006/relationships/image" Target="../media/image31.emf"/><Relationship Id="rId4" Type="http://schemas.openxmlformats.org/officeDocument/2006/relationships/slide" Target="slide37.xml"/><Relationship Id="rId9" Type="http://schemas.openxmlformats.org/officeDocument/2006/relationships/package" Target="../embeddings/Microsoft_Word___11.docx"/></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33.emf"/><Relationship Id="rId3" Type="http://schemas.openxmlformats.org/officeDocument/2006/relationships/slide" Target="slide36.xml"/><Relationship Id="rId7" Type="http://schemas.openxmlformats.org/officeDocument/2006/relationships/slide" Target="slide41.xml"/><Relationship Id="rId12" Type="http://schemas.openxmlformats.org/officeDocument/2006/relationships/package" Target="../embeddings/Microsoft_Word___13.docx"/><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slide" Target="slide39.xml"/><Relationship Id="rId11" Type="http://schemas.openxmlformats.org/officeDocument/2006/relationships/oleObject" Target="../embeddings/oleObject13.bin"/><Relationship Id="rId5" Type="http://schemas.openxmlformats.org/officeDocument/2006/relationships/slide" Target="slide38.xml"/><Relationship Id="rId10" Type="http://schemas.openxmlformats.org/officeDocument/2006/relationships/image" Target="../media/image32.emf"/><Relationship Id="rId4" Type="http://schemas.openxmlformats.org/officeDocument/2006/relationships/slide" Target="slide37.xml"/><Relationship Id="rId9" Type="http://schemas.openxmlformats.org/officeDocument/2006/relationships/package" Target="../embeddings/Microsoft_Word___12.docx"/></Relationships>
</file>

<file path=ppt/slides/_rels/slide4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package" Target="../embeddings/Microsoft_Word___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435149" y="2277666"/>
            <a:ext cx="52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第二章</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§2.1</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空间点、直线、平面之间的位置关系</a:t>
            </a:r>
            <a:endParaRPr lang="zh-CN" altLang="en-US" sz="1600" i="1" dirty="0">
              <a:solidFill>
                <a:srgbClr val="F79646">
                  <a:lumMod val="75000"/>
                </a:srgbClr>
              </a:solidFill>
              <a:latin typeface="Times New Roman" pitchFamily="18" charset="0"/>
              <a:cs typeface="Times New Roman" pitchFamily="18" charset="0"/>
            </a:endParaRPr>
          </a:p>
        </p:txBody>
      </p:sp>
      <p:sp>
        <p:nvSpPr>
          <p:cNvPr id="7" name="TextBox 6"/>
          <p:cNvSpPr txBox="1"/>
          <p:nvPr/>
        </p:nvSpPr>
        <p:spPr>
          <a:xfrm>
            <a:off x="435150" y="2711406"/>
            <a:ext cx="11746827" cy="861774"/>
          </a:xfrm>
          <a:prstGeom prst="rect">
            <a:avLst/>
          </a:prstGeom>
          <a:noFill/>
        </p:spPr>
        <p:txBody>
          <a:bodyPr wrap="square" rtlCol="0">
            <a:spAutoFit/>
          </a:bodyPr>
          <a:lstStyle/>
          <a:p>
            <a:r>
              <a:rPr lang="en-US"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2.1.2</a:t>
            </a:r>
            <a:r>
              <a:rPr lang="zh-CN" altLang="en-US" sz="5000" b="1" spc="-3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000" b="1" spc="-13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空间中直线与直线之间的位置关系</a:t>
            </a:r>
          </a:p>
        </p:txBody>
      </p:sp>
      <p:pic>
        <p:nvPicPr>
          <p:cNvPr id="8" name="Picture 2" descr="C:\Users\Administrator\Desktop\创新图片\数学创新 2-1\2771897_1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9622" y="4224668"/>
            <a:ext cx="2351881" cy="2637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59870"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空间等角定理</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1499245676"/>
              </p:ext>
            </p:extLst>
          </p:nvPr>
        </p:nvGraphicFramePr>
        <p:xfrm>
          <a:off x="841986" y="1690137"/>
          <a:ext cx="10497820" cy="2560320"/>
        </p:xfrm>
        <a:graphic>
          <a:graphicData uri="http://schemas.openxmlformats.org/drawingml/2006/table">
            <a:tbl>
              <a:tblPr/>
              <a:tblGrid>
                <a:gridCol w="1737360"/>
                <a:gridCol w="8760460"/>
              </a:tblGrid>
              <a:tr h="165993">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文字语言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空间中如果两个角的两边分别对应平行，那么这两个</a:t>
                      </a:r>
                      <a:r>
                        <a:rPr lang="zh-CN" sz="2800" kern="100" dirty="0" smtClean="0">
                          <a:effectLst/>
                          <a:latin typeface="Times New Roman"/>
                          <a:ea typeface="华文细黑"/>
                          <a:cs typeface="Times New Roman"/>
                        </a:rPr>
                        <a:t>角</a:t>
                      </a:r>
                      <a:endParaRPr lang="en-US" altLang="zh-CN" sz="2800" kern="100" dirty="0" smtClean="0">
                        <a:effectLst/>
                        <a:latin typeface="Times New Roman"/>
                        <a:ea typeface="华文细黑"/>
                        <a:cs typeface="Times New Roman"/>
                      </a:endParaRPr>
                    </a:p>
                    <a:p>
                      <a:pPr algn="just">
                        <a:lnSpc>
                          <a:spcPct val="150000"/>
                        </a:lnSpc>
                        <a:spcAft>
                          <a:spcPts val="0"/>
                        </a:spcAft>
                        <a:tabLst>
                          <a:tab pos="2070735" algn="l"/>
                        </a:tabLst>
                      </a:pP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或</a:t>
                      </a:r>
                      <a:r>
                        <a:rPr lang="en-US" altLang="zh-CN" sz="2800" u="sng" kern="100" dirty="0" smtClean="0">
                          <a:effectLst/>
                          <a:latin typeface="Times New Roman"/>
                          <a:ea typeface="华文细黑"/>
                          <a:cs typeface="Times New Roman"/>
                        </a:rPr>
                        <a:t>          </a:t>
                      </a:r>
                      <a:r>
                        <a:rPr lang="en-US" sz="2800" kern="100" dirty="0" smtClean="0">
                          <a:effectLst/>
                          <a:latin typeface="Times New Roman"/>
                          <a:ea typeface="华文细黑"/>
                          <a:cs typeface="Times New Roman"/>
                        </a:rPr>
                        <a:t>.</a:t>
                      </a:r>
                      <a:endParaRPr lang="zh-CN" sz="28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986">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符号语言</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en-US" sz="2800" i="1" kern="100" dirty="0" err="1">
                          <a:effectLst/>
                          <a:latin typeface="Times New Roman"/>
                          <a:ea typeface="华文细黑"/>
                          <a:cs typeface="Courier New"/>
                        </a:rPr>
                        <a:t>OA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O</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A</a:t>
                      </a:r>
                      <a:r>
                        <a:rPr lang="en-US" sz="2800" kern="100" spc="-300" baseline="0" dirty="0">
                          <a:effectLst/>
                          <a:latin typeface="宋体"/>
                          <a:ea typeface="华文细黑"/>
                          <a:cs typeface="Times New Roman"/>
                        </a:rPr>
                        <a:t>′</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OB</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O</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en-US" sz="2800" kern="100" dirty="0">
                          <a:effectLst/>
                          <a:latin typeface="宋体"/>
                          <a:ea typeface="华文细黑"/>
                          <a:cs typeface="Times New Roman"/>
                        </a:rPr>
                        <a:t>′</a:t>
                      </a:r>
                      <a:r>
                        <a:rPr lang="en-US" sz="2800" kern="100" dirty="0">
                          <a:effectLst/>
                          <a:latin typeface="Cambria Math"/>
                          <a:ea typeface="华文细黑"/>
                          <a:cs typeface="Cambria Math"/>
                        </a:rPr>
                        <a:t>⇒</a:t>
                      </a:r>
                      <a:r>
                        <a:rPr lang="en-US" sz="2800" kern="100" dirty="0">
                          <a:effectLst/>
                          <a:latin typeface="宋体"/>
                          <a:ea typeface="华文细黑"/>
                          <a:cs typeface="Times New Roman"/>
                        </a:rPr>
                        <a:t>∠</a:t>
                      </a:r>
                      <a:r>
                        <a:rPr lang="en-US" sz="2800" i="1" kern="100" dirty="0" err="1">
                          <a:effectLst/>
                          <a:latin typeface="Times New Roman"/>
                          <a:ea typeface="华文细黑"/>
                          <a:cs typeface="Courier New"/>
                        </a:rPr>
                        <a:t>AOB</a:t>
                      </a:r>
                      <a:r>
                        <a:rPr lang="zh-CN" sz="2800" kern="100" dirty="0">
                          <a:effectLst/>
                          <a:latin typeface="Times New Roman"/>
                          <a:ea typeface="华文细黑"/>
                          <a:cs typeface="Times New Roman"/>
                        </a:rPr>
                        <a:t>＝</a:t>
                      </a:r>
                      <a:r>
                        <a:rPr lang="en-US" sz="2800" kern="100" dirty="0">
                          <a:effectLst/>
                          <a:latin typeface="宋体"/>
                          <a:ea typeface="华文细黑"/>
                          <a:cs typeface="Times New Roman"/>
                        </a:rPr>
                        <a:t>∠</a:t>
                      </a: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O</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en-US" sz="2800" kern="100" dirty="0">
                          <a:effectLst/>
                          <a:latin typeface="宋体"/>
                          <a:ea typeface="华文细黑"/>
                          <a:cs typeface="Times New Roman"/>
                        </a:rPr>
                        <a:t>′</a:t>
                      </a:r>
                      <a:r>
                        <a:rPr lang="zh-CN" sz="2800" kern="100" dirty="0" smtClean="0">
                          <a:effectLst/>
                          <a:latin typeface="Times New Roman"/>
                          <a:ea typeface="华文细黑"/>
                          <a:cs typeface="Times New Roman"/>
                        </a:rPr>
                        <a:t>或</a:t>
                      </a:r>
                      <a:endParaRPr lang="en-US" altLang="zh-CN" sz="2800" kern="100" dirty="0" smtClean="0">
                        <a:effectLst/>
                        <a:latin typeface="Times New Roman"/>
                        <a:ea typeface="华文细黑"/>
                        <a:cs typeface="Times New Roman"/>
                      </a:endParaRPr>
                    </a:p>
                    <a:p>
                      <a:pPr algn="just">
                        <a:lnSpc>
                          <a:spcPct val="150000"/>
                        </a:lnSpc>
                        <a:spcAft>
                          <a:spcPts val="0"/>
                        </a:spcAft>
                        <a:tabLst>
                          <a:tab pos="2070735" algn="l"/>
                        </a:tabLst>
                      </a:pPr>
                      <a:r>
                        <a:rPr lang="en-US" sz="2800" kern="100" dirty="0" smtClean="0">
                          <a:effectLst/>
                          <a:latin typeface="宋体"/>
                          <a:ea typeface="华文细黑"/>
                          <a:cs typeface="Times New Roman"/>
                        </a:rPr>
                        <a:t>∠</a:t>
                      </a:r>
                      <a:r>
                        <a:rPr lang="en-US" sz="2800" i="1" kern="100" dirty="0" err="1">
                          <a:effectLst/>
                          <a:latin typeface="Times New Roman"/>
                          <a:ea typeface="华文细黑"/>
                          <a:cs typeface="Courier New"/>
                        </a:rPr>
                        <a:t>AOB</a:t>
                      </a:r>
                      <a:r>
                        <a:rPr lang="zh-CN" sz="2800" kern="100" dirty="0">
                          <a:effectLst/>
                          <a:latin typeface="Times New Roman"/>
                          <a:ea typeface="华文细黑"/>
                          <a:cs typeface="Times New Roman"/>
                        </a:rPr>
                        <a:t>＋</a:t>
                      </a:r>
                      <a:r>
                        <a:rPr lang="en-US" sz="2800" kern="100" dirty="0">
                          <a:effectLst/>
                          <a:latin typeface="宋体"/>
                          <a:ea typeface="华文细黑"/>
                          <a:cs typeface="Times New Roman"/>
                        </a:rPr>
                        <a:t>∠</a:t>
                      </a: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O</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B</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180°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3893815" y="2359199"/>
            <a:ext cx="1212329"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互补</a:t>
            </a:r>
            <a:endParaRPr lang="zh-CN" altLang="en-US" dirty="0">
              <a:solidFill>
                <a:srgbClr val="C00000"/>
              </a:solidFill>
            </a:endParaRPr>
          </a:p>
        </p:txBody>
      </p:sp>
      <p:sp>
        <p:nvSpPr>
          <p:cNvPr id="8" name="矩形 7"/>
          <p:cNvSpPr/>
          <p:nvPr/>
        </p:nvSpPr>
        <p:spPr>
          <a:xfrm>
            <a:off x="2611914" y="2340149"/>
            <a:ext cx="902811"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相等</a:t>
            </a:r>
          </a:p>
        </p:txBody>
      </p:sp>
    </p:spTree>
    <p:extLst>
      <p:ext uri="{BB962C8B-B14F-4D97-AF65-F5344CB8AC3E}">
        <p14:creationId xmlns:p14="http://schemas.microsoft.com/office/powerpoint/2010/main" val="2381743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7" grpId="0"/>
      <p:bldP spid="7" grpId="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3338091472"/>
              </p:ext>
            </p:extLst>
          </p:nvPr>
        </p:nvGraphicFramePr>
        <p:xfrm>
          <a:off x="641648" y="477466"/>
          <a:ext cx="10926166" cy="4888552"/>
        </p:xfrm>
        <a:graphic>
          <a:graphicData uri="http://schemas.openxmlformats.org/drawingml/2006/table">
            <a:tbl>
              <a:tblPr/>
              <a:tblGrid>
                <a:gridCol w="1737360"/>
                <a:gridCol w="9188806"/>
              </a:tblGrid>
              <a:tr h="4248472">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图形语言</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993">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作用</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判断或证明两个角相等或互补</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5170" name="图片 18" descr="说明: RJ2-3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0802" y="703015"/>
            <a:ext cx="7344816" cy="3689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237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459532" y="117426"/>
            <a:ext cx="11412000" cy="262761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推广</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如果两条相交直线与另两条相交直线分别平行，那么这两组直线所成的锐角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或直角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相等</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如果两条直线和第三条直线成等角，那么这两条直线平行吗？</a:t>
            </a:r>
            <a:endParaRPr lang="zh-CN" altLang="zh-CN" sz="2800" kern="100" dirty="0">
              <a:effectLst/>
              <a:latin typeface="宋体"/>
              <a:cs typeface="Courier New"/>
            </a:endParaRPr>
          </a:p>
        </p:txBody>
      </p:sp>
      <p:sp>
        <p:nvSpPr>
          <p:cNvPr id="8" name="矩形 7"/>
          <p:cNvSpPr/>
          <p:nvPr/>
        </p:nvSpPr>
        <p:spPr>
          <a:xfrm>
            <a:off x="459532" y="275641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这两条直线可能相交、平行或异面</a:t>
            </a:r>
            <a:endParaRPr lang="zh-CN" altLang="zh-CN" sz="2800" kern="100" dirty="0">
              <a:effectLst/>
              <a:latin typeface="宋体"/>
              <a:cs typeface="Courier New"/>
            </a:endParaRPr>
          </a:p>
        </p:txBody>
      </p:sp>
    </p:spTree>
    <p:extLst>
      <p:ext uri="{BB962C8B-B14F-4D97-AF65-F5344CB8AC3E}">
        <p14:creationId xmlns:p14="http://schemas.microsoft.com/office/powerpoint/2010/main" val="1723773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459532" y="11742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知识点四　异面直线所成的角</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概念：已知两条异面直线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，经过空间任一点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作直线</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，我们把</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或</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叫做异面直线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或夹角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异面直线所成的角</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的取值范围</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如果两条异面直线所成的角是直角，就说这两条异面直线</a:t>
            </a:r>
            <a:r>
              <a:rPr lang="zh-CN" altLang="zh-CN" sz="2800" kern="100" dirty="0" smtClean="0">
                <a:latin typeface="Times New Roman"/>
                <a:ea typeface="华文细黑"/>
                <a:cs typeface="Times New Roman"/>
              </a:rPr>
              <a:t>互相</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两</a:t>
            </a:r>
            <a:r>
              <a:rPr lang="zh-CN" altLang="zh-CN" sz="2800" kern="100" dirty="0">
                <a:latin typeface="Times New Roman"/>
                <a:ea typeface="华文细黑"/>
                <a:cs typeface="Times New Roman"/>
              </a:rPr>
              <a:t>条互相垂直的异面直线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，记</a:t>
            </a:r>
            <a:r>
              <a:rPr lang="zh-CN" altLang="zh-CN" sz="2800" kern="100" dirty="0" smtClean="0">
                <a:latin typeface="Times New Roman"/>
                <a:ea typeface="华文细黑"/>
                <a:cs typeface="Times New Roman"/>
              </a:rPr>
              <a:t>作</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6209531" y="4068341"/>
            <a:ext cx="1244302" cy="523220"/>
          </a:xfrm>
          <a:prstGeom prst="rect">
            <a:avLst/>
          </a:prstGeom>
        </p:spPr>
        <p:txBody>
          <a:bodyPr wrap="square">
            <a:spAutoFit/>
          </a:bodyPr>
          <a:lstStyle/>
          <a:p>
            <a:pPr lvl="0"/>
            <a:r>
              <a:rPr lang="en-US" altLang="zh-CN" sz="2800" i="1" kern="100" dirty="0" err="1" smtClean="0">
                <a:solidFill>
                  <a:srgbClr val="C00000"/>
                </a:solidFill>
                <a:latin typeface="Times New Roman"/>
                <a:ea typeface="华文细黑"/>
                <a:cs typeface="Courier New"/>
              </a:rPr>
              <a:t>a</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3" name="矩形 2"/>
          <p:cNvSpPr/>
          <p:nvPr/>
        </p:nvSpPr>
        <p:spPr>
          <a:xfrm>
            <a:off x="5533385" y="1485578"/>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锐角</a:t>
            </a:r>
          </a:p>
        </p:txBody>
      </p:sp>
      <p:sp>
        <p:nvSpPr>
          <p:cNvPr id="4" name="矩形 3"/>
          <p:cNvSpPr/>
          <p:nvPr/>
        </p:nvSpPr>
        <p:spPr>
          <a:xfrm>
            <a:off x="6858104" y="1495103"/>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直角</a:t>
            </a:r>
          </a:p>
        </p:txBody>
      </p:sp>
      <p:sp>
        <p:nvSpPr>
          <p:cNvPr id="5" name="矩形 4"/>
          <p:cNvSpPr/>
          <p:nvPr/>
        </p:nvSpPr>
        <p:spPr>
          <a:xfrm>
            <a:off x="5938600" y="2800772"/>
            <a:ext cx="2335896" cy="523220"/>
          </a:xfrm>
          <a:prstGeom prst="rect">
            <a:avLst/>
          </a:prstGeom>
        </p:spPr>
        <p:txBody>
          <a:bodyPr wrap="none">
            <a:spAutoFit/>
          </a:bodyPr>
          <a:lstStyle/>
          <a:p>
            <a:pPr lvl="0"/>
            <a:r>
              <a:rPr lang="en-US" altLang="zh-CN" sz="2800" kern="100" dirty="0">
                <a:solidFill>
                  <a:srgbClr val="C00000"/>
                </a:solidFill>
                <a:latin typeface="Times New Roman"/>
                <a:ea typeface="华文细黑"/>
                <a:cs typeface="Courier New"/>
              </a:rPr>
              <a:t>0°</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θ</a:t>
            </a:r>
            <a:r>
              <a:rPr lang="en-US" altLang="zh-CN" sz="2800" kern="100" dirty="0" err="1">
                <a:solidFill>
                  <a:srgbClr val="C00000"/>
                </a:solidFill>
                <a:latin typeface="宋体"/>
                <a:ea typeface="华文细黑"/>
                <a:cs typeface="Times New Roman"/>
              </a:rPr>
              <a:t>≤</a:t>
            </a:r>
            <a:r>
              <a:rPr lang="en-US" altLang="zh-CN" sz="2800" kern="100" dirty="0" err="1">
                <a:solidFill>
                  <a:srgbClr val="C00000"/>
                </a:solidFill>
                <a:latin typeface="Times New Roman"/>
                <a:ea typeface="华文细黑"/>
                <a:cs typeface="Courier New"/>
              </a:rPr>
              <a:t>90</a:t>
            </a:r>
            <a:r>
              <a:rPr lang="en-US" altLang="zh-CN" sz="2800" kern="100" dirty="0">
                <a:solidFill>
                  <a:srgbClr val="C00000"/>
                </a:solidFill>
                <a:latin typeface="Times New Roman"/>
                <a:ea typeface="华文细黑"/>
                <a:cs typeface="Courier New"/>
              </a:rPr>
              <a:t>°</a:t>
            </a:r>
          </a:p>
        </p:txBody>
      </p:sp>
      <p:sp>
        <p:nvSpPr>
          <p:cNvPr id="6" name="矩形 5"/>
          <p:cNvSpPr/>
          <p:nvPr/>
        </p:nvSpPr>
        <p:spPr>
          <a:xfrm>
            <a:off x="10386496" y="3420383"/>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垂直</a:t>
            </a:r>
          </a:p>
        </p:txBody>
      </p:sp>
    </p:spTree>
    <p:extLst>
      <p:ext uri="{BB962C8B-B14F-4D97-AF65-F5344CB8AC3E}">
        <p14:creationId xmlns:p14="http://schemas.microsoft.com/office/powerpoint/2010/main" val="2568408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9487"/>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异面直线所成的角的两种求法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spc="-100" dirty="0">
                <a:latin typeface="Times New Roman"/>
                <a:ea typeface="华文细黑"/>
                <a:cs typeface="Times New Roman"/>
              </a:rPr>
              <a:t>在空间任取一点</a:t>
            </a:r>
            <a:r>
              <a:rPr lang="en-US" altLang="zh-CN" sz="2800" i="1" kern="100" spc="-100" dirty="0">
                <a:latin typeface="Times New Roman"/>
                <a:ea typeface="华文细黑"/>
                <a:cs typeface="Courier New"/>
              </a:rPr>
              <a:t>O</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过点</a:t>
            </a:r>
            <a:r>
              <a:rPr lang="en-US" altLang="zh-CN" sz="2800" i="1" kern="100" spc="-100" dirty="0">
                <a:latin typeface="Times New Roman"/>
                <a:ea typeface="华文细黑"/>
                <a:cs typeface="Courier New"/>
              </a:rPr>
              <a:t>O</a:t>
            </a:r>
            <a:r>
              <a:rPr lang="zh-CN" altLang="zh-CN" sz="2800" kern="100" spc="-100" dirty="0">
                <a:latin typeface="Times New Roman"/>
                <a:ea typeface="华文细黑"/>
                <a:cs typeface="Times New Roman"/>
              </a:rPr>
              <a:t>分别作</a:t>
            </a:r>
            <a:r>
              <a:rPr lang="en-US" altLang="zh-CN" sz="2800" i="1" kern="100" spc="-100" dirty="0" err="1">
                <a:latin typeface="Times New Roman"/>
                <a:ea typeface="华文细黑"/>
                <a:cs typeface="Courier New"/>
              </a:rPr>
              <a:t>a</a:t>
            </a:r>
            <a:r>
              <a:rPr lang="en-US" altLang="zh-CN" sz="2800" kern="100" spc="-900" dirty="0" err="1">
                <a:latin typeface="宋体"/>
                <a:ea typeface="华文细黑"/>
                <a:cs typeface="Times New Roman"/>
              </a:rPr>
              <a:t>′</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a</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b</a:t>
            </a:r>
            <a:r>
              <a:rPr lang="en-US" altLang="zh-CN" sz="2800" kern="100" spc="-900" dirty="0" err="1">
                <a:latin typeface="宋体"/>
                <a:ea typeface="华文细黑"/>
                <a:cs typeface="Times New Roman"/>
              </a:rPr>
              <a:t>′</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b</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则</a:t>
            </a:r>
            <a:r>
              <a:rPr lang="en-US" altLang="zh-CN" sz="2800" i="1" kern="100" spc="-100" dirty="0">
                <a:latin typeface="Times New Roman"/>
                <a:ea typeface="华文细黑"/>
                <a:cs typeface="Courier New"/>
              </a:rPr>
              <a:t>a</a:t>
            </a:r>
            <a:r>
              <a:rPr lang="en-US" altLang="zh-CN" sz="2800" kern="100" spc="-900" dirty="0">
                <a:latin typeface="宋体"/>
                <a:ea typeface="华文细黑"/>
                <a:cs typeface="Times New Roman"/>
              </a:rPr>
              <a:t>′</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b</a:t>
            </a:r>
            <a:r>
              <a:rPr lang="en-US" altLang="zh-CN" sz="2800" kern="100" spc="-900" dirty="0">
                <a:latin typeface="宋体"/>
                <a:ea typeface="华文细黑"/>
                <a:cs typeface="Times New Roman"/>
              </a:rPr>
              <a:t>′</a:t>
            </a:r>
            <a:r>
              <a:rPr lang="zh-CN" altLang="zh-CN" sz="2800" kern="100" spc="-100" dirty="0">
                <a:latin typeface="Times New Roman"/>
                <a:ea typeface="华文细黑"/>
                <a:cs typeface="Times New Roman"/>
              </a:rPr>
              <a:t>所成的锐角</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或直角</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为异面直线</a:t>
            </a:r>
            <a:r>
              <a:rPr lang="en-US" altLang="zh-CN" sz="2800" i="1" kern="100" spc="-100" dirty="0">
                <a:latin typeface="Times New Roman"/>
                <a:ea typeface="华文细黑"/>
                <a:cs typeface="Courier New"/>
              </a:rPr>
              <a:t>a</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b</a:t>
            </a:r>
            <a:r>
              <a:rPr lang="zh-CN" altLang="zh-CN" sz="2800" kern="100" spc="-100" dirty="0">
                <a:latin typeface="Times New Roman"/>
                <a:ea typeface="华文细黑"/>
                <a:cs typeface="Times New Roman"/>
              </a:rPr>
              <a:t>所成的角</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然后通过解三角形等方法求角</a:t>
            </a:r>
            <a:r>
              <a:rPr lang="en-US" altLang="zh-CN" sz="2800" kern="100" spc="-100" dirty="0" smtClean="0">
                <a:latin typeface="Times New Roman"/>
                <a:ea typeface="华文细黑"/>
                <a:cs typeface="Courier New"/>
              </a:rPr>
              <a:t>.</a:t>
            </a:r>
            <a:endParaRPr lang="zh-CN" altLang="zh-CN" sz="2800" kern="100" spc="-100" dirty="0">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6" name="矩形 15"/>
          <p:cNvSpPr/>
          <p:nvPr/>
        </p:nvSpPr>
        <p:spPr>
          <a:xfrm>
            <a:off x="382190" y="3889736"/>
            <a:ext cx="8460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spc="-130" dirty="0">
                <a:latin typeface="Times New Roman"/>
                <a:ea typeface="华文细黑"/>
                <a:cs typeface="Times New Roman"/>
              </a:rPr>
              <a:t>在其中一条直线上任取一点</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如在</a:t>
            </a:r>
            <a:r>
              <a:rPr lang="en-US" altLang="zh-CN" sz="2800" i="1" kern="100" spc="-130" dirty="0">
                <a:latin typeface="Times New Roman"/>
                <a:ea typeface="华文细黑"/>
                <a:cs typeface="Courier New"/>
              </a:rPr>
              <a:t>b</a:t>
            </a:r>
            <a:r>
              <a:rPr lang="zh-CN" altLang="zh-CN" sz="2800" kern="100" spc="-130" dirty="0">
                <a:latin typeface="Times New Roman"/>
                <a:ea typeface="华文细黑"/>
                <a:cs typeface="Times New Roman"/>
              </a:rPr>
              <a:t>上任取一点</a:t>
            </a:r>
            <a:r>
              <a:rPr lang="en-US" altLang="zh-CN" sz="2800" kern="100" spc="-130" dirty="0">
                <a:latin typeface="Times New Roman"/>
                <a:ea typeface="华文细黑"/>
                <a:cs typeface="Courier New"/>
              </a:rPr>
              <a:t>)</a:t>
            </a:r>
            <a:r>
              <a:rPr lang="en-US" altLang="zh-CN" sz="2800" i="1" kern="100" spc="-130" dirty="0">
                <a:latin typeface="Times New Roman"/>
                <a:ea typeface="华文细黑"/>
                <a:cs typeface="Courier New"/>
              </a:rPr>
              <a:t>O</a:t>
            </a:r>
            <a:r>
              <a:rPr lang="zh-CN" altLang="zh-CN" sz="2800" kern="100" spc="-130" dirty="0">
                <a:latin typeface="Times New Roman"/>
                <a:ea typeface="华文细黑"/>
                <a:cs typeface="Times New Roman"/>
              </a:rPr>
              <a:t>，过点</a:t>
            </a:r>
            <a:r>
              <a:rPr lang="en-US" altLang="zh-CN" sz="2800" i="1" kern="100" spc="-130" dirty="0">
                <a:latin typeface="Times New Roman"/>
                <a:ea typeface="华文细黑"/>
                <a:cs typeface="Courier New"/>
              </a:rPr>
              <a:t>O</a:t>
            </a:r>
            <a:r>
              <a:rPr lang="zh-CN" altLang="zh-CN" sz="2800" kern="100" spc="-130" dirty="0">
                <a:latin typeface="Times New Roman"/>
                <a:ea typeface="华文细黑"/>
                <a:cs typeface="Times New Roman"/>
              </a:rPr>
              <a:t>作另一条直线的平行线</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如过点</a:t>
            </a:r>
            <a:r>
              <a:rPr lang="en-US" altLang="zh-CN" sz="2800" i="1" kern="100" spc="-130" dirty="0">
                <a:latin typeface="Times New Roman"/>
                <a:ea typeface="华文细黑"/>
                <a:cs typeface="Courier New"/>
              </a:rPr>
              <a:t>O</a:t>
            </a:r>
            <a:r>
              <a:rPr lang="zh-CN" altLang="zh-CN" sz="2800" kern="100" spc="-130" dirty="0">
                <a:latin typeface="Times New Roman"/>
                <a:ea typeface="华文细黑"/>
                <a:cs typeface="Times New Roman"/>
              </a:rPr>
              <a:t>作</a:t>
            </a:r>
            <a:r>
              <a:rPr lang="en-US" altLang="zh-CN" sz="2800" i="1" kern="100" spc="-130" dirty="0" err="1">
                <a:latin typeface="Times New Roman"/>
                <a:ea typeface="华文细黑"/>
                <a:cs typeface="Courier New"/>
              </a:rPr>
              <a:t>a</a:t>
            </a:r>
            <a:r>
              <a:rPr lang="en-US" altLang="zh-CN" sz="2800" kern="100" spc="-900" dirty="0" err="1">
                <a:latin typeface="宋体"/>
                <a:ea typeface="华文细黑"/>
                <a:cs typeface="Times New Roman"/>
              </a:rPr>
              <a:t>′</a:t>
            </a:r>
            <a:r>
              <a:rPr lang="en-US" altLang="zh-CN" sz="2800" kern="100" spc="-130" dirty="0" err="1">
                <a:latin typeface="宋体"/>
                <a:ea typeface="华文细黑"/>
                <a:cs typeface="Times New Roman"/>
              </a:rPr>
              <a:t>∥</a:t>
            </a:r>
            <a:r>
              <a:rPr lang="en-US" altLang="zh-CN" sz="2800" i="1" kern="100" spc="-130" dirty="0" err="1">
                <a:latin typeface="Times New Roman"/>
                <a:ea typeface="华文细黑"/>
                <a:cs typeface="Courier New"/>
              </a:rPr>
              <a:t>a</a:t>
            </a:r>
            <a:r>
              <a:rPr lang="en-US" altLang="zh-CN" sz="2800" kern="100" spc="-130" dirty="0">
                <a:latin typeface="Times New Roman"/>
                <a:ea typeface="华文细黑"/>
                <a:cs typeface="Courier New"/>
              </a:rPr>
              <a:t>)</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则两条直线相交所成的锐角</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或直角</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为异面直线所成的角</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如</a:t>
            </a:r>
            <a:r>
              <a:rPr lang="en-US" altLang="zh-CN" sz="2800" i="1" kern="100" spc="-130" dirty="0">
                <a:latin typeface="Times New Roman"/>
                <a:ea typeface="华文细黑"/>
                <a:cs typeface="Courier New"/>
              </a:rPr>
              <a:t>b</a:t>
            </a:r>
            <a:r>
              <a:rPr lang="zh-CN" altLang="zh-CN" sz="2800" kern="100" spc="-130" dirty="0">
                <a:latin typeface="Times New Roman"/>
                <a:ea typeface="华文细黑"/>
                <a:cs typeface="Times New Roman"/>
              </a:rPr>
              <a:t>与</a:t>
            </a:r>
            <a:r>
              <a:rPr lang="en-US" altLang="zh-CN" sz="2800" i="1" kern="100" spc="-130" dirty="0">
                <a:latin typeface="Times New Roman"/>
                <a:ea typeface="华文细黑"/>
                <a:cs typeface="Courier New"/>
              </a:rPr>
              <a:t>a</a:t>
            </a:r>
            <a:r>
              <a:rPr lang="en-US" altLang="zh-CN" sz="2800" kern="100" spc="-900" dirty="0">
                <a:latin typeface="宋体"/>
                <a:ea typeface="华文细黑"/>
                <a:cs typeface="Times New Roman"/>
              </a:rPr>
              <a:t>′</a:t>
            </a:r>
            <a:r>
              <a:rPr lang="zh-CN" altLang="zh-CN" sz="2800" kern="100" spc="-130" dirty="0">
                <a:latin typeface="Times New Roman"/>
                <a:ea typeface="华文细黑"/>
                <a:cs typeface="Times New Roman"/>
              </a:rPr>
              <a:t>所成的角</a:t>
            </a:r>
            <a:r>
              <a:rPr lang="en-US" altLang="zh-CN" sz="2800" kern="100" spc="-130" dirty="0">
                <a:latin typeface="Times New Roman"/>
                <a:ea typeface="华文细黑"/>
                <a:cs typeface="Courier New"/>
              </a:rPr>
              <a:t>)</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然后通过解三角形等方法求角</a:t>
            </a:r>
            <a:r>
              <a:rPr lang="en-US" altLang="zh-CN" sz="2800" kern="100" spc="-130" dirty="0">
                <a:latin typeface="Times New Roman"/>
                <a:ea typeface="华文细黑"/>
                <a:cs typeface="Courier New"/>
              </a:rPr>
              <a:t>(</a:t>
            </a:r>
            <a:r>
              <a:rPr lang="zh-CN" altLang="zh-CN" sz="2800" kern="100" spc="-130" dirty="0">
                <a:latin typeface="Times New Roman"/>
                <a:ea typeface="华文细黑"/>
                <a:cs typeface="Times New Roman"/>
              </a:rPr>
              <a:t>如图</a:t>
            </a:r>
            <a:r>
              <a:rPr lang="en-US" altLang="zh-CN" sz="2800" kern="100" spc="-130" dirty="0">
                <a:latin typeface="Times New Roman"/>
                <a:ea typeface="华文细黑"/>
                <a:cs typeface="Courier New"/>
              </a:rPr>
              <a:t>).</a:t>
            </a:r>
            <a:endParaRPr lang="zh-CN" altLang="zh-CN" sz="2800" kern="100" spc="-130" dirty="0">
              <a:effectLst/>
              <a:latin typeface="宋体"/>
              <a:cs typeface="Courier New"/>
            </a:endParaRPr>
          </a:p>
        </p:txBody>
      </p:sp>
      <p:pic>
        <p:nvPicPr>
          <p:cNvPr id="14" name="图片 13" descr="BB"/>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91947" y="2071167"/>
            <a:ext cx="4392488" cy="1896388"/>
          </a:xfrm>
          <a:prstGeom prst="rect">
            <a:avLst/>
          </a:prstGeom>
          <a:noFill/>
          <a:ln>
            <a:noFill/>
          </a:ln>
        </p:spPr>
      </p:pic>
      <p:pic>
        <p:nvPicPr>
          <p:cNvPr id="15" name="图片 14" descr="RJ2-3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0" r="3067"/>
          <a:stretch/>
        </p:blipFill>
        <p:spPr bwMode="auto">
          <a:xfrm>
            <a:off x="8877300" y="3957924"/>
            <a:ext cx="2916891" cy="2467631"/>
          </a:xfrm>
          <a:prstGeom prst="rect">
            <a:avLst/>
          </a:prstGeom>
          <a:noFill/>
          <a:ln>
            <a:noFill/>
          </a:ln>
        </p:spPr>
      </p:pic>
    </p:spTree>
    <p:extLst>
      <p:ext uri="{BB962C8B-B14F-4D97-AF65-F5344CB8AC3E}">
        <p14:creationId xmlns:p14="http://schemas.microsoft.com/office/powerpoint/2010/main" val="2833385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592511"/>
            <a:ext cx="11412000" cy="182618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空间两条直线的位置关系的判定</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是异面直线，</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是异面直线，则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异面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相交</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zh-CN" altLang="zh-CN" sz="2800" kern="100" dirty="0">
                <a:latin typeface="Times New Roman"/>
                <a:ea typeface="华文细黑"/>
                <a:cs typeface="Times New Roman"/>
              </a:rPr>
              <a:t>平行、相交或异面</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77998" y="2355007"/>
            <a:ext cx="7416000" cy="418734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可借助长方体来判断</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kern="100" dirty="0">
                <a:latin typeface="Times New Roman"/>
                <a:ea typeface="华文细黑"/>
                <a:cs typeface="Times New Roman"/>
              </a:rPr>
              <a:t>如图，在长方体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是异面直线，</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是异面直线</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37000"/>
              </a:lnSpc>
              <a:spcAft>
                <a:spcPts val="0"/>
              </a:spcAft>
              <a:tabLst>
                <a:tab pos="2070735" algn="l"/>
              </a:tabLst>
            </a:pPr>
            <a:r>
              <a:rPr lang="zh-CN" altLang="zh-CN" sz="2800" kern="100" dirty="0" smtClean="0">
                <a:latin typeface="Times New Roman"/>
                <a:ea typeface="华文细黑"/>
                <a:cs typeface="Times New Roman"/>
              </a:rPr>
              <a:t>则</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可以是长方体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DD</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p>
          <a:p>
            <a:pPr algn="just">
              <a:lnSpc>
                <a:spcPct val="137000"/>
              </a:lnSpc>
              <a:spcAft>
                <a:spcPts val="0"/>
              </a:spcAft>
              <a:tabLst>
                <a:tab pos="2070735" algn="l"/>
              </a:tabLst>
            </a:pPr>
            <a:r>
              <a:rPr lang="zh-CN" altLang="zh-CN" sz="2800" kern="100" dirty="0" smtClean="0">
                <a:latin typeface="Times New Roman"/>
                <a:ea typeface="华文细黑"/>
                <a:cs typeface="Times New Roman"/>
              </a:rPr>
              <a:t>故</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可以平行、相交或异面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RJ2-32"/>
          <p:cNvPicPr/>
          <p:nvPr/>
        </p:nvPicPr>
        <p:blipFill rotWithShape="1">
          <a:blip r:embed="rId2" cstate="print">
            <a:extLst>
              <a:ext uri="{28A0092B-C50C-407E-A947-70E740481C1C}">
                <a14:useLocalDpi xmlns:a14="http://schemas.microsoft.com/office/drawing/2010/main" val="0"/>
              </a:ext>
            </a:extLst>
          </a:blip>
          <a:srcRect r="1192"/>
          <a:stretch/>
        </p:blipFill>
        <p:spPr bwMode="auto">
          <a:xfrm>
            <a:off x="7841624" y="3025844"/>
            <a:ext cx="3948376" cy="2689156"/>
          </a:xfrm>
          <a:prstGeom prst="rect">
            <a:avLst/>
          </a:prstGeom>
          <a:noFill/>
          <a:ln>
            <a:noFill/>
          </a:ln>
        </p:spPr>
      </p:pic>
      <p:sp>
        <p:nvSpPr>
          <p:cNvPr id="2" name="矩形 1"/>
          <p:cNvSpPr/>
          <p:nvPr/>
        </p:nvSpPr>
        <p:spPr>
          <a:xfrm>
            <a:off x="10827052" y="133203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b="1" dirty="0">
              <a:solidFill>
                <a:srgbClr val="C00000"/>
              </a:solidFill>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blinds(horizontal)">
                                      <p:cBhvr>
                                        <p:cTn id="12" dur="500"/>
                                        <p:tgtEl>
                                          <p:spTgt spid="18">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8">
                                            <p:txEl>
                                              <p:pRg st="2" end="2"/>
                                            </p:txEl>
                                          </p:spTgt>
                                        </p:tgtEl>
                                        <p:attrNameLst>
                                          <p:attrName>style.visibility</p:attrName>
                                        </p:attrNameLst>
                                      </p:cBhvr>
                                      <p:to>
                                        <p:strVal val="visible"/>
                                      </p:to>
                                    </p:set>
                                    <p:animEffect transition="in" filter="blinds(horizontal)">
                                      <p:cBhvr>
                                        <p:cTn id="20" dur="500"/>
                                        <p:tgtEl>
                                          <p:spTgt spid="1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8">
                                            <p:txEl>
                                              <p:pRg st="3" end="3"/>
                                            </p:txEl>
                                          </p:spTgt>
                                        </p:tgtEl>
                                        <p:attrNameLst>
                                          <p:attrName>style.visibility</p:attrName>
                                        </p:attrNameLst>
                                      </p:cBhvr>
                                      <p:to>
                                        <p:strVal val="visible"/>
                                      </p:to>
                                    </p:set>
                                    <p:animEffect transition="in" filter="blinds(horizontal)">
                                      <p:cBhvr>
                                        <p:cTn id="25" dur="500"/>
                                        <p:tgtEl>
                                          <p:spTgt spid="18">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18">
                                            <p:txEl>
                                              <p:pRg st="0" end="0"/>
                                            </p:txEl>
                                          </p:spTgt>
                                        </p:tgtEl>
                                      </p:cBhvr>
                                    </p:animEffect>
                                    <p:set>
                                      <p:cBhvr>
                                        <p:cTn id="35" dur="1" fill="hold">
                                          <p:stCondLst>
                                            <p:cond delay="499"/>
                                          </p:stCondLst>
                                        </p:cTn>
                                        <p:tgtEl>
                                          <p:spTgt spid="18">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8">
                                            <p:txEl>
                                              <p:pRg st="1" end="1"/>
                                            </p:txEl>
                                          </p:spTgt>
                                        </p:tgtEl>
                                      </p:cBhvr>
                                    </p:animEffect>
                                    <p:set>
                                      <p:cBhvr>
                                        <p:cTn id="38" dur="1" fill="hold">
                                          <p:stCondLst>
                                            <p:cond delay="499"/>
                                          </p:stCondLst>
                                        </p:cTn>
                                        <p:tgtEl>
                                          <p:spTgt spid="18">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8">
                                            <p:txEl>
                                              <p:pRg st="2" end="2"/>
                                            </p:txEl>
                                          </p:spTgt>
                                        </p:tgtEl>
                                      </p:cBhvr>
                                    </p:animEffect>
                                    <p:set>
                                      <p:cBhvr>
                                        <p:cTn id="41" dur="1" fill="hold">
                                          <p:stCondLst>
                                            <p:cond delay="499"/>
                                          </p:stCondLst>
                                        </p:cTn>
                                        <p:tgtEl>
                                          <p:spTgt spid="18">
                                            <p:txEl>
                                              <p:pRg st="2" end="2"/>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8">
                                            <p:txEl>
                                              <p:pRg st="3" end="3"/>
                                            </p:txEl>
                                          </p:spTgt>
                                        </p:tgtEl>
                                      </p:cBhvr>
                                    </p:animEffect>
                                    <p:set>
                                      <p:cBhvr>
                                        <p:cTn id="44" dur="1" fill="hold">
                                          <p:stCondLst>
                                            <p:cond delay="499"/>
                                          </p:stCondLst>
                                        </p:cTn>
                                        <p:tgtEl>
                                          <p:spTgt spid="18">
                                            <p:txEl>
                                              <p:pRg st="3" end="3"/>
                                            </p:txEl>
                                          </p:spTgt>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
                                        </p:tgtEl>
                                      </p:cBhvr>
                                    </p:animEffect>
                                    <p:set>
                                      <p:cBhvr>
                                        <p:cTn id="5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8" grpId="0" build="allAtOnce"/>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639119"/>
            <a:ext cx="12190413" cy="324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334566" y="1863826"/>
            <a:ext cx="11517425"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判定两条直线平行与相交可用平面几何的方法去判断，而两条直线平行也可以用公理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判断</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判定两条直线是异面直线有定义法和排除法，由于使用定义判断不方便，故常用排除法，即说明这两条直线不平行、不相交，则它们异面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612603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如图所示，在正方体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中，判断下列直线的位置关系：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与直线</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________.</a:t>
            </a:r>
            <a:endParaRPr lang="zh-CN" altLang="zh-CN" sz="2800" kern="100" dirty="0">
              <a:effectLst/>
              <a:latin typeface="宋体"/>
              <a:cs typeface="Courier New"/>
            </a:endParaRPr>
          </a:p>
        </p:txBody>
      </p:sp>
      <p:pic>
        <p:nvPicPr>
          <p:cNvPr id="20" name="图片 19" descr="F:\2016赵瑊\同步\数学\创新 人A必修2\word\RJ2-33.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8269824" y="1000572"/>
            <a:ext cx="3520175" cy="3426911"/>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233983" y="7318"/>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endParaRPr lang="zh-CN" altLang="zh-CN" sz="28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2881839826"/>
              </p:ext>
            </p:extLst>
          </p:nvPr>
        </p:nvGraphicFramePr>
        <p:xfrm>
          <a:off x="353616" y="827981"/>
          <a:ext cx="11492705" cy="3200400"/>
        </p:xfrm>
        <a:graphic>
          <a:graphicData uri="http://schemas.openxmlformats.org/drawingml/2006/table">
            <a:tbl>
              <a:tblPr/>
              <a:tblGrid>
                <a:gridCol w="835521"/>
                <a:gridCol w="864096"/>
                <a:gridCol w="9793088"/>
              </a:tblGrid>
              <a:tr h="0">
                <a:tc>
                  <a:txBody>
                    <a:bodyPr/>
                    <a:lstStyle/>
                    <a:p>
                      <a:pPr algn="ctr">
                        <a:lnSpc>
                          <a:spcPct val="150000"/>
                        </a:lnSpc>
                        <a:spcAft>
                          <a:spcPts val="0"/>
                        </a:spcAft>
                        <a:tabLst>
                          <a:tab pos="2070735" algn="l"/>
                        </a:tabLst>
                      </a:pPr>
                      <a:r>
                        <a:rPr lang="zh-CN" sz="2800" kern="100" spc="-110" baseline="0" dirty="0">
                          <a:effectLst/>
                          <a:latin typeface="Times New Roman"/>
                          <a:ea typeface="华文细黑"/>
                          <a:cs typeface="Times New Roman"/>
                        </a:rPr>
                        <a:t>序号</a:t>
                      </a:r>
                      <a:endParaRPr lang="zh-CN" sz="2800" kern="100" spc="-11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spc="-110" baseline="0" dirty="0">
                          <a:effectLst/>
                          <a:latin typeface="Times New Roman"/>
                          <a:ea typeface="华文细黑"/>
                          <a:cs typeface="Times New Roman"/>
                        </a:rPr>
                        <a:t>结论</a:t>
                      </a:r>
                      <a:endParaRPr lang="zh-CN" sz="2800" kern="100" spc="-11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理由</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(1)</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spc="-110" baseline="0">
                          <a:effectLst/>
                          <a:latin typeface="Times New Roman"/>
                          <a:ea typeface="华文细黑"/>
                          <a:cs typeface="Times New Roman"/>
                        </a:rPr>
                        <a:t>平行</a:t>
                      </a:r>
                      <a:endParaRPr lang="zh-CN" sz="2800" kern="100" spc="-11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spc="-110" dirty="0">
                          <a:effectLst/>
                          <a:latin typeface="Times New Roman"/>
                          <a:ea typeface="华文细黑"/>
                          <a:cs typeface="Times New Roman"/>
                        </a:rPr>
                        <a:t>因为</a:t>
                      </a:r>
                      <a:r>
                        <a:rPr lang="en-US" sz="2800" i="1" kern="100" spc="-110" dirty="0" err="1">
                          <a:effectLst/>
                          <a:latin typeface="Times New Roman"/>
                          <a:ea typeface="华文细黑"/>
                          <a:cs typeface="Courier New"/>
                        </a:rPr>
                        <a:t>A</a:t>
                      </a:r>
                      <a:r>
                        <a:rPr lang="en-US" sz="2800" kern="100" spc="-110" baseline="-25000" dirty="0" err="1">
                          <a:effectLst/>
                          <a:latin typeface="Times New Roman"/>
                          <a:ea typeface="华文细黑"/>
                          <a:cs typeface="Courier New"/>
                        </a:rPr>
                        <a:t>1</a:t>
                      </a:r>
                      <a:r>
                        <a:rPr lang="en-US" sz="2800" i="1" kern="100" spc="-110" dirty="0" err="1">
                          <a:effectLst/>
                          <a:latin typeface="Times New Roman"/>
                          <a:ea typeface="华文细黑"/>
                          <a:cs typeface="Courier New"/>
                        </a:rPr>
                        <a:t>D</a:t>
                      </a:r>
                      <a:r>
                        <a:rPr lang="en-US" sz="2800" kern="100" spc="-110" baseline="-25000" dirty="0" err="1">
                          <a:effectLst/>
                          <a:latin typeface="Times New Roman"/>
                          <a:ea typeface="华文细黑"/>
                          <a:cs typeface="Courier New"/>
                        </a:rPr>
                        <a:t>1</a:t>
                      </a:r>
                      <a:r>
                        <a:rPr lang="zh-CN" sz="2800" kern="100" spc="-110" dirty="0">
                          <a:effectLst/>
                          <a:latin typeface="Times New Roman"/>
                          <a:ea typeface="GBK_S"/>
                          <a:cs typeface="Times New Roman"/>
                        </a:rPr>
                        <a:t>綊</a:t>
                      </a:r>
                      <a:r>
                        <a:rPr lang="en-US" sz="2800" i="1" kern="100" spc="-110" dirty="0">
                          <a:effectLst/>
                          <a:latin typeface="Times New Roman"/>
                          <a:ea typeface="华文细黑"/>
                          <a:cs typeface="Courier New"/>
                        </a:rPr>
                        <a:t>BC</a:t>
                      </a:r>
                      <a:r>
                        <a:rPr lang="zh-CN" sz="2800" kern="100" spc="-900" baseline="0" dirty="0">
                          <a:effectLst/>
                          <a:latin typeface="Times New Roman"/>
                          <a:ea typeface="华文细黑"/>
                          <a:cs typeface="Times New Roman"/>
                        </a:rPr>
                        <a:t>，</a:t>
                      </a:r>
                      <a:r>
                        <a:rPr lang="zh-CN" sz="2800" kern="100" spc="-110" dirty="0">
                          <a:effectLst/>
                          <a:latin typeface="Times New Roman"/>
                          <a:ea typeface="华文细黑"/>
                          <a:cs typeface="Times New Roman"/>
                        </a:rPr>
                        <a:t>所以四边形</a:t>
                      </a:r>
                      <a:r>
                        <a:rPr lang="en-US" sz="2800" i="1" kern="100" spc="-110" dirty="0" err="1">
                          <a:effectLst/>
                          <a:latin typeface="Times New Roman"/>
                          <a:ea typeface="华文细黑"/>
                          <a:cs typeface="Courier New"/>
                        </a:rPr>
                        <a:t>A</a:t>
                      </a:r>
                      <a:r>
                        <a:rPr lang="en-US" sz="2800" kern="100" spc="-110" baseline="-25000" dirty="0" err="1">
                          <a:effectLst/>
                          <a:latin typeface="Times New Roman"/>
                          <a:ea typeface="华文细黑"/>
                          <a:cs typeface="Courier New"/>
                        </a:rPr>
                        <a:t>1</a:t>
                      </a:r>
                      <a:r>
                        <a:rPr lang="en-US" sz="2800" i="1" kern="100" spc="-110" dirty="0" err="1">
                          <a:effectLst/>
                          <a:latin typeface="Times New Roman"/>
                          <a:ea typeface="华文细黑"/>
                          <a:cs typeface="Courier New"/>
                        </a:rPr>
                        <a:t>BCD</a:t>
                      </a:r>
                      <a:r>
                        <a:rPr lang="en-US" sz="2800" kern="100" spc="-110" baseline="-25000" dirty="0" err="1">
                          <a:effectLst/>
                          <a:latin typeface="Times New Roman"/>
                          <a:ea typeface="华文细黑"/>
                          <a:cs typeface="Courier New"/>
                        </a:rPr>
                        <a:t>1</a:t>
                      </a:r>
                      <a:r>
                        <a:rPr lang="zh-CN" sz="2800" kern="100" spc="-110" dirty="0">
                          <a:effectLst/>
                          <a:latin typeface="Times New Roman"/>
                          <a:ea typeface="华文细黑"/>
                          <a:cs typeface="Times New Roman"/>
                        </a:rPr>
                        <a:t>为平行四边形</a:t>
                      </a:r>
                      <a:r>
                        <a:rPr lang="zh-CN" sz="2800" kern="100" spc="-900" baseline="0" dirty="0">
                          <a:effectLst/>
                          <a:latin typeface="Times New Roman"/>
                          <a:ea typeface="华文细黑"/>
                          <a:cs typeface="Times New Roman"/>
                        </a:rPr>
                        <a:t>，</a:t>
                      </a:r>
                      <a:r>
                        <a:rPr lang="zh-CN" sz="2800" kern="100" spc="-110" dirty="0">
                          <a:effectLst/>
                          <a:latin typeface="Times New Roman"/>
                          <a:ea typeface="华文细黑"/>
                          <a:cs typeface="Times New Roman"/>
                        </a:rPr>
                        <a:t>所以</a:t>
                      </a:r>
                      <a:r>
                        <a:rPr lang="en-US" sz="2800" i="1" kern="100" spc="-110" dirty="0" err="1">
                          <a:effectLst/>
                          <a:latin typeface="Times New Roman"/>
                          <a:ea typeface="华文细黑"/>
                          <a:cs typeface="Courier New"/>
                        </a:rPr>
                        <a:t>A</a:t>
                      </a:r>
                      <a:r>
                        <a:rPr lang="en-US" sz="2800" kern="100" spc="-110" baseline="-25000" dirty="0" err="1">
                          <a:effectLst/>
                          <a:latin typeface="Times New Roman"/>
                          <a:ea typeface="华文细黑"/>
                          <a:cs typeface="Courier New"/>
                        </a:rPr>
                        <a:t>1</a:t>
                      </a:r>
                      <a:r>
                        <a:rPr lang="en-US" sz="2800" i="1" kern="100" spc="-110" dirty="0" err="1">
                          <a:effectLst/>
                          <a:latin typeface="Times New Roman"/>
                          <a:ea typeface="华文细黑"/>
                          <a:cs typeface="Courier New"/>
                        </a:rPr>
                        <a:t>B</a:t>
                      </a:r>
                      <a:r>
                        <a:rPr lang="en-US" sz="2800" kern="100" spc="-110" dirty="0" err="1">
                          <a:effectLst/>
                          <a:latin typeface="宋体"/>
                          <a:ea typeface="华文细黑"/>
                          <a:cs typeface="Times New Roman"/>
                        </a:rPr>
                        <a:t>∥</a:t>
                      </a:r>
                      <a:r>
                        <a:rPr lang="en-US" sz="2800" i="1" kern="100" spc="-110" dirty="0" err="1">
                          <a:effectLst/>
                          <a:latin typeface="Times New Roman"/>
                          <a:ea typeface="华文细黑"/>
                          <a:cs typeface="Courier New"/>
                        </a:rPr>
                        <a:t>D</a:t>
                      </a:r>
                      <a:r>
                        <a:rPr lang="en-US" sz="2800" kern="100" spc="-110" baseline="-25000" dirty="0" err="1">
                          <a:effectLst/>
                          <a:latin typeface="Times New Roman"/>
                          <a:ea typeface="华文细黑"/>
                          <a:cs typeface="Courier New"/>
                        </a:rPr>
                        <a:t>1</a:t>
                      </a:r>
                      <a:r>
                        <a:rPr lang="en-US" sz="2800" i="1" kern="100" spc="-110" dirty="0" err="1">
                          <a:effectLst/>
                          <a:latin typeface="Times New Roman"/>
                          <a:ea typeface="华文细黑"/>
                          <a:cs typeface="Courier New"/>
                        </a:rPr>
                        <a:t>C</a:t>
                      </a:r>
                      <a:endParaRPr lang="zh-CN" sz="2800" kern="100" spc="-11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(2)</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spc="-110" baseline="0">
                          <a:effectLst/>
                          <a:latin typeface="Times New Roman"/>
                          <a:ea typeface="华文细黑"/>
                          <a:cs typeface="Times New Roman"/>
                        </a:rPr>
                        <a:t>异面</a:t>
                      </a:r>
                      <a:endParaRPr lang="zh-CN" sz="2800" kern="100" spc="-11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A</a:t>
                      </a:r>
                      <a:r>
                        <a:rPr lang="en-US" sz="2800" kern="100" baseline="-25000">
                          <a:effectLst/>
                          <a:latin typeface="Times New Roman"/>
                          <a:ea typeface="华文细黑"/>
                          <a:cs typeface="Courier New"/>
                        </a:rPr>
                        <a:t>1</a:t>
                      </a:r>
                      <a:r>
                        <a:rPr lang="en-US" sz="2800" i="1" kern="100">
                          <a:effectLst/>
                          <a:latin typeface="Times New Roman"/>
                          <a:ea typeface="华文细黑"/>
                          <a:cs typeface="Courier New"/>
                        </a:rPr>
                        <a:t>B</a:t>
                      </a:r>
                      <a:r>
                        <a:rPr lang="zh-CN" sz="2800" kern="100">
                          <a:effectLst/>
                          <a:latin typeface="Times New Roman"/>
                          <a:ea typeface="华文细黑"/>
                          <a:cs typeface="Times New Roman"/>
                        </a:rPr>
                        <a:t>与</a:t>
                      </a:r>
                      <a:r>
                        <a:rPr lang="en-US" sz="2800" i="1" kern="100">
                          <a:effectLst/>
                          <a:latin typeface="Times New Roman"/>
                          <a:ea typeface="华文细黑"/>
                          <a:cs typeface="Courier New"/>
                        </a:rPr>
                        <a:t>B</a:t>
                      </a:r>
                      <a:r>
                        <a:rPr lang="en-US" sz="2800" kern="100" baseline="-25000">
                          <a:effectLst/>
                          <a:latin typeface="Times New Roman"/>
                          <a:ea typeface="华文细黑"/>
                          <a:cs typeface="Courier New"/>
                        </a:rPr>
                        <a:t>1</a:t>
                      </a:r>
                      <a:r>
                        <a:rPr lang="en-US" sz="2800" i="1" kern="100">
                          <a:effectLst/>
                          <a:latin typeface="Times New Roman"/>
                          <a:ea typeface="华文细黑"/>
                          <a:cs typeface="Courier New"/>
                        </a:rPr>
                        <a:t>C</a:t>
                      </a:r>
                      <a:r>
                        <a:rPr lang="zh-CN" sz="2800" kern="100">
                          <a:effectLst/>
                          <a:latin typeface="Times New Roman"/>
                          <a:ea typeface="华文细黑"/>
                          <a:cs typeface="Times New Roman"/>
                        </a:rPr>
                        <a:t>不同在任何一个平面内</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(3)</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spc="-110" baseline="0">
                          <a:effectLst/>
                          <a:latin typeface="Times New Roman"/>
                          <a:ea typeface="华文细黑"/>
                          <a:cs typeface="Times New Roman"/>
                        </a:rPr>
                        <a:t>相交</a:t>
                      </a:r>
                      <a:endParaRPr lang="zh-CN" sz="2800" kern="100" spc="-11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华文细黑"/>
                          <a:cs typeface="Courier New"/>
                        </a:rPr>
                        <a:t>D</a:t>
                      </a:r>
                      <a:r>
                        <a:rPr lang="en-US" sz="2800" kern="100" baseline="-25000">
                          <a:effectLst/>
                          <a:latin typeface="Times New Roman"/>
                          <a:ea typeface="华文细黑"/>
                          <a:cs typeface="Courier New"/>
                        </a:rPr>
                        <a:t>1</a:t>
                      </a:r>
                      <a:r>
                        <a:rPr lang="en-US" sz="2800" i="1" kern="100">
                          <a:effectLst/>
                          <a:latin typeface="Times New Roman"/>
                          <a:ea typeface="华文细黑"/>
                          <a:cs typeface="Courier New"/>
                        </a:rPr>
                        <a:t>D</a:t>
                      </a:r>
                      <a:r>
                        <a:rPr lang="en-US" sz="2800" kern="100">
                          <a:effectLst/>
                          <a:latin typeface="宋体"/>
                          <a:ea typeface="华文细黑"/>
                          <a:cs typeface="Times New Roman"/>
                        </a:rPr>
                        <a:t>∩</a:t>
                      </a:r>
                      <a:r>
                        <a:rPr lang="en-US" sz="2800" i="1" kern="100">
                          <a:effectLst/>
                          <a:latin typeface="Times New Roman"/>
                          <a:ea typeface="华文细黑"/>
                          <a:cs typeface="Courier New"/>
                        </a:rPr>
                        <a:t>D</a:t>
                      </a:r>
                      <a:r>
                        <a:rPr lang="en-US" sz="2800" kern="100" baseline="-25000">
                          <a:effectLst/>
                          <a:latin typeface="Times New Roman"/>
                          <a:ea typeface="华文细黑"/>
                          <a:cs typeface="Courier New"/>
                        </a:rPr>
                        <a:t>1</a:t>
                      </a:r>
                      <a:r>
                        <a:rPr lang="en-US" sz="2800" i="1" kern="100">
                          <a:effectLst/>
                          <a:latin typeface="Times New Roman"/>
                          <a:ea typeface="华文细黑"/>
                          <a:cs typeface="Courier New"/>
                        </a:rPr>
                        <a:t>C</a:t>
                      </a:r>
                      <a:r>
                        <a:rPr lang="zh-CN" sz="2800" kern="100">
                          <a:effectLst/>
                          <a:latin typeface="Times New Roman"/>
                          <a:ea typeface="华文细黑"/>
                          <a:cs typeface="Times New Roman"/>
                        </a:rPr>
                        <a:t>＝</a:t>
                      </a:r>
                      <a:r>
                        <a:rPr lang="en-US" sz="2800" i="1" kern="100">
                          <a:effectLst/>
                          <a:latin typeface="Times New Roman"/>
                          <a:ea typeface="华文细黑"/>
                          <a:cs typeface="Courier New"/>
                        </a:rPr>
                        <a:t>D</a:t>
                      </a:r>
                      <a:r>
                        <a:rPr lang="en-US" sz="2800" kern="100" baseline="-25000">
                          <a:effectLst/>
                          <a:latin typeface="Times New Roman"/>
                          <a:ea typeface="华文细黑"/>
                          <a:cs typeface="Courier New"/>
                        </a:rPr>
                        <a:t>1</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800" kern="100">
                          <a:effectLst/>
                          <a:latin typeface="Times New Roman"/>
                          <a:ea typeface="华文细黑"/>
                          <a:cs typeface="Courier New"/>
                        </a:rPr>
                        <a:t>(4)</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spc="-110" baseline="0" dirty="0">
                          <a:effectLst/>
                          <a:latin typeface="Times New Roman"/>
                          <a:ea typeface="华文细黑"/>
                          <a:cs typeface="Times New Roman"/>
                        </a:rPr>
                        <a:t>异面</a:t>
                      </a:r>
                      <a:endParaRPr lang="zh-CN" sz="2800" kern="100" spc="-11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dirty="0">
                          <a:effectLst/>
                          <a:latin typeface="Times New Roman"/>
                          <a:ea typeface="华文细黑"/>
                          <a:cs typeface="Courier New"/>
                        </a:rPr>
                        <a:t>AB</a:t>
                      </a:r>
                      <a:r>
                        <a:rPr lang="zh-CN" sz="2800" kern="100" dirty="0">
                          <a:effectLst/>
                          <a:latin typeface="Times New Roman"/>
                          <a:ea typeface="华文细黑"/>
                          <a:cs typeface="Times New Roman"/>
                        </a:rPr>
                        <a:t>与</a:t>
                      </a:r>
                      <a:r>
                        <a:rPr lang="en-US" sz="2800" i="1" kern="100" dirty="0" err="1">
                          <a:effectLst/>
                          <a:latin typeface="Times New Roman"/>
                          <a:ea typeface="华文细黑"/>
                          <a:cs typeface="Courier New"/>
                        </a:rPr>
                        <a:t>B</a:t>
                      </a:r>
                      <a:r>
                        <a:rPr lang="en-US" sz="2800" kern="100" baseline="-25000" dirty="0" err="1">
                          <a:effectLst/>
                          <a:latin typeface="Times New Roman"/>
                          <a:ea typeface="华文细黑"/>
                          <a:cs typeface="Courier New"/>
                        </a:rPr>
                        <a:t>1</a:t>
                      </a:r>
                      <a:r>
                        <a:rPr lang="en-US" sz="2800" i="1" kern="100" dirty="0" err="1">
                          <a:effectLst/>
                          <a:latin typeface="Times New Roman"/>
                          <a:ea typeface="华文细黑"/>
                          <a:cs typeface="Courier New"/>
                        </a:rPr>
                        <a:t>C</a:t>
                      </a:r>
                      <a:r>
                        <a:rPr lang="zh-CN" sz="2800" kern="100" dirty="0">
                          <a:effectLst/>
                          <a:latin typeface="Times New Roman"/>
                          <a:ea typeface="华文细黑"/>
                          <a:cs typeface="Times New Roman"/>
                        </a:rPr>
                        <a:t>不同在任何一个平面内</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233983" y="4062327"/>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平行</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异</a:t>
            </a:r>
            <a:r>
              <a:rPr lang="zh-CN" altLang="zh-CN" sz="2800" kern="100" dirty="0" smtClean="0">
                <a:latin typeface="Times New Roman"/>
                <a:ea typeface="华文细黑"/>
                <a:cs typeface="Times New Roman"/>
              </a:rPr>
              <a:t>面</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smtClean="0">
                <a:latin typeface="Times New Roman"/>
                <a:ea typeface="华文细黑"/>
                <a:cs typeface="Times New Roman"/>
              </a:rPr>
              <a:t>相交</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异面</a:t>
            </a:r>
            <a:endParaRPr lang="zh-CN" altLang="zh-CN" sz="2800" kern="100" dirty="0">
              <a:effectLst/>
              <a:latin typeface="宋体"/>
              <a:cs typeface="Courier New"/>
            </a:endParaRPr>
          </a:p>
        </p:txBody>
      </p:sp>
    </p:spTree>
    <p:extLst>
      <p:ext uri="{BB962C8B-B14F-4D97-AF65-F5344CB8AC3E}">
        <p14:creationId xmlns:p14="http://schemas.microsoft.com/office/powerpoint/2010/main" val="3584152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blinds(horizontal)">
                                      <p:cBhvr>
                                        <p:cTn id="14" dur="750"/>
                                        <p:tgtEl>
                                          <p:spTgt spid="8">
                                            <p:txEl>
                                              <p:pRg st="0" end="0"/>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blinds(horizontal)">
                                      <p:cBhvr>
                                        <p:cTn id="18" dur="750"/>
                                        <p:tgtEl>
                                          <p:spTgt spid="8">
                                            <p:txEl>
                                              <p:pRg st="1" end="1"/>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750"/>
                                        <p:tgtEl>
                                          <p:spTgt spid="8">
                                            <p:txEl>
                                              <p:pRg st="2" end="2"/>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blinds(horizontal)">
                                      <p:cBhvr>
                                        <p:cTn id="26" dur="75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公理</a:t>
            </a:r>
            <a:r>
              <a:rPr lang="en-US" altLang="zh-CN" sz="2800" b="1" kern="100" dirty="0">
                <a:solidFill>
                  <a:srgbClr val="0000FF"/>
                </a:solidFill>
                <a:latin typeface="Times New Roman"/>
                <a:ea typeface="微软雅黑"/>
                <a:cs typeface="Courier New"/>
              </a:rPr>
              <a:t>4</a:t>
            </a:r>
            <a:r>
              <a:rPr lang="zh-CN" altLang="zh-CN" sz="2800" b="1" kern="100" dirty="0">
                <a:solidFill>
                  <a:srgbClr val="0000FF"/>
                </a:solidFill>
                <a:latin typeface="Times New Roman"/>
                <a:ea typeface="微软雅黑"/>
                <a:cs typeface="Times New Roman"/>
              </a:rPr>
              <a:t>、等角定理的应用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分别是长方体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的棱</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的中点，求证：四边形</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EDF</a:t>
            </a:r>
            <a:r>
              <a:rPr lang="zh-CN" altLang="zh-CN" sz="2800" kern="100" dirty="0">
                <a:latin typeface="Times New Roman"/>
                <a:ea typeface="华文细黑"/>
                <a:cs typeface="Times New Roman"/>
              </a:rPr>
              <a:t>是平行四边形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会判断空间两直线的位置关系</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理解两异面直线的定义，会求两异面直线所成的角</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能用公理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解决一些简单的相关问题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391466" y="16843"/>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DD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的中点，连接</a:t>
            </a:r>
            <a:r>
              <a:rPr lang="en-US" altLang="zh-CN" sz="2800" i="1" kern="100" dirty="0" err="1">
                <a:latin typeface="Times New Roman"/>
                <a:ea typeface="华文细黑"/>
                <a:cs typeface="Courier New"/>
              </a:rPr>
              <a:t>EQ</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是</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a:t>
            </a: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EQ</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又因为在矩形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EQ</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所以四边形</a:t>
            </a:r>
            <a:r>
              <a:rPr lang="en-US" altLang="zh-CN" sz="2800" i="1" kern="100" dirty="0" err="1">
                <a:latin typeface="Times New Roman"/>
                <a:ea typeface="华文细黑"/>
                <a:cs typeface="Courier New"/>
              </a:rPr>
              <a:t>EQC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Q</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分别是矩形</a:t>
            </a:r>
            <a:r>
              <a:rPr lang="en-US" altLang="zh-CN" sz="2800" i="1" kern="100" dirty="0" err="1">
                <a:latin typeface="Times New Roman"/>
                <a:ea typeface="华文细黑"/>
                <a:cs typeface="Courier New"/>
              </a:rPr>
              <a:t>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两边</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的中点</a:t>
            </a: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QD</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所以四边形</a:t>
            </a:r>
            <a:r>
              <a:rPr lang="en-US" altLang="zh-CN" sz="2800" i="1" kern="100" dirty="0" err="1">
                <a:latin typeface="Times New Roman"/>
                <a:ea typeface="华文细黑"/>
                <a:cs typeface="Courier New"/>
              </a:rPr>
              <a:t>DQC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Q</a:t>
            </a:r>
            <a:r>
              <a:rPr lang="zh-CN" altLang="zh-CN" sz="2800" kern="100" dirty="0">
                <a:latin typeface="Times New Roman"/>
                <a:ea typeface="GBK_S"/>
                <a:cs typeface="Times New Roman"/>
              </a:rPr>
              <a:t>綊</a:t>
            </a:r>
            <a:r>
              <a:rPr lang="en-US" altLang="zh-CN" sz="2800" i="1" kern="100" dirty="0">
                <a:latin typeface="Times New Roman"/>
                <a:ea typeface="华文细黑"/>
                <a:cs typeface="Courier New"/>
              </a:rPr>
              <a:t>FD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Q</a:t>
            </a: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a:t>
            </a:r>
            <a:r>
              <a:rPr lang="zh-CN" altLang="zh-CN" sz="2800" kern="100" dirty="0">
                <a:latin typeface="Times New Roman"/>
                <a:ea typeface="GBK_S"/>
                <a:cs typeface="Times New Roman"/>
              </a:rPr>
              <a:t>綊</a:t>
            </a:r>
            <a:r>
              <a:rPr lang="en-US" altLang="zh-CN" sz="2800" i="1" kern="100" dirty="0">
                <a:latin typeface="Times New Roman"/>
                <a:ea typeface="华文细黑"/>
                <a:cs typeface="Courier New"/>
              </a:rPr>
              <a:t>FD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所以四边形</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EDF</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2-34.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8807705" y="238710"/>
            <a:ext cx="2995761" cy="2130014"/>
          </a:xfrm>
          <a:prstGeom prst="rect">
            <a:avLst/>
          </a:prstGeom>
          <a:noFill/>
          <a:ln>
            <a:noFill/>
          </a:ln>
        </p:spPr>
      </p:pic>
    </p:spTree>
    <p:extLst>
      <p:ext uri="{BB962C8B-B14F-4D97-AF65-F5344CB8AC3E}">
        <p14:creationId xmlns:p14="http://schemas.microsoft.com/office/powerpoint/2010/main" val="139875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3">
                                            <p:txEl>
                                              <p:pRg st="1" end="1"/>
                                            </p:txEl>
                                          </p:spTgt>
                                        </p:tgtEl>
                                        <p:attrNameLst>
                                          <p:attrName>style.visibility</p:attrName>
                                        </p:attrNameLst>
                                      </p:cBhvr>
                                      <p:to>
                                        <p:strVal val="visible"/>
                                      </p:to>
                                    </p:set>
                                    <p:animEffect transition="in" filter="blinds(horizontal)">
                                      <p:cBhvr>
                                        <p:cTn id="14" dur="750"/>
                                        <p:tgtEl>
                                          <p:spTgt spid="1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3">
                                            <p:txEl>
                                              <p:pRg st="2" end="2"/>
                                            </p:txEl>
                                          </p:spTgt>
                                        </p:tgtEl>
                                        <p:attrNameLst>
                                          <p:attrName>style.visibility</p:attrName>
                                        </p:attrNameLst>
                                      </p:cBhvr>
                                      <p:to>
                                        <p:strVal val="visible"/>
                                      </p:to>
                                    </p:set>
                                    <p:animEffect transition="in" filter="blinds(horizontal)">
                                      <p:cBhvr>
                                        <p:cTn id="18" dur="750"/>
                                        <p:tgtEl>
                                          <p:spTgt spid="13">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750"/>
                                        <p:tgtEl>
                                          <p:spTgt spid="13">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3">
                                            <p:txEl>
                                              <p:pRg st="4" end="4"/>
                                            </p:txEl>
                                          </p:spTgt>
                                        </p:tgtEl>
                                        <p:attrNameLst>
                                          <p:attrName>style.visibility</p:attrName>
                                        </p:attrNameLst>
                                      </p:cBhvr>
                                      <p:to>
                                        <p:strVal val="visible"/>
                                      </p:to>
                                    </p:set>
                                    <p:animEffect transition="in" filter="blinds(horizontal)">
                                      <p:cBhvr>
                                        <p:cTn id="26" dur="750"/>
                                        <p:tgtEl>
                                          <p:spTgt spid="13">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3">
                                            <p:txEl>
                                              <p:pRg st="5" end="5"/>
                                            </p:txEl>
                                          </p:spTgt>
                                        </p:tgtEl>
                                        <p:attrNameLst>
                                          <p:attrName>style.visibility</p:attrName>
                                        </p:attrNameLst>
                                      </p:cBhvr>
                                      <p:to>
                                        <p:strVal val="visible"/>
                                      </p:to>
                                    </p:set>
                                    <p:animEffect transition="in" filter="blinds(horizontal)">
                                      <p:cBhvr>
                                        <p:cTn id="30" dur="750"/>
                                        <p:tgtEl>
                                          <p:spTgt spid="13">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3">
                                            <p:txEl>
                                              <p:pRg st="6" end="6"/>
                                            </p:txEl>
                                          </p:spTgt>
                                        </p:tgtEl>
                                        <p:attrNameLst>
                                          <p:attrName>style.visibility</p:attrName>
                                        </p:attrNameLst>
                                      </p:cBhvr>
                                      <p:to>
                                        <p:strVal val="visible"/>
                                      </p:to>
                                    </p:set>
                                    <p:animEffect transition="in" filter="blinds(horizontal)">
                                      <p:cBhvr>
                                        <p:cTn id="34" dur="750"/>
                                        <p:tgtEl>
                                          <p:spTgt spid="13">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3">
                                            <p:txEl>
                                              <p:pRg st="7" end="7"/>
                                            </p:txEl>
                                          </p:spTgt>
                                        </p:tgtEl>
                                        <p:attrNameLst>
                                          <p:attrName>style.visibility</p:attrName>
                                        </p:attrNameLst>
                                      </p:cBhvr>
                                      <p:to>
                                        <p:strVal val="visible"/>
                                      </p:to>
                                    </p:set>
                                    <p:animEffect transition="in" filter="blinds(horizontal)">
                                      <p:cBhvr>
                                        <p:cTn id="38" dur="750"/>
                                        <p:tgtEl>
                                          <p:spTgt spid="13">
                                            <p:txEl>
                                              <p:pRg st="7" end="7"/>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3">
                                            <p:txEl>
                                              <p:pRg st="8" end="8"/>
                                            </p:txEl>
                                          </p:spTgt>
                                        </p:tgtEl>
                                        <p:attrNameLst>
                                          <p:attrName>style.visibility</p:attrName>
                                        </p:attrNameLst>
                                      </p:cBhvr>
                                      <p:to>
                                        <p:strVal val="visible"/>
                                      </p:to>
                                    </p:set>
                                    <p:animEffect transition="in" filter="blinds(horizontal)">
                                      <p:cBhvr>
                                        <p:cTn id="42" dur="750"/>
                                        <p:tgtEl>
                                          <p:spTgt spid="13">
                                            <p:txEl>
                                              <p:pRg st="8" end="8"/>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13">
                                            <p:txEl>
                                              <p:pRg st="9" end="9"/>
                                            </p:txEl>
                                          </p:spTgt>
                                        </p:tgtEl>
                                        <p:attrNameLst>
                                          <p:attrName>style.visibility</p:attrName>
                                        </p:attrNameLst>
                                      </p:cBhvr>
                                      <p:to>
                                        <p:strVal val="visible"/>
                                      </p:to>
                                    </p:set>
                                    <p:animEffect transition="in" filter="blinds(horizontal)">
                                      <p:cBhvr>
                                        <p:cTn id="46" dur="750"/>
                                        <p:tgtEl>
                                          <p:spTgt spid="1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404045"/>
            <a:ext cx="12190413" cy="388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334566" y="1628754"/>
            <a:ext cx="11517425"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空间两条直线平行的证明：一是定义法：即证明两条直线在同一个平面内且两直线没有公共点；二是利用平面图形的有关平行的性质，如三角形中位线，梯形，平行四边形等关于平行的性质；三是利用公理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：找到一条直线，使所证的直线都与这条直线平行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求证角相等：一是用等角定理；二是用三角形全等或相似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a:t>
            </a:r>
            <a:r>
              <a:rPr lang="zh-CN" altLang="zh-CN" sz="2800" kern="100" dirty="0">
                <a:latin typeface="宋体"/>
                <a:cs typeface="Courier New"/>
              </a:rPr>
              <a:t> </a:t>
            </a:r>
            <a:r>
              <a:rPr lang="zh-CN" altLang="zh-CN" sz="2800" kern="100" dirty="0">
                <a:latin typeface="Times New Roman"/>
                <a:ea typeface="华文细黑"/>
                <a:cs typeface="Times New Roman"/>
              </a:rPr>
              <a:t>如图，已知</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分别是空间四边形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的边</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四点共面；</a:t>
            </a:r>
            <a:endParaRPr lang="zh-CN" altLang="zh-CN" sz="2800" kern="100" dirty="0">
              <a:effectLst/>
              <a:latin typeface="宋体"/>
              <a:cs typeface="Courier New"/>
            </a:endParaRPr>
          </a:p>
        </p:txBody>
      </p:sp>
      <p:sp>
        <p:nvSpPr>
          <p:cNvPr id="11" name="矩形 10"/>
          <p:cNvSpPr/>
          <p:nvPr/>
        </p:nvSpPr>
        <p:spPr>
          <a:xfrm>
            <a:off x="382191" y="2102544"/>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中，</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a:t>
            </a:r>
            <a:r>
              <a:rPr lang="en-US" altLang="zh-CN" sz="2800" i="1" kern="100" dirty="0" err="1">
                <a:latin typeface="Times New Roman"/>
                <a:ea typeface="华文细黑"/>
                <a:cs typeface="Courier New"/>
              </a:rPr>
              <a:t>FG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EH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FG</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四点共面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2-35.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8450519" y="866081"/>
            <a:ext cx="3343671" cy="3148321"/>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blinds(horizontal)">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xEl>
                                              <p:pRg st="0" end="0"/>
                                            </p:txEl>
                                          </p:spTgt>
                                        </p:tgtEl>
                                      </p:cBhvr>
                                    </p:animEffect>
                                    <p:set>
                                      <p:cBhvr>
                                        <p:cTn id="32" dur="1" fill="hold">
                                          <p:stCondLst>
                                            <p:cond delay="499"/>
                                          </p:stCondLst>
                                        </p:cTn>
                                        <p:tgtEl>
                                          <p:spTgt spid="11">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1">
                                            <p:txEl>
                                              <p:pRg st="1" end="1"/>
                                            </p:txEl>
                                          </p:spTgt>
                                        </p:tgtEl>
                                      </p:cBhvr>
                                    </p:animEffect>
                                    <p:set>
                                      <p:cBhvr>
                                        <p:cTn id="35" dur="1" fill="hold">
                                          <p:stCondLst>
                                            <p:cond delay="499"/>
                                          </p:stCondLst>
                                        </p:cTn>
                                        <p:tgtEl>
                                          <p:spTgt spid="11">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1">
                                            <p:txEl>
                                              <p:pRg st="2" end="2"/>
                                            </p:txEl>
                                          </p:spTgt>
                                        </p:tgtEl>
                                      </p:cBhvr>
                                    </p:animEffect>
                                    <p:set>
                                      <p:cBhvr>
                                        <p:cTn id="38" dur="1" fill="hold">
                                          <p:stCondLst>
                                            <p:cond delay="499"/>
                                          </p:stCondLst>
                                        </p:cTn>
                                        <p:tgtEl>
                                          <p:spTgt spid="11">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1">
                                            <p:txEl>
                                              <p:pRg st="3" end="3"/>
                                            </p:txEl>
                                          </p:spTgt>
                                        </p:tgtEl>
                                      </p:cBhvr>
                                    </p:animEffect>
                                    <p:set>
                                      <p:cBhvr>
                                        <p:cTn id="41" dur="1" fill="hold">
                                          <p:stCondLst>
                                            <p:cond delay="499"/>
                                          </p:stCondLst>
                                        </p:cTn>
                                        <p:tgtEl>
                                          <p:spTgt spid="11">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1">
                                            <p:txEl>
                                              <p:pRg st="4" end="4"/>
                                            </p:txEl>
                                          </p:spTgt>
                                        </p:tgtEl>
                                      </p:cBhvr>
                                    </p:animEffect>
                                    <p:set>
                                      <p:cBhvr>
                                        <p:cTn id="44" dur="1" fill="hold">
                                          <p:stCondLst>
                                            <p:cond delay="499"/>
                                          </p:stCondLst>
                                        </p:cTn>
                                        <p:tgtEl>
                                          <p:spTgt spid="11">
                                            <p:txEl>
                                              <p:pRg st="4" end="4"/>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若四边形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是矩形，求证：</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382191" y="765498"/>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a:t>
            </a:r>
            <a:r>
              <a:rPr lang="en-US" altLang="zh-CN" sz="2800" i="1" kern="100" dirty="0" err="1">
                <a:latin typeface="Times New Roman"/>
                <a:ea typeface="华文细黑"/>
                <a:cs typeface="Courier New"/>
              </a:rPr>
              <a:t>EH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zh-CN" altLang="zh-CN" sz="2800" kern="100" dirty="0">
                <a:latin typeface="Times New Roman"/>
                <a:ea typeface="华文细黑"/>
                <a:cs typeface="Times New Roman"/>
              </a:rPr>
              <a:t>，同理</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是矩形，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故</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2-35.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8450519" y="242392"/>
            <a:ext cx="3343671" cy="3148321"/>
          </a:xfrm>
          <a:prstGeom prst="rect">
            <a:avLst/>
          </a:prstGeom>
          <a:noFill/>
          <a:ln>
            <a:noFill/>
          </a:ln>
        </p:spPr>
      </p:pic>
    </p:spTree>
    <p:extLst>
      <p:ext uri="{BB962C8B-B14F-4D97-AF65-F5344CB8AC3E}">
        <p14:creationId xmlns:p14="http://schemas.microsoft.com/office/powerpoint/2010/main" val="1665847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1">
                                            <p:txEl>
                                              <p:pRg st="0" end="0"/>
                                            </p:txEl>
                                          </p:spTgt>
                                        </p:tgtEl>
                                      </p:cBhvr>
                                    </p:animEffect>
                                    <p:set>
                                      <p:cBhvr>
                                        <p:cTn id="27" dur="1" fill="hold">
                                          <p:stCondLst>
                                            <p:cond delay="499"/>
                                          </p:stCondLst>
                                        </p:cTn>
                                        <p:tgtEl>
                                          <p:spTgt spid="11">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1">
                                            <p:txEl>
                                              <p:pRg st="1" end="1"/>
                                            </p:txEl>
                                          </p:spTgt>
                                        </p:tgtEl>
                                      </p:cBhvr>
                                    </p:animEffect>
                                    <p:set>
                                      <p:cBhvr>
                                        <p:cTn id="30" dur="1" fill="hold">
                                          <p:stCondLst>
                                            <p:cond delay="499"/>
                                          </p:stCondLst>
                                        </p:cTn>
                                        <p:tgtEl>
                                          <p:spTgt spid="11">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1">
                                            <p:txEl>
                                              <p:pRg st="2" end="2"/>
                                            </p:txEl>
                                          </p:spTgt>
                                        </p:tgtEl>
                                      </p:cBhvr>
                                    </p:animEffect>
                                    <p:set>
                                      <p:cBhvr>
                                        <p:cTn id="33" dur="1" fill="hold">
                                          <p:stCondLst>
                                            <p:cond delay="499"/>
                                          </p:stCondLst>
                                        </p:cTn>
                                        <p:tgtEl>
                                          <p:spTgt spid="11">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1">
                                            <p:txEl>
                                              <p:pRg st="3" end="3"/>
                                            </p:txEl>
                                          </p:spTgt>
                                        </p:tgtEl>
                                      </p:cBhvr>
                                    </p:animEffect>
                                    <p:set>
                                      <p:cBhvr>
                                        <p:cTn id="36"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91466"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异面直线所成的角</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如图所示，在空间四边形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的中点，求</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RJ2-36.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3937996" y="2205658"/>
            <a:ext cx="4318940" cy="3735044"/>
          </a:xfrm>
          <a:prstGeom prst="rect">
            <a:avLst/>
          </a:prstGeom>
          <a:noFill/>
          <a:ln>
            <a:noFill/>
          </a:ln>
        </p:spPr>
      </p:pic>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91466" y="-9962"/>
            <a:ext cx="11412000" cy="1921014"/>
          </a:xfrm>
          <a:prstGeom prst="rect">
            <a:avLst/>
          </a:prstGeom>
        </p:spPr>
        <p:txBody>
          <a:bodyPr wrap="square" lIns="121898" tIns="60948" rIns="121898" bIns="60948">
            <a:spAutoFit/>
          </a:bodyPr>
          <a:lstStyle/>
          <a:p>
            <a:pPr algn="just">
              <a:lnSpc>
                <a:spcPct val="145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如图，取</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EG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FG</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5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的中点</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5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EG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pic>
        <p:nvPicPr>
          <p:cNvPr id="6" name="图片 5" descr="F:\2016赵瑊\同步\数学\创新 人A必修2\word\RJ2-37.TIF"/>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51390" y="198959"/>
            <a:ext cx="4052076" cy="3469841"/>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3478219057"/>
              </p:ext>
            </p:extLst>
          </p:nvPr>
        </p:nvGraphicFramePr>
        <p:xfrm>
          <a:off x="507157" y="1961059"/>
          <a:ext cx="6751638" cy="885825"/>
        </p:xfrm>
        <a:graphic>
          <a:graphicData uri="http://schemas.openxmlformats.org/presentationml/2006/ole">
            <mc:AlternateContent xmlns:mc="http://schemas.openxmlformats.org/markup-compatibility/2006">
              <mc:Choice xmlns:v="urn:schemas-microsoft-com:vml" Requires="v">
                <p:oleObj spid="_x0000_s140460" name="文档" r:id="rId7" imgW="6750962" imgH="885577" progId="Word.Document.12">
                  <p:embed/>
                </p:oleObj>
              </mc:Choice>
              <mc:Fallback>
                <p:oleObj name="文档" r:id="rId7" imgW="6750962" imgH="885577" progId="Word.Document.12">
                  <p:embed/>
                  <p:pic>
                    <p:nvPicPr>
                      <p:cNvPr id="0" name=""/>
                      <p:cNvPicPr/>
                      <p:nvPr/>
                    </p:nvPicPr>
                    <p:blipFill>
                      <a:blip r:embed="rId8"/>
                      <a:stretch>
                        <a:fillRect/>
                      </a:stretch>
                    </p:blipFill>
                    <p:spPr>
                      <a:xfrm>
                        <a:off x="507157" y="1961059"/>
                        <a:ext cx="6751638" cy="885825"/>
                      </a:xfrm>
                      <a:prstGeom prst="rect">
                        <a:avLst/>
                      </a:prstGeom>
                    </p:spPr>
                  </p:pic>
                </p:oleObj>
              </mc:Fallback>
            </mc:AlternateContent>
          </a:graphicData>
        </a:graphic>
      </p:graphicFrame>
      <p:sp>
        <p:nvSpPr>
          <p:cNvPr id="7" name="矩形 6"/>
          <p:cNvSpPr/>
          <p:nvPr/>
        </p:nvSpPr>
        <p:spPr>
          <a:xfrm>
            <a:off x="391466" y="2743622"/>
            <a:ext cx="11412000" cy="3795374"/>
          </a:xfrm>
          <a:prstGeom prst="rect">
            <a:avLst/>
          </a:prstGeom>
        </p:spPr>
        <p:txBody>
          <a:bodyPr wrap="square" lIns="121898" tIns="60948" rIns="121898" bIns="60948">
            <a:spAutoFit/>
          </a:bodyPr>
          <a:lstStyle/>
          <a:p>
            <a:pPr algn="just">
              <a:lnSpc>
                <a:spcPct val="145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GFE</a:t>
            </a:r>
            <a:r>
              <a:rPr lang="zh-CN" altLang="zh-CN" sz="2800" kern="100" dirty="0">
                <a:latin typeface="Times New Roman"/>
                <a:ea typeface="华文细黑"/>
                <a:cs typeface="Times New Roman"/>
              </a:rPr>
              <a:t>就是</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所成的角或其补角，</a:t>
            </a:r>
            <a:r>
              <a:rPr lang="en-US" altLang="zh-CN" sz="2800" i="1" kern="100" dirty="0" err="1">
                <a:latin typeface="Times New Roman"/>
                <a:ea typeface="华文细黑"/>
                <a:cs typeface="Courier New"/>
              </a:rPr>
              <a:t>EG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GF</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5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CD</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i="1" kern="100" dirty="0" err="1">
                <a:latin typeface="Times New Roman"/>
                <a:ea typeface="华文细黑"/>
                <a:cs typeface="Courier New"/>
              </a:rPr>
              <a:t>EG</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GF</a:t>
            </a:r>
            <a:r>
              <a:rPr lang="en-US" altLang="zh-CN" sz="2800" kern="100" dirty="0" smtClean="0">
                <a:latin typeface="Times New Roman"/>
                <a:ea typeface="华文细黑"/>
                <a:cs typeface="Courier New"/>
              </a:rPr>
              <a:t>.</a:t>
            </a:r>
          </a:p>
          <a:p>
            <a:pPr algn="just">
              <a:lnSpc>
                <a:spcPct val="145000"/>
              </a:lnSpc>
              <a:spcAft>
                <a:spcPts val="0"/>
              </a:spcAft>
              <a:tabLst>
                <a:tab pos="2070735" algn="l"/>
              </a:tabLst>
            </a:pPr>
            <a:r>
              <a:rPr lang="zh-CN" altLang="zh-CN" sz="2800" kern="100" dirty="0" smtClean="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EGF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endParaRPr lang="zh-CN" altLang="zh-CN" sz="2800" kern="100" dirty="0">
              <a:latin typeface="宋体"/>
              <a:cs typeface="Courier New"/>
            </a:endParaRPr>
          </a:p>
          <a:p>
            <a:pPr algn="just">
              <a:lnSpc>
                <a:spcPct val="145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EFG</a:t>
            </a:r>
            <a:r>
              <a:rPr lang="zh-CN" altLang="zh-CN" sz="2800" kern="100" dirty="0">
                <a:latin typeface="Times New Roman"/>
                <a:ea typeface="华文细黑"/>
                <a:cs typeface="Times New Roman"/>
              </a:rPr>
              <a:t>为等腰直角三角形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5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GFE</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所成的角为</a:t>
            </a:r>
            <a:r>
              <a:rPr lang="en-US" altLang="zh-CN" sz="2800" kern="100" dirty="0">
                <a:latin typeface="Times New Roman"/>
                <a:ea typeface="华文细黑"/>
                <a:cs typeface="Courier New"/>
              </a:rPr>
              <a:t>45°.</a:t>
            </a:r>
            <a:endParaRPr lang="zh-CN" altLang="zh-CN" sz="2800" kern="100" dirty="0">
              <a:effectLst/>
              <a:latin typeface="宋体"/>
              <a:cs typeface="Courier New"/>
            </a:endParaRPr>
          </a:p>
        </p:txBody>
      </p:sp>
    </p:spTree>
    <p:extLst>
      <p:ext uri="{BB962C8B-B14F-4D97-AF65-F5344CB8AC3E}">
        <p14:creationId xmlns:p14="http://schemas.microsoft.com/office/powerpoint/2010/main" val="2004723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750"/>
                                        <p:tgtEl>
                                          <p:spTgt spid="6"/>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blinds(horizontal)">
                                      <p:cBhvr>
                                        <p:cTn id="14" dur="750"/>
                                        <p:tgtEl>
                                          <p:spTgt spid="8">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blinds(horizontal)">
                                      <p:cBhvr>
                                        <p:cTn id="18" dur="750"/>
                                        <p:tgtEl>
                                          <p:spTgt spid="8">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blinds(horizontal)">
                                      <p:cBhvr>
                                        <p:cTn id="26" dur="750"/>
                                        <p:tgtEl>
                                          <p:spTgt spid="7">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blinds(horizontal)">
                                      <p:cBhvr>
                                        <p:cTn id="30" dur="750"/>
                                        <p:tgtEl>
                                          <p:spTgt spid="7">
                                            <p:txEl>
                                              <p:pRg st="1" end="1"/>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blinds(horizontal)">
                                      <p:cBhvr>
                                        <p:cTn id="34" dur="750"/>
                                        <p:tgtEl>
                                          <p:spTgt spid="7">
                                            <p:txEl>
                                              <p:pRg st="2" end="2"/>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7">
                                            <p:txEl>
                                              <p:pRg st="3" end="3"/>
                                            </p:txEl>
                                          </p:spTgt>
                                        </p:tgtEl>
                                        <p:attrNameLst>
                                          <p:attrName>style.visibility</p:attrName>
                                        </p:attrNameLst>
                                      </p:cBhvr>
                                      <p:to>
                                        <p:strVal val="visible"/>
                                      </p:to>
                                    </p:set>
                                    <p:animEffect transition="in" filter="blinds(horizontal)">
                                      <p:cBhvr>
                                        <p:cTn id="38" dur="750"/>
                                        <p:tgtEl>
                                          <p:spTgt spid="7">
                                            <p:txEl>
                                              <p:pRg st="3" end="3"/>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Effect transition="in" filter="blinds(horizontal)">
                                      <p:cBhvr>
                                        <p:cTn id="42" dur="750"/>
                                        <p:tgtEl>
                                          <p:spTgt spid="7">
                                            <p:txEl>
                                              <p:pRg st="4" end="4"/>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7">
                                            <p:txEl>
                                              <p:pRg st="5" end="5"/>
                                            </p:txEl>
                                          </p:spTgt>
                                        </p:tgtEl>
                                        <p:attrNameLst>
                                          <p:attrName>style.visibility</p:attrName>
                                        </p:attrNameLst>
                                      </p:cBhvr>
                                      <p:to>
                                        <p:strVal val="visible"/>
                                      </p:to>
                                    </p:set>
                                    <p:animEffect transition="in" filter="blinds(horizontal)">
                                      <p:cBhvr>
                                        <p:cTn id="46" dur="75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909514"/>
            <a:ext cx="12204000" cy="511256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1098199"/>
            <a:ext cx="11305256"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异面直线一般依附于某几何体，所以在求异面直线所成的角时，首先将异面直线平移成相交直线，而定义中的点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常选取两异面直线中其中一个线段的端点或中点或几何体中的某个特殊点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求异面直线所成的角的一般步骤为：</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作角：平移成相交直线</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证明：用定义证明前一步的角为所求</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计算：在三角形中求角的大小，但要注意异面直线所成的角的范围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89"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空间四边形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所成的角为</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的中点，求</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所成角的大小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82191" y="-3935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取</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EG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FG</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28342032"/>
              </p:ext>
            </p:extLst>
          </p:nvPr>
        </p:nvGraphicFramePr>
        <p:xfrm>
          <a:off x="504825" y="647957"/>
          <a:ext cx="6210300" cy="1085850"/>
        </p:xfrm>
        <a:graphic>
          <a:graphicData uri="http://schemas.openxmlformats.org/presentationml/2006/ole">
            <mc:AlternateContent xmlns:mc="http://schemas.openxmlformats.org/markup-compatibility/2006">
              <mc:Choice xmlns:v="urn:schemas-microsoft-com:vml" Requires="v">
                <p:oleObj spid="_x0000_s133544" name="文档" r:id="rId4" imgW="6217423" imgH="1091851" progId="Word.Document.12">
                  <p:embed/>
                </p:oleObj>
              </mc:Choice>
              <mc:Fallback>
                <p:oleObj name="文档" r:id="rId4" imgW="6217423" imgH="1091851" progId="Word.Document.12">
                  <p:embed/>
                  <p:pic>
                    <p:nvPicPr>
                      <p:cNvPr id="0" name=""/>
                      <p:cNvPicPr>
                        <a:picLocks noChangeAspect="1" noChangeArrowheads="1"/>
                      </p:cNvPicPr>
                      <p:nvPr/>
                    </p:nvPicPr>
                    <p:blipFill>
                      <a:blip r:embed="rId5"/>
                      <a:srcRect/>
                      <a:stretch>
                        <a:fillRect/>
                      </a:stretch>
                    </p:blipFill>
                    <p:spPr bwMode="auto">
                      <a:xfrm>
                        <a:off x="504825" y="647957"/>
                        <a:ext cx="62103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1447478"/>
            <a:ext cx="11412000" cy="5292707"/>
          </a:xfrm>
          <a:prstGeom prst="rect">
            <a:avLst/>
          </a:prstGeom>
        </p:spPr>
        <p:txBody>
          <a:bodyPr wrap="square" lIns="121898" tIns="60948" rIns="121898" bIns="60948">
            <a:spAutoFit/>
          </a:bodyPr>
          <a:lstStyle/>
          <a:p>
            <a:pPr algn="just">
              <a:lnSpc>
                <a:spcPct val="136000"/>
              </a:lnSpc>
              <a:spcAft>
                <a:spcPts val="0"/>
              </a:spcAft>
              <a:tabLst>
                <a:tab pos="2070735" algn="l"/>
              </a:tabLst>
            </a:pPr>
            <a:r>
              <a:rPr lang="zh-CN" altLang="zh-CN" sz="2800" kern="100" dirty="0">
                <a:latin typeface="Times New Roman"/>
                <a:ea typeface="华文细黑"/>
                <a:cs typeface="Times New Roman"/>
              </a:rPr>
              <a:t>故</a:t>
            </a:r>
            <a:r>
              <a:rPr lang="zh-CN" altLang="zh-CN" sz="2800" kern="100" spc="-100" dirty="0">
                <a:latin typeface="Times New Roman"/>
                <a:ea typeface="华文细黑"/>
                <a:cs typeface="Times New Roman"/>
              </a:rPr>
              <a:t>直线</a:t>
            </a:r>
            <a:r>
              <a:rPr lang="en-US" altLang="zh-CN" sz="2800" i="1" kern="100" spc="-100" dirty="0">
                <a:latin typeface="Times New Roman"/>
                <a:ea typeface="华文细黑"/>
                <a:cs typeface="Courier New"/>
              </a:rPr>
              <a:t>GE</a:t>
            </a:r>
            <a:r>
              <a:rPr lang="zh-CN" altLang="zh-CN" sz="2800" kern="100" spc="-700" dirty="0">
                <a:latin typeface="Times New Roman"/>
                <a:ea typeface="华文细黑"/>
                <a:cs typeface="Times New Roman"/>
              </a:rPr>
              <a:t>，</a:t>
            </a:r>
            <a:r>
              <a:rPr lang="en-US" altLang="zh-CN" sz="2800" i="1" kern="100" spc="-100" dirty="0" err="1">
                <a:latin typeface="Times New Roman"/>
                <a:ea typeface="华文细黑"/>
                <a:cs typeface="Courier New"/>
              </a:rPr>
              <a:t>EF</a:t>
            </a:r>
            <a:r>
              <a:rPr lang="zh-CN" altLang="zh-CN" sz="2800" kern="100" spc="-100" dirty="0">
                <a:latin typeface="Times New Roman"/>
                <a:ea typeface="华文细黑"/>
                <a:cs typeface="Times New Roman"/>
              </a:rPr>
              <a:t>所成的锐角即为</a:t>
            </a:r>
            <a:r>
              <a:rPr lang="en-US" altLang="zh-CN" sz="2800" i="1" kern="100" spc="-100" dirty="0">
                <a:latin typeface="Times New Roman"/>
                <a:ea typeface="华文细黑"/>
                <a:cs typeface="Courier New"/>
              </a:rPr>
              <a:t>AB</a:t>
            </a:r>
            <a:r>
              <a:rPr lang="zh-CN" altLang="zh-CN" sz="2800" kern="100" spc="-100" dirty="0">
                <a:latin typeface="Times New Roman"/>
                <a:ea typeface="华文细黑"/>
                <a:cs typeface="Times New Roman"/>
              </a:rPr>
              <a:t>与</a:t>
            </a:r>
            <a:r>
              <a:rPr lang="en-US" altLang="zh-CN" sz="2800" i="1" kern="100" spc="-100" dirty="0" err="1">
                <a:latin typeface="Times New Roman"/>
                <a:ea typeface="华文细黑"/>
                <a:cs typeface="Courier New"/>
              </a:rPr>
              <a:t>EF</a:t>
            </a:r>
            <a:r>
              <a:rPr lang="zh-CN" altLang="zh-CN" sz="2800" kern="100" spc="-100" dirty="0">
                <a:latin typeface="Times New Roman"/>
                <a:ea typeface="华文细黑"/>
                <a:cs typeface="Times New Roman"/>
              </a:rPr>
              <a:t>所成的角</a:t>
            </a:r>
            <a:r>
              <a:rPr lang="zh-CN" altLang="zh-CN" sz="2800" kern="100" spc="-700" dirty="0">
                <a:latin typeface="Times New Roman"/>
                <a:ea typeface="华文细黑"/>
                <a:cs typeface="Times New Roman"/>
              </a:rPr>
              <a:t>，</a:t>
            </a:r>
            <a:endParaRPr lang="zh-CN" altLang="zh-CN" sz="2800" kern="100" spc="-700" dirty="0">
              <a:latin typeface="宋体"/>
              <a:cs typeface="Courier New"/>
            </a:endParaRPr>
          </a:p>
          <a:p>
            <a:pPr algn="just">
              <a:lnSpc>
                <a:spcPct val="136000"/>
              </a:lnSpc>
              <a:spcAft>
                <a:spcPts val="0"/>
              </a:spcAft>
              <a:tabLst>
                <a:tab pos="2070735" algn="l"/>
              </a:tabLst>
            </a:pPr>
            <a:r>
              <a:rPr lang="zh-CN" altLang="zh-CN" sz="2800" kern="100" spc="-100" dirty="0">
                <a:latin typeface="Times New Roman"/>
                <a:ea typeface="华文细黑"/>
                <a:cs typeface="Times New Roman"/>
              </a:rPr>
              <a:t>直线</a:t>
            </a:r>
            <a:r>
              <a:rPr lang="en-US" altLang="zh-CN" sz="2800" i="1" kern="100" spc="-100" dirty="0">
                <a:latin typeface="Times New Roman"/>
                <a:ea typeface="华文细黑"/>
                <a:cs typeface="Courier New"/>
              </a:rPr>
              <a:t>GE</a:t>
            </a:r>
            <a:r>
              <a:rPr lang="zh-CN" altLang="zh-CN" sz="2800" kern="100" spc="-700" dirty="0">
                <a:latin typeface="Times New Roman"/>
                <a:ea typeface="华文细黑"/>
                <a:cs typeface="Times New Roman"/>
              </a:rPr>
              <a:t>，</a:t>
            </a:r>
            <a:r>
              <a:rPr lang="en-US" altLang="zh-CN" sz="2800" i="1" kern="100" spc="-100" dirty="0" err="1">
                <a:latin typeface="Times New Roman"/>
                <a:ea typeface="华文细黑"/>
                <a:cs typeface="Courier New"/>
              </a:rPr>
              <a:t>GF</a:t>
            </a:r>
            <a:r>
              <a:rPr lang="zh-CN" altLang="zh-CN" sz="2800" kern="100" spc="-100" dirty="0">
                <a:latin typeface="Times New Roman"/>
                <a:ea typeface="华文细黑"/>
                <a:cs typeface="Times New Roman"/>
              </a:rPr>
              <a:t>所成的锐角即为</a:t>
            </a:r>
            <a:r>
              <a:rPr lang="en-US" altLang="zh-CN" sz="2800" i="1" kern="100" spc="-100" dirty="0">
                <a:latin typeface="Times New Roman"/>
                <a:ea typeface="华文细黑"/>
                <a:cs typeface="Courier New"/>
              </a:rPr>
              <a:t>AB</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CD</a:t>
            </a:r>
            <a:r>
              <a:rPr lang="zh-CN" altLang="zh-CN" sz="2800" kern="100" spc="-100" dirty="0">
                <a:latin typeface="Times New Roman"/>
                <a:ea typeface="华文细黑"/>
                <a:cs typeface="Times New Roman"/>
              </a:rPr>
              <a:t>所成的角</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36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所成的角为</a:t>
            </a:r>
            <a:r>
              <a:rPr lang="en-US" altLang="zh-CN" sz="2800" kern="100" dirty="0">
                <a:latin typeface="Times New Roman"/>
                <a:ea typeface="华文细黑"/>
                <a:cs typeface="Courier New"/>
              </a:rPr>
              <a:t>30°</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36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EGF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150°.</a:t>
            </a:r>
            <a:endParaRPr lang="zh-CN" altLang="zh-CN" sz="2800" kern="100" dirty="0">
              <a:latin typeface="宋体"/>
              <a:cs typeface="Courier New"/>
            </a:endParaRPr>
          </a:p>
          <a:p>
            <a:pPr algn="just">
              <a:lnSpc>
                <a:spcPct val="136000"/>
              </a:lnSpc>
              <a:spcAft>
                <a:spcPts val="0"/>
              </a:spcAft>
              <a:tabLst>
                <a:tab pos="2070735" algn="l"/>
              </a:tabLst>
            </a:pPr>
            <a:r>
              <a:rPr lang="zh-CN" altLang="zh-CN" sz="2800" kern="100" dirty="0">
                <a:latin typeface="Times New Roman"/>
                <a:ea typeface="华文细黑"/>
                <a:cs typeface="Times New Roman"/>
              </a:rPr>
              <a:t>由</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，知</a:t>
            </a:r>
            <a:r>
              <a:rPr lang="en-US" altLang="zh-CN" sz="2800" i="1" kern="100" dirty="0" err="1">
                <a:latin typeface="Times New Roman"/>
                <a:ea typeface="华文细黑"/>
                <a:cs typeface="Courier New"/>
              </a:rPr>
              <a:t>EG</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FG</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36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EFG</a:t>
            </a:r>
            <a:r>
              <a:rPr lang="zh-CN" altLang="zh-CN" sz="2800" kern="100" dirty="0">
                <a:latin typeface="Times New Roman"/>
                <a:ea typeface="华文细黑"/>
                <a:cs typeface="Times New Roman"/>
              </a:rPr>
              <a:t>为等腰三角形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6000"/>
              </a:lnSpc>
              <a:spcAft>
                <a:spcPts val="0"/>
              </a:spcAft>
              <a:tabLst>
                <a:tab pos="2070735" algn="l"/>
              </a:tabLst>
            </a:pPr>
            <a:r>
              <a:rPr lang="zh-CN" altLang="zh-CN" sz="2800" kern="100" dirty="0">
                <a:latin typeface="Times New Roman"/>
                <a:ea typeface="华文细黑"/>
                <a:cs typeface="Times New Roman"/>
              </a:rPr>
              <a:t>当</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EGF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GEF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75°</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36000"/>
              </a:lnSpc>
              <a:spcAft>
                <a:spcPts val="0"/>
              </a:spcAft>
              <a:tabLst>
                <a:tab pos="2070735" algn="l"/>
              </a:tabLst>
            </a:pPr>
            <a:r>
              <a:rPr lang="zh-CN" altLang="zh-CN" sz="2800" kern="100" dirty="0">
                <a:latin typeface="Times New Roman"/>
                <a:ea typeface="华文细黑"/>
                <a:cs typeface="Times New Roman"/>
              </a:rPr>
              <a:t>当</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EGF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150°</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GEF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endParaRPr lang="zh-CN" altLang="zh-CN" sz="2800" kern="100" dirty="0">
              <a:latin typeface="宋体"/>
              <a:cs typeface="Courier New"/>
            </a:endParaRPr>
          </a:p>
          <a:p>
            <a:pPr algn="just">
              <a:lnSpc>
                <a:spcPct val="136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所成的角为</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75°.</a:t>
            </a:r>
            <a:endParaRPr lang="zh-CN" altLang="zh-CN" sz="2800" kern="100" dirty="0">
              <a:effectLst/>
              <a:latin typeface="宋体"/>
              <a:cs typeface="Courier New"/>
            </a:endParaRPr>
          </a:p>
        </p:txBody>
      </p:sp>
      <p:pic>
        <p:nvPicPr>
          <p:cNvPr id="9" name="图片 8" descr="F:\2016赵瑊\同步\数学\创新 人A必修2\word\RJ2-38.TIF"/>
          <p:cNvPicPr/>
          <p:nvPr/>
        </p:nvPicPr>
        <p:blipFill>
          <a:blip r:embed="rId6" r:link="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67414" y="151334"/>
            <a:ext cx="3826777" cy="4154321"/>
          </a:xfrm>
          <a:prstGeom prst="rect">
            <a:avLst/>
          </a:prstGeom>
          <a:noFill/>
          <a:ln>
            <a:noFill/>
          </a:ln>
        </p:spPr>
      </p:pic>
    </p:spTree>
    <p:extLst>
      <p:ext uri="{BB962C8B-B14F-4D97-AF65-F5344CB8AC3E}">
        <p14:creationId xmlns:p14="http://schemas.microsoft.com/office/powerpoint/2010/main" val="2060083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750"/>
                                        <p:tgtEl>
                                          <p:spTgt spid="9"/>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750"/>
                                        <p:tgtEl>
                                          <p:spTgt spid="8"/>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750"/>
                                        <p:tgtEl>
                                          <p:spTgt spid="13">
                                            <p:txEl>
                                              <p:pRg st="0" end="0"/>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3">
                                            <p:txEl>
                                              <p:pRg st="1" end="1"/>
                                            </p:txEl>
                                          </p:spTgt>
                                        </p:tgtEl>
                                        <p:attrNameLst>
                                          <p:attrName>style.visibility</p:attrName>
                                        </p:attrNameLst>
                                      </p:cBhvr>
                                      <p:to>
                                        <p:strVal val="visible"/>
                                      </p:to>
                                    </p:set>
                                    <p:animEffect transition="in" filter="blinds(horizontal)">
                                      <p:cBhvr>
                                        <p:cTn id="22" dur="750"/>
                                        <p:tgtEl>
                                          <p:spTgt spid="13">
                                            <p:txEl>
                                              <p:pRg st="1" end="1"/>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3">
                                            <p:txEl>
                                              <p:pRg st="2" end="2"/>
                                            </p:txEl>
                                          </p:spTgt>
                                        </p:tgtEl>
                                        <p:attrNameLst>
                                          <p:attrName>style.visibility</p:attrName>
                                        </p:attrNameLst>
                                      </p:cBhvr>
                                      <p:to>
                                        <p:strVal val="visible"/>
                                      </p:to>
                                    </p:set>
                                    <p:animEffect transition="in" filter="blinds(horizontal)">
                                      <p:cBhvr>
                                        <p:cTn id="26" dur="750"/>
                                        <p:tgtEl>
                                          <p:spTgt spid="13">
                                            <p:txEl>
                                              <p:pRg st="2" end="2"/>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3">
                                            <p:txEl>
                                              <p:pRg st="3" end="3"/>
                                            </p:txEl>
                                          </p:spTgt>
                                        </p:tgtEl>
                                        <p:attrNameLst>
                                          <p:attrName>style.visibility</p:attrName>
                                        </p:attrNameLst>
                                      </p:cBhvr>
                                      <p:to>
                                        <p:strVal val="visible"/>
                                      </p:to>
                                    </p:set>
                                    <p:animEffect transition="in" filter="blinds(horizontal)">
                                      <p:cBhvr>
                                        <p:cTn id="30" dur="750"/>
                                        <p:tgtEl>
                                          <p:spTgt spid="13">
                                            <p:txEl>
                                              <p:pRg st="3" end="3"/>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blinds(horizontal)">
                                      <p:cBhvr>
                                        <p:cTn id="34" dur="750"/>
                                        <p:tgtEl>
                                          <p:spTgt spid="13">
                                            <p:txEl>
                                              <p:pRg st="4" end="4"/>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3">
                                            <p:txEl>
                                              <p:pRg st="5" end="5"/>
                                            </p:txEl>
                                          </p:spTgt>
                                        </p:tgtEl>
                                        <p:attrNameLst>
                                          <p:attrName>style.visibility</p:attrName>
                                        </p:attrNameLst>
                                      </p:cBhvr>
                                      <p:to>
                                        <p:strVal val="visible"/>
                                      </p:to>
                                    </p:set>
                                    <p:animEffect transition="in" filter="blinds(horizontal)">
                                      <p:cBhvr>
                                        <p:cTn id="38" dur="750"/>
                                        <p:tgtEl>
                                          <p:spTgt spid="13">
                                            <p:txEl>
                                              <p:pRg st="5" end="5"/>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3">
                                            <p:txEl>
                                              <p:pRg st="6" end="6"/>
                                            </p:txEl>
                                          </p:spTgt>
                                        </p:tgtEl>
                                        <p:attrNameLst>
                                          <p:attrName>style.visibility</p:attrName>
                                        </p:attrNameLst>
                                      </p:cBhvr>
                                      <p:to>
                                        <p:strVal val="visible"/>
                                      </p:to>
                                    </p:set>
                                    <p:animEffect transition="in" filter="blinds(horizontal)">
                                      <p:cBhvr>
                                        <p:cTn id="42" dur="750"/>
                                        <p:tgtEl>
                                          <p:spTgt spid="13">
                                            <p:txEl>
                                              <p:pRg st="6" end="6"/>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13">
                                            <p:txEl>
                                              <p:pRg st="7" end="7"/>
                                            </p:txEl>
                                          </p:spTgt>
                                        </p:tgtEl>
                                        <p:attrNameLst>
                                          <p:attrName>style.visibility</p:attrName>
                                        </p:attrNameLst>
                                      </p:cBhvr>
                                      <p:to>
                                        <p:strVal val="visible"/>
                                      </p:to>
                                    </p:set>
                                    <p:animEffect transition="in" filter="blinds(horizontal)">
                                      <p:cBhvr>
                                        <p:cTn id="46" dur="750"/>
                                        <p:tgtEl>
                                          <p:spTgt spid="13">
                                            <p:txEl>
                                              <p:pRg st="7" end="7"/>
                                            </p:txEl>
                                          </p:spTgt>
                                        </p:tgtEl>
                                      </p:cBhvr>
                                    </p:animEffect>
                                  </p:childTnLst>
                                </p:cTn>
                              </p:par>
                            </p:childTnLst>
                          </p:cTn>
                        </p:par>
                        <p:par>
                          <p:cTn id="47" fill="hold">
                            <p:stCondLst>
                              <p:cond delay="7500"/>
                            </p:stCondLst>
                            <p:childTnLst>
                              <p:par>
                                <p:cTn id="48" presetID="3" presetClass="entr" presetSubtype="10" fill="hold" nodeType="afterEffect">
                                  <p:stCondLst>
                                    <p:cond delay="0"/>
                                  </p:stCondLst>
                                  <p:childTnLst>
                                    <p:set>
                                      <p:cBhvr>
                                        <p:cTn id="49" dur="1" fill="hold">
                                          <p:stCondLst>
                                            <p:cond delay="0"/>
                                          </p:stCondLst>
                                        </p:cTn>
                                        <p:tgtEl>
                                          <p:spTgt spid="13">
                                            <p:txEl>
                                              <p:pRg st="8" end="8"/>
                                            </p:txEl>
                                          </p:spTgt>
                                        </p:tgtEl>
                                        <p:attrNameLst>
                                          <p:attrName>style.visibility</p:attrName>
                                        </p:attrNameLst>
                                      </p:cBhvr>
                                      <p:to>
                                        <p:strVal val="visible"/>
                                      </p:to>
                                    </p:set>
                                    <p:animEffect transition="in" filter="blinds(horizontal)">
                                      <p:cBhvr>
                                        <p:cTn id="50" dur="75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945554"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转化与化归思想</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数学思想</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4547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在空间四边形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a:t>
            </a:r>
            <a:r>
              <a:rPr lang="en-US" altLang="zh-CN" sz="2800" i="1" kern="100" dirty="0" err="1">
                <a:latin typeface="Times New Roman"/>
                <a:ea typeface="华文细黑"/>
                <a:cs typeface="Courier New"/>
              </a:rPr>
              <a:t>EF</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smtClean="0">
                <a:latin typeface="Times New Roman"/>
                <a:ea typeface="华文细黑"/>
                <a:cs typeface="Courier New"/>
              </a:rPr>
              <a:t>a</a:t>
            </a:r>
            <a:r>
              <a:rPr lang="zh-CN" altLang="zh-CN" sz="2800" kern="100" dirty="0">
                <a:latin typeface="Times New Roman"/>
                <a:ea typeface="华文细黑"/>
                <a:cs typeface="Times New Roman"/>
              </a:rPr>
              <a:t>，求异面直线</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71459665"/>
              </p:ext>
            </p:extLst>
          </p:nvPr>
        </p:nvGraphicFramePr>
        <p:xfrm>
          <a:off x="1976264" y="1745035"/>
          <a:ext cx="619125" cy="638175"/>
        </p:xfrm>
        <a:graphic>
          <a:graphicData uri="http://schemas.openxmlformats.org/presentationml/2006/ole">
            <mc:AlternateContent xmlns:mc="http://schemas.openxmlformats.org/markup-compatibility/2006">
              <mc:Choice xmlns:v="urn:schemas-microsoft-com:vml" Requires="v">
                <p:oleObj spid="_x0000_s141429" name="文档" r:id="rId4" imgW="626087" imgH="637943" progId="Word.Document.12">
                  <p:embed/>
                </p:oleObj>
              </mc:Choice>
              <mc:Fallback>
                <p:oleObj name="文档" r:id="rId4" imgW="626087" imgH="637943" progId="Word.Document.12">
                  <p:embed/>
                  <p:pic>
                    <p:nvPicPr>
                      <p:cNvPr id="0" name="对象 7"/>
                      <p:cNvPicPr>
                        <a:picLocks noChangeAspect="1" noChangeArrowheads="1"/>
                      </p:cNvPicPr>
                      <p:nvPr/>
                    </p:nvPicPr>
                    <p:blipFill>
                      <a:blip r:embed="rId5"/>
                      <a:srcRect/>
                      <a:stretch>
                        <a:fillRect/>
                      </a:stretch>
                    </p:blipFill>
                    <p:spPr bwMode="auto">
                      <a:xfrm>
                        <a:off x="1976264" y="1745035"/>
                        <a:ext cx="6191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圆角矩形 10">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89" y="-30782"/>
            <a:ext cx="11411173" cy="3047861"/>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要求异面直线</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所成的角，可在空间中找一些特殊点，将</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平移至一个三角形中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此题已知</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的中点，故可寻找一边中点，如</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EMF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或其补角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为所求角</a:t>
            </a:r>
            <a:r>
              <a:rPr lang="en-US" altLang="zh-CN" sz="2800" kern="100" dirty="0" smtClean="0">
                <a:latin typeface="Times New Roman"/>
                <a:ea typeface="华文细黑"/>
                <a:cs typeface="Courier New"/>
              </a:rPr>
              <a:t>.</a:t>
            </a:r>
          </a:p>
          <a:p>
            <a:pPr algn="just">
              <a:lnSpc>
                <a:spcPct val="14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spc="-130" dirty="0">
                <a:latin typeface="Times New Roman"/>
                <a:ea typeface="华文细黑"/>
                <a:cs typeface="Times New Roman"/>
              </a:rPr>
              <a:t>如图</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取</a:t>
            </a:r>
            <a:r>
              <a:rPr lang="en-US" altLang="zh-CN" sz="2800" i="1" kern="100" spc="-130" dirty="0">
                <a:latin typeface="Times New Roman"/>
                <a:ea typeface="华文细黑"/>
                <a:cs typeface="Courier New"/>
              </a:rPr>
              <a:t>BD</a:t>
            </a:r>
            <a:r>
              <a:rPr lang="zh-CN" altLang="zh-CN" sz="2800" kern="100" spc="-130" dirty="0">
                <a:latin typeface="Times New Roman"/>
                <a:ea typeface="华文细黑"/>
                <a:cs typeface="Times New Roman"/>
              </a:rPr>
              <a:t>的中点</a:t>
            </a:r>
            <a:r>
              <a:rPr lang="en-US" altLang="zh-CN" sz="2800" i="1" kern="100" spc="-130" dirty="0">
                <a:latin typeface="Times New Roman"/>
                <a:ea typeface="华文细黑"/>
                <a:cs typeface="Courier New"/>
              </a:rPr>
              <a:t>M</a:t>
            </a:r>
            <a:r>
              <a:rPr lang="en-US" altLang="zh-CN" sz="2800" kern="100" spc="-130" dirty="0" smtClean="0">
                <a:latin typeface="Times New Roman"/>
                <a:ea typeface="华文细黑"/>
                <a:cs typeface="Courier New"/>
              </a:rPr>
              <a:t>.</a:t>
            </a:r>
          </a:p>
          <a:p>
            <a:pPr algn="just">
              <a:lnSpc>
                <a:spcPct val="140000"/>
              </a:lnSpc>
              <a:spcAft>
                <a:spcPts val="0"/>
              </a:spcAft>
              <a:tabLst>
                <a:tab pos="2070735" algn="l"/>
              </a:tabLst>
            </a:pPr>
            <a:r>
              <a:rPr lang="zh-CN" altLang="zh-CN" sz="2800" kern="100" spc="-130" dirty="0" smtClean="0">
                <a:latin typeface="Times New Roman"/>
                <a:ea typeface="华文细黑"/>
                <a:cs typeface="Times New Roman"/>
              </a:rPr>
              <a:t>由</a:t>
            </a:r>
            <a:r>
              <a:rPr lang="zh-CN" altLang="zh-CN" sz="2800" kern="100" spc="-130" dirty="0">
                <a:latin typeface="Times New Roman"/>
                <a:ea typeface="华文细黑"/>
                <a:cs typeface="Times New Roman"/>
              </a:rPr>
              <a:t>题意</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知</a:t>
            </a:r>
            <a:r>
              <a:rPr lang="en-US" altLang="zh-CN" sz="2800" i="1" kern="100" spc="-130" dirty="0" err="1">
                <a:latin typeface="Times New Roman"/>
                <a:ea typeface="华文细黑"/>
                <a:cs typeface="Courier New"/>
              </a:rPr>
              <a:t>EM</a:t>
            </a:r>
            <a:r>
              <a:rPr lang="zh-CN" altLang="zh-CN" sz="2800" kern="100" spc="-130" dirty="0">
                <a:latin typeface="Times New Roman"/>
                <a:ea typeface="华文细黑"/>
                <a:cs typeface="Times New Roman"/>
              </a:rPr>
              <a:t>为</a:t>
            </a:r>
            <a:r>
              <a:rPr lang="en-US" altLang="zh-CN" sz="2800" kern="100" spc="-130" dirty="0">
                <a:latin typeface="宋体"/>
                <a:ea typeface="华文细黑"/>
                <a:cs typeface="Times New Roman"/>
              </a:rPr>
              <a:t>△</a:t>
            </a:r>
            <a:r>
              <a:rPr lang="en-US" altLang="zh-CN" sz="2800" i="1" kern="100" spc="-130" dirty="0">
                <a:latin typeface="Times New Roman"/>
                <a:ea typeface="华文细黑"/>
                <a:cs typeface="Courier New"/>
              </a:rPr>
              <a:t>BAD</a:t>
            </a:r>
            <a:r>
              <a:rPr lang="zh-CN" altLang="zh-CN" sz="2800" kern="100" spc="-130" dirty="0">
                <a:latin typeface="Times New Roman"/>
                <a:ea typeface="华文细黑"/>
                <a:cs typeface="Times New Roman"/>
              </a:rPr>
              <a:t>的中位线</a:t>
            </a:r>
            <a:r>
              <a:rPr lang="zh-CN" altLang="zh-CN" sz="2800" kern="100" spc="-700" dirty="0" smtClean="0">
                <a:latin typeface="Times New Roman"/>
                <a:ea typeface="华文细黑"/>
                <a:cs typeface="Times New Roman"/>
              </a:rPr>
              <a:t>，</a:t>
            </a:r>
            <a:endParaRPr lang="zh-CN" altLang="zh-CN" sz="2800" kern="100" spc="-700" dirty="0">
              <a:latin typeface="宋体"/>
              <a:cs typeface="Courier New"/>
            </a:endParaRPr>
          </a:p>
        </p:txBody>
      </p:sp>
      <p:sp>
        <p:nvSpPr>
          <p:cNvPr id="13" name="圆角矩形 12">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1" name="图片 10" descr="F:\2016赵瑊\同步\数学\创新 人A必修2\word\RJ2-39.TIF"/>
          <p:cNvPicPr/>
          <p:nvPr/>
        </p:nvPicPr>
        <p:blipFill rotWithShape="1">
          <a:blip r:embed="rId5" r:link="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1546"/>
          <a:stretch/>
        </p:blipFill>
        <p:spPr bwMode="auto">
          <a:xfrm>
            <a:off x="7813874" y="1951534"/>
            <a:ext cx="3979488" cy="3564457"/>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3867246482"/>
              </p:ext>
            </p:extLst>
          </p:nvPr>
        </p:nvGraphicFramePr>
        <p:xfrm>
          <a:off x="504825" y="3098329"/>
          <a:ext cx="6210300" cy="876300"/>
        </p:xfrm>
        <a:graphic>
          <a:graphicData uri="http://schemas.openxmlformats.org/presentationml/2006/ole">
            <mc:AlternateContent xmlns:mc="http://schemas.openxmlformats.org/markup-compatibility/2006">
              <mc:Choice xmlns:v="urn:schemas-microsoft-com:vml" Requires="v">
                <p:oleObj spid="_x0000_s142557" name="文档" r:id="rId8" imgW="6217423" imgH="876217" progId="Word.Document.12">
                  <p:embed/>
                </p:oleObj>
              </mc:Choice>
              <mc:Fallback>
                <p:oleObj name="文档" r:id="rId8" imgW="6217423" imgH="876217" progId="Word.Document.12">
                  <p:embed/>
                  <p:pic>
                    <p:nvPicPr>
                      <p:cNvPr id="0" name="对象 7"/>
                      <p:cNvPicPr>
                        <a:picLocks noChangeAspect="1" noChangeArrowheads="1"/>
                      </p:cNvPicPr>
                      <p:nvPr/>
                    </p:nvPicPr>
                    <p:blipFill>
                      <a:blip r:embed="rId9"/>
                      <a:srcRect/>
                      <a:stretch>
                        <a:fillRect/>
                      </a:stretch>
                    </p:blipFill>
                    <p:spPr bwMode="auto">
                      <a:xfrm>
                        <a:off x="504825" y="3098329"/>
                        <a:ext cx="62103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646157660"/>
              </p:ext>
            </p:extLst>
          </p:nvPr>
        </p:nvGraphicFramePr>
        <p:xfrm>
          <a:off x="504825" y="3993654"/>
          <a:ext cx="6210300" cy="866775"/>
        </p:xfrm>
        <a:graphic>
          <a:graphicData uri="http://schemas.openxmlformats.org/presentationml/2006/ole">
            <mc:AlternateContent xmlns:mc="http://schemas.openxmlformats.org/markup-compatibility/2006">
              <mc:Choice xmlns:v="urn:schemas-microsoft-com:vml" Requires="v">
                <p:oleObj spid="_x0000_s142558" name="文档" r:id="rId11" imgW="6217423" imgH="876217" progId="Word.Document.12">
                  <p:embed/>
                </p:oleObj>
              </mc:Choice>
              <mc:Fallback>
                <p:oleObj name="文档" r:id="rId11" imgW="6217423" imgH="876217" progId="Word.Document.12">
                  <p:embed/>
                  <p:pic>
                    <p:nvPicPr>
                      <p:cNvPr id="0" name=""/>
                      <p:cNvPicPr>
                        <a:picLocks noChangeAspect="1" noChangeArrowheads="1"/>
                      </p:cNvPicPr>
                      <p:nvPr/>
                    </p:nvPicPr>
                    <p:blipFill>
                      <a:blip r:embed="rId12"/>
                      <a:srcRect/>
                      <a:stretch>
                        <a:fillRect/>
                      </a:stretch>
                    </p:blipFill>
                    <p:spPr bwMode="auto">
                      <a:xfrm>
                        <a:off x="504825" y="3993654"/>
                        <a:ext cx="62103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89" y="4719602"/>
            <a:ext cx="11411173" cy="1849969"/>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EM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，且</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EMF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或其补角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为所求角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tabLst>
                <a:tab pos="2070735" algn="l"/>
              </a:tabLst>
            </a:pPr>
            <a:r>
              <a:rPr lang="zh-CN" altLang="zh-CN" sz="2800" kern="100" dirty="0">
                <a:latin typeface="Times New Roman"/>
                <a:ea typeface="华文细黑"/>
                <a:cs typeface="Times New Roman"/>
              </a:rPr>
              <a:t>在等腰</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MEF</a:t>
            </a:r>
            <a:r>
              <a:rPr lang="zh-CN" altLang="zh-CN" sz="2800" kern="100" dirty="0">
                <a:latin typeface="Times New Roman"/>
                <a:ea typeface="华文细黑"/>
                <a:cs typeface="Times New Roman"/>
              </a:rPr>
              <a:t>中，取</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40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MN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32267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75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blinds(horizontal)">
                                      <p:cBhvr>
                                        <p:cTn id="18" dur="750"/>
                                        <p:tgtEl>
                                          <p:spTgt spid="10">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750"/>
                                        <p:tgtEl>
                                          <p:spTgt spid="15"/>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blinds(horizontal)">
                                      <p:cBhvr>
                                        <p:cTn id="30" dur="750"/>
                                        <p:tgtEl>
                                          <p:spTgt spid="17">
                                            <p:txEl>
                                              <p:pRg st="0" end="0"/>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7">
                                            <p:txEl>
                                              <p:pRg st="1" end="1"/>
                                            </p:txEl>
                                          </p:spTgt>
                                        </p:tgtEl>
                                        <p:attrNameLst>
                                          <p:attrName>style.visibility</p:attrName>
                                        </p:attrNameLst>
                                      </p:cBhvr>
                                      <p:to>
                                        <p:strVal val="visible"/>
                                      </p:to>
                                    </p:set>
                                    <p:animEffect transition="in" filter="blinds(horizontal)">
                                      <p:cBhvr>
                                        <p:cTn id="34" dur="750"/>
                                        <p:tgtEl>
                                          <p:spTgt spid="17">
                                            <p:txEl>
                                              <p:pRg st="1" end="1"/>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7">
                                            <p:txEl>
                                              <p:pRg st="2" end="2"/>
                                            </p:txEl>
                                          </p:spTgt>
                                        </p:tgtEl>
                                        <p:attrNameLst>
                                          <p:attrName>style.visibility</p:attrName>
                                        </p:attrNameLst>
                                      </p:cBhvr>
                                      <p:to>
                                        <p:strVal val="visible"/>
                                      </p:to>
                                    </p:set>
                                    <p:animEffect transition="in" filter="blinds(horizontal)">
                                      <p:cBhvr>
                                        <p:cTn id="38" dur="75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2" name="对象 1"/>
          <p:cNvGraphicFramePr>
            <a:graphicFrameLocks noChangeAspect="1"/>
          </p:cNvGraphicFramePr>
          <p:nvPr>
            <p:extLst>
              <p:ext uri="{D42A27DB-BD31-4B8C-83A1-F6EECF244321}">
                <p14:modId xmlns:p14="http://schemas.microsoft.com/office/powerpoint/2010/main" val="4051642396"/>
              </p:ext>
            </p:extLst>
          </p:nvPr>
        </p:nvGraphicFramePr>
        <p:xfrm>
          <a:off x="504825" y="338312"/>
          <a:ext cx="6210300" cy="561975"/>
        </p:xfrm>
        <a:graphic>
          <a:graphicData uri="http://schemas.openxmlformats.org/presentationml/2006/ole">
            <mc:AlternateContent xmlns:mc="http://schemas.openxmlformats.org/markup-compatibility/2006">
              <mc:Choice xmlns:v="urn:schemas-microsoft-com:vml" Requires="v">
                <p:oleObj spid="_x0000_s143665" name="文档" r:id="rId5" imgW="6217423" imgH="561945" progId="Word.Document.12">
                  <p:embed/>
                </p:oleObj>
              </mc:Choice>
              <mc:Fallback>
                <p:oleObj name="文档" r:id="rId5" imgW="6217423" imgH="561945" progId="Word.Document.12">
                  <p:embed/>
                  <p:pic>
                    <p:nvPicPr>
                      <p:cNvPr id="0" name="对象 1"/>
                      <p:cNvPicPr>
                        <a:picLocks noChangeAspect="1" noChangeArrowheads="1"/>
                      </p:cNvPicPr>
                      <p:nvPr/>
                    </p:nvPicPr>
                    <p:blipFill>
                      <a:blip r:embed="rId6"/>
                      <a:srcRect/>
                      <a:stretch>
                        <a:fillRect/>
                      </a:stretch>
                    </p:blipFill>
                    <p:spPr bwMode="auto">
                      <a:xfrm>
                        <a:off x="504825" y="338312"/>
                        <a:ext cx="6210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24969863"/>
              </p:ext>
            </p:extLst>
          </p:nvPr>
        </p:nvGraphicFramePr>
        <p:xfrm>
          <a:off x="504825" y="1098080"/>
          <a:ext cx="6210300" cy="866775"/>
        </p:xfrm>
        <a:graphic>
          <a:graphicData uri="http://schemas.openxmlformats.org/presentationml/2006/ole">
            <mc:AlternateContent xmlns:mc="http://schemas.openxmlformats.org/markup-compatibility/2006">
              <mc:Choice xmlns:v="urn:schemas-microsoft-com:vml" Requires="v">
                <p:oleObj spid="_x0000_s143666" name="文档" r:id="rId8" imgW="6217423" imgH="876217" progId="Word.Document.12">
                  <p:embed/>
                </p:oleObj>
              </mc:Choice>
              <mc:Fallback>
                <p:oleObj name="文档" r:id="rId8" imgW="6217423" imgH="876217" progId="Word.Document.12">
                  <p:embed/>
                  <p:pic>
                    <p:nvPicPr>
                      <p:cNvPr id="0" name="对象 14"/>
                      <p:cNvPicPr>
                        <a:picLocks noChangeAspect="1" noChangeArrowheads="1"/>
                      </p:cNvPicPr>
                      <p:nvPr/>
                    </p:nvPicPr>
                    <p:blipFill>
                      <a:blip r:embed="rId9"/>
                      <a:srcRect/>
                      <a:stretch>
                        <a:fillRect/>
                      </a:stretch>
                    </p:blipFill>
                    <p:spPr bwMode="auto">
                      <a:xfrm>
                        <a:off x="504825" y="1098080"/>
                        <a:ext cx="62103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2963442"/>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EMN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EMF</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EMN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EMF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所成的角为</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EMF</a:t>
            </a:r>
            <a:r>
              <a:rPr lang="zh-CN" altLang="zh-CN" sz="2800" kern="100" dirty="0">
                <a:latin typeface="Times New Roman"/>
                <a:ea typeface="华文细黑"/>
                <a:cs typeface="Times New Roman"/>
              </a:rPr>
              <a:t>的补角，</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所成的角为</a:t>
            </a:r>
            <a:r>
              <a:rPr lang="en-US" altLang="zh-CN" sz="2800" kern="100" dirty="0">
                <a:latin typeface="Times New Roman"/>
                <a:ea typeface="华文细黑"/>
                <a:cs typeface="Courier New"/>
              </a:rPr>
              <a:t>60°.</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98984127"/>
              </p:ext>
            </p:extLst>
          </p:nvPr>
        </p:nvGraphicFramePr>
        <p:xfrm>
          <a:off x="504825" y="2099346"/>
          <a:ext cx="6210300" cy="866775"/>
        </p:xfrm>
        <a:graphic>
          <a:graphicData uri="http://schemas.openxmlformats.org/presentationml/2006/ole">
            <mc:AlternateContent xmlns:mc="http://schemas.openxmlformats.org/markup-compatibility/2006">
              <mc:Choice xmlns:v="urn:schemas-microsoft-com:vml" Requires="v">
                <p:oleObj spid="_x0000_s143667" name="文档" r:id="rId11" imgW="6217423" imgH="876217" progId="Word.Document.12">
                  <p:embed/>
                </p:oleObj>
              </mc:Choice>
              <mc:Fallback>
                <p:oleObj name="文档" r:id="rId11" imgW="6217423" imgH="876217" progId="Word.Document.12">
                  <p:embed/>
                  <p:pic>
                    <p:nvPicPr>
                      <p:cNvPr id="0" name=""/>
                      <p:cNvPicPr>
                        <a:picLocks noChangeAspect="1" noChangeArrowheads="1"/>
                      </p:cNvPicPr>
                      <p:nvPr/>
                    </p:nvPicPr>
                    <p:blipFill>
                      <a:blip r:embed="rId12"/>
                      <a:srcRect/>
                      <a:stretch>
                        <a:fillRect/>
                      </a:stretch>
                    </p:blipFill>
                    <p:spPr bwMode="auto">
                      <a:xfrm>
                        <a:off x="504825" y="2099346"/>
                        <a:ext cx="62103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63266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750"/>
                                        <p:tgtEl>
                                          <p:spTgt spid="13"/>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blinds(horizontal)">
                                      <p:cBhvr>
                                        <p:cTn id="19" dur="750"/>
                                        <p:tgtEl>
                                          <p:spTgt spid="11">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750"/>
                                        <p:tgtEl>
                                          <p:spTgt spid="11">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Effect transition="in" filter="blinds(horizontal)">
                                      <p:cBhvr>
                                        <p:cTn id="27" dur="750"/>
                                        <p:tgtEl>
                                          <p:spTgt spid="11">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blinds(horizontal)">
                                      <p:cBhvr>
                                        <p:cTn id="31" dur="75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1135063"/>
            <a:ext cx="12190413" cy="428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1369517"/>
            <a:ext cx="11502230" cy="357018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在求异面直线所成的角的过程中要注意：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通常将空间中的两条异面直线通过平移的方法，转化到同一个三角形中，将空间问题转化为平面问题求解；</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要</a:t>
            </a:r>
            <a:r>
              <a:rPr lang="zh-CN" altLang="zh-CN" sz="2800" kern="100" spc="-50" dirty="0">
                <a:latin typeface="Times New Roman"/>
                <a:ea typeface="华文细黑"/>
                <a:cs typeface="Times New Roman"/>
              </a:rPr>
              <a:t>特别注意平移所得的角可能是异面直线所成的角的补角，这是由</a:t>
            </a:r>
            <a:r>
              <a:rPr lang="zh-CN" altLang="zh-CN" sz="2800" kern="100" spc="-50" dirty="0" smtClean="0">
                <a:latin typeface="Times New Roman"/>
                <a:ea typeface="华文细黑"/>
                <a:cs typeface="Times New Roman"/>
              </a:rPr>
              <a:t>异面</a:t>
            </a:r>
            <a:endParaRPr lang="en-US" altLang="zh-CN" sz="2800" kern="100" spc="-50" dirty="0" smtClean="0">
              <a:latin typeface="Times New Roman"/>
              <a:ea typeface="华文细黑"/>
              <a:cs typeface="Times New Roman"/>
            </a:endParaRPr>
          </a:p>
          <a:p>
            <a:pPr algn="just">
              <a:lnSpc>
                <a:spcPct val="50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直线</a:t>
            </a:r>
            <a:r>
              <a:rPr lang="zh-CN" altLang="zh-CN" sz="2800" kern="100" dirty="0">
                <a:latin typeface="Times New Roman"/>
                <a:ea typeface="华文细黑"/>
                <a:cs typeface="Times New Roman"/>
              </a:rPr>
              <a:t>所成角的范围</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决定</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61406203"/>
              </p:ext>
            </p:extLst>
          </p:nvPr>
        </p:nvGraphicFramePr>
        <p:xfrm>
          <a:off x="3790950" y="4081509"/>
          <a:ext cx="1130300" cy="1066800"/>
        </p:xfrm>
        <a:graphic>
          <a:graphicData uri="http://schemas.openxmlformats.org/presentationml/2006/ole">
            <mc:AlternateContent xmlns:mc="http://schemas.openxmlformats.org/markup-compatibility/2006">
              <mc:Choice xmlns:v="urn:schemas-microsoft-com:vml" Requires="v">
                <p:oleObj spid="_x0000_s144482" name="文档" r:id="rId6" imgW="1130844" imgH="1066718" progId="Word.Document.12">
                  <p:embed/>
                </p:oleObj>
              </mc:Choice>
              <mc:Fallback>
                <p:oleObj name="文档" r:id="rId6" imgW="1130844" imgH="1066718" progId="Word.Document.12">
                  <p:embed/>
                  <p:pic>
                    <p:nvPicPr>
                      <p:cNvPr id="0" name=""/>
                      <p:cNvPicPr/>
                      <p:nvPr/>
                    </p:nvPicPr>
                    <p:blipFill>
                      <a:blip r:embed="rId7"/>
                      <a:stretch>
                        <a:fillRect/>
                      </a:stretch>
                    </p:blipFill>
                    <p:spPr>
                      <a:xfrm>
                        <a:off x="3790950" y="4081509"/>
                        <a:ext cx="1130300" cy="1066800"/>
                      </a:xfrm>
                      <a:prstGeom prst="rect">
                        <a:avLst/>
                      </a:prstGeom>
                    </p:spPr>
                  </p:pic>
                </p:oleObj>
              </mc:Fallback>
            </mc:AlternateContent>
          </a:graphicData>
        </a:graphic>
      </p:graphicFrame>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945554"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反证法的合理应用</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83750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6</a:t>
            </a:r>
            <a:r>
              <a:rPr lang="zh-CN" altLang="zh-CN" sz="2800" kern="100" dirty="0">
                <a:latin typeface="Times New Roman"/>
                <a:ea typeface="华文细黑"/>
                <a:cs typeface="Times New Roman"/>
              </a:rPr>
              <a:t>　如图，三棱锥</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上异于点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的点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是异面直线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0" name="圆角矩形 9">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5" name="圆角矩形 14">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11" name="图片 10" descr="RJ2-4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20646" y="1648644"/>
            <a:ext cx="3535089" cy="4829568"/>
          </a:xfrm>
          <a:prstGeom prst="rect">
            <a:avLst/>
          </a:prstGeom>
          <a:noFill/>
          <a:ln>
            <a:noFill/>
          </a:ln>
        </p:spPr>
      </p:pic>
    </p:spTree>
    <p:extLst>
      <p:ext uri="{BB962C8B-B14F-4D97-AF65-F5344CB8AC3E}">
        <p14:creationId xmlns:p14="http://schemas.microsoft.com/office/powerpoint/2010/main" val="837230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1" name="矩形 10"/>
          <p:cNvSpPr/>
          <p:nvPr/>
        </p:nvSpPr>
        <p:spPr>
          <a:xfrm>
            <a:off x="382191" y="2511"/>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利用定义直接证明，即从不同在任何一个平面内中的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开始入手，一个平面一个平面地寻找是不可能实现的，因此必须找到一个间接证法来证明，反证法即是一种行之有效的方法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假设</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不是异面直线，</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都在平面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P</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PE</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PE</a:t>
            </a: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都在平面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这与</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不共面</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是三棱锥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矛盾</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于是假设不成立，所以</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是异面直线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756610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blinds(horizontal)">
                                      <p:cBhvr>
                                        <p:cTn id="27" dur="750"/>
                                        <p:tgtEl>
                                          <p:spTgt spid="11">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animEffect transition="in" filter="blinds(horizontal)">
                                      <p:cBhvr>
                                        <p:cTn id="31" dur="750"/>
                                        <p:tgtEl>
                                          <p:spTgt spid="11">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1">
                                            <p:txEl>
                                              <p:pRg st="7" end="7"/>
                                            </p:txEl>
                                          </p:spTgt>
                                        </p:tgtEl>
                                        <p:attrNameLst>
                                          <p:attrName>style.visibility</p:attrName>
                                        </p:attrNameLst>
                                      </p:cBhvr>
                                      <p:to>
                                        <p:strVal val="visible"/>
                                      </p:to>
                                    </p:set>
                                    <p:animEffect transition="in" filter="blinds(horizontal)">
                                      <p:cBhvr>
                                        <p:cTn id="35" dur="75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1557954"/>
            <a:ext cx="12190413" cy="331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1811459"/>
            <a:ext cx="1150223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反证法属于一种间接证明问题的方法，它是先提出一个与命题的结论相反的假设，再从这个假设出发，经过正确的推理，导出矛盾，从而否定假设，达到肯定原命题正确的一种方法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用反证法证明一个命题的过程，大体上分为三步：</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反设；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归谬；</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下结论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004068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若空间两条直线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没有公共点，则</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的位置关系是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共面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平行</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异面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平行或异面</a:t>
            </a:r>
            <a:endParaRPr lang="zh-CN" altLang="zh-CN" sz="2800" kern="100" dirty="0">
              <a:effectLst/>
              <a:latin typeface="宋体"/>
              <a:cs typeface="Courier New"/>
            </a:endParaRPr>
          </a:p>
        </p:txBody>
      </p:sp>
      <p:sp>
        <p:nvSpPr>
          <p:cNvPr id="2" name="矩形 1"/>
          <p:cNvSpPr/>
          <p:nvPr/>
        </p:nvSpPr>
        <p:spPr>
          <a:xfrm>
            <a:off x="9520236" y="856556"/>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D</a:t>
            </a:r>
            <a:endParaRPr lang="zh-CN" altLang="en-US" b="1" dirty="0">
              <a:solidFill>
                <a:srgbClr val="C00000"/>
              </a:solidFill>
            </a:endParaRPr>
          </a:p>
        </p:txBody>
      </p:sp>
      <p:sp>
        <p:nvSpPr>
          <p:cNvPr id="15" name="矩形 14"/>
          <p:cNvSpPr/>
          <p:nvPr/>
        </p:nvSpPr>
        <p:spPr>
          <a:xfrm>
            <a:off x="382191" y="198963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若直线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共面，则由题意可知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不共面，则由题意可知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是异面直线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5">
                                            <p:txEl>
                                              <p:pRg st="0" end="0"/>
                                            </p:txEl>
                                          </p:spTgt>
                                        </p:tgtEl>
                                      </p:cBhvr>
                                    </p:animEffect>
                                    <p:set>
                                      <p:cBhvr>
                                        <p:cTn id="22" dur="1" fill="hold">
                                          <p:stCondLst>
                                            <p:cond delay="499"/>
                                          </p:stCondLst>
                                        </p:cTn>
                                        <p:tgtEl>
                                          <p:spTgt spid="15">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5">
                                            <p:txEl>
                                              <p:pRg st="1" end="1"/>
                                            </p:txEl>
                                          </p:spTgt>
                                        </p:tgtEl>
                                      </p:cBhvr>
                                    </p:animEffect>
                                    <p:set>
                                      <p:cBhvr>
                                        <p:cTn id="25" dur="1" fill="hold">
                                          <p:stCondLst>
                                            <p:cond delay="499"/>
                                          </p:stCondLst>
                                        </p:cTn>
                                        <p:tgtEl>
                                          <p:spTgt spid="15">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P spid="15" grpId="0" uiExpand="1"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17092" y="594962"/>
            <a:ext cx="11557804"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spc="-130" dirty="0">
                <a:latin typeface="Times New Roman"/>
                <a:ea typeface="华文细黑"/>
                <a:cs typeface="Times New Roman"/>
              </a:rPr>
              <a:t>一条直线与两条异面直线中的一条平行</a:t>
            </a:r>
            <a:r>
              <a:rPr lang="zh-CN" altLang="zh-CN" sz="2800" kern="100" spc="-600" dirty="0">
                <a:latin typeface="Times New Roman"/>
                <a:ea typeface="华文细黑"/>
                <a:cs typeface="Times New Roman"/>
              </a:rPr>
              <a:t>，</a:t>
            </a:r>
            <a:r>
              <a:rPr lang="zh-CN" altLang="zh-CN" sz="2800" kern="100" spc="-130" dirty="0">
                <a:latin typeface="Times New Roman"/>
                <a:ea typeface="华文细黑"/>
                <a:cs typeface="Times New Roman"/>
              </a:rPr>
              <a:t>则它和另一条的位置关系是</a:t>
            </a:r>
            <a:r>
              <a:rPr lang="en-US" altLang="zh-CN" sz="2800" kern="100" spc="-130" dirty="0">
                <a:latin typeface="Times New Roman"/>
                <a:ea typeface="华文细黑"/>
                <a:cs typeface="Courier New"/>
              </a:rPr>
              <a:t>(</a:t>
            </a:r>
            <a:r>
              <a:rPr lang="zh-CN" altLang="zh-CN" sz="2800" kern="100" spc="-600" dirty="0">
                <a:latin typeface="Times New Roman"/>
                <a:ea typeface="华文细黑"/>
                <a:cs typeface="Times New Roman"/>
              </a:rPr>
              <a:t>　　</a:t>
            </a:r>
            <a:r>
              <a:rPr lang="en-US" altLang="zh-CN" sz="2800" kern="100" spc="-130" dirty="0">
                <a:latin typeface="Times New Roman"/>
                <a:ea typeface="华文细黑"/>
                <a:cs typeface="Courier New"/>
              </a:rPr>
              <a:t>)</a:t>
            </a:r>
            <a:endParaRPr lang="zh-CN" altLang="zh-CN" sz="2800" kern="100" spc="-13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平行或异面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相交或异面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异面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相交</a:t>
            </a:r>
            <a:endParaRPr lang="zh-CN" altLang="zh-CN" sz="2800" kern="100" dirty="0">
              <a:effectLst/>
              <a:latin typeface="宋体"/>
              <a:cs typeface="Courier New"/>
            </a:endParaRPr>
          </a:p>
        </p:txBody>
      </p:sp>
      <p:sp>
        <p:nvSpPr>
          <p:cNvPr id="4" name="矩形 3"/>
          <p:cNvSpPr/>
          <p:nvPr/>
        </p:nvSpPr>
        <p:spPr>
          <a:xfrm>
            <a:off x="10963175" y="789767"/>
            <a:ext cx="423514"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B</a:t>
            </a:r>
            <a:endParaRPr lang="zh-CN" altLang="en-US" sz="2800" b="1" dirty="0">
              <a:solidFill>
                <a:srgbClr val="C00000"/>
              </a:solidFill>
            </a:endParaRPr>
          </a:p>
        </p:txBody>
      </p:sp>
      <p:sp>
        <p:nvSpPr>
          <p:cNvPr id="2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317092" y="1917626"/>
            <a:ext cx="11557804"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spc="-100" dirty="0">
                <a:latin typeface="Times New Roman"/>
                <a:ea typeface="华文细黑"/>
                <a:cs typeface="Times New Roman"/>
              </a:rPr>
              <a:t>如图，在正方体</a:t>
            </a:r>
            <a:r>
              <a:rPr lang="en-US" altLang="zh-CN" sz="2800" i="1" kern="100" spc="-100" dirty="0" err="1" smtClean="0">
                <a:latin typeface="Times New Roman"/>
                <a:ea typeface="华文细黑"/>
                <a:cs typeface="Courier New"/>
              </a:rPr>
              <a:t>ABCD</a:t>
            </a:r>
            <a:r>
              <a:rPr lang="zh-CN" altLang="zh-CN" sz="2800" kern="100" spc="-100" dirty="0" smtClean="0">
                <a:latin typeface="Times New Roman"/>
                <a:ea typeface="华文细黑"/>
                <a:cs typeface="Times New Roman"/>
              </a:rPr>
              <a:t>－</a:t>
            </a:r>
            <a:r>
              <a:rPr lang="en-US" altLang="zh-CN" sz="2800" i="1" kern="100" spc="-100" dirty="0" err="1" smtClean="0">
                <a:latin typeface="Times New Roman"/>
                <a:ea typeface="华文细黑"/>
                <a:cs typeface="Courier New"/>
              </a:rPr>
              <a:t>A</a:t>
            </a:r>
            <a:r>
              <a:rPr lang="en-US" altLang="zh-CN" sz="2800" kern="100" spc="-100" baseline="-25000" dirty="0" err="1" smtClean="0">
                <a:latin typeface="Times New Roman"/>
                <a:ea typeface="华文细黑"/>
                <a:cs typeface="Courier New"/>
              </a:rPr>
              <a:t>1</a:t>
            </a:r>
            <a:r>
              <a:rPr lang="en-US" altLang="zh-CN" sz="2800" i="1" kern="100" spc="-100" dirty="0" err="1" smtClean="0">
                <a:latin typeface="Times New Roman"/>
                <a:ea typeface="华文细黑"/>
                <a:cs typeface="Courier New"/>
              </a:rPr>
              <a:t>B</a:t>
            </a:r>
            <a:r>
              <a:rPr lang="en-US" altLang="zh-CN" sz="2800" kern="100" spc="-100" baseline="-25000" dirty="0" err="1" smtClean="0">
                <a:latin typeface="Times New Roman"/>
                <a:ea typeface="华文细黑"/>
                <a:cs typeface="Courier New"/>
              </a:rPr>
              <a:t>1</a:t>
            </a:r>
            <a:r>
              <a:rPr lang="en-US" altLang="zh-CN" sz="2800" i="1" kern="100" spc="-100" dirty="0" err="1" smtClean="0">
                <a:latin typeface="Times New Roman"/>
                <a:ea typeface="华文细黑"/>
                <a:cs typeface="Courier New"/>
              </a:rPr>
              <a:t>C</a:t>
            </a:r>
            <a:r>
              <a:rPr lang="en-US" altLang="zh-CN" sz="2800" kern="100" spc="-100" baseline="-25000" dirty="0" err="1" smtClean="0">
                <a:latin typeface="Times New Roman"/>
                <a:ea typeface="华文细黑"/>
                <a:cs typeface="Courier New"/>
              </a:rPr>
              <a:t>1</a:t>
            </a:r>
            <a:r>
              <a:rPr lang="en-US" altLang="zh-CN" sz="2800" i="1" kern="100" spc="-100" dirty="0" err="1" smtClean="0">
                <a:latin typeface="Times New Roman"/>
                <a:ea typeface="华文细黑"/>
                <a:cs typeface="Courier New"/>
              </a:rPr>
              <a:t>D</a:t>
            </a:r>
            <a:r>
              <a:rPr lang="en-US" altLang="zh-CN" sz="2800" kern="100" spc="-100" baseline="-25000" dirty="0" err="1" smtClean="0">
                <a:latin typeface="Times New Roman"/>
                <a:ea typeface="华文细黑"/>
                <a:cs typeface="Courier New"/>
              </a:rPr>
              <a:t>1</a:t>
            </a:r>
            <a:r>
              <a:rPr lang="zh-CN" altLang="zh-CN" sz="2800" kern="100" spc="-100" dirty="0">
                <a:latin typeface="Times New Roman"/>
                <a:ea typeface="华文细黑"/>
                <a:cs typeface="Times New Roman"/>
              </a:rPr>
              <a:t>中，</a:t>
            </a:r>
            <a:r>
              <a:rPr lang="en-US" altLang="zh-CN" sz="2800" i="1" kern="100" spc="-100" dirty="0" err="1">
                <a:latin typeface="Times New Roman"/>
                <a:ea typeface="华文细黑"/>
                <a:cs typeface="Courier New"/>
              </a:rPr>
              <a:t>AA</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BC</a:t>
            </a:r>
            <a:r>
              <a:rPr lang="zh-CN" altLang="zh-CN" sz="2800" kern="100" spc="-100" dirty="0">
                <a:latin typeface="Times New Roman"/>
                <a:ea typeface="华文细黑"/>
                <a:cs typeface="Times New Roman"/>
              </a:rPr>
              <a:t>是异面直线，又</a:t>
            </a:r>
            <a:r>
              <a:rPr lang="en-US" altLang="zh-CN" sz="2800" i="1" kern="100" spc="-100" dirty="0" err="1">
                <a:latin typeface="Times New Roman"/>
                <a:ea typeface="华文细黑"/>
                <a:cs typeface="Courier New"/>
              </a:rPr>
              <a:t>AA</a:t>
            </a:r>
            <a:r>
              <a:rPr lang="en-US" altLang="zh-CN" sz="2800" kern="100" spc="-100" baseline="-25000" dirty="0" err="1">
                <a:latin typeface="Times New Roman"/>
                <a:ea typeface="华文细黑"/>
                <a:cs typeface="Courier New"/>
              </a:rPr>
              <a:t>1</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BB</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AA</a:t>
            </a:r>
            <a:r>
              <a:rPr lang="en-US" altLang="zh-CN" sz="2800" kern="100" spc="-100" baseline="-25000" dirty="0" err="1">
                <a:latin typeface="Times New Roman"/>
                <a:ea typeface="华文细黑"/>
                <a:cs typeface="Courier New"/>
              </a:rPr>
              <a:t>1</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DD</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，显然</a:t>
            </a:r>
            <a:r>
              <a:rPr lang="en-US" altLang="zh-CN" sz="2800" i="1" kern="100" spc="-100" dirty="0" err="1">
                <a:latin typeface="Times New Roman"/>
                <a:ea typeface="华文细黑"/>
                <a:cs typeface="Courier New"/>
              </a:rPr>
              <a:t>BB</a:t>
            </a:r>
            <a:r>
              <a:rPr lang="en-US" altLang="zh-CN" sz="2800" kern="100" spc="-100" baseline="-25000" dirty="0" err="1">
                <a:latin typeface="Times New Roman"/>
                <a:ea typeface="华文细黑"/>
                <a:cs typeface="Courier New"/>
              </a:rPr>
              <a:t>1</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BC</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B</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DD</a:t>
            </a:r>
            <a:r>
              <a:rPr lang="en-US" altLang="zh-CN" sz="2800" kern="100" spc="-100" baseline="-25000" dirty="0" err="1">
                <a:latin typeface="Times New Roman"/>
                <a:ea typeface="华文细黑"/>
                <a:cs typeface="Courier New"/>
              </a:rPr>
              <a:t>1</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BC</a:t>
            </a:r>
            <a:r>
              <a:rPr lang="zh-CN" altLang="zh-CN" sz="2800" kern="100" spc="-100" dirty="0">
                <a:latin typeface="Times New Roman"/>
                <a:ea typeface="华文细黑"/>
                <a:cs typeface="Times New Roman"/>
              </a:rPr>
              <a:t>是异面直线，故选</a:t>
            </a:r>
            <a:r>
              <a:rPr lang="en-US" altLang="zh-CN" sz="2800" kern="100" spc="-100" dirty="0">
                <a:latin typeface="Times New Roman"/>
                <a:ea typeface="华文细黑"/>
                <a:cs typeface="Courier New"/>
              </a:rPr>
              <a:t>B.</a:t>
            </a:r>
            <a:endParaRPr lang="zh-CN" altLang="zh-CN" sz="2800" kern="100" spc="-100" dirty="0">
              <a:effectLst/>
              <a:latin typeface="宋体"/>
              <a:cs typeface="Courier New"/>
            </a:endParaRPr>
          </a:p>
        </p:txBody>
      </p:sp>
      <p:pic>
        <p:nvPicPr>
          <p:cNvPr id="12" name="图片 11" descr="RJ2-4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67802" y="3413706"/>
            <a:ext cx="3456384" cy="2526843"/>
          </a:xfrm>
          <a:prstGeom prst="rect">
            <a:avLst/>
          </a:prstGeom>
          <a:noFill/>
          <a:ln>
            <a:noFill/>
          </a:ln>
        </p:spPr>
      </p:pic>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3">
                                            <p:txEl>
                                              <p:pRg st="0" end="0"/>
                                            </p:txEl>
                                          </p:spTgt>
                                        </p:tgtEl>
                                      </p:cBhvr>
                                    </p:animEffect>
                                    <p:set>
                                      <p:cBhvr>
                                        <p:cTn id="20" dur="1" fill="hold">
                                          <p:stCondLst>
                                            <p:cond delay="499"/>
                                          </p:stCondLst>
                                        </p:cTn>
                                        <p:tgtEl>
                                          <p:spTgt spid="13">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3" grpId="0" uiExpand="1"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87574"/>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是直线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外一定点，过点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且与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成</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角的异面直线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有无数条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有两条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至多有两条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有一条</a:t>
            </a:r>
            <a:endParaRPr lang="zh-CN" altLang="zh-CN" sz="2800" kern="100" dirty="0">
              <a:effectLst/>
              <a:latin typeface="宋体"/>
              <a:cs typeface="Courier New"/>
            </a:endParaRPr>
          </a:p>
        </p:txBody>
      </p:sp>
      <p:sp>
        <p:nvSpPr>
          <p:cNvPr id="23" name="矩形 22"/>
          <p:cNvSpPr/>
          <p:nvPr/>
        </p:nvSpPr>
        <p:spPr>
          <a:xfrm>
            <a:off x="382191" y="1889051"/>
            <a:ext cx="9108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我们现在研究的平台是锥空间</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如</a:t>
            </a:r>
            <a:r>
              <a:rPr lang="zh-CN" altLang="zh-CN" sz="2800" kern="100" dirty="0">
                <a:latin typeface="Times New Roman"/>
                <a:ea typeface="华文细黑"/>
                <a:cs typeface="Times New Roman"/>
              </a:rPr>
              <a:t>图所示，过点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作直线</a:t>
            </a:r>
            <a:r>
              <a:rPr lang="en-US" altLang="zh-CN" sz="2800" i="1" kern="100" dirty="0" err="1">
                <a:latin typeface="Times New Roman"/>
                <a:ea typeface="华文细黑"/>
                <a:cs typeface="Courier New"/>
              </a:rPr>
              <a:t>l</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为轴，与</a:t>
            </a:r>
            <a:r>
              <a:rPr lang="en-US" altLang="zh-CN" sz="2800" i="1" kern="100" dirty="0">
                <a:latin typeface="Times New Roman"/>
                <a:ea typeface="华文细黑"/>
                <a:cs typeface="Courier New"/>
              </a:rPr>
              <a:t>l</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角的圆锥面的所有母线都与</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成</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角</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9464724" y="765384"/>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A</a:t>
            </a:r>
            <a:endParaRPr lang="zh-CN" altLang="en-US" b="1" dirty="0">
              <a:solidFill>
                <a:srgbClr val="C00000"/>
              </a:solidFill>
            </a:endParaRPr>
          </a:p>
        </p:txBody>
      </p:sp>
      <p:pic>
        <p:nvPicPr>
          <p:cNvPr id="17" name="图片 16" descr="F:\2016赵瑊\同步\数学\创新 人A必修2\word\RJ2-42.TIF"/>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9597967" y="2080692"/>
            <a:ext cx="2196224" cy="2469603"/>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blinds(horizontal)">
                                      <p:cBhvr>
                                        <p:cTn id="12" dur="500"/>
                                        <p:tgtEl>
                                          <p:spTgt spid="2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23">
                                            <p:txEl>
                                              <p:pRg st="0" end="0"/>
                                            </p:txEl>
                                          </p:spTgt>
                                        </p:tgtEl>
                                      </p:cBhvr>
                                    </p:animEffect>
                                    <p:set>
                                      <p:cBhvr>
                                        <p:cTn id="25" dur="1" fill="hold">
                                          <p:stCondLst>
                                            <p:cond delay="499"/>
                                          </p:stCondLst>
                                        </p:cTn>
                                        <p:tgtEl>
                                          <p:spTgt spid="23">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3">
                                            <p:txEl>
                                              <p:pRg st="1" end="1"/>
                                            </p:txEl>
                                          </p:spTgt>
                                        </p:tgtEl>
                                      </p:cBhvr>
                                    </p:animEffect>
                                    <p:set>
                                      <p:cBhvr>
                                        <p:cTn id="28" dur="1" fill="hold">
                                          <p:stCondLst>
                                            <p:cond delay="499"/>
                                          </p:stCondLst>
                                        </p:cTn>
                                        <p:tgtEl>
                                          <p:spTgt spid="23">
                                            <p:txEl>
                                              <p:pRg st="1" end="1"/>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3" grpId="0" uiExpand="1" build="allAtOnce"/>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587460"/>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如图所示，</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分别是正三棱柱的顶点或所在棱的中点，则表示直线</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是异面直线的图形有</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填序号</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pic>
        <p:nvPicPr>
          <p:cNvPr id="19" name="图片 18" descr="RJ2-4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83635" y="2061642"/>
            <a:ext cx="10009112" cy="3913154"/>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586075"/>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空间中两条直线的位置关系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异面直线</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任何</a:t>
            </a:r>
            <a:r>
              <a:rPr lang="zh-CN" altLang="zh-CN" sz="2800" kern="100" dirty="0">
                <a:latin typeface="Times New Roman"/>
                <a:ea typeface="华文细黑"/>
                <a:cs typeface="Times New Roman"/>
              </a:rPr>
              <a:t>一个平面内的两条直线叫做异面直线</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要点分析：</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异面直线的定义表明：异面直线不具备确定平面的条件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异面直线既不相交，也不平行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不能</a:t>
            </a:r>
            <a:r>
              <a:rPr lang="zh-CN" altLang="zh-CN" sz="2800" kern="100" spc="-70" dirty="0">
                <a:latin typeface="Times New Roman"/>
                <a:ea typeface="华文细黑"/>
                <a:cs typeface="Times New Roman"/>
              </a:rPr>
              <a:t>误认为分别在不同平面内的两条直线为</a:t>
            </a:r>
            <a:r>
              <a:rPr lang="zh-CN" altLang="zh-CN" sz="2800" kern="100" spc="-70" dirty="0" smtClean="0">
                <a:latin typeface="Times New Roman"/>
                <a:ea typeface="华文细黑"/>
                <a:cs typeface="Times New Roman"/>
              </a:rPr>
              <a:t>异面</a:t>
            </a:r>
            <a:endParaRPr lang="en-US" altLang="zh-CN" sz="2800" kern="100" spc="-7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直线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如图中</a:t>
            </a:r>
            <a:r>
              <a:rPr lang="zh-CN" altLang="zh-CN" sz="2800" kern="100" spc="-170" dirty="0">
                <a:latin typeface="Times New Roman"/>
                <a:ea typeface="华文细黑"/>
                <a:cs typeface="Times New Roman"/>
              </a:rPr>
              <a:t>，</a:t>
            </a:r>
            <a:r>
              <a:rPr lang="zh-CN" altLang="zh-CN" sz="2800" kern="100" dirty="0">
                <a:latin typeface="Times New Roman"/>
                <a:ea typeface="华文细黑"/>
                <a:cs typeface="Times New Roman"/>
              </a:rPr>
              <a:t>虽然有</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spc="-17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β</a:t>
            </a:r>
            <a:r>
              <a:rPr lang="zh-CN" altLang="zh-CN" sz="2800" kern="100" spc="-170" dirty="0">
                <a:latin typeface="Times New Roman"/>
                <a:ea typeface="华文细黑"/>
                <a:cs typeface="Times New Roman"/>
              </a:rPr>
              <a:t>，</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a</a:t>
            </a:r>
            <a:r>
              <a:rPr lang="zh-CN" altLang="zh-CN" sz="2800" kern="100" spc="-19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分别在两</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不同的平面内</a:t>
            </a:r>
            <a:r>
              <a:rPr lang="zh-CN" altLang="zh-CN" sz="2800" kern="100" spc="-300" dirty="0">
                <a:latin typeface="Times New Roman"/>
                <a:ea typeface="华文细黑"/>
                <a:cs typeface="Times New Roman"/>
              </a:rPr>
              <a:t>，</a:t>
            </a:r>
            <a:r>
              <a:rPr lang="zh-CN" altLang="zh-CN" sz="2800" kern="100" dirty="0">
                <a:latin typeface="Times New Roman"/>
                <a:ea typeface="华文细黑"/>
                <a:cs typeface="Times New Roman"/>
              </a:rPr>
              <a:t>但是因为</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t>
            </a:r>
            <a:r>
              <a:rPr lang="zh-CN" altLang="zh-CN" sz="2800" kern="100" spc="-300" dirty="0">
                <a:latin typeface="Times New Roman"/>
                <a:ea typeface="华文细黑"/>
                <a:cs typeface="Times New Roman"/>
              </a:rPr>
              <a:t>，</a:t>
            </a:r>
            <a:r>
              <a:rPr lang="zh-CN" altLang="zh-CN" sz="2800" kern="100" dirty="0" smtClean="0">
                <a:latin typeface="Times New Roman"/>
                <a:ea typeface="华文细黑"/>
                <a:cs typeface="Times New Roman"/>
              </a:rPr>
              <a:t>所以</a:t>
            </a:r>
            <a:r>
              <a:rPr lang="en-US" altLang="zh-CN" sz="2800" i="1" kern="100" dirty="0" smtClean="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不</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异面直线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13" name="图片 12" descr="F:\2016赵瑊\同步\数学\创新 人A必修2\word\RJ2-27.TIF"/>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09815" y="4005858"/>
            <a:ext cx="3384376" cy="1745007"/>
          </a:xfrm>
          <a:prstGeom prst="rect">
            <a:avLst/>
          </a:prstGeom>
          <a:noFill/>
          <a:ln>
            <a:noFill/>
          </a:ln>
        </p:spPr>
      </p:pic>
      <p:sp>
        <p:nvSpPr>
          <p:cNvPr id="2" name="矩形 1"/>
          <p:cNvSpPr/>
          <p:nvPr/>
        </p:nvSpPr>
        <p:spPr>
          <a:xfrm>
            <a:off x="1981225" y="196094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不同在</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矩形 17"/>
          <p:cNvSpPr/>
          <p:nvPr/>
        </p:nvSpPr>
        <p:spPr>
          <a:xfrm>
            <a:off x="299862" y="587460"/>
            <a:ext cx="11700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是中点，</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AG</a:t>
            </a:r>
            <a:r>
              <a:rPr lang="zh-CN" altLang="zh-CN" sz="2800" kern="100" dirty="0">
                <a:latin typeface="Times New Roman"/>
                <a:ea typeface="GBK_S"/>
                <a:cs typeface="Times New Roman"/>
              </a:rPr>
              <a:t>綊</a:t>
            </a:r>
            <a:r>
              <a:rPr lang="en-US" altLang="zh-CN" sz="2800" i="1" kern="100" dirty="0">
                <a:latin typeface="Times New Roman"/>
                <a:ea typeface="华文细黑"/>
                <a:cs typeface="Courier New"/>
              </a:rPr>
              <a:t>BM</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GM</a:t>
            </a:r>
            <a:r>
              <a:rPr lang="zh-CN" altLang="zh-CN" sz="2800" kern="100" dirty="0">
                <a:latin typeface="Times New Roman"/>
                <a:ea typeface="GBK_S"/>
                <a:cs typeface="Times New Roman"/>
              </a:rPr>
              <a:t>綊</a:t>
            </a:r>
            <a:r>
              <a:rPr lang="en-US" altLang="zh-CN" sz="2800" i="1" kern="100" dirty="0">
                <a:latin typeface="Times New Roman"/>
                <a:ea typeface="华文细黑"/>
                <a:cs typeface="Courier New"/>
              </a:rPr>
              <a:t>AB</a:t>
            </a:r>
            <a:r>
              <a:rPr lang="zh-CN" altLang="zh-CN" sz="2800" kern="100" dirty="0">
                <a:latin typeface="Times New Roman"/>
                <a:ea typeface="GBK_S"/>
                <a:cs typeface="Times New Roman"/>
              </a:rPr>
              <a:t>綊</a:t>
            </a:r>
            <a:r>
              <a:rPr lang="en-US" altLang="zh-CN" sz="2800" i="1" kern="100" dirty="0" err="1">
                <a:latin typeface="Times New Roman"/>
                <a:ea typeface="华文细黑"/>
                <a:cs typeface="Courier New"/>
              </a:rPr>
              <a:t>HN</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MN</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四点共面；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spc="-130" dirty="0">
                <a:latin typeface="Times New Roman"/>
                <a:ea typeface="华文细黑"/>
                <a:cs typeface="Times New Roman"/>
              </a:rPr>
              <a:t>中</a:t>
            </a:r>
            <a:r>
              <a:rPr lang="zh-CN" altLang="zh-CN" sz="2800" kern="100" spc="-700" dirty="0">
                <a:latin typeface="Times New Roman"/>
                <a:ea typeface="华文细黑"/>
                <a:cs typeface="Times New Roman"/>
              </a:rPr>
              <a:t>，</a:t>
            </a:r>
            <a:r>
              <a:rPr lang="en-US" altLang="zh-CN" sz="2800" kern="100" spc="-130" dirty="0">
                <a:latin typeface="宋体"/>
                <a:ea typeface="华文细黑"/>
                <a:cs typeface="Times New Roman"/>
              </a:rPr>
              <a:t>∵</a:t>
            </a:r>
            <a:r>
              <a:rPr lang="en-US" altLang="zh-CN" sz="2800" i="1" kern="100" spc="-130" dirty="0">
                <a:latin typeface="Times New Roman"/>
                <a:ea typeface="华文细黑"/>
                <a:cs typeface="Courier New"/>
              </a:rPr>
              <a:t>H</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G</a:t>
            </a:r>
            <a:r>
              <a:rPr lang="zh-CN" altLang="zh-CN" sz="2800" kern="100" spc="-700" dirty="0">
                <a:latin typeface="Times New Roman"/>
                <a:ea typeface="华文细黑"/>
                <a:cs typeface="Times New Roman"/>
              </a:rPr>
              <a:t>，</a:t>
            </a:r>
            <a:r>
              <a:rPr lang="en-US" altLang="zh-CN" sz="2800" i="1" kern="100" spc="-130" dirty="0">
                <a:latin typeface="Times New Roman"/>
                <a:ea typeface="华文细黑"/>
                <a:cs typeface="Courier New"/>
              </a:rPr>
              <a:t>N</a:t>
            </a:r>
            <a:r>
              <a:rPr lang="zh-CN" altLang="zh-CN" sz="2800" kern="100" spc="-130" dirty="0">
                <a:latin typeface="Times New Roman"/>
                <a:ea typeface="华文细黑"/>
                <a:cs typeface="Times New Roman"/>
              </a:rPr>
              <a:t>三点共面</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且都在平面</a:t>
            </a:r>
            <a:r>
              <a:rPr lang="en-US" altLang="zh-CN" sz="2800" i="1" kern="100" spc="-130" dirty="0" err="1">
                <a:latin typeface="Times New Roman"/>
                <a:ea typeface="华文细黑"/>
                <a:cs typeface="Courier New"/>
              </a:rPr>
              <a:t>HGN</a:t>
            </a:r>
            <a:r>
              <a:rPr lang="zh-CN" altLang="zh-CN" sz="2800" kern="100" spc="-130" dirty="0">
                <a:latin typeface="Times New Roman"/>
                <a:ea typeface="华文细黑"/>
                <a:cs typeface="Times New Roman"/>
              </a:rPr>
              <a:t>内</a:t>
            </a:r>
            <a:r>
              <a:rPr lang="zh-CN" altLang="zh-CN" sz="2800" kern="100" spc="-700" dirty="0">
                <a:latin typeface="Times New Roman"/>
                <a:ea typeface="华文细黑"/>
                <a:cs typeface="Times New Roman"/>
              </a:rPr>
              <a:t>，</a:t>
            </a:r>
            <a:r>
              <a:rPr lang="zh-CN" altLang="zh-CN" sz="2800" kern="100" spc="-130" dirty="0">
                <a:latin typeface="Times New Roman"/>
                <a:ea typeface="华文细黑"/>
                <a:cs typeface="Times New Roman"/>
              </a:rPr>
              <a:t>而点</a:t>
            </a:r>
            <a:r>
              <a:rPr lang="en-US" altLang="zh-CN" sz="2800" i="1" kern="100" spc="-130" dirty="0">
                <a:latin typeface="Times New Roman"/>
                <a:ea typeface="华文细黑"/>
                <a:cs typeface="Courier New"/>
              </a:rPr>
              <a:t>M</a:t>
            </a:r>
            <a:r>
              <a:rPr lang="zh-CN" altLang="zh-CN" sz="2800" kern="100" spc="-130" dirty="0">
                <a:latin typeface="Times New Roman"/>
                <a:ea typeface="华文细黑"/>
                <a:cs typeface="Times New Roman"/>
              </a:rPr>
              <a:t>显然不在平面</a:t>
            </a:r>
            <a:r>
              <a:rPr lang="en-US" altLang="zh-CN" sz="2800" i="1" kern="100" spc="-130" dirty="0" err="1">
                <a:latin typeface="Times New Roman"/>
                <a:ea typeface="华文细黑"/>
                <a:cs typeface="Courier New"/>
              </a:rPr>
              <a:t>HGN</a:t>
            </a:r>
            <a:r>
              <a:rPr lang="zh-CN" altLang="zh-CN" sz="2800" kern="100" spc="-130" dirty="0">
                <a:latin typeface="Times New Roman"/>
                <a:ea typeface="华文细黑"/>
                <a:cs typeface="Times New Roman"/>
              </a:rPr>
              <a:t>内</a:t>
            </a:r>
            <a:r>
              <a:rPr lang="zh-CN" altLang="zh-CN" sz="2800" kern="100" spc="-1100" dirty="0">
                <a:latin typeface="Times New Roman"/>
                <a:ea typeface="华文细黑"/>
                <a:cs typeface="Times New Roman"/>
              </a:rPr>
              <a:t>，</a:t>
            </a:r>
            <a:endParaRPr lang="zh-CN" altLang="zh-CN" sz="2800" kern="100" spc="-1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四点不共面，即</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异面；</a:t>
            </a:r>
            <a:endParaRPr lang="zh-CN" altLang="zh-CN" sz="2800" kern="100" dirty="0">
              <a:effectLst/>
              <a:latin typeface="宋体"/>
              <a:cs typeface="Courier New"/>
            </a:endParaRPr>
          </a:p>
        </p:txBody>
      </p:sp>
      <p:sp>
        <p:nvSpPr>
          <p:cNvPr id="3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2" name="对象 1"/>
          <p:cNvGraphicFramePr>
            <a:graphicFrameLocks noChangeAspect="1"/>
          </p:cNvGraphicFramePr>
          <p:nvPr>
            <p:extLst>
              <p:ext uri="{D42A27DB-BD31-4B8C-83A1-F6EECF244321}">
                <p14:modId xmlns:p14="http://schemas.microsoft.com/office/powerpoint/2010/main" val="1130532886"/>
              </p:ext>
            </p:extLst>
          </p:nvPr>
        </p:nvGraphicFramePr>
        <p:xfrm>
          <a:off x="422498" y="3260998"/>
          <a:ext cx="8486775" cy="1085850"/>
        </p:xfrm>
        <a:graphic>
          <a:graphicData uri="http://schemas.openxmlformats.org/presentationml/2006/ole">
            <mc:AlternateContent xmlns:mc="http://schemas.openxmlformats.org/markup-compatibility/2006">
              <mc:Choice xmlns:v="urn:schemas-microsoft-com:vml" Requires="v">
                <p:oleObj spid="_x0000_s148537" name="文档" r:id="rId9" imgW="8494145" imgH="1091851" progId="Word.Document.12">
                  <p:embed/>
                </p:oleObj>
              </mc:Choice>
              <mc:Fallback>
                <p:oleObj name="文档" r:id="rId9" imgW="8494145" imgH="1091851" progId="Word.Document.12">
                  <p:embed/>
                  <p:pic>
                    <p:nvPicPr>
                      <p:cNvPr id="0" name="对象 12"/>
                      <p:cNvPicPr>
                        <a:picLocks noChangeAspect="1" noChangeArrowheads="1"/>
                      </p:cNvPicPr>
                      <p:nvPr/>
                    </p:nvPicPr>
                    <p:blipFill>
                      <a:blip r:embed="rId10"/>
                      <a:srcRect/>
                      <a:stretch>
                        <a:fillRect/>
                      </a:stretch>
                    </p:blipFill>
                    <p:spPr bwMode="auto">
                      <a:xfrm>
                        <a:off x="422498" y="3260998"/>
                        <a:ext cx="84867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299862" y="4053483"/>
            <a:ext cx="11700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GMNH</a:t>
            </a:r>
            <a:r>
              <a:rPr lang="zh-CN" altLang="zh-CN" sz="2800" kern="100" dirty="0">
                <a:latin typeface="Times New Roman"/>
                <a:ea typeface="华文细黑"/>
                <a:cs typeface="Times New Roman"/>
              </a:rPr>
              <a:t>是梯形，则</a:t>
            </a:r>
            <a:r>
              <a:rPr lang="en-US" altLang="zh-CN" sz="2800" i="1" kern="100" dirty="0">
                <a:latin typeface="Times New Roman"/>
                <a:ea typeface="华文细黑"/>
                <a:cs typeface="Courier New"/>
              </a:rPr>
              <a:t>HG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必相交，</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四点共面；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中，同</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四点不共面，即</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异面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kern="100" dirty="0">
                <a:latin typeface="宋体"/>
                <a:ea typeface="华文细黑"/>
                <a:cs typeface="Times New Roman"/>
              </a:rPr>
              <a:t>②④</a:t>
            </a:r>
            <a:endParaRPr lang="zh-CN" altLang="zh-CN" sz="2800" kern="100" dirty="0">
              <a:effectLst/>
              <a:latin typeface="宋体"/>
              <a:cs typeface="Courier New"/>
            </a:endParaRPr>
          </a:p>
        </p:txBody>
      </p:sp>
    </p:spTree>
    <p:extLst>
      <p:ext uri="{BB962C8B-B14F-4D97-AF65-F5344CB8AC3E}">
        <p14:creationId xmlns:p14="http://schemas.microsoft.com/office/powerpoint/2010/main" val="2384060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blinds(horizontal)">
                                      <p:cBhvr>
                                        <p:cTn id="11" dur="750"/>
                                        <p:tgtEl>
                                          <p:spTgt spid="1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animEffect transition="in" filter="blinds(horizontal)">
                                      <p:cBhvr>
                                        <p:cTn id="15" dur="750"/>
                                        <p:tgtEl>
                                          <p:spTgt spid="1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animEffect transition="in" filter="blinds(horizontal)">
                                      <p:cBhvr>
                                        <p:cTn id="19" dur="750"/>
                                        <p:tgtEl>
                                          <p:spTgt spid="1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750"/>
                                        <p:tgtEl>
                                          <p:spTgt spid="2"/>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750"/>
                                        <p:tgtEl>
                                          <p:spTgt spid="12">
                                            <p:txEl>
                                              <p:pRg st="0" end="0"/>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blinds(horizontal)">
                                      <p:cBhvr>
                                        <p:cTn id="31" dur="750"/>
                                        <p:tgtEl>
                                          <p:spTgt spid="12">
                                            <p:txEl>
                                              <p:pRg st="1" end="1"/>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2">
                                            <p:txEl>
                                              <p:pRg st="2" end="2"/>
                                            </p:txEl>
                                          </p:spTgt>
                                        </p:tgtEl>
                                        <p:attrNameLst>
                                          <p:attrName>style.visibility</p:attrName>
                                        </p:attrNameLst>
                                      </p:cBhvr>
                                      <p:to>
                                        <p:strVal val="visible"/>
                                      </p:to>
                                    </p:set>
                                    <p:animEffect transition="in" filter="blinds(horizontal)">
                                      <p:cBhvr>
                                        <p:cTn id="35" dur="750"/>
                                        <p:tgtEl>
                                          <p:spTgt spid="12">
                                            <p:txEl>
                                              <p:pRg st="2" end="2"/>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12">
                                            <p:txEl>
                                              <p:pRg st="3" end="3"/>
                                            </p:txEl>
                                          </p:spTgt>
                                        </p:tgtEl>
                                        <p:attrNameLst>
                                          <p:attrName>style.visibility</p:attrName>
                                        </p:attrNameLst>
                                      </p:cBhvr>
                                      <p:to>
                                        <p:strVal val="visible"/>
                                      </p:to>
                                    </p:set>
                                    <p:animEffect transition="in" filter="blinds(horizontal)">
                                      <p:cBhvr>
                                        <p:cTn id="3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591479"/>
            <a:ext cx="11412000" cy="184663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在正方体</a:t>
            </a:r>
            <a:r>
              <a:rPr lang="en-US" altLang="zh-CN" sz="2800" i="1" kern="100" dirty="0" err="1" smtClean="0">
                <a:latin typeface="Times New Roman"/>
                <a:ea typeface="华文细黑"/>
                <a:cs typeface="Courier New"/>
              </a:rPr>
              <a:t>ABCD</a:t>
            </a:r>
            <a:r>
              <a:rPr lang="zh-CN" altLang="zh-CN" sz="2800" dirty="0">
                <a:latin typeface="华文细黑" pitchFamily="2" charset="-122"/>
                <a:ea typeface="华文细黑" pitchFamily="2" charset="-122"/>
                <a:cs typeface="Times New Roman"/>
              </a:rPr>
              <a:t>－</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C</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D</a:t>
            </a:r>
            <a:r>
              <a:rPr lang="en-US" altLang="zh-CN" sz="2800" kern="100" baseline="-25000" dirty="0" err="1" smtClean="0">
                <a:latin typeface="Times New Roman"/>
                <a:ea typeface="华文细黑"/>
                <a:cs typeface="Courier New"/>
              </a:rPr>
              <a:t>1</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为</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的中点，则异面直线</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与</a:t>
            </a:r>
            <a:r>
              <a:rPr lang="en-US" altLang="zh-CN" sz="2800" i="1" kern="100" dirty="0" err="1" smtClean="0">
                <a:latin typeface="Times New Roman"/>
                <a:ea typeface="华文细黑"/>
                <a:cs typeface="Courier New"/>
              </a:rPr>
              <a:t>A</a:t>
            </a:r>
            <a:r>
              <a:rPr lang="en-US" altLang="zh-CN" sz="2800" kern="100" baseline="-25000" dirty="0" err="1" smtClean="0">
                <a:latin typeface="Times New Roman"/>
                <a:ea typeface="华文细黑"/>
                <a:cs typeface="Courier New"/>
              </a:rPr>
              <a:t>1</a:t>
            </a:r>
            <a:r>
              <a:rPr lang="en-US" altLang="zh-CN" sz="2800" i="1" kern="100" dirty="0" err="1" smtClean="0">
                <a:latin typeface="Times New Roman"/>
                <a:ea typeface="华文细黑"/>
                <a:cs typeface="Courier New"/>
              </a:rPr>
              <a:t>B</a:t>
            </a:r>
            <a:r>
              <a:rPr lang="en-US" altLang="zh-CN" sz="2800" kern="100" baseline="-25000" dirty="0" err="1" smtClean="0">
                <a:latin typeface="Times New Roman"/>
                <a:ea typeface="华文细黑"/>
                <a:cs typeface="Courier New"/>
              </a:rPr>
              <a:t>1</a:t>
            </a:r>
            <a:endParaRPr lang="en-US" altLang="zh-CN" sz="2800" kern="100" dirty="0" smtClean="0">
              <a:latin typeface="Times New Roman"/>
              <a:ea typeface="华文细黑"/>
              <a:cs typeface="Times New Roman"/>
            </a:endParaRPr>
          </a:p>
          <a:p>
            <a:pPr algn="just">
              <a:spcAft>
                <a:spcPts val="0"/>
              </a:spcAft>
              <a:tabLst>
                <a:tab pos="2070735" algn="l"/>
              </a:tabLst>
            </a:pPr>
            <a:endParaRPr lang="en-US" altLang="zh-CN" sz="2800" kern="100" dirty="0">
              <a:latin typeface="Times New Roman"/>
              <a:ea typeface="华文细黑"/>
              <a:cs typeface="Times New Roman"/>
            </a:endParaRPr>
          </a:p>
          <a:p>
            <a:pPr algn="just">
              <a:lnSpc>
                <a:spcPct val="150000"/>
              </a:lnSpc>
              <a:spcAft>
                <a:spcPts val="0"/>
              </a:spcAft>
              <a:tabLst>
                <a:tab pos="2070735" algn="l"/>
              </a:tabLst>
            </a:pPr>
            <a:r>
              <a:rPr lang="zh-CN" altLang="zh-CN" sz="2800" kern="100" dirty="0">
                <a:solidFill>
                  <a:prstClr val="black"/>
                </a:solidFill>
                <a:latin typeface="Times New Roman"/>
                <a:ea typeface="华文细黑"/>
                <a:cs typeface="Times New Roman"/>
              </a:rPr>
              <a:t>所</a:t>
            </a:r>
            <a:r>
              <a:rPr lang="zh-CN" altLang="zh-CN" sz="2800" kern="100" dirty="0" smtClean="0">
                <a:latin typeface="Times New Roman"/>
                <a:ea typeface="华文细黑"/>
                <a:cs typeface="Times New Roman"/>
              </a:rPr>
              <a:t>成</a:t>
            </a:r>
            <a:r>
              <a:rPr lang="zh-CN" altLang="zh-CN" sz="2800" kern="100" dirty="0">
                <a:latin typeface="Times New Roman"/>
                <a:ea typeface="华文细黑"/>
                <a:cs typeface="Times New Roman"/>
              </a:rPr>
              <a:t>角的余弦值为</a:t>
            </a:r>
            <a:r>
              <a:rPr lang="en-US" altLang="zh-CN" sz="2800" kern="100" dirty="0" smtClean="0">
                <a:latin typeface="Times New Roman"/>
                <a:ea typeface="华文细黑"/>
                <a:cs typeface="Courier New"/>
              </a:rPr>
              <a:t>_____.</a:t>
            </a:r>
            <a:endParaRPr lang="zh-CN" altLang="zh-CN" sz="2800" kern="100" dirty="0">
              <a:effectLst/>
              <a:latin typeface="宋体"/>
              <a:cs typeface="Courier New"/>
            </a:endParaRPr>
          </a:p>
        </p:txBody>
      </p:sp>
      <p:sp>
        <p:nvSpPr>
          <p:cNvPr id="3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0"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382191" y="2330624"/>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设棱长为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AED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就是异面直线</a:t>
            </a:r>
            <a:r>
              <a:rPr lang="en-US" altLang="zh-CN" sz="2800" i="1" kern="100" dirty="0">
                <a:latin typeface="Times New Roman"/>
                <a:ea typeface="华文细黑"/>
                <a:cs typeface="Courier New"/>
              </a:rPr>
              <a:t>AE</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所成的角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AED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60060276"/>
              </p:ext>
            </p:extLst>
          </p:nvPr>
        </p:nvGraphicFramePr>
        <p:xfrm>
          <a:off x="504825" y="4437906"/>
          <a:ext cx="6210300" cy="1666875"/>
        </p:xfrm>
        <a:graphic>
          <a:graphicData uri="http://schemas.openxmlformats.org/presentationml/2006/ole">
            <mc:AlternateContent xmlns:mc="http://schemas.openxmlformats.org/markup-compatibility/2006">
              <mc:Choice xmlns:v="urn:schemas-microsoft-com:vml" Requires="v">
                <p:oleObj spid="_x0000_s149597" name="文档" r:id="rId9" imgW="6217423" imgH="1673596" progId="Word.Document.12">
                  <p:embed/>
                </p:oleObj>
              </mc:Choice>
              <mc:Fallback>
                <p:oleObj name="文档" r:id="rId9" imgW="6217423" imgH="1673596" progId="Word.Document.12">
                  <p:embed/>
                  <p:pic>
                    <p:nvPicPr>
                      <p:cNvPr id="0" name="对象 1"/>
                      <p:cNvPicPr>
                        <a:picLocks noChangeAspect="1" noChangeArrowheads="1"/>
                      </p:cNvPicPr>
                      <p:nvPr/>
                    </p:nvPicPr>
                    <p:blipFill>
                      <a:blip r:embed="rId10"/>
                      <a:srcRect/>
                      <a:stretch>
                        <a:fillRect/>
                      </a:stretch>
                    </p:blipFill>
                    <p:spPr bwMode="auto">
                      <a:xfrm>
                        <a:off x="504825" y="4437906"/>
                        <a:ext cx="62103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74638382"/>
              </p:ext>
            </p:extLst>
          </p:nvPr>
        </p:nvGraphicFramePr>
        <p:xfrm>
          <a:off x="3659882" y="1364407"/>
          <a:ext cx="438150" cy="1047750"/>
        </p:xfrm>
        <a:graphic>
          <a:graphicData uri="http://schemas.openxmlformats.org/presentationml/2006/ole">
            <mc:AlternateContent xmlns:mc="http://schemas.openxmlformats.org/markup-compatibility/2006">
              <mc:Choice xmlns:v="urn:schemas-microsoft-com:vml" Requires="v">
                <p:oleObj spid="_x0000_s149598" name="文档" r:id="rId12" imgW="444993" imgH="1047638" progId="Word.Document.12">
                  <p:embed/>
                </p:oleObj>
              </mc:Choice>
              <mc:Fallback>
                <p:oleObj name="文档" r:id="rId12" imgW="444993" imgH="1047638" progId="Word.Document.12">
                  <p:embed/>
                  <p:pic>
                    <p:nvPicPr>
                      <p:cNvPr id="0" name=""/>
                      <p:cNvPicPr>
                        <a:picLocks noChangeAspect="1" noChangeArrowheads="1"/>
                      </p:cNvPicPr>
                      <p:nvPr/>
                    </p:nvPicPr>
                    <p:blipFill>
                      <a:blip r:embed="rId13"/>
                      <a:srcRect/>
                      <a:stretch>
                        <a:fillRect/>
                      </a:stretch>
                    </p:blipFill>
                    <p:spPr bwMode="auto">
                      <a:xfrm>
                        <a:off x="3659882" y="1364407"/>
                        <a:ext cx="43815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linds(horizontal)">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7">
                                            <p:txEl>
                                              <p:pRg st="0" end="0"/>
                                            </p:txEl>
                                          </p:spTgt>
                                        </p:tgtEl>
                                      </p:cBhvr>
                                    </p:animEffect>
                                    <p:set>
                                      <p:cBhvr>
                                        <p:cTn id="32" dur="1" fill="hold">
                                          <p:stCondLst>
                                            <p:cond delay="499"/>
                                          </p:stCondLst>
                                        </p:cTn>
                                        <p:tgtEl>
                                          <p:spTgt spid="17">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7">
                                            <p:txEl>
                                              <p:pRg st="1" end="1"/>
                                            </p:txEl>
                                          </p:spTgt>
                                        </p:tgtEl>
                                      </p:cBhvr>
                                    </p:animEffect>
                                    <p:set>
                                      <p:cBhvr>
                                        <p:cTn id="35" dur="1" fill="hold">
                                          <p:stCondLst>
                                            <p:cond delay="499"/>
                                          </p:stCondLst>
                                        </p:cTn>
                                        <p:tgtEl>
                                          <p:spTgt spid="17">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7">
                                            <p:txEl>
                                              <p:pRg st="2" end="2"/>
                                            </p:txEl>
                                          </p:spTgt>
                                        </p:tgtEl>
                                      </p:cBhvr>
                                    </p:animEffect>
                                    <p:set>
                                      <p:cBhvr>
                                        <p:cTn id="38" dur="1" fill="hold">
                                          <p:stCondLst>
                                            <p:cond delay="499"/>
                                          </p:stCondLst>
                                        </p:cTn>
                                        <p:tgtEl>
                                          <p:spTgt spid="17">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uiExpand="1"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83750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判定两直线的位置关系的依据就在于两直线平行、相交、异面的定义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很多情况下，定义就是一种常用的判定方法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在研究异面直线所成角的大小时，通常把两条异面直线所成的角转化为两条相交直线所成的角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将空间问题向平面问题转化，这是我们学习立体几何的一条重要的思维途径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需要强调的是，两条异面直线所成角为</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，且</a:t>
            </a:r>
            <a:r>
              <a:rPr lang="en-US" altLang="zh-CN" sz="2800" kern="100" dirty="0">
                <a:latin typeface="Times New Roman"/>
                <a:ea typeface="华文细黑"/>
                <a:cs typeface="Courier New"/>
              </a:rPr>
              <a:t>0°&lt;</a:t>
            </a:r>
            <a:r>
              <a:rPr lang="en-US" altLang="zh-CN" sz="2800" i="1" kern="100" dirty="0" err="1">
                <a:latin typeface="Times New Roman"/>
                <a:ea typeface="华文细黑"/>
                <a:cs typeface="Courier New"/>
              </a:rPr>
              <a:t>θ</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90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，解题时经常结合这一点去求异面直线所成的角的大小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 2-1\2771897_1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9622" y="4224668"/>
            <a:ext cx="2351881" cy="2637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画法：画异面直线时，为了充分显示出它们既不平行也不相交，即不共面的特点，常常需要画一个或两个辅助平面作为衬托，以加强直观性、立体感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如图所示，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为异面直线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RJ2-2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7419" y="2277666"/>
            <a:ext cx="9021543" cy="2016224"/>
          </a:xfrm>
          <a:prstGeom prst="rect">
            <a:avLst/>
          </a:prstGeom>
          <a:noFill/>
          <a:ln>
            <a:noFill/>
          </a:ln>
        </p:spPr>
      </p:pic>
    </p:spTree>
    <p:extLst>
      <p:ext uri="{BB962C8B-B14F-4D97-AF65-F5344CB8AC3E}">
        <p14:creationId xmlns:p14="http://schemas.microsoft.com/office/powerpoint/2010/main" val="598228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判断方法</a:t>
            </a:r>
            <a:endParaRPr lang="zh-CN" altLang="zh-CN" sz="28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66589046"/>
              </p:ext>
            </p:extLst>
          </p:nvPr>
        </p:nvGraphicFramePr>
        <p:xfrm>
          <a:off x="526207" y="1010097"/>
          <a:ext cx="11113615" cy="5120640"/>
        </p:xfrm>
        <a:graphic>
          <a:graphicData uri="http://schemas.openxmlformats.org/drawingml/2006/table">
            <a:tbl>
              <a:tblPr/>
              <a:tblGrid>
                <a:gridCol w="1381760"/>
                <a:gridCol w="9731855"/>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方法</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内容</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定义法</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依据定义判断两直线不可能在同一平面内</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定理法</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过平面外一点与平面内一点的直线和平面内不经过该点的直线为异面直线</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此结论可作为定理使用</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反证法</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假设这两条直线不是异面直线，那么它们是共面直线</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即假设两条直线相交或平行</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，结合原题中的条件，经正确地推理，得出矛盾，从而判定假设</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两条直线不是异面直线</a:t>
                      </a:r>
                      <a:r>
                        <a:rPr lang="en-US" sz="2800" kern="100" dirty="0">
                          <a:effectLst/>
                          <a:latin typeface="宋体"/>
                          <a:ea typeface="华文细黑"/>
                          <a:cs typeface="Times New Roman"/>
                        </a:rPr>
                        <a:t>”</a:t>
                      </a:r>
                      <a:r>
                        <a:rPr lang="zh-CN" sz="2800" kern="100" dirty="0">
                          <a:effectLst/>
                          <a:latin typeface="Times New Roman"/>
                          <a:ea typeface="华文细黑"/>
                          <a:cs typeface="Times New Roman"/>
                        </a:rPr>
                        <a:t>是错误的，进而得出结论：这两条直线是异面直线</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74628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空间中两条直线位置关系的分类</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按两条直线是否共面分类</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pSp>
        <p:nvGrpSpPr>
          <p:cNvPr id="23" name="组合 22"/>
          <p:cNvGrpSpPr/>
          <p:nvPr/>
        </p:nvGrpSpPr>
        <p:grpSpPr>
          <a:xfrm>
            <a:off x="495556" y="1451670"/>
            <a:ext cx="10659260" cy="2103090"/>
            <a:chOff x="495556" y="1423095"/>
            <a:chExt cx="10659260" cy="2103090"/>
          </a:xfrm>
        </p:grpSpPr>
        <p:sp>
          <p:nvSpPr>
            <p:cNvPr id="5" name="左大括号 4"/>
            <p:cNvSpPr/>
            <p:nvPr/>
          </p:nvSpPr>
          <p:spPr>
            <a:xfrm>
              <a:off x="495556" y="2020453"/>
              <a:ext cx="180000" cy="1332000"/>
            </a:xfrm>
            <a:prstGeom prst="leftBrace">
              <a:avLst>
                <a:gd name="adj1" fmla="val 34788"/>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622574" y="2787521"/>
              <a:ext cx="10441184" cy="738664"/>
            </a:xfrm>
            <a:prstGeom prst="rect">
              <a:avLst/>
            </a:prstGeom>
          </p:spPr>
          <p:txBody>
            <a:bodyPr wrap="square">
              <a:spAutoFit/>
            </a:bodyPr>
            <a:lstStyle/>
            <a:p>
              <a:pPr algn="just">
                <a:lnSpc>
                  <a:spcPct val="150000"/>
                </a:lnSpc>
                <a:spcAft>
                  <a:spcPts val="0"/>
                </a:spcAft>
                <a:tabLst>
                  <a:tab pos="2070735" algn="l"/>
                </a:tabLst>
              </a:pPr>
              <a:r>
                <a:rPr lang="zh-CN" altLang="zh-CN" sz="2800" kern="100" dirty="0" smtClean="0">
                  <a:latin typeface="Times New Roman"/>
                  <a:ea typeface="华文细黑"/>
                  <a:cs typeface="Times New Roman"/>
                </a:rPr>
                <a:t>异</a:t>
              </a:r>
              <a:r>
                <a:rPr lang="zh-CN" altLang="zh-CN" sz="2800" kern="100" dirty="0">
                  <a:latin typeface="Times New Roman"/>
                  <a:ea typeface="华文细黑"/>
                  <a:cs typeface="Times New Roman"/>
                </a:rPr>
                <a:t>面直线：不同在任何一个平面内</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公共</a:t>
              </a:r>
              <a:r>
                <a:rPr lang="zh-CN" altLang="zh-CN" sz="2800" kern="100" dirty="0">
                  <a:latin typeface="Times New Roman"/>
                  <a:ea typeface="华文细黑"/>
                  <a:cs typeface="Times New Roman"/>
                </a:rPr>
                <a:t>点</a:t>
              </a:r>
              <a:endParaRPr lang="zh-CN" altLang="zh-CN" sz="2800" kern="100" dirty="0">
                <a:effectLst/>
                <a:latin typeface="宋体"/>
                <a:cs typeface="Courier New"/>
              </a:endParaRPr>
            </a:p>
          </p:txBody>
        </p:sp>
        <p:sp>
          <p:nvSpPr>
            <p:cNvPr id="15" name="矩形 14"/>
            <p:cNvSpPr/>
            <p:nvPr/>
          </p:nvSpPr>
          <p:spPr>
            <a:xfrm>
              <a:off x="622574" y="1740168"/>
              <a:ext cx="1620957" cy="738664"/>
            </a:xfrm>
            <a:prstGeom prst="rect">
              <a:avLst/>
            </a:prstGeom>
          </p:spPr>
          <p:txBody>
            <a:bodyPr wrap="none">
              <a:spAutoFit/>
            </a:bodyPr>
            <a:lstStyle/>
            <a:p>
              <a:pPr lvl="0" algn="just">
                <a:lnSpc>
                  <a:spcPct val="150000"/>
                </a:lnSpc>
                <a:tabLst>
                  <a:tab pos="2070735" algn="l"/>
                </a:tabLst>
              </a:pPr>
              <a:r>
                <a:rPr lang="zh-CN" altLang="zh-CN" sz="2800" kern="100" dirty="0">
                  <a:solidFill>
                    <a:prstClr val="black"/>
                  </a:solidFill>
                  <a:latin typeface="Times New Roman"/>
                  <a:ea typeface="华文细黑"/>
                  <a:cs typeface="Times New Roman"/>
                </a:rPr>
                <a:t>共面直线</a:t>
              </a:r>
              <a:endParaRPr lang="zh-CN" altLang="zh-CN" sz="2800" kern="100" dirty="0">
                <a:solidFill>
                  <a:prstClr val="black"/>
                </a:solidFill>
                <a:latin typeface="宋体"/>
                <a:cs typeface="Courier New"/>
              </a:endParaRPr>
            </a:p>
          </p:txBody>
        </p:sp>
        <p:sp>
          <p:nvSpPr>
            <p:cNvPr id="16" name="矩形 15"/>
            <p:cNvSpPr/>
            <p:nvPr/>
          </p:nvSpPr>
          <p:spPr>
            <a:xfrm>
              <a:off x="2291308" y="1423095"/>
              <a:ext cx="8863508" cy="1384995"/>
            </a:xfrm>
            <a:prstGeom prst="rect">
              <a:avLst/>
            </a:prstGeom>
          </p:spPr>
          <p:txBody>
            <a:bodyPr wrap="square">
              <a:spAutoFit/>
            </a:bodyPr>
            <a:lstStyle/>
            <a:p>
              <a:pPr lvl="0" algn="just">
                <a:lnSpc>
                  <a:spcPct val="150000"/>
                </a:lnSpc>
                <a:tabLst>
                  <a:tab pos="2070735" algn="l"/>
                </a:tabLst>
              </a:pPr>
              <a:r>
                <a:rPr lang="zh-CN" altLang="zh-CN" sz="2800" kern="100" dirty="0">
                  <a:solidFill>
                    <a:prstClr val="black"/>
                  </a:solidFill>
                  <a:latin typeface="Times New Roman"/>
                  <a:ea typeface="华文细黑"/>
                  <a:cs typeface="Times New Roman"/>
                </a:rPr>
                <a:t>相交直线：同一平面内</a:t>
              </a:r>
              <a:r>
                <a:rPr lang="zh-CN" altLang="zh-CN" sz="2800" kern="100" dirty="0" smtClean="0">
                  <a:solidFill>
                    <a:prstClr val="black"/>
                  </a:solidFill>
                  <a:latin typeface="Times New Roman"/>
                  <a:ea typeface="华文细黑"/>
                  <a:cs typeface="Times New Roman"/>
                </a:rPr>
                <a:t>，</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公共</a:t>
              </a:r>
              <a:r>
                <a:rPr lang="zh-CN" altLang="zh-CN" sz="2800" kern="100" dirty="0">
                  <a:solidFill>
                    <a:prstClr val="black"/>
                  </a:solidFill>
                  <a:latin typeface="Times New Roman"/>
                  <a:ea typeface="华文细黑"/>
                  <a:cs typeface="Times New Roman"/>
                </a:rPr>
                <a:t>点</a:t>
              </a:r>
              <a:endParaRPr lang="zh-CN" altLang="zh-CN" sz="2800" kern="100" dirty="0">
                <a:solidFill>
                  <a:prstClr val="black"/>
                </a:solidFill>
                <a:latin typeface="宋体"/>
                <a:cs typeface="Courier New"/>
              </a:endParaRPr>
            </a:p>
            <a:p>
              <a:pPr lvl="0" algn="just">
                <a:lnSpc>
                  <a:spcPct val="150000"/>
                </a:lnSpc>
                <a:tabLst>
                  <a:tab pos="2070735" algn="l"/>
                </a:tabLst>
              </a:pPr>
              <a:r>
                <a:rPr lang="zh-CN" altLang="zh-CN" sz="2800" kern="100" dirty="0">
                  <a:solidFill>
                    <a:prstClr val="black"/>
                  </a:solidFill>
                  <a:latin typeface="Times New Roman"/>
                  <a:ea typeface="华文细黑"/>
                  <a:cs typeface="Times New Roman"/>
                </a:rPr>
                <a:t>平行直线：同一平面内</a:t>
              </a:r>
              <a:r>
                <a:rPr lang="zh-CN" altLang="zh-CN" sz="2800" kern="100" dirty="0" smtClean="0">
                  <a:solidFill>
                    <a:prstClr val="black"/>
                  </a:solidFill>
                  <a:latin typeface="Times New Roman"/>
                  <a:ea typeface="华文细黑"/>
                  <a:cs typeface="Times New Roman"/>
                </a:rPr>
                <a:t>，</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公共</a:t>
              </a:r>
              <a:r>
                <a:rPr lang="zh-CN" altLang="zh-CN" sz="2800" kern="100" dirty="0">
                  <a:solidFill>
                    <a:prstClr val="black"/>
                  </a:solidFill>
                  <a:latin typeface="Times New Roman"/>
                  <a:ea typeface="华文细黑"/>
                  <a:cs typeface="Times New Roman"/>
                </a:rPr>
                <a:t>点</a:t>
              </a:r>
              <a:endParaRPr lang="zh-CN" altLang="zh-CN" sz="2800" kern="100" dirty="0">
                <a:solidFill>
                  <a:prstClr val="black"/>
                </a:solidFill>
                <a:latin typeface="宋体"/>
                <a:cs typeface="Courier New"/>
              </a:endParaRPr>
            </a:p>
          </p:txBody>
        </p:sp>
        <p:sp>
          <p:nvSpPr>
            <p:cNvPr id="19" name="左大括号 18"/>
            <p:cNvSpPr/>
            <p:nvPr/>
          </p:nvSpPr>
          <p:spPr>
            <a:xfrm>
              <a:off x="2163056" y="1682552"/>
              <a:ext cx="180000" cy="954000"/>
            </a:xfrm>
            <a:prstGeom prst="leftBrace">
              <a:avLst>
                <a:gd name="adj1" fmla="val 34788"/>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矩形 16"/>
          <p:cNvSpPr/>
          <p:nvPr/>
        </p:nvSpPr>
        <p:spPr>
          <a:xfrm>
            <a:off x="6320433" y="2887524"/>
            <a:ext cx="1296466"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没有</a:t>
            </a:r>
            <a:endParaRPr lang="zh-CN" altLang="en-US" dirty="0">
              <a:solidFill>
                <a:srgbClr val="C00000"/>
              </a:solidFill>
            </a:endParaRPr>
          </a:p>
        </p:txBody>
      </p:sp>
      <p:sp>
        <p:nvSpPr>
          <p:cNvPr id="18" name="矩形 17"/>
          <p:cNvSpPr/>
          <p:nvPr/>
        </p:nvSpPr>
        <p:spPr>
          <a:xfrm>
            <a:off x="6232951" y="1519486"/>
            <a:ext cx="2339102"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有且只有一个</a:t>
            </a:r>
          </a:p>
        </p:txBody>
      </p:sp>
      <p:sp>
        <p:nvSpPr>
          <p:cNvPr id="20" name="矩形 19"/>
          <p:cNvSpPr/>
          <p:nvPr/>
        </p:nvSpPr>
        <p:spPr>
          <a:xfrm>
            <a:off x="6243081" y="2167558"/>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没有</a:t>
            </a:r>
          </a:p>
        </p:txBody>
      </p:sp>
      <p:sp>
        <p:nvSpPr>
          <p:cNvPr id="24" name="矩形 23"/>
          <p:cNvSpPr/>
          <p:nvPr/>
        </p:nvSpPr>
        <p:spPr>
          <a:xfrm>
            <a:off x="382191" y="349761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按两条直线是否有公共点分类</a:t>
            </a:r>
            <a:endParaRPr lang="zh-CN" altLang="zh-CN" sz="2800" kern="100" dirty="0">
              <a:effectLst/>
              <a:latin typeface="宋体"/>
              <a:cs typeface="Courier New"/>
            </a:endParaRPr>
          </a:p>
        </p:txBody>
      </p:sp>
      <p:grpSp>
        <p:nvGrpSpPr>
          <p:cNvPr id="2" name="组合 1"/>
          <p:cNvGrpSpPr/>
          <p:nvPr/>
        </p:nvGrpSpPr>
        <p:grpSpPr>
          <a:xfrm>
            <a:off x="495556" y="4350304"/>
            <a:ext cx="6891231" cy="1863419"/>
            <a:chOff x="495556" y="4350304"/>
            <a:chExt cx="6891231" cy="1863419"/>
          </a:xfrm>
        </p:grpSpPr>
        <p:sp>
          <p:nvSpPr>
            <p:cNvPr id="27" name="左大括号 26"/>
            <p:cNvSpPr/>
            <p:nvPr/>
          </p:nvSpPr>
          <p:spPr>
            <a:xfrm>
              <a:off x="495556" y="4476660"/>
              <a:ext cx="180000" cy="1332000"/>
            </a:xfrm>
            <a:prstGeom prst="leftBrace">
              <a:avLst>
                <a:gd name="adj1" fmla="val 34788"/>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矩形 27"/>
            <p:cNvSpPr/>
            <p:nvPr/>
          </p:nvSpPr>
          <p:spPr>
            <a:xfrm>
              <a:off x="622574" y="4350304"/>
              <a:ext cx="6764213" cy="523220"/>
            </a:xfrm>
            <a:prstGeom prst="rect">
              <a:avLst/>
            </a:prstGeom>
          </p:spPr>
          <p:txBody>
            <a:bodyPr wrap="square">
              <a:spAutoFit/>
            </a:bodyPr>
            <a:lstStyle/>
            <a:p>
              <a:r>
                <a:rPr lang="zh-CN" altLang="zh-CN" sz="2800" dirty="0">
                  <a:solidFill>
                    <a:prstClr val="black"/>
                  </a:solidFill>
                  <a:latin typeface="Times New Roman"/>
                  <a:ea typeface="华文细黑"/>
                  <a:cs typeface="Times New Roman"/>
                </a:rPr>
                <a:t>有且仅有一个公共点</a:t>
              </a:r>
              <a:r>
                <a:rPr lang="en-US" altLang="zh-CN" sz="2800" dirty="0">
                  <a:solidFill>
                    <a:prstClr val="black"/>
                  </a:solidFill>
                  <a:latin typeface="Times New Roman"/>
                  <a:ea typeface="华文细黑"/>
                </a:rPr>
                <a:t>——</a:t>
              </a:r>
              <a:r>
                <a:rPr lang="zh-CN" altLang="zh-CN" sz="2800" dirty="0">
                  <a:solidFill>
                    <a:prstClr val="black"/>
                  </a:solidFill>
                  <a:latin typeface="Times New Roman"/>
                  <a:ea typeface="华文细黑"/>
                  <a:cs typeface="Times New Roman"/>
                </a:rPr>
                <a:t>相交直线</a:t>
              </a:r>
              <a:endParaRPr lang="zh-CN" altLang="en-US" dirty="0"/>
            </a:p>
          </p:txBody>
        </p:sp>
        <p:sp>
          <p:nvSpPr>
            <p:cNvPr id="29" name="矩形 28"/>
            <p:cNvSpPr/>
            <p:nvPr/>
          </p:nvSpPr>
          <p:spPr>
            <a:xfrm>
              <a:off x="622574" y="5383048"/>
              <a:ext cx="1620957" cy="523220"/>
            </a:xfrm>
            <a:prstGeom prst="rect">
              <a:avLst/>
            </a:prstGeom>
          </p:spPr>
          <p:txBody>
            <a:bodyPr wrap="none">
              <a:spAutoFit/>
            </a:bodyPr>
            <a:lstStyle/>
            <a:p>
              <a:r>
                <a:rPr lang="zh-CN" altLang="zh-CN" sz="2800" dirty="0">
                  <a:solidFill>
                    <a:prstClr val="black"/>
                  </a:solidFill>
                  <a:latin typeface="Times New Roman"/>
                  <a:ea typeface="华文细黑"/>
                  <a:cs typeface="Times New Roman"/>
                </a:rPr>
                <a:t>无公共点</a:t>
              </a:r>
              <a:endParaRPr lang="zh-CN" altLang="en-US" dirty="0"/>
            </a:p>
          </p:txBody>
        </p:sp>
        <p:sp>
          <p:nvSpPr>
            <p:cNvPr id="30" name="矩形 29"/>
            <p:cNvSpPr/>
            <p:nvPr/>
          </p:nvSpPr>
          <p:spPr>
            <a:xfrm>
              <a:off x="2309663" y="4898042"/>
              <a:ext cx="3046413" cy="1315681"/>
            </a:xfrm>
            <a:prstGeom prst="rect">
              <a:avLst/>
            </a:prstGeom>
          </p:spPr>
          <p:txBody>
            <a:bodyPr>
              <a:spAutoFit/>
            </a:bodyPr>
            <a:lstStyle/>
            <a:p>
              <a:pPr>
                <a:lnSpc>
                  <a:spcPct val="150000"/>
                </a:lnSpc>
              </a:pPr>
              <a:r>
                <a:rPr lang="zh-CN" altLang="zh-CN" sz="2800" dirty="0">
                  <a:solidFill>
                    <a:prstClr val="black"/>
                  </a:solidFill>
                  <a:latin typeface="Times New Roman"/>
                  <a:ea typeface="华文细黑"/>
                  <a:cs typeface="Times New Roman"/>
                </a:rPr>
                <a:t>平行</a:t>
              </a:r>
              <a:r>
                <a:rPr lang="zh-CN" altLang="zh-CN" sz="2800" dirty="0" smtClean="0">
                  <a:solidFill>
                    <a:prstClr val="black"/>
                  </a:solidFill>
                  <a:latin typeface="Times New Roman"/>
                  <a:ea typeface="华文细黑"/>
                  <a:cs typeface="Times New Roman"/>
                </a:rPr>
                <a:t>直线</a:t>
              </a:r>
              <a:endParaRPr lang="en-US" altLang="zh-CN" sz="2800" dirty="0" smtClean="0">
                <a:solidFill>
                  <a:prstClr val="black"/>
                </a:solidFill>
                <a:latin typeface="Times New Roman"/>
                <a:ea typeface="华文细黑"/>
              </a:endParaRPr>
            </a:p>
            <a:p>
              <a:pPr>
                <a:lnSpc>
                  <a:spcPct val="150000"/>
                </a:lnSpc>
              </a:pPr>
              <a:r>
                <a:rPr lang="zh-CN" altLang="zh-CN" sz="2800" dirty="0" smtClean="0">
                  <a:solidFill>
                    <a:prstClr val="black"/>
                  </a:solidFill>
                  <a:latin typeface="Times New Roman"/>
                  <a:ea typeface="华文细黑"/>
                  <a:cs typeface="Times New Roman"/>
                </a:rPr>
                <a:t>异</a:t>
              </a:r>
              <a:r>
                <a:rPr lang="zh-CN" altLang="zh-CN" sz="2800" dirty="0">
                  <a:solidFill>
                    <a:prstClr val="black"/>
                  </a:solidFill>
                  <a:latin typeface="Times New Roman"/>
                  <a:ea typeface="华文细黑"/>
                  <a:cs typeface="Times New Roman"/>
                </a:rPr>
                <a:t>面直线</a:t>
              </a:r>
              <a:endParaRPr lang="zh-CN" altLang="en-US" dirty="0"/>
            </a:p>
          </p:txBody>
        </p:sp>
        <p:sp>
          <p:nvSpPr>
            <p:cNvPr id="31" name="左大括号 30"/>
            <p:cNvSpPr/>
            <p:nvPr/>
          </p:nvSpPr>
          <p:spPr>
            <a:xfrm>
              <a:off x="2163341" y="5168178"/>
              <a:ext cx="180000" cy="954000"/>
            </a:xfrm>
            <a:prstGeom prst="leftBrace">
              <a:avLst>
                <a:gd name="adj1" fmla="val 34788"/>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657662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20"/>
                                        </p:tgtEl>
                                      </p:cBhvr>
                                    </p:animEffect>
                                    <p:set>
                                      <p:cBhvr>
                                        <p:cTn id="2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7" grpId="0"/>
      <p:bldP spid="17" grpId="1"/>
      <p:bldP spid="18" grpId="0"/>
      <p:bldP spid="18" grpId="1"/>
      <p:bldP spid="20" grpId="0"/>
      <p:bldP spid="2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分别在两个平面内的两条直线一定是异面直线吗？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5" name="矩形 14"/>
          <p:cNvSpPr/>
          <p:nvPr/>
        </p:nvSpPr>
        <p:spPr>
          <a:xfrm>
            <a:off x="382191" y="82378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可能相交、平行或异面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382191" y="151988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两条垂直的直线必相交吗？</a:t>
            </a:r>
            <a:endParaRPr lang="zh-CN" altLang="zh-CN" sz="2800" kern="100" dirty="0">
              <a:effectLst/>
              <a:latin typeface="宋体"/>
              <a:cs typeface="Courier New"/>
            </a:endParaRPr>
          </a:p>
        </p:txBody>
      </p:sp>
      <p:sp>
        <p:nvSpPr>
          <p:cNvPr id="8" name="矩形 7"/>
          <p:cNvSpPr/>
          <p:nvPr/>
        </p:nvSpPr>
        <p:spPr>
          <a:xfrm>
            <a:off x="382191" y="2216718"/>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可能相交垂直，也可能异面垂直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45567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5">
                                            <p:txEl>
                                              <p:pRg st="0" end="0"/>
                                            </p:txEl>
                                          </p:spTgt>
                                        </p:tgtEl>
                                      </p:cBhvr>
                                    </p:animEffect>
                                    <p:set>
                                      <p:cBhvr>
                                        <p:cTn id="17" dur="1" fill="hold">
                                          <p:stCondLst>
                                            <p:cond delay="499"/>
                                          </p:stCondLst>
                                        </p:cTn>
                                        <p:tgtEl>
                                          <p:spTgt spid="15">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8">
                                            <p:txEl>
                                              <p:pRg st="0" end="0"/>
                                            </p:txEl>
                                          </p:spTgt>
                                        </p:tgtEl>
                                      </p:cBhvr>
                                    </p:animEffect>
                                    <p:set>
                                      <p:cBhvr>
                                        <p:cTn id="2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5" grpId="0" build="allAtOnce"/>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59532"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公理</a:t>
            </a:r>
            <a:r>
              <a:rPr lang="en-US" altLang="zh-CN" sz="2800" b="1" kern="100" dirty="0">
                <a:solidFill>
                  <a:srgbClr val="0000FF"/>
                </a:solidFill>
                <a:latin typeface="Times New Roman"/>
                <a:ea typeface="微软雅黑"/>
                <a:cs typeface="Courier New"/>
              </a:rPr>
              <a:t>4(</a:t>
            </a:r>
            <a:r>
              <a:rPr lang="zh-CN" altLang="zh-CN" sz="2800" b="1" kern="100" dirty="0">
                <a:solidFill>
                  <a:srgbClr val="0000FF"/>
                </a:solidFill>
                <a:latin typeface="Times New Roman"/>
                <a:ea typeface="微软雅黑"/>
                <a:cs typeface="Times New Roman"/>
              </a:rPr>
              <a:t>平行公理</a:t>
            </a:r>
            <a:r>
              <a:rPr lang="en-US" altLang="zh-CN" sz="2800" b="1" kern="100" dirty="0">
                <a:solidFill>
                  <a:srgbClr val="0000FF"/>
                </a:solidFill>
                <a:latin typeface="Times New Roman"/>
                <a:ea typeface="微软雅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636991300"/>
              </p:ext>
            </p:extLst>
          </p:nvPr>
        </p:nvGraphicFramePr>
        <p:xfrm>
          <a:off x="344091" y="1057275"/>
          <a:ext cx="11477625" cy="4905375"/>
        </p:xfrm>
        <a:graphic>
          <a:graphicData uri="http://schemas.openxmlformats.org/presentationml/2006/ole">
            <mc:AlternateContent xmlns:mc="http://schemas.openxmlformats.org/markup-compatibility/2006">
              <mc:Choice xmlns:v="urn:schemas-microsoft-com:vml" Requires="v">
                <p:oleObj spid="_x0000_s134426" name="文档" r:id="rId4" imgW="11479763" imgH="4918882" progId="Word.Document.12">
                  <p:embed/>
                </p:oleObj>
              </mc:Choice>
              <mc:Fallback>
                <p:oleObj name="文档" r:id="rId4" imgW="11479763" imgH="4918882" progId="Word.Document.12">
                  <p:embed/>
                  <p:pic>
                    <p:nvPicPr>
                      <p:cNvPr id="0" name=""/>
                      <p:cNvPicPr/>
                      <p:nvPr/>
                    </p:nvPicPr>
                    <p:blipFill>
                      <a:blip r:embed="rId5"/>
                      <a:stretch>
                        <a:fillRect/>
                      </a:stretch>
                    </p:blipFill>
                    <p:spPr>
                      <a:xfrm>
                        <a:off x="344091" y="1057275"/>
                        <a:ext cx="11477625" cy="4905375"/>
                      </a:xfrm>
                      <a:prstGeom prst="rect">
                        <a:avLst/>
                      </a:prstGeom>
                    </p:spPr>
                  </p:pic>
                </p:oleObj>
              </mc:Fallback>
            </mc:AlternateContent>
          </a:graphicData>
        </a:graphic>
      </p:graphicFrame>
      <p:sp>
        <p:nvSpPr>
          <p:cNvPr id="2" name="矩形 1"/>
          <p:cNvSpPr/>
          <p:nvPr/>
        </p:nvSpPr>
        <p:spPr>
          <a:xfrm>
            <a:off x="6896820" y="2671500"/>
            <a:ext cx="1368152" cy="523220"/>
          </a:xfrm>
          <a:prstGeom prst="rect">
            <a:avLst/>
          </a:prstGeom>
        </p:spPr>
        <p:txBody>
          <a:bodyPr wrap="square">
            <a:spAutoFit/>
          </a:bodyPr>
          <a:lstStyle/>
          <a:p>
            <a:pPr algn="just">
              <a:spcAft>
                <a:spcPts val="0"/>
              </a:spcAft>
            </a:pPr>
            <a:r>
              <a:rPr lang="en-US" altLang="zh-CN" sz="2800" i="1" kern="100" dirty="0" err="1" smtClean="0">
                <a:solidFill>
                  <a:srgbClr val="C00000"/>
                </a:solidFill>
                <a:latin typeface="Times New Roman"/>
                <a:ea typeface="华文细黑"/>
              </a:rPr>
              <a:t>a</a:t>
            </a:r>
            <a:r>
              <a:rPr lang="en-US" altLang="zh-CN" sz="2800" kern="100" dirty="0" err="1">
                <a:solidFill>
                  <a:srgbClr val="C00000"/>
                </a:solidFill>
                <a:latin typeface="宋体"/>
                <a:ea typeface="华文细黑"/>
              </a:rPr>
              <a:t>∥</a:t>
            </a:r>
            <a:r>
              <a:rPr lang="en-US" altLang="zh-CN" sz="2800" i="1" kern="100" dirty="0" err="1">
                <a:solidFill>
                  <a:srgbClr val="C00000"/>
                </a:solidFill>
                <a:latin typeface="Times New Roman"/>
                <a:ea typeface="华文细黑"/>
              </a:rPr>
              <a:t>b</a:t>
            </a:r>
            <a:endParaRPr lang="zh-CN" altLang="zh-CN" sz="1050" kern="100" dirty="0">
              <a:solidFill>
                <a:srgbClr val="C00000"/>
              </a:solidFill>
              <a:latin typeface="Times New Roman"/>
            </a:endParaRPr>
          </a:p>
        </p:txBody>
      </p:sp>
      <p:sp>
        <p:nvSpPr>
          <p:cNvPr id="3" name="矩形 2"/>
          <p:cNvSpPr/>
          <p:nvPr/>
        </p:nvSpPr>
        <p:spPr>
          <a:xfrm>
            <a:off x="3342139" y="1024955"/>
            <a:ext cx="1980029" cy="523220"/>
          </a:xfrm>
          <a:prstGeom prst="rect">
            <a:avLst/>
          </a:prstGeom>
        </p:spPr>
        <p:txBody>
          <a:bodyPr wrap="none">
            <a:spAutoFit/>
          </a:bodyPr>
          <a:lstStyle/>
          <a:p>
            <a:pPr lvl="0" algn="just"/>
            <a:r>
              <a:rPr lang="zh-CN" altLang="zh-CN" sz="2800" kern="100" dirty="0">
                <a:solidFill>
                  <a:srgbClr val="C00000"/>
                </a:solidFill>
                <a:latin typeface="Times New Roman"/>
                <a:ea typeface="华文细黑"/>
              </a:rPr>
              <a:t>同一条直线</a:t>
            </a:r>
            <a:endParaRPr lang="zh-CN" altLang="zh-CN" sz="1050" kern="100" dirty="0">
              <a:solidFill>
                <a:srgbClr val="C00000"/>
              </a:solidFill>
              <a:latin typeface="Times New Roman"/>
            </a:endParaRPr>
          </a:p>
        </p:txBody>
      </p:sp>
      <p:pic>
        <p:nvPicPr>
          <p:cNvPr id="8" name="图片 7" descr="RJ2-2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71070" y="3833753"/>
            <a:ext cx="3476625" cy="1640840"/>
          </a:xfrm>
          <a:prstGeom prst="rect">
            <a:avLst/>
          </a:prstGeom>
          <a:noFill/>
          <a:ln>
            <a:noFill/>
          </a:ln>
        </p:spPr>
      </p:pic>
    </p:spTree>
    <p:extLst>
      <p:ext uri="{BB962C8B-B14F-4D97-AF65-F5344CB8AC3E}">
        <p14:creationId xmlns:p14="http://schemas.microsoft.com/office/powerpoint/2010/main" val="1698042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3" grpId="0"/>
      <p:bldP spid="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3738</TotalTime>
  <Words>1983</Words>
  <Application>Microsoft Office PowerPoint</Application>
  <PresentationFormat>自定义</PresentationFormat>
  <Paragraphs>308</Paragraphs>
  <Slides>43</Slides>
  <Notes>2</Notes>
  <HiddenSlides>13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2744</cp:revision>
  <dcterms:created xsi:type="dcterms:W3CDTF">2014-10-15T07:25:01Z</dcterms:created>
  <dcterms:modified xsi:type="dcterms:W3CDTF">2016-07-21T06:44:59Z</dcterms:modified>
</cp:coreProperties>
</file>