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548" r:id="rId6"/>
    <p:sldId id="549" r:id="rId7"/>
    <p:sldId id="550" r:id="rId8"/>
    <p:sldId id="554" r:id="rId9"/>
    <p:sldId id="552" r:id="rId10"/>
    <p:sldId id="553" r:id="rId11"/>
    <p:sldId id="278" r:id="rId12"/>
    <p:sldId id="555" r:id="rId13"/>
    <p:sldId id="457" r:id="rId14"/>
    <p:sldId id="459" r:id="rId15"/>
    <p:sldId id="534" r:id="rId16"/>
    <p:sldId id="461" r:id="rId17"/>
    <p:sldId id="462" r:id="rId18"/>
    <p:sldId id="504" r:id="rId19"/>
    <p:sldId id="556" r:id="rId20"/>
    <p:sldId id="465" r:id="rId21"/>
    <p:sldId id="466" r:id="rId22"/>
    <p:sldId id="545" r:id="rId23"/>
    <p:sldId id="546" r:id="rId24"/>
    <p:sldId id="468" r:id="rId25"/>
    <p:sldId id="544" r:id="rId26"/>
    <p:sldId id="547" r:id="rId27"/>
    <p:sldId id="482" r:id="rId28"/>
    <p:sldId id="361" r:id="rId29"/>
    <p:sldId id="424" r:id="rId30"/>
    <p:sldId id="447" r:id="rId31"/>
    <p:sldId id="448" r:id="rId32"/>
    <p:sldId id="423" r:id="rId33"/>
    <p:sldId id="475" r:id="rId34"/>
    <p:sldId id="451" r:id="rId35"/>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96" autoAdjust="0"/>
    <p:restoredTop sz="94861" autoAdjust="0"/>
  </p:normalViewPr>
  <p:slideViewPr>
    <p:cSldViewPr>
      <p:cViewPr>
        <p:scale>
          <a:sx n="100" d="100"/>
          <a:sy n="100" d="100"/>
        </p:scale>
        <p:origin x="-1092" y="-23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1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file:///F:\2016&#36213;&#29770;\&#21516;&#27493;\&#25968;&#23398;\&#21019;&#26032;%20&#20154;A&#24517;&#20462;2\word\RJ2-8.TIF" TargetMode="External"/><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22.xml"/><Relationship Id="rId1" Type="http://schemas.openxmlformats.org/officeDocument/2006/relationships/slideLayout" Target="../slideLayouts/slideLayout1.xml"/><Relationship Id="rId4" Type="http://schemas.openxmlformats.org/officeDocument/2006/relationships/image" Target="file:///F:\2016&#36213;&#29770;\&#21516;&#27493;\&#25968;&#23398;\&#21019;&#26032;%20&#20154;A&#24517;&#20462;2\word\RJ2-10.TIF" TargetMode="Externa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slide" Target="slide23.xml"/><Relationship Id="rId7"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3.emf"/><Relationship Id="rId5" Type="http://schemas.openxmlformats.org/officeDocument/2006/relationships/package" Target="../embeddings/Microsoft_Word___1.docx"/><Relationship Id="rId4" Type="http://schemas.openxmlformats.org/officeDocument/2006/relationships/oleObject" Target="../embeddings/oleObject1.bin"/><Relationship Id="rId9" Type="http://schemas.openxmlformats.org/officeDocument/2006/relationships/image" Target="../media/image14.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5.xml"/><Relationship Id="rId1" Type="http://schemas.openxmlformats.org/officeDocument/2006/relationships/slideLayout" Target="../slideLayouts/slideLayout1.xml"/><Relationship Id="rId4" Type="http://schemas.openxmlformats.org/officeDocument/2006/relationships/slide" Target="slide3.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 Target="slide27.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8.xml"/><Relationship Id="rId1" Type="http://schemas.openxmlformats.org/officeDocument/2006/relationships/slideLayout" Target="../slideLayouts/slideLayout1.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2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8.xml"/><Relationship Id="rId1" Type="http://schemas.openxmlformats.org/officeDocument/2006/relationships/slideLayout" Target="../slideLayouts/slideLayout1.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8.xml"/></Relationships>
</file>

<file path=ppt/slides/_rels/slide3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 Target="slide29.xml"/><Relationship Id="rId7" Type="http://schemas.openxmlformats.org/officeDocument/2006/relationships/image" Target="../media/image17.png"/><Relationship Id="rId2" Type="http://schemas.openxmlformats.org/officeDocument/2006/relationships/slide" Target="slide28.xml"/><Relationship Id="rId1" Type="http://schemas.openxmlformats.org/officeDocument/2006/relationships/slideLayout" Target="../slideLayouts/slideLayout1.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1.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image" Target="../media/image20.png"/><Relationship Id="rId7" Type="http://schemas.openxmlformats.org/officeDocument/2006/relationships/slide" Target="slide31.xml"/><Relationship Id="rId2"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8.xml"/></Relationships>
</file>

<file path=ppt/slides/_rels/slide3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8.xml"/><Relationship Id="rId1" Type="http://schemas.openxmlformats.org/officeDocument/2006/relationships/slideLayout" Target="../slideLayouts/slideLayout1.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3613024" y="2277666"/>
            <a:ext cx="52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600" i="1" dirty="0" smtClean="0">
                <a:solidFill>
                  <a:srgbClr val="F79646">
                    <a:lumMod val="75000"/>
                  </a:srgbClr>
                </a:solidFill>
                <a:latin typeface="Times New Roman" pitchFamily="18" charset="0"/>
                <a:ea typeface="微软雅黑" pitchFamily="34" charset="-122"/>
                <a:cs typeface="Times New Roman" pitchFamily="18" charset="0"/>
              </a:rPr>
              <a:t>第二章</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　</a:t>
            </a:r>
            <a:r>
              <a:rPr lang="en-US" altLang="zh-CN" sz="1600" i="1" dirty="0" smtClean="0">
                <a:solidFill>
                  <a:srgbClr val="F79646">
                    <a:lumMod val="75000"/>
                  </a:srgbClr>
                </a:solidFill>
                <a:latin typeface="Times New Roman" pitchFamily="18" charset="0"/>
                <a:ea typeface="微软雅黑" pitchFamily="34" charset="-122"/>
                <a:cs typeface="Times New Roman" pitchFamily="18" charset="0"/>
              </a:rPr>
              <a:t>§2.1</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　</a:t>
            </a:r>
            <a:r>
              <a:rPr lang="zh-CN" altLang="en-US" sz="1600" i="1" dirty="0" smtClean="0">
                <a:solidFill>
                  <a:srgbClr val="F79646">
                    <a:lumMod val="75000"/>
                  </a:srgbClr>
                </a:solidFill>
                <a:latin typeface="Times New Roman" pitchFamily="18" charset="0"/>
                <a:ea typeface="微软雅黑" pitchFamily="34" charset="-122"/>
                <a:cs typeface="Times New Roman" pitchFamily="18" charset="0"/>
              </a:rPr>
              <a:t>空间点、直线、平面之间的位置关系</a:t>
            </a:r>
            <a:endParaRPr lang="zh-CN" altLang="en-US" sz="1600" i="1" dirty="0">
              <a:solidFill>
                <a:srgbClr val="F79646">
                  <a:lumMod val="75000"/>
                </a:srgbClr>
              </a:solidFill>
              <a:latin typeface="Times New Roman" pitchFamily="18" charset="0"/>
              <a:cs typeface="Times New Roman" pitchFamily="18" charset="0"/>
            </a:endParaRPr>
          </a:p>
        </p:txBody>
      </p:sp>
      <p:sp>
        <p:nvSpPr>
          <p:cNvPr id="7" name="TextBox 6"/>
          <p:cNvSpPr txBox="1"/>
          <p:nvPr/>
        </p:nvSpPr>
        <p:spPr>
          <a:xfrm>
            <a:off x="3613026" y="2711406"/>
            <a:ext cx="7090692" cy="1015663"/>
          </a:xfrm>
          <a:prstGeom prst="rect">
            <a:avLst/>
          </a:prstGeom>
          <a:noFill/>
        </p:spPr>
        <p:txBody>
          <a:bodyPr wrap="square" rtlCol="0">
            <a:spAutoFit/>
          </a:bodyPr>
          <a:lstStyle/>
          <a:p>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2.1.1</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平　面</a:t>
            </a:r>
          </a:p>
        </p:txBody>
      </p:sp>
      <p:pic>
        <p:nvPicPr>
          <p:cNvPr id="5" name="Picture 2" descr="C:\Users\Administrator\Desktop\创新图片\数学创新 2-1\2771897_47.jpg"/>
          <p:cNvPicPr>
            <a:picLocks noChangeAspect="1" noChangeArrowheads="1"/>
          </p:cNvPicPr>
          <p:nvPr/>
        </p:nvPicPr>
        <p:blipFill rotWithShape="1">
          <a:blip r:embed="rId2">
            <a:extLst>
              <a:ext uri="{28A0092B-C50C-407E-A947-70E740481C1C}">
                <a14:useLocalDpi xmlns:a14="http://schemas.microsoft.com/office/drawing/2010/main" val="0"/>
              </a:ext>
            </a:extLst>
          </a:blip>
          <a:srcRect r="1474" b="6124"/>
          <a:stretch/>
        </p:blipFill>
        <p:spPr bwMode="auto">
          <a:xfrm>
            <a:off x="9695606" y="4482521"/>
            <a:ext cx="2494807" cy="2377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两个平面的交线可能是一条线段吗？</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矩形 7"/>
          <p:cNvSpPr/>
          <p:nvPr/>
        </p:nvSpPr>
        <p:spPr>
          <a:xfrm>
            <a:off x="382191" y="821529"/>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不可能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由公理</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知，两个平面的交线是一条直线</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9" name="矩形 8"/>
          <p:cNvSpPr/>
          <p:nvPr/>
        </p:nvSpPr>
        <p:spPr>
          <a:xfrm>
            <a:off x="382191" y="1524885"/>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经过空间任意三点能确定一个平面吗？</a:t>
            </a:r>
            <a:endParaRPr lang="zh-CN" altLang="zh-CN" sz="2800" kern="100" dirty="0">
              <a:effectLst/>
              <a:latin typeface="宋体"/>
              <a:cs typeface="Courier New"/>
            </a:endParaRPr>
          </a:p>
        </p:txBody>
      </p:sp>
      <p:sp>
        <p:nvSpPr>
          <p:cNvPr id="10" name="矩形 9"/>
          <p:cNvSpPr/>
          <p:nvPr/>
        </p:nvSpPr>
        <p:spPr>
          <a:xfrm>
            <a:off x="382191" y="2219463"/>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不一定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只有经过空间不共线的三点才能确定一个平面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1" name="圆角矩形 10"/>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3" name="圆角矩形 12">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8333853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8" grpId="0"/>
      <p:bldP spid="8" grpId="1"/>
      <p:bldP spid="10" grpId="0"/>
      <p:bldP spid="1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659186"/>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题型一　三种语言间的相互转化</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用符号语言表示下列语句，并画出图形</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三个平面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相交于一点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，且平面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相交于</a:t>
            </a:r>
            <a:r>
              <a:rPr lang="en-US" altLang="zh-CN" sz="2800" i="1" kern="100" dirty="0">
                <a:latin typeface="Times New Roman"/>
                <a:ea typeface="华文细黑"/>
                <a:cs typeface="Courier New"/>
              </a:rPr>
              <a:t>PA</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相交于</a:t>
            </a:r>
            <a:r>
              <a:rPr lang="en-US" altLang="zh-CN" sz="2800" i="1" kern="100" dirty="0" err="1">
                <a:latin typeface="Times New Roman"/>
                <a:ea typeface="华文细黑"/>
                <a:cs typeface="Courier New"/>
              </a:rPr>
              <a:t>PB</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相交于</a:t>
            </a:r>
            <a:r>
              <a:rPr lang="en-US" altLang="zh-CN" sz="2800" i="1" kern="100" dirty="0">
                <a:latin typeface="Times New Roman"/>
                <a:ea typeface="华文细黑"/>
                <a:cs typeface="Courier New"/>
              </a:rPr>
              <a:t>PC</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8" name="矩形 17"/>
          <p:cNvSpPr/>
          <p:nvPr/>
        </p:nvSpPr>
        <p:spPr>
          <a:xfrm>
            <a:off x="377998" y="3291424"/>
            <a:ext cx="8244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符号语言表示：</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β</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PC</a:t>
            </a:r>
            <a:r>
              <a:rPr lang="zh-CN" altLang="zh-CN" sz="2800" kern="100" dirty="0">
                <a:latin typeface="Times New Roman"/>
                <a:ea typeface="华文细黑"/>
                <a:cs typeface="Times New Roman"/>
              </a:rPr>
              <a:t>，图形表示如图</a:t>
            </a: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9" name="图片 18" descr="RJ2-5"/>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r="52367"/>
          <a:stretch/>
        </p:blipFill>
        <p:spPr bwMode="auto">
          <a:xfrm>
            <a:off x="8891661" y="3098715"/>
            <a:ext cx="2743969" cy="2923367"/>
          </a:xfrm>
          <a:prstGeom prst="rect">
            <a:avLst/>
          </a:prstGeom>
          <a:noFill/>
          <a:ln>
            <a:noFill/>
          </a:ln>
        </p:spPr>
      </p:pic>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8"/>
                                        </p:tgtEl>
                                      </p:cBhvr>
                                    </p:animEffect>
                                    <p:set>
                                      <p:cBhvr>
                                        <p:cTn id="15" dur="1" fill="hold">
                                          <p:stCondLst>
                                            <p:cond delay="499"/>
                                          </p:stCondLst>
                                        </p:cTn>
                                        <p:tgtEl>
                                          <p:spTgt spid="18"/>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19"/>
                                        </p:tgtEl>
                                      </p:cBhvr>
                                    </p:animEffect>
                                    <p:set>
                                      <p:cBhvr>
                                        <p:cTn id="18"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8" grpId="0"/>
      <p:bldP spid="1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77998" y="117426"/>
            <a:ext cx="889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ABD</a:t>
            </a:r>
            <a:r>
              <a:rPr lang="zh-CN" altLang="zh-CN" sz="2800" kern="100" dirty="0">
                <a:latin typeface="Times New Roman"/>
                <a:ea typeface="华文细黑"/>
                <a:cs typeface="Times New Roman"/>
              </a:rPr>
              <a:t>与平面</a:t>
            </a:r>
            <a:r>
              <a:rPr lang="en-US" altLang="zh-CN" sz="2800" i="1" kern="100" dirty="0" err="1">
                <a:latin typeface="Times New Roman"/>
                <a:ea typeface="华文细黑"/>
                <a:cs typeface="Courier New"/>
              </a:rPr>
              <a:t>BDC</a:t>
            </a:r>
            <a:r>
              <a:rPr lang="zh-CN" altLang="zh-CN" sz="2800" kern="100" dirty="0">
                <a:latin typeface="Times New Roman"/>
                <a:ea typeface="华文细黑"/>
                <a:cs typeface="Times New Roman"/>
              </a:rPr>
              <a:t>相交于</a:t>
            </a:r>
            <a:r>
              <a:rPr lang="en-US" altLang="zh-CN" sz="2800" i="1" kern="100" dirty="0">
                <a:latin typeface="Times New Roman"/>
                <a:ea typeface="华文细黑"/>
                <a:cs typeface="Courier New"/>
              </a:rPr>
              <a:t>BD</a:t>
            </a:r>
            <a:r>
              <a:rPr lang="zh-CN" altLang="zh-CN" sz="2800" kern="100" spc="-700" dirty="0">
                <a:latin typeface="Times New Roman"/>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ADC</a:t>
            </a:r>
            <a:r>
              <a:rPr lang="zh-CN" altLang="zh-CN" sz="2800" kern="100" dirty="0">
                <a:latin typeface="Times New Roman"/>
                <a:ea typeface="华文细黑"/>
                <a:cs typeface="Times New Roman"/>
              </a:rPr>
              <a:t>相交于</a:t>
            </a:r>
            <a:r>
              <a:rPr lang="en-US" altLang="zh-CN" sz="2800" i="1" kern="100" dirty="0">
                <a:latin typeface="Times New Roman"/>
                <a:ea typeface="华文细黑"/>
                <a:cs typeface="Courier New"/>
              </a:rPr>
              <a:t>AC</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7" name="图片 6" descr="RJ2-5"/>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59207" t="13692"/>
          <a:stretch/>
        </p:blipFill>
        <p:spPr bwMode="auto">
          <a:xfrm>
            <a:off x="9064352" y="271621"/>
            <a:ext cx="2349921" cy="2523105"/>
          </a:xfrm>
          <a:prstGeom prst="rect">
            <a:avLst/>
          </a:prstGeom>
          <a:noFill/>
          <a:ln>
            <a:noFill/>
          </a:ln>
        </p:spPr>
      </p:pic>
      <p:sp>
        <p:nvSpPr>
          <p:cNvPr id="8" name="矩形 7"/>
          <p:cNvSpPr/>
          <p:nvPr/>
        </p:nvSpPr>
        <p:spPr>
          <a:xfrm>
            <a:off x="377998" y="1452840"/>
            <a:ext cx="817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符号语言表示：</a:t>
            </a:r>
            <a:r>
              <a:rPr lang="zh-CN" altLang="zh-CN" sz="2800" kern="100" spc="50" dirty="0">
                <a:latin typeface="Times New Roman"/>
                <a:ea typeface="华文细黑"/>
                <a:cs typeface="Times New Roman"/>
              </a:rPr>
              <a:t>平面</a:t>
            </a:r>
            <a:r>
              <a:rPr lang="en-US" altLang="zh-CN" sz="2800" i="1" kern="100" spc="50" dirty="0">
                <a:latin typeface="Times New Roman"/>
                <a:ea typeface="华文细黑"/>
                <a:cs typeface="Courier New"/>
              </a:rPr>
              <a:t>ABD</a:t>
            </a:r>
            <a:r>
              <a:rPr lang="en-US" altLang="zh-CN" sz="2800" kern="100" spc="50" dirty="0">
                <a:latin typeface="宋体"/>
                <a:ea typeface="华文细黑"/>
                <a:cs typeface="Times New Roman"/>
              </a:rPr>
              <a:t>∩</a:t>
            </a:r>
            <a:r>
              <a:rPr lang="zh-CN" altLang="zh-CN" sz="2800" kern="100" spc="50" dirty="0">
                <a:latin typeface="Times New Roman"/>
                <a:ea typeface="华文细黑"/>
                <a:cs typeface="Times New Roman"/>
              </a:rPr>
              <a:t>平面</a:t>
            </a:r>
            <a:r>
              <a:rPr lang="en-US" altLang="zh-CN" sz="2800" i="1" kern="100" spc="50" dirty="0" err="1" smtClean="0">
                <a:latin typeface="Times New Roman"/>
                <a:ea typeface="华文细黑"/>
                <a:cs typeface="Courier New"/>
              </a:rPr>
              <a:t>BDC</a:t>
            </a:r>
            <a:r>
              <a:rPr lang="zh-CN" altLang="zh-CN" sz="2800" kern="100" spc="50" dirty="0" smtClean="0">
                <a:latin typeface="Times New Roman"/>
                <a:ea typeface="华文细黑"/>
                <a:cs typeface="Times New Roman"/>
              </a:rPr>
              <a:t>＝</a:t>
            </a:r>
            <a:r>
              <a:rPr lang="en-US" altLang="zh-CN" sz="2800" i="1" kern="100" spc="50" dirty="0">
                <a:latin typeface="Times New Roman"/>
                <a:ea typeface="华文细黑"/>
                <a:cs typeface="Courier New"/>
              </a:rPr>
              <a:t>BD</a:t>
            </a:r>
            <a:r>
              <a:rPr lang="zh-CN" altLang="zh-CN" sz="2800" kern="100" dirty="0" smtClean="0">
                <a:latin typeface="Times New Roman"/>
                <a:ea typeface="华文细黑"/>
                <a:cs typeface="Times New Roman"/>
              </a:rPr>
              <a:t>，平面</a:t>
            </a:r>
            <a:r>
              <a:rPr lang="en-US" altLang="zh-CN" sz="2800" i="1" kern="100" dirty="0" smtClean="0">
                <a:latin typeface="Times New Roman"/>
                <a:ea typeface="华文细黑"/>
                <a:cs typeface="Courier New"/>
              </a:rPr>
              <a:t>ABC </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平面</a:t>
            </a:r>
            <a:r>
              <a:rPr lang="en-US" altLang="zh-CN" sz="2800" i="1" kern="100" dirty="0">
                <a:latin typeface="Times New Roman"/>
                <a:ea typeface="华文细黑"/>
                <a:cs typeface="Courier New"/>
              </a:rPr>
              <a:t>ADC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，图形表示如图</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3" name="矩形 12"/>
          <p:cNvSpPr/>
          <p:nvPr/>
        </p:nvSpPr>
        <p:spPr>
          <a:xfrm>
            <a:off x="377999" y="2825155"/>
            <a:ext cx="11196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反思与感悟</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用文字语言、符号语言表示一个图形时，首先仔细观察图形有几个平面、几条直线且相互之间的位置关系如何，试着用文字语言表示，再用符号语言表示</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根据</a:t>
            </a:r>
            <a:r>
              <a:rPr lang="zh-CN" altLang="zh-CN" sz="2800" kern="100" spc="-70" dirty="0">
                <a:latin typeface="Times New Roman"/>
                <a:ea typeface="华文细黑"/>
                <a:cs typeface="Times New Roman"/>
              </a:rPr>
              <a:t>符号语言或文字语言画相应的图形时，要注意实线和虚线的区</a:t>
            </a:r>
            <a:r>
              <a:rPr lang="zh-CN" altLang="zh-CN" sz="2800" kern="100" dirty="0">
                <a:latin typeface="Times New Roman"/>
                <a:ea typeface="华文细黑"/>
                <a:cs typeface="Times New Roman"/>
              </a:rPr>
              <a:t>别</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20709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9" restart="whenNotActive" fill="hold" evtFilter="cancelBubble" nodeType="interactiveSeq">
                <p:stCondLst>
                  <p:cond evt="onClick" delay="0">
                    <p:tgtEl>
                      <p:spTgt spid="12"/>
                    </p:tgtEl>
                  </p:cond>
                </p:stCondLst>
                <p:endSync evt="end" delay="0">
                  <p:rtn val="all"/>
                </p:endSync>
                <p:childTnLst>
                  <p:par>
                    <p:cTn id="20" fill="hold">
                      <p:stCondLst>
                        <p:cond delay="0"/>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13"/>
                                        </p:tgtEl>
                                      </p:cBhvr>
                                    </p:animEffect>
                                    <p:set>
                                      <p:cBhvr>
                                        <p:cTn id="29"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8" grpId="0"/>
      <p:bldP spid="8" grpId="1"/>
      <p:bldP spid="13" grpId="0"/>
      <p:bldP spid="1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77999"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根据下列符号表示的语句，说明点、线、面之间的位置关系，并画出相应的图形：</a:t>
            </a: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Cambria Math"/>
                <a:ea typeface="华文细黑"/>
                <a:cs typeface="MS Gothic"/>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12" name="矩形 11"/>
          <p:cNvSpPr/>
          <p:nvPr/>
        </p:nvSpPr>
        <p:spPr>
          <a:xfrm>
            <a:off x="377999" y="1460882"/>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内，点</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不在平面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内，如图</a:t>
            </a: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3" name="矩形 12"/>
          <p:cNvSpPr/>
          <p:nvPr/>
        </p:nvSpPr>
        <p:spPr>
          <a:xfrm>
            <a:off x="377999" y="2162225"/>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l</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Cambria Math"/>
                <a:ea typeface="华文细黑"/>
                <a:cs typeface="MS Gothic"/>
              </a:rPr>
              <a:t>∉</a:t>
            </a:r>
            <a:r>
              <a:rPr lang="en-US" altLang="zh-CN" sz="2800" i="1" kern="100" dirty="0" err="1">
                <a:latin typeface="Times New Roman"/>
                <a:ea typeface="华文细黑"/>
                <a:cs typeface="Courier New"/>
              </a:rPr>
              <a:t>l</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14" name="矩形 13"/>
          <p:cNvSpPr/>
          <p:nvPr/>
        </p:nvSpPr>
        <p:spPr>
          <a:xfrm>
            <a:off x="377999" y="2859376"/>
            <a:ext cx="6588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内，直线</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相交于点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，且点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不在直线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上，如图</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矩形 14"/>
          <p:cNvSpPr/>
          <p:nvPr/>
        </p:nvSpPr>
        <p:spPr>
          <a:xfrm>
            <a:off x="377999" y="4197212"/>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en-US" altLang="zh-CN" sz="2800" i="1" kern="100" dirty="0" err="1">
                <a:latin typeface="Times New Roman"/>
                <a:ea typeface="华文细黑"/>
                <a:cs typeface="Courier New"/>
              </a:rPr>
              <a:t>P</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l</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Cambria Math"/>
                <a:ea typeface="华文细黑"/>
                <a:cs typeface="MS Gothic"/>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Q</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l</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6" name="矩形 15"/>
          <p:cNvSpPr/>
          <p:nvPr/>
        </p:nvSpPr>
        <p:spPr>
          <a:xfrm>
            <a:off x="377999" y="4894337"/>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经过平面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外一点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和平面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内一点</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，如图</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7" name="图片 16" descr="RJ2-6"/>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r="67772"/>
          <a:stretch/>
        </p:blipFill>
        <p:spPr bwMode="auto">
          <a:xfrm>
            <a:off x="9217405" y="819930"/>
            <a:ext cx="2575917" cy="2456323"/>
          </a:xfrm>
          <a:prstGeom prst="rect">
            <a:avLst/>
          </a:prstGeom>
          <a:noFill/>
          <a:ln>
            <a:noFill/>
          </a:ln>
        </p:spPr>
      </p:pic>
      <p:pic>
        <p:nvPicPr>
          <p:cNvPr id="18" name="图片 17" descr="RJ2-6"/>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33210" r="34996"/>
          <a:stretch/>
        </p:blipFill>
        <p:spPr bwMode="auto">
          <a:xfrm>
            <a:off x="7012260" y="2432334"/>
            <a:ext cx="2541290" cy="2456323"/>
          </a:xfrm>
          <a:prstGeom prst="rect">
            <a:avLst/>
          </a:prstGeom>
          <a:noFill/>
          <a:ln>
            <a:noFill/>
          </a:ln>
        </p:spPr>
      </p:pic>
      <p:pic>
        <p:nvPicPr>
          <p:cNvPr id="19" name="图片 18" descr="RJ2-6"/>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67636"/>
          <a:stretch/>
        </p:blipFill>
        <p:spPr bwMode="auto">
          <a:xfrm>
            <a:off x="9201075" y="3925799"/>
            <a:ext cx="2586805" cy="2456323"/>
          </a:xfrm>
          <a:prstGeom prst="rect">
            <a:avLst/>
          </a:prstGeom>
          <a:noFill/>
          <a:ln>
            <a:noFill/>
          </a:ln>
        </p:spPr>
      </p:pic>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par>
                                <p:cTn id="16" presetID="3" presetClass="entr" presetSubtype="1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linds(horizont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linds(horizontal)">
                                      <p:cBhvr>
                                        <p:cTn id="23" dur="500"/>
                                        <p:tgtEl>
                                          <p:spTgt spid="16"/>
                                        </p:tgtEl>
                                      </p:cBhvr>
                                    </p:animEffect>
                                  </p:childTnLst>
                                </p:cTn>
                              </p:par>
                              <p:par>
                                <p:cTn id="24" presetID="3" presetClass="entr" presetSubtype="1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linds(horizontal)">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12"/>
                                        </p:tgtEl>
                                      </p:cBhvr>
                                    </p:animEffect>
                                    <p:set>
                                      <p:cBhvr>
                                        <p:cTn id="31" dur="1" fill="hold">
                                          <p:stCondLst>
                                            <p:cond delay="499"/>
                                          </p:stCondLst>
                                        </p:cTn>
                                        <p:tgtEl>
                                          <p:spTgt spid="12"/>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17"/>
                                        </p:tgtEl>
                                      </p:cBhvr>
                                    </p:animEffect>
                                    <p:set>
                                      <p:cBhvr>
                                        <p:cTn id="34" dur="1" fill="hold">
                                          <p:stCondLst>
                                            <p:cond delay="499"/>
                                          </p:stCondLst>
                                        </p:cTn>
                                        <p:tgtEl>
                                          <p:spTgt spid="17"/>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8"/>
                                        </p:tgtEl>
                                      </p:cBhvr>
                                    </p:animEffect>
                                    <p:set>
                                      <p:cBhvr>
                                        <p:cTn id="40" dur="1" fill="hold">
                                          <p:stCondLst>
                                            <p:cond delay="499"/>
                                          </p:stCondLst>
                                        </p:cTn>
                                        <p:tgtEl>
                                          <p:spTgt spid="18"/>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6"/>
                                        </p:tgtEl>
                                      </p:cBhvr>
                                    </p:animEffect>
                                    <p:set>
                                      <p:cBhvr>
                                        <p:cTn id="43" dur="1" fill="hold">
                                          <p:stCondLst>
                                            <p:cond delay="499"/>
                                          </p:stCondLst>
                                        </p:cTn>
                                        <p:tgtEl>
                                          <p:spTgt spid="16"/>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9"/>
                                        </p:tgtEl>
                                      </p:cBhvr>
                                    </p:animEffect>
                                    <p:set>
                                      <p:cBhvr>
                                        <p:cTn id="46"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2" grpId="0"/>
      <p:bldP spid="12" grpId="1"/>
      <p:bldP spid="14" grpId="0"/>
      <p:bldP spid="14" grpId="1"/>
      <p:bldP spid="16" grpId="0"/>
      <p:bldP spid="1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133495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题型二　共面问题</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kern="100" dirty="0">
                <a:latin typeface="Times New Roman"/>
                <a:ea typeface="华文细黑"/>
                <a:cs typeface="Times New Roman"/>
              </a:rPr>
              <a:t>　证明：空间不共点且两两相交的四条直线在同一平面内</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圆角矩形 14">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
        <p:nvSpPr>
          <p:cNvPr id="13" name="矩形 12"/>
          <p:cNvSpPr/>
          <p:nvPr/>
        </p:nvSpPr>
        <p:spPr>
          <a:xfrm>
            <a:off x="281608" y="7318"/>
            <a:ext cx="11617671" cy="65863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如图</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，设直线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相交于点</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和直线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分别交于点</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和点</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确定平面</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a:t>
            </a:r>
            <a:r>
              <a:rPr lang="zh-CN" altLang="zh-CN" sz="2800" kern="100" spc="-100" dirty="0">
                <a:latin typeface="Times New Roman"/>
                <a:ea typeface="华文细黑"/>
                <a:cs typeface="Times New Roman"/>
              </a:rPr>
              <a:t>为</a:t>
            </a:r>
            <a:r>
              <a:rPr lang="en-US" altLang="zh-CN" sz="2800" i="1" kern="100" spc="-100" dirty="0" err="1">
                <a:latin typeface="Times New Roman"/>
                <a:ea typeface="华文细黑"/>
                <a:cs typeface="Courier New"/>
              </a:rPr>
              <a:t>O</a:t>
            </a:r>
            <a:r>
              <a:rPr lang="en-US" altLang="zh-CN" sz="2800" kern="100" spc="-100" dirty="0" err="1">
                <a:latin typeface="宋体"/>
                <a:ea typeface="华文细黑"/>
                <a:cs typeface="Times New Roman"/>
              </a:rPr>
              <a:t>∈</a:t>
            </a:r>
            <a:r>
              <a:rPr lang="en-US" altLang="zh-CN" sz="2800" i="1" kern="100" spc="-100" dirty="0" err="1">
                <a:latin typeface="Times New Roman"/>
                <a:ea typeface="华文细黑"/>
                <a:cs typeface="Courier New"/>
              </a:rPr>
              <a:t>a</a:t>
            </a:r>
            <a:r>
              <a:rPr lang="zh-CN" altLang="zh-CN" sz="2800" kern="100" spc="-500" dirty="0">
                <a:latin typeface="Times New Roman"/>
                <a:ea typeface="华文细黑"/>
                <a:cs typeface="Times New Roman"/>
              </a:rPr>
              <a:t>，</a:t>
            </a:r>
            <a:r>
              <a:rPr lang="en-US" altLang="zh-CN" sz="2800" i="1" kern="100" spc="-100" dirty="0" err="1">
                <a:latin typeface="Times New Roman"/>
                <a:ea typeface="华文细黑"/>
                <a:cs typeface="Courier New"/>
              </a:rPr>
              <a:t>M</a:t>
            </a:r>
            <a:r>
              <a:rPr lang="en-US" altLang="zh-CN" sz="2800" kern="100" spc="-100" dirty="0" err="1">
                <a:latin typeface="宋体"/>
                <a:ea typeface="华文细黑"/>
                <a:cs typeface="Times New Roman"/>
              </a:rPr>
              <a:t>∈</a:t>
            </a:r>
            <a:r>
              <a:rPr lang="en-US" altLang="zh-CN" sz="2800" i="1" kern="100" spc="-100" dirty="0" err="1">
                <a:latin typeface="Times New Roman"/>
                <a:ea typeface="华文细黑"/>
                <a:cs typeface="Courier New"/>
              </a:rPr>
              <a:t>a</a:t>
            </a:r>
            <a:r>
              <a:rPr lang="zh-CN" altLang="zh-CN" sz="2800" kern="100" spc="-500" dirty="0">
                <a:latin typeface="Times New Roman"/>
                <a:ea typeface="华文细黑"/>
                <a:cs typeface="Times New Roman"/>
              </a:rPr>
              <a:t>，</a:t>
            </a:r>
            <a:r>
              <a:rPr lang="zh-CN" altLang="zh-CN" sz="2800" kern="100" spc="-100" dirty="0">
                <a:latin typeface="Times New Roman"/>
                <a:ea typeface="华文细黑"/>
                <a:cs typeface="Times New Roman"/>
              </a:rPr>
              <a:t>所以</a:t>
            </a:r>
            <a:r>
              <a:rPr lang="en-US" altLang="zh-CN" sz="2800" i="1" kern="100" spc="-100" dirty="0">
                <a:latin typeface="Times New Roman"/>
                <a:ea typeface="华文细黑"/>
                <a:cs typeface="Courier New"/>
              </a:rPr>
              <a:t>a</a:t>
            </a:r>
            <a:r>
              <a:rPr lang="en-US" altLang="zh-CN" sz="2800" kern="100" spc="-100" dirty="0">
                <a:latin typeface="Cambria Math"/>
                <a:ea typeface="华文细黑"/>
                <a:cs typeface="Cambria Math"/>
              </a:rPr>
              <a:t>⊂</a:t>
            </a:r>
            <a:r>
              <a:rPr lang="en-US" altLang="zh-CN" sz="2800" i="1" kern="100" spc="-100" dirty="0">
                <a:latin typeface="Times New Roman"/>
                <a:ea typeface="华文细黑"/>
                <a:cs typeface="Courier New"/>
              </a:rPr>
              <a:t>α</a:t>
            </a:r>
            <a:r>
              <a:rPr lang="en-US" altLang="zh-CN" sz="2800" kern="100" spc="-100" dirty="0">
                <a:latin typeface="Times New Roman"/>
                <a:ea typeface="华文细黑"/>
                <a:cs typeface="Courier New"/>
              </a:rPr>
              <a:t>.</a:t>
            </a:r>
            <a:endParaRPr lang="zh-CN" altLang="zh-CN" sz="2800" kern="100" spc="-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同理可证</a:t>
            </a:r>
            <a:r>
              <a:rPr lang="en-US" altLang="zh-CN" sz="2800" i="1" kern="100" dirty="0">
                <a:latin typeface="Times New Roman"/>
                <a:ea typeface="华文细黑"/>
                <a:cs typeface="Courier New"/>
              </a:rPr>
              <a:t>b</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如图</a:t>
            </a:r>
            <a:r>
              <a:rPr lang="en-US" altLang="zh-CN" sz="2800" kern="100" dirty="0">
                <a:latin typeface="宋体"/>
                <a:ea typeface="华文细黑"/>
                <a:cs typeface="Times New Roman"/>
              </a:rPr>
              <a:t>②</a:t>
            </a:r>
            <a:r>
              <a:rPr lang="zh-CN" altLang="zh-CN" sz="2800" kern="100" spc="-370" dirty="0">
                <a:latin typeface="Times New Roman"/>
                <a:ea typeface="华文细黑"/>
                <a:cs typeface="Times New Roman"/>
              </a:rPr>
              <a:t>，</a:t>
            </a:r>
            <a:r>
              <a:rPr lang="zh-CN" altLang="zh-CN" sz="2800" kern="100" dirty="0">
                <a:latin typeface="Times New Roman"/>
                <a:ea typeface="华文细黑"/>
                <a:cs typeface="Times New Roman"/>
              </a:rPr>
              <a:t>设直线</a:t>
            </a:r>
            <a:r>
              <a:rPr lang="en-US" altLang="zh-CN" sz="2800" i="1" kern="100" dirty="0">
                <a:latin typeface="Times New Roman"/>
                <a:ea typeface="华文细黑"/>
                <a:cs typeface="Courier New"/>
              </a:rPr>
              <a:t>a</a:t>
            </a:r>
            <a:r>
              <a:rPr lang="zh-CN" altLang="zh-CN" sz="2800" kern="100" spc="-37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spc="-37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spc="-370" dirty="0" smtClean="0">
                <a:latin typeface="Times New Roman"/>
                <a:ea typeface="华文细黑"/>
                <a:cs typeface="Times New Roman"/>
              </a:rPr>
              <a:t>，</a:t>
            </a:r>
            <a:endParaRPr lang="en-US" altLang="zh-CN" sz="2800" kern="100" spc="-370" dirty="0" smtClean="0">
              <a:latin typeface="Times New Roman"/>
              <a:ea typeface="华文细黑"/>
              <a:cs typeface="Times New Roman"/>
            </a:endParaRPr>
          </a:p>
          <a:p>
            <a:pPr algn="just">
              <a:lnSpc>
                <a:spcPct val="150000"/>
              </a:lnSpc>
              <a:spcAft>
                <a:spcPts val="0"/>
              </a:spcAft>
              <a:tabLst>
                <a:tab pos="2070735" algn="l"/>
              </a:tabLst>
            </a:pPr>
            <a:r>
              <a:rPr lang="en-US" altLang="zh-CN" sz="2800" i="1" kern="100" dirty="0" smtClean="0">
                <a:latin typeface="Times New Roman"/>
                <a:ea typeface="华文细黑"/>
                <a:cs typeface="Courier New"/>
              </a:rPr>
              <a:t>d</a:t>
            </a:r>
            <a:r>
              <a:rPr lang="zh-CN" altLang="zh-CN" sz="2800" kern="100" dirty="0">
                <a:latin typeface="Times New Roman"/>
                <a:ea typeface="华文细黑"/>
                <a:cs typeface="Times New Roman"/>
              </a:rPr>
              <a:t>两两相交，且任意三条不共点，交点分别是</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G</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，所以直线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确定平面</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因为</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，所以点</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都在平面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a:t>
            </a:r>
            <a:r>
              <a:rPr lang="zh-CN" altLang="zh-CN" sz="2800" kern="100" dirty="0" smtClean="0">
                <a:latin typeface="Times New Roman"/>
                <a:ea typeface="华文细黑"/>
                <a:cs typeface="Times New Roman"/>
              </a:rPr>
              <a:t>，所以</a:t>
            </a:r>
            <a:r>
              <a:rPr lang="en-US" altLang="zh-CN" sz="2800" i="1" kern="100" dirty="0">
                <a:latin typeface="Times New Roman"/>
                <a:ea typeface="华文细黑"/>
                <a:cs typeface="Courier New"/>
              </a:rPr>
              <a:t>c</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同理可证</a:t>
            </a:r>
            <a:r>
              <a:rPr lang="en-US" altLang="zh-CN" sz="2800" i="1" kern="100" dirty="0">
                <a:latin typeface="Times New Roman"/>
                <a:ea typeface="华文细黑"/>
                <a:cs typeface="Courier New"/>
              </a:rPr>
              <a:t>d</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，所以直线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共面于</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综合</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，知空间不共点且两两相交的四条直线在同一平面内</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9" name="图片 18" descr="RJ2-7"/>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r="50000"/>
          <a:stretch/>
        </p:blipFill>
        <p:spPr bwMode="auto">
          <a:xfrm>
            <a:off x="4683621" y="1384995"/>
            <a:ext cx="3672408" cy="1894052"/>
          </a:xfrm>
          <a:prstGeom prst="rect">
            <a:avLst/>
          </a:prstGeom>
          <a:noFill/>
          <a:ln>
            <a:noFill/>
          </a:ln>
        </p:spPr>
      </p:pic>
      <p:pic>
        <p:nvPicPr>
          <p:cNvPr id="22" name="图片 21" descr="RJ2-7"/>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0000"/>
          <a:stretch/>
        </p:blipFill>
        <p:spPr bwMode="auto">
          <a:xfrm>
            <a:off x="8226869" y="1384995"/>
            <a:ext cx="3672409" cy="1894052"/>
          </a:xfrm>
          <a:prstGeom prst="rect">
            <a:avLst/>
          </a:prstGeom>
          <a:noFill/>
          <a:ln>
            <a:noFill/>
          </a:ln>
        </p:spPr>
      </p:pic>
    </p:spTree>
    <p:extLst>
      <p:ext uri="{BB962C8B-B14F-4D97-AF65-F5344CB8AC3E}">
        <p14:creationId xmlns:p14="http://schemas.microsoft.com/office/powerpoint/2010/main" val="1398754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750"/>
                                        <p:tgtEl>
                                          <p:spTgt spid="1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750"/>
                                        <p:tgtEl>
                                          <p:spTgt spid="19"/>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13">
                                            <p:txEl>
                                              <p:pRg st="1" end="1"/>
                                            </p:txEl>
                                          </p:spTgt>
                                        </p:tgtEl>
                                        <p:attrNameLst>
                                          <p:attrName>style.visibility</p:attrName>
                                        </p:attrNameLst>
                                      </p:cBhvr>
                                      <p:to>
                                        <p:strVal val="visible"/>
                                      </p:to>
                                    </p:set>
                                    <p:animEffect transition="in" filter="blinds(horizontal)">
                                      <p:cBhvr>
                                        <p:cTn id="14" dur="750"/>
                                        <p:tgtEl>
                                          <p:spTgt spid="13">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3">
                                            <p:txEl>
                                              <p:pRg st="2" end="2"/>
                                            </p:txEl>
                                          </p:spTgt>
                                        </p:tgtEl>
                                        <p:attrNameLst>
                                          <p:attrName>style.visibility</p:attrName>
                                        </p:attrNameLst>
                                      </p:cBhvr>
                                      <p:to>
                                        <p:strVal val="visible"/>
                                      </p:to>
                                    </p:set>
                                    <p:animEffect transition="in" filter="blinds(horizontal)">
                                      <p:cBhvr>
                                        <p:cTn id="18" dur="750"/>
                                        <p:tgtEl>
                                          <p:spTgt spid="13">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blinds(horizontal)">
                                      <p:cBhvr>
                                        <p:cTn id="22" dur="750"/>
                                        <p:tgtEl>
                                          <p:spTgt spid="13">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3">
                                            <p:txEl>
                                              <p:pRg st="4" end="4"/>
                                            </p:txEl>
                                          </p:spTgt>
                                        </p:tgtEl>
                                        <p:attrNameLst>
                                          <p:attrName>style.visibility</p:attrName>
                                        </p:attrNameLst>
                                      </p:cBhvr>
                                      <p:to>
                                        <p:strVal val="visible"/>
                                      </p:to>
                                    </p:set>
                                    <p:animEffect transition="in" filter="blinds(horizontal)">
                                      <p:cBhvr>
                                        <p:cTn id="25" dur="750"/>
                                        <p:tgtEl>
                                          <p:spTgt spid="13">
                                            <p:txEl>
                                              <p:pRg st="4" end="4"/>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linds(horizontal)">
                                      <p:cBhvr>
                                        <p:cTn id="28" dur="750"/>
                                        <p:tgtEl>
                                          <p:spTgt spid="22"/>
                                        </p:tgtEl>
                                      </p:cBhvr>
                                    </p:animEffect>
                                  </p:childTnLst>
                                </p:cTn>
                              </p:par>
                            </p:childTnLst>
                          </p:cTn>
                        </p:par>
                        <p:par>
                          <p:cTn id="29" fill="hold">
                            <p:stCondLst>
                              <p:cond delay="3000"/>
                            </p:stCondLst>
                            <p:childTnLst>
                              <p:par>
                                <p:cTn id="30" presetID="3" presetClass="entr" presetSubtype="10" fill="hold" nodeType="afterEffect">
                                  <p:stCondLst>
                                    <p:cond delay="0"/>
                                  </p:stCondLst>
                                  <p:childTnLst>
                                    <p:set>
                                      <p:cBhvr>
                                        <p:cTn id="31" dur="1" fill="hold">
                                          <p:stCondLst>
                                            <p:cond delay="0"/>
                                          </p:stCondLst>
                                        </p:cTn>
                                        <p:tgtEl>
                                          <p:spTgt spid="13">
                                            <p:txEl>
                                              <p:pRg st="5" end="5"/>
                                            </p:txEl>
                                          </p:spTgt>
                                        </p:tgtEl>
                                        <p:attrNameLst>
                                          <p:attrName>style.visibility</p:attrName>
                                        </p:attrNameLst>
                                      </p:cBhvr>
                                      <p:to>
                                        <p:strVal val="visible"/>
                                      </p:to>
                                    </p:set>
                                    <p:animEffect transition="in" filter="blinds(horizontal)">
                                      <p:cBhvr>
                                        <p:cTn id="32" dur="750"/>
                                        <p:tgtEl>
                                          <p:spTgt spid="13">
                                            <p:txEl>
                                              <p:pRg st="5" end="5"/>
                                            </p:txEl>
                                          </p:spTgt>
                                        </p:tgtEl>
                                      </p:cBhvr>
                                    </p:animEffect>
                                  </p:childTnLst>
                                </p:cTn>
                              </p:par>
                            </p:childTnLst>
                          </p:cTn>
                        </p:par>
                        <p:par>
                          <p:cTn id="33" fill="hold">
                            <p:stCondLst>
                              <p:cond delay="3750"/>
                            </p:stCondLst>
                            <p:childTnLst>
                              <p:par>
                                <p:cTn id="34" presetID="3" presetClass="entr" presetSubtype="10" fill="hold" nodeType="afterEffect">
                                  <p:stCondLst>
                                    <p:cond delay="0"/>
                                  </p:stCondLst>
                                  <p:childTnLst>
                                    <p:set>
                                      <p:cBhvr>
                                        <p:cTn id="35" dur="1" fill="hold">
                                          <p:stCondLst>
                                            <p:cond delay="0"/>
                                          </p:stCondLst>
                                        </p:cTn>
                                        <p:tgtEl>
                                          <p:spTgt spid="13">
                                            <p:txEl>
                                              <p:pRg st="6" end="6"/>
                                            </p:txEl>
                                          </p:spTgt>
                                        </p:tgtEl>
                                        <p:attrNameLst>
                                          <p:attrName>style.visibility</p:attrName>
                                        </p:attrNameLst>
                                      </p:cBhvr>
                                      <p:to>
                                        <p:strVal val="visible"/>
                                      </p:to>
                                    </p:set>
                                    <p:animEffect transition="in" filter="blinds(horizontal)">
                                      <p:cBhvr>
                                        <p:cTn id="36" dur="750"/>
                                        <p:tgtEl>
                                          <p:spTgt spid="13">
                                            <p:txEl>
                                              <p:pRg st="6" end="6"/>
                                            </p:txEl>
                                          </p:spTgt>
                                        </p:tgtEl>
                                      </p:cBhvr>
                                    </p:animEffect>
                                  </p:childTnLst>
                                </p:cTn>
                              </p:par>
                            </p:childTnLst>
                          </p:cTn>
                        </p:par>
                        <p:par>
                          <p:cTn id="37" fill="hold">
                            <p:stCondLst>
                              <p:cond delay="4500"/>
                            </p:stCondLst>
                            <p:childTnLst>
                              <p:par>
                                <p:cTn id="38" presetID="3" presetClass="entr" presetSubtype="10" fill="hold" nodeType="afterEffect">
                                  <p:stCondLst>
                                    <p:cond delay="0"/>
                                  </p:stCondLst>
                                  <p:childTnLst>
                                    <p:set>
                                      <p:cBhvr>
                                        <p:cTn id="39" dur="1" fill="hold">
                                          <p:stCondLst>
                                            <p:cond delay="0"/>
                                          </p:stCondLst>
                                        </p:cTn>
                                        <p:tgtEl>
                                          <p:spTgt spid="13">
                                            <p:txEl>
                                              <p:pRg st="7" end="7"/>
                                            </p:txEl>
                                          </p:spTgt>
                                        </p:tgtEl>
                                        <p:attrNameLst>
                                          <p:attrName>style.visibility</p:attrName>
                                        </p:attrNameLst>
                                      </p:cBhvr>
                                      <p:to>
                                        <p:strVal val="visible"/>
                                      </p:to>
                                    </p:set>
                                    <p:animEffect transition="in" filter="blinds(horizontal)">
                                      <p:cBhvr>
                                        <p:cTn id="40" dur="750"/>
                                        <p:tgtEl>
                                          <p:spTgt spid="13">
                                            <p:txEl>
                                              <p:pRg st="7" end="7"/>
                                            </p:txEl>
                                          </p:spTgt>
                                        </p:tgtEl>
                                      </p:cBhvr>
                                    </p:animEffect>
                                  </p:childTnLst>
                                </p:cTn>
                              </p:par>
                            </p:childTnLst>
                          </p:cTn>
                        </p:par>
                        <p:par>
                          <p:cTn id="41" fill="hold">
                            <p:stCondLst>
                              <p:cond delay="5250"/>
                            </p:stCondLst>
                            <p:childTnLst>
                              <p:par>
                                <p:cTn id="42" presetID="3" presetClass="entr" presetSubtype="10" fill="hold" nodeType="afterEffect">
                                  <p:stCondLst>
                                    <p:cond delay="0"/>
                                  </p:stCondLst>
                                  <p:childTnLst>
                                    <p:set>
                                      <p:cBhvr>
                                        <p:cTn id="43" dur="1" fill="hold">
                                          <p:stCondLst>
                                            <p:cond delay="0"/>
                                          </p:stCondLst>
                                        </p:cTn>
                                        <p:tgtEl>
                                          <p:spTgt spid="13">
                                            <p:txEl>
                                              <p:pRg st="8" end="8"/>
                                            </p:txEl>
                                          </p:spTgt>
                                        </p:tgtEl>
                                        <p:attrNameLst>
                                          <p:attrName>style.visibility</p:attrName>
                                        </p:attrNameLst>
                                      </p:cBhvr>
                                      <p:to>
                                        <p:strVal val="visible"/>
                                      </p:to>
                                    </p:set>
                                    <p:animEffect transition="in" filter="blinds(horizontal)">
                                      <p:cBhvr>
                                        <p:cTn id="44" dur="750"/>
                                        <p:tgtEl>
                                          <p:spTgt spid="1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1639119"/>
            <a:ext cx="12190413" cy="3240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334566" y="1863826"/>
            <a:ext cx="11517425"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在证明多线共面时，可用下面的两种方法来证明：</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纳入法：先由部分直线确定一个平面，再证明其他直线</a:t>
            </a:r>
            <a:r>
              <a:rPr lang="zh-CN" altLang="zh-CN" sz="2800" kern="100" dirty="0" smtClean="0">
                <a:latin typeface="Times New Roman"/>
                <a:ea typeface="华文细黑"/>
                <a:cs typeface="Times New Roman"/>
              </a:rPr>
              <a:t>在这个</a:t>
            </a:r>
            <a:r>
              <a:rPr lang="zh-CN" altLang="zh-CN" sz="2800" kern="100" dirty="0">
                <a:latin typeface="Times New Roman"/>
                <a:ea typeface="华文细黑"/>
                <a:cs typeface="Times New Roman"/>
              </a:rPr>
              <a:t>平面内</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重合法：即先证明一些元素在一个平面内，再证明另一些元素在另一个平面内，然后证明这两个平面重合，即证得所有元素在同一个平面内</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kern="100" dirty="0">
                <a:latin typeface="Times New Roman"/>
                <a:ea typeface="华文细黑"/>
                <a:cs typeface="Times New Roman"/>
              </a:rPr>
              <a:t>　已知直线</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都相交，求证：过</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有且只有一个平面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1" name="矩形 10"/>
          <p:cNvSpPr/>
          <p:nvPr/>
        </p:nvSpPr>
        <p:spPr>
          <a:xfrm>
            <a:off x="382191" y="1460882"/>
            <a:ext cx="11412000"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zh-CN" altLang="zh-CN" sz="2800" kern="100" dirty="0">
                <a:latin typeface="Times New Roman"/>
                <a:ea typeface="华文细黑"/>
                <a:cs typeface="Times New Roman"/>
              </a:rPr>
              <a:t>如图所示</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zh-CN" altLang="zh-CN" sz="2800" kern="100" dirty="0" smtClean="0">
                <a:latin typeface="Times New Roman"/>
                <a:ea typeface="华文细黑"/>
                <a:cs typeface="Times New Roman"/>
              </a:rPr>
              <a:t>由</a:t>
            </a:r>
            <a:r>
              <a:rPr lang="zh-CN" altLang="zh-CN" sz="2800" kern="100" dirty="0">
                <a:latin typeface="Times New Roman"/>
                <a:ea typeface="华文细黑"/>
                <a:cs typeface="Times New Roman"/>
              </a:rPr>
              <a:t>已知</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，所以过</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有且只有一个平面</a:t>
            </a:r>
            <a:r>
              <a:rPr lang="en-US" altLang="zh-CN" sz="2800" i="1" kern="100" dirty="0">
                <a:latin typeface="Times New Roman"/>
                <a:ea typeface="华文细黑"/>
                <a:cs typeface="Courier New"/>
              </a:rPr>
              <a:t>α</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zh-CN" altLang="zh-CN" sz="2800" kern="100" dirty="0" smtClean="0">
                <a:latin typeface="Times New Roman"/>
                <a:ea typeface="华文细黑"/>
                <a:cs typeface="Times New Roman"/>
              </a:rPr>
              <a:t>设</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l</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l</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，且</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l</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l</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a:t>
            </a:r>
            <a:r>
              <a:rPr lang="en-US" altLang="zh-CN" sz="2800" i="1" kern="100" dirty="0">
                <a:latin typeface="Times New Roman"/>
                <a:ea typeface="华文细黑"/>
                <a:cs typeface="Courier New"/>
              </a:rPr>
              <a:t>l</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zh-CN" altLang="zh-CN" sz="2800" kern="100" dirty="0" smtClean="0">
                <a:latin typeface="Times New Roman"/>
                <a:ea typeface="华文细黑"/>
                <a:cs typeface="Times New Roman"/>
              </a:rPr>
              <a:t>即</a:t>
            </a:r>
            <a:r>
              <a:rPr lang="zh-CN" altLang="zh-CN" sz="2800" kern="100" dirty="0">
                <a:latin typeface="Times New Roman"/>
                <a:ea typeface="华文细黑"/>
                <a:cs typeface="Times New Roman"/>
              </a:rPr>
              <a:t>过</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有且只有一个平面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7" name="图片 16" descr="F:\2016赵瑊\同步\数学\创新 人A必修2\word\RJ2-8.TIF"/>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8039421" y="1567111"/>
            <a:ext cx="3754769" cy="1460064"/>
          </a:xfrm>
          <a:prstGeom prst="rect">
            <a:avLst/>
          </a:prstGeom>
          <a:noFill/>
          <a:ln>
            <a:noFill/>
          </a:ln>
        </p:spPr>
      </p:pic>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blinds(horizontal)">
                                      <p:cBhvr>
                                        <p:cTn id="15" dur="500"/>
                                        <p:tgtEl>
                                          <p:spTgt spid="11">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1">
                                            <p:txEl>
                                              <p:pRg st="2" end="2"/>
                                            </p:txEl>
                                          </p:spTgt>
                                        </p:tgtEl>
                                        <p:attrNameLst>
                                          <p:attrName>style.visibility</p:attrName>
                                        </p:attrNameLst>
                                      </p:cBhvr>
                                      <p:to>
                                        <p:strVal val="visible"/>
                                      </p:to>
                                    </p:set>
                                    <p:animEffect transition="in" filter="blinds(horizontal)">
                                      <p:cBhvr>
                                        <p:cTn id="20" dur="500"/>
                                        <p:tgtEl>
                                          <p:spTgt spid="11">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1">
                                            <p:txEl>
                                              <p:pRg st="3" end="3"/>
                                            </p:txEl>
                                          </p:spTgt>
                                        </p:tgtEl>
                                        <p:attrNameLst>
                                          <p:attrName>style.visibility</p:attrName>
                                        </p:attrNameLst>
                                      </p:cBhvr>
                                      <p:to>
                                        <p:strVal val="visible"/>
                                      </p:to>
                                    </p:set>
                                    <p:animEffect transition="in" filter="blinds(horizontal)">
                                      <p:cBhvr>
                                        <p:cTn id="25" dur="500"/>
                                        <p:tgtEl>
                                          <p:spTgt spid="11">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1">
                                            <p:txEl>
                                              <p:pRg st="4" end="4"/>
                                            </p:txEl>
                                          </p:spTgt>
                                        </p:tgtEl>
                                        <p:attrNameLst>
                                          <p:attrName>style.visibility</p:attrName>
                                        </p:attrNameLst>
                                      </p:cBhvr>
                                      <p:to>
                                        <p:strVal val="visible"/>
                                      </p:to>
                                    </p:set>
                                    <p:animEffect transition="in" filter="blinds(horizontal)">
                                      <p:cBhvr>
                                        <p:cTn id="30" dur="500"/>
                                        <p:tgtEl>
                                          <p:spTgt spid="11">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1">
                                            <p:txEl>
                                              <p:pRg st="5" end="5"/>
                                            </p:txEl>
                                          </p:spTgt>
                                        </p:tgtEl>
                                        <p:attrNameLst>
                                          <p:attrName>style.visibility</p:attrName>
                                        </p:attrNameLst>
                                      </p:cBhvr>
                                      <p:to>
                                        <p:strVal val="visible"/>
                                      </p:to>
                                    </p:set>
                                    <p:animEffect transition="in" filter="blinds(horizontal)">
                                      <p:cBhvr>
                                        <p:cTn id="35" dur="500"/>
                                        <p:tgtEl>
                                          <p:spTgt spid="11">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0" nodeType="clickEffect">
                                  <p:stCondLst>
                                    <p:cond delay="0"/>
                                  </p:stCondLst>
                                  <p:childTnLst>
                                    <p:animEffect transition="out" filter="fade">
                                      <p:cBhvr>
                                        <p:cTn id="39" dur="500"/>
                                        <p:tgtEl>
                                          <p:spTgt spid="11">
                                            <p:txEl>
                                              <p:pRg st="0" end="0"/>
                                            </p:txEl>
                                          </p:spTgt>
                                        </p:tgtEl>
                                      </p:cBhvr>
                                    </p:animEffect>
                                    <p:set>
                                      <p:cBhvr>
                                        <p:cTn id="40" dur="1" fill="hold">
                                          <p:stCondLst>
                                            <p:cond delay="499"/>
                                          </p:stCondLst>
                                        </p:cTn>
                                        <p:tgtEl>
                                          <p:spTgt spid="11">
                                            <p:txEl>
                                              <p:pRg st="0" end="0"/>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11">
                                            <p:txEl>
                                              <p:pRg st="1" end="1"/>
                                            </p:txEl>
                                          </p:spTgt>
                                        </p:tgtEl>
                                      </p:cBhvr>
                                    </p:animEffect>
                                    <p:set>
                                      <p:cBhvr>
                                        <p:cTn id="43" dur="1" fill="hold">
                                          <p:stCondLst>
                                            <p:cond delay="499"/>
                                          </p:stCondLst>
                                        </p:cTn>
                                        <p:tgtEl>
                                          <p:spTgt spid="11">
                                            <p:txEl>
                                              <p:pRg st="1" end="1"/>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11">
                                            <p:txEl>
                                              <p:pRg st="2" end="2"/>
                                            </p:txEl>
                                          </p:spTgt>
                                        </p:tgtEl>
                                      </p:cBhvr>
                                    </p:animEffect>
                                    <p:set>
                                      <p:cBhvr>
                                        <p:cTn id="46" dur="1" fill="hold">
                                          <p:stCondLst>
                                            <p:cond delay="499"/>
                                          </p:stCondLst>
                                        </p:cTn>
                                        <p:tgtEl>
                                          <p:spTgt spid="11">
                                            <p:txEl>
                                              <p:pRg st="2" end="2"/>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11">
                                            <p:txEl>
                                              <p:pRg st="3" end="3"/>
                                            </p:txEl>
                                          </p:spTgt>
                                        </p:tgtEl>
                                      </p:cBhvr>
                                    </p:animEffect>
                                    <p:set>
                                      <p:cBhvr>
                                        <p:cTn id="49" dur="1" fill="hold">
                                          <p:stCondLst>
                                            <p:cond delay="499"/>
                                          </p:stCondLst>
                                        </p:cTn>
                                        <p:tgtEl>
                                          <p:spTgt spid="11">
                                            <p:txEl>
                                              <p:pRg st="3" end="3"/>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11">
                                            <p:txEl>
                                              <p:pRg st="4" end="4"/>
                                            </p:txEl>
                                          </p:spTgt>
                                        </p:tgtEl>
                                      </p:cBhvr>
                                    </p:animEffect>
                                    <p:set>
                                      <p:cBhvr>
                                        <p:cTn id="52" dur="1" fill="hold">
                                          <p:stCondLst>
                                            <p:cond delay="499"/>
                                          </p:stCondLst>
                                        </p:cTn>
                                        <p:tgtEl>
                                          <p:spTgt spid="11">
                                            <p:txEl>
                                              <p:pRg st="4" end="4"/>
                                            </p:txEl>
                                          </p:spTgt>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11">
                                            <p:txEl>
                                              <p:pRg st="5" end="5"/>
                                            </p:txEl>
                                          </p:spTgt>
                                        </p:tgtEl>
                                      </p:cBhvr>
                                    </p:animEffect>
                                    <p:set>
                                      <p:cBhvr>
                                        <p:cTn id="55" dur="1" fill="hold">
                                          <p:stCondLst>
                                            <p:cond delay="499"/>
                                          </p:stCondLst>
                                        </p:cTn>
                                        <p:tgtEl>
                                          <p:spTgt spid="11">
                                            <p:txEl>
                                              <p:pRg st="5" end="5"/>
                                            </p:txEl>
                                          </p:spTgt>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17"/>
                                        </p:tgtEl>
                                      </p:cBhvr>
                                    </p:animEffect>
                                    <p:set>
                                      <p:cBhvr>
                                        <p:cTn id="58"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1" grpId="0" uiExpan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矩形 7"/>
          <p:cNvSpPr/>
          <p:nvPr/>
        </p:nvSpPr>
        <p:spPr>
          <a:xfrm>
            <a:off x="391466" y="54943"/>
            <a:ext cx="1141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题型三　点共线与线共点问题</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a:t>
            </a:r>
            <a:r>
              <a:rPr lang="zh-CN" altLang="zh-CN" sz="2800" kern="100" spc="-70" dirty="0">
                <a:latin typeface="Times New Roman"/>
                <a:ea typeface="华文细黑"/>
                <a:cs typeface="Times New Roman"/>
              </a:rPr>
              <a:t>如图，在正方体</a:t>
            </a:r>
            <a:r>
              <a:rPr lang="en-US" altLang="zh-CN" sz="2800" i="1" kern="100" spc="-70" dirty="0" err="1" smtClean="0">
                <a:latin typeface="Times New Roman"/>
                <a:ea typeface="华文细黑"/>
                <a:cs typeface="Courier New"/>
              </a:rPr>
              <a:t>ABCD</a:t>
            </a:r>
            <a:r>
              <a:rPr lang="zh-CN" altLang="zh-CN" sz="2800" dirty="0">
                <a:latin typeface="华文细黑" pitchFamily="2" charset="-122"/>
                <a:ea typeface="华文细黑" pitchFamily="2" charset="-122"/>
                <a:cs typeface="Times New Roman"/>
              </a:rPr>
              <a:t>－</a:t>
            </a:r>
            <a:r>
              <a:rPr lang="en-US" altLang="zh-CN" sz="2800" i="1" kern="100" spc="-70" dirty="0" err="1" smtClean="0">
                <a:latin typeface="Times New Roman"/>
                <a:ea typeface="华文细黑"/>
                <a:cs typeface="Courier New"/>
              </a:rPr>
              <a:t>A</a:t>
            </a:r>
            <a:r>
              <a:rPr lang="en-US" altLang="zh-CN" sz="2800" kern="100" spc="-70" baseline="-25000" dirty="0" err="1" smtClean="0">
                <a:latin typeface="Times New Roman"/>
                <a:ea typeface="华文细黑"/>
                <a:cs typeface="Courier New"/>
              </a:rPr>
              <a:t>1</a:t>
            </a:r>
            <a:r>
              <a:rPr lang="en-US" altLang="zh-CN" sz="2800" i="1" kern="100" spc="-70" dirty="0" err="1" smtClean="0">
                <a:latin typeface="Times New Roman"/>
                <a:ea typeface="华文细黑"/>
                <a:cs typeface="Courier New"/>
              </a:rPr>
              <a:t>B</a:t>
            </a:r>
            <a:r>
              <a:rPr lang="en-US" altLang="zh-CN" sz="2800" kern="100" spc="-70" baseline="-25000" dirty="0" err="1" smtClean="0">
                <a:latin typeface="Times New Roman"/>
                <a:ea typeface="华文细黑"/>
                <a:cs typeface="Courier New"/>
              </a:rPr>
              <a:t>1</a:t>
            </a:r>
            <a:r>
              <a:rPr lang="en-US" altLang="zh-CN" sz="2800" i="1" kern="100" spc="-70" dirty="0" err="1" smtClean="0">
                <a:latin typeface="Times New Roman"/>
                <a:ea typeface="华文细黑"/>
                <a:cs typeface="Courier New"/>
              </a:rPr>
              <a:t>C</a:t>
            </a:r>
            <a:r>
              <a:rPr lang="en-US" altLang="zh-CN" sz="2800" kern="100" spc="-70" baseline="-25000" dirty="0" err="1" smtClean="0">
                <a:latin typeface="Times New Roman"/>
                <a:ea typeface="华文细黑"/>
                <a:cs typeface="Courier New"/>
              </a:rPr>
              <a:t>1</a:t>
            </a:r>
            <a:r>
              <a:rPr lang="en-US" altLang="zh-CN" sz="2800" i="1" kern="100" spc="-70" dirty="0" err="1" smtClean="0">
                <a:latin typeface="Times New Roman"/>
                <a:ea typeface="华文细黑"/>
                <a:cs typeface="Courier New"/>
              </a:rPr>
              <a:t>D</a:t>
            </a:r>
            <a:r>
              <a:rPr lang="en-US" altLang="zh-CN" sz="2800" kern="100" spc="-70" baseline="-25000" dirty="0" err="1" smtClean="0">
                <a:latin typeface="Times New Roman"/>
                <a:ea typeface="华文细黑"/>
                <a:cs typeface="Courier New"/>
              </a:rPr>
              <a:t>1</a:t>
            </a:r>
            <a:r>
              <a:rPr lang="zh-CN" altLang="zh-CN" sz="2800" kern="100" spc="-70" dirty="0">
                <a:latin typeface="Times New Roman"/>
                <a:ea typeface="华文细黑"/>
                <a:cs typeface="Times New Roman"/>
              </a:rPr>
              <a:t>中，点</a:t>
            </a:r>
            <a:r>
              <a:rPr lang="en-US" altLang="zh-CN" sz="2800" i="1" kern="100" spc="-70" dirty="0">
                <a:latin typeface="Times New Roman"/>
                <a:ea typeface="华文细黑"/>
                <a:cs typeface="Courier New"/>
              </a:rPr>
              <a:t>M</a:t>
            </a:r>
            <a:r>
              <a:rPr lang="zh-CN" altLang="zh-CN" sz="2800" kern="100" spc="-70" dirty="0">
                <a:latin typeface="Times New Roman"/>
                <a:ea typeface="华文细黑"/>
                <a:cs typeface="Times New Roman"/>
              </a:rPr>
              <a:t>、</a:t>
            </a:r>
            <a:r>
              <a:rPr lang="en-US" altLang="zh-CN" sz="2800" i="1" kern="100" spc="-70" dirty="0">
                <a:latin typeface="Times New Roman"/>
                <a:ea typeface="华文细黑"/>
                <a:cs typeface="Courier New"/>
              </a:rPr>
              <a:t>N</a:t>
            </a:r>
            <a:r>
              <a:rPr lang="zh-CN" altLang="zh-CN" sz="2800" kern="100" spc="-70" dirty="0">
                <a:latin typeface="Times New Roman"/>
                <a:ea typeface="华文细黑"/>
                <a:cs typeface="Times New Roman"/>
              </a:rPr>
              <a:t>、</a:t>
            </a:r>
            <a:r>
              <a:rPr lang="en-US" altLang="zh-CN" sz="2800" i="1" kern="100" spc="-70" dirty="0">
                <a:latin typeface="Times New Roman"/>
                <a:ea typeface="华文细黑"/>
                <a:cs typeface="Courier New"/>
              </a:rPr>
              <a:t>E</a:t>
            </a:r>
            <a:r>
              <a:rPr lang="zh-CN" altLang="zh-CN" sz="2800" kern="100" spc="-70" dirty="0">
                <a:latin typeface="Times New Roman"/>
                <a:ea typeface="华文细黑"/>
                <a:cs typeface="Times New Roman"/>
              </a:rPr>
              <a:t>、</a:t>
            </a:r>
            <a:r>
              <a:rPr lang="en-US" altLang="zh-CN" sz="2800" i="1" kern="100" spc="-70" dirty="0">
                <a:latin typeface="Times New Roman"/>
                <a:ea typeface="华文细黑"/>
                <a:cs typeface="Courier New"/>
              </a:rPr>
              <a:t>F</a:t>
            </a:r>
            <a:r>
              <a:rPr lang="zh-CN" altLang="zh-CN" sz="2800" kern="100" spc="-70" dirty="0">
                <a:latin typeface="Times New Roman"/>
                <a:ea typeface="华文细黑"/>
                <a:cs typeface="Times New Roman"/>
              </a:rPr>
              <a:t>分别是棱</a:t>
            </a:r>
            <a:r>
              <a:rPr lang="en-US" altLang="zh-CN" sz="2800" i="1" kern="100" spc="-70" dirty="0">
                <a:latin typeface="Times New Roman"/>
                <a:ea typeface="华文细黑"/>
                <a:cs typeface="Courier New"/>
              </a:rPr>
              <a:t>CD</a:t>
            </a:r>
            <a:r>
              <a:rPr lang="zh-CN" altLang="zh-CN" sz="2800" kern="100" spc="-70" dirty="0">
                <a:latin typeface="Times New Roman"/>
                <a:ea typeface="华文细黑"/>
                <a:cs typeface="Times New Roman"/>
              </a:rPr>
              <a:t>、</a:t>
            </a:r>
            <a:r>
              <a:rPr lang="en-US" altLang="zh-CN" sz="2800" i="1" kern="100" spc="-70" dirty="0">
                <a:latin typeface="Times New Roman"/>
                <a:ea typeface="华文细黑"/>
                <a:cs typeface="Courier New"/>
              </a:rPr>
              <a:t>AB</a:t>
            </a:r>
            <a:r>
              <a:rPr lang="zh-CN" altLang="zh-CN" sz="2800" kern="100" spc="-70" dirty="0">
                <a:latin typeface="Times New Roman"/>
                <a:ea typeface="华文细黑"/>
                <a:cs typeface="Times New Roman"/>
              </a:rPr>
              <a:t>、</a:t>
            </a:r>
            <a:r>
              <a:rPr lang="en-US" altLang="zh-CN" sz="2800" i="1" kern="100" spc="-70" dirty="0" err="1">
                <a:latin typeface="Times New Roman"/>
                <a:ea typeface="华文细黑"/>
                <a:cs typeface="Courier New"/>
              </a:rPr>
              <a:t>DD</a:t>
            </a:r>
            <a:r>
              <a:rPr lang="en-US" altLang="zh-CN" sz="2800" kern="100" spc="-70" baseline="-25000" dirty="0" err="1">
                <a:latin typeface="Times New Roman"/>
                <a:ea typeface="华文细黑"/>
                <a:cs typeface="Courier New"/>
              </a:rPr>
              <a:t>1</a:t>
            </a:r>
            <a:r>
              <a:rPr lang="zh-CN" altLang="zh-CN" sz="2800" kern="100" spc="-70" dirty="0">
                <a:latin typeface="Times New Roman"/>
                <a:ea typeface="华文细黑"/>
                <a:cs typeface="Times New Roman"/>
              </a:rPr>
              <a:t>、</a:t>
            </a:r>
            <a:r>
              <a:rPr lang="en-US" altLang="zh-CN" sz="2800" i="1" kern="100" spc="-70" dirty="0" err="1">
                <a:latin typeface="Times New Roman"/>
                <a:ea typeface="华文细黑"/>
                <a:cs typeface="Courier New"/>
              </a:rPr>
              <a:t>AA</a:t>
            </a:r>
            <a:r>
              <a:rPr lang="en-US" altLang="zh-CN" sz="2800" kern="100" spc="-70" baseline="-25000" dirty="0" err="1">
                <a:latin typeface="Times New Roman"/>
                <a:ea typeface="华文细黑"/>
                <a:cs typeface="Courier New"/>
              </a:rPr>
              <a:t>1</a:t>
            </a:r>
            <a:r>
              <a:rPr lang="zh-CN" altLang="zh-CN" sz="2800" kern="100" spc="-70" dirty="0">
                <a:latin typeface="Times New Roman"/>
                <a:ea typeface="华文细黑"/>
                <a:cs typeface="Times New Roman"/>
              </a:rPr>
              <a:t>上的点，</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MN</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交于点</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，求证：</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三点共线</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2" name="圆角矩形 11">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3" name="圆角矩形 12">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17" name="图片 16" descr="RJ2-9"/>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33270" y="2162225"/>
            <a:ext cx="3528392" cy="4238334"/>
          </a:xfrm>
          <a:prstGeom prst="rect">
            <a:avLst/>
          </a:prstGeom>
          <a:noFill/>
          <a:ln>
            <a:noFill/>
          </a:ln>
        </p:spPr>
      </p:pic>
    </p:spTree>
    <p:extLst>
      <p:ext uri="{BB962C8B-B14F-4D97-AF65-F5344CB8AC3E}">
        <p14:creationId xmlns:p14="http://schemas.microsoft.com/office/powerpoint/2010/main" val="1450267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矩形 7"/>
          <p:cNvSpPr/>
          <p:nvPr/>
        </p:nvSpPr>
        <p:spPr>
          <a:xfrm>
            <a:off x="391466" y="21561"/>
            <a:ext cx="11412000" cy="650457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MN</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Q</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MN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直线</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M</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华文细黑"/>
                <a:cs typeface="Courier New"/>
              </a:rPr>
              <a:t>CD</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ABCD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MN</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ABCD</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Q</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ABCD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同理，可得</a:t>
            </a:r>
            <a:r>
              <a:rPr lang="en-US" altLang="zh-CN" sz="2800" i="1" kern="100" dirty="0" err="1">
                <a:latin typeface="Times New Roman"/>
                <a:ea typeface="华文细黑"/>
                <a:cs typeface="Courier New"/>
              </a:rPr>
              <a:t>EF</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ADD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Q</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ADD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ABCD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ADD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Q</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三点共线</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2" name="圆角矩形 11">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Tree>
    <p:extLst>
      <p:ext uri="{BB962C8B-B14F-4D97-AF65-F5344CB8AC3E}">
        <p14:creationId xmlns:p14="http://schemas.microsoft.com/office/powerpoint/2010/main" val="20047236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blinds(horizontal)">
                                      <p:cBhvr>
                                        <p:cTn id="19" dur="750"/>
                                        <p:tgtEl>
                                          <p:spTgt spid="8">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blinds(horizontal)">
                                      <p:cBhvr>
                                        <p:cTn id="23" dur="750"/>
                                        <p:tgtEl>
                                          <p:spTgt spid="8">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Effect transition="in" filter="blinds(horizontal)">
                                      <p:cBhvr>
                                        <p:cTn id="27" dur="750"/>
                                        <p:tgtEl>
                                          <p:spTgt spid="8">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animEffect transition="in" filter="blinds(horizontal)">
                                      <p:cBhvr>
                                        <p:cTn id="31" dur="750"/>
                                        <p:tgtEl>
                                          <p:spTgt spid="8">
                                            <p:txEl>
                                              <p:pRg st="6" end="6"/>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animEffect transition="in" filter="blinds(horizontal)">
                                      <p:cBhvr>
                                        <p:cTn id="35" dur="750"/>
                                        <p:tgtEl>
                                          <p:spTgt spid="8">
                                            <p:txEl>
                                              <p:pRg st="7" end="7"/>
                                            </p:txEl>
                                          </p:spTgt>
                                        </p:tgtEl>
                                      </p:cBhvr>
                                    </p:animEffect>
                                  </p:childTnLst>
                                </p:cTn>
                              </p:par>
                            </p:childTnLst>
                          </p:cTn>
                        </p:par>
                        <p:par>
                          <p:cTn id="36" fill="hold">
                            <p:stCondLst>
                              <p:cond delay="6000"/>
                            </p:stCondLst>
                            <p:childTnLst>
                              <p:par>
                                <p:cTn id="37" presetID="3" presetClass="entr" presetSubtype="10" fill="hold" nodeType="afterEffect">
                                  <p:stCondLst>
                                    <p:cond delay="0"/>
                                  </p:stCondLst>
                                  <p:childTnLst>
                                    <p:set>
                                      <p:cBhvr>
                                        <p:cTn id="38" dur="1" fill="hold">
                                          <p:stCondLst>
                                            <p:cond delay="0"/>
                                          </p:stCondLst>
                                        </p:cTn>
                                        <p:tgtEl>
                                          <p:spTgt spid="8">
                                            <p:txEl>
                                              <p:pRg st="8" end="8"/>
                                            </p:txEl>
                                          </p:spTgt>
                                        </p:tgtEl>
                                        <p:attrNameLst>
                                          <p:attrName>style.visibility</p:attrName>
                                        </p:attrNameLst>
                                      </p:cBhvr>
                                      <p:to>
                                        <p:strVal val="visible"/>
                                      </p:to>
                                    </p:set>
                                    <p:animEffect transition="in" filter="blinds(horizontal)">
                                      <p:cBhvr>
                                        <p:cTn id="39" dur="750"/>
                                        <p:tgtEl>
                                          <p:spTgt spid="8">
                                            <p:txEl>
                                              <p:pRg st="8" end="8"/>
                                            </p:txEl>
                                          </p:spTgt>
                                        </p:tgtEl>
                                      </p:cBhvr>
                                    </p:animEffect>
                                  </p:childTnLst>
                                </p:cTn>
                              </p:par>
                            </p:childTnLst>
                          </p:cTn>
                        </p:par>
                        <p:par>
                          <p:cTn id="40" fill="hold">
                            <p:stCondLst>
                              <p:cond delay="6750"/>
                            </p:stCondLst>
                            <p:childTnLst>
                              <p:par>
                                <p:cTn id="41" presetID="3" presetClass="entr" presetSubtype="10" fill="hold" nodeType="afterEffect">
                                  <p:stCondLst>
                                    <p:cond delay="0"/>
                                  </p:stCondLst>
                                  <p:childTnLst>
                                    <p:set>
                                      <p:cBhvr>
                                        <p:cTn id="42" dur="1" fill="hold">
                                          <p:stCondLst>
                                            <p:cond delay="0"/>
                                          </p:stCondLst>
                                        </p:cTn>
                                        <p:tgtEl>
                                          <p:spTgt spid="8">
                                            <p:txEl>
                                              <p:pRg st="9" end="9"/>
                                            </p:txEl>
                                          </p:spTgt>
                                        </p:tgtEl>
                                        <p:attrNameLst>
                                          <p:attrName>style.visibility</p:attrName>
                                        </p:attrNameLst>
                                      </p:cBhvr>
                                      <p:to>
                                        <p:strVal val="visible"/>
                                      </p:to>
                                    </p:set>
                                    <p:animEffect transition="in" filter="blinds(horizontal)">
                                      <p:cBhvr>
                                        <p:cTn id="43" dur="750"/>
                                        <p:tgtEl>
                                          <p:spTgt spid="8">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882055" y="1639119"/>
            <a:ext cx="10440000" cy="1949508"/>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了解平面的概念及表示方法</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理解平面的公理</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、公理</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、公理</a:t>
            </a:r>
            <a:r>
              <a:rPr lang="en-US" altLang="zh-CN" sz="2800" kern="100" dirty="0">
                <a:latin typeface="Times New Roman"/>
                <a:ea typeface="华文细黑"/>
                <a:cs typeface="Courier New"/>
              </a:rPr>
              <a:t>3</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会用符号语言准确表述几何对象的位置关系</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837506"/>
            <a:ext cx="12204000" cy="5652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35149" y="963708"/>
            <a:ext cx="11305256" cy="521191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点共线与线共点的证明方法：</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点共线：证明多点共线通常利用公理</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，即两相交平面交线的惟一性，通过证明点分别在两个平面内，证明点在相交平面的交线上，也可选择其中两点确定一条直线，然后证明其他点也在其上</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三线共点：证明三线共点问题可把其中一条作为分别过其余两条直线的两个平面的交线，然后再证两条直线的交点在此直线上，此外还可先将其中一条直线看作某两个平面的交线，证明该交线与另两条直线分别交于两点，再证点重合，从而得三线共点</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89"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如图所示，在四面体</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分别为</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在</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上，</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在</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上，且有</a:t>
            </a:r>
            <a:r>
              <a:rPr lang="en-US" altLang="zh-CN" sz="2800" i="1" kern="100" dirty="0" err="1">
                <a:latin typeface="Times New Roman"/>
                <a:ea typeface="华文细黑"/>
                <a:cs typeface="Courier New"/>
              </a:rPr>
              <a:t>DF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FC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DH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HA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，求证：</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GH</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BD</a:t>
            </a:r>
            <a:r>
              <a:rPr lang="zh-CN" altLang="zh-CN" sz="2800" kern="100" dirty="0">
                <a:latin typeface="Times New Roman"/>
                <a:ea typeface="华文细黑"/>
                <a:cs typeface="Times New Roman"/>
              </a:rPr>
              <a:t>交于一点</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7" name="图片 6" descr="F:\2016赵瑊\同步\数学\创新 人A必修2\word\RJ2-10.TIF"/>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4081242" y="2149928"/>
            <a:ext cx="4032448" cy="3368098"/>
          </a:xfrm>
          <a:prstGeom prst="rect">
            <a:avLst/>
          </a:prstGeom>
          <a:noFill/>
          <a:ln>
            <a:noFill/>
          </a:ln>
        </p:spPr>
      </p:pic>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382191" y="45418"/>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分别为</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的中点，</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GE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DF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FC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DH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HA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FH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AC</a:t>
            </a:r>
            <a:r>
              <a:rPr lang="zh-CN" altLang="zh-CN" sz="2800" kern="100" dirty="0">
                <a:latin typeface="Times New Roman"/>
                <a:ea typeface="华文细黑"/>
                <a:cs typeface="Times New Roman"/>
              </a:rPr>
              <a:t>，从而</a:t>
            </a:r>
            <a:r>
              <a:rPr lang="en-US" altLang="zh-CN" sz="2800" i="1" kern="100" dirty="0" err="1">
                <a:latin typeface="Times New Roman"/>
                <a:ea typeface="华文细黑"/>
                <a:cs typeface="Courier New"/>
              </a:rPr>
              <a:t>FH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GE</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故</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四点共面</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FH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DH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360245287"/>
              </p:ext>
            </p:extLst>
          </p:nvPr>
        </p:nvGraphicFramePr>
        <p:xfrm>
          <a:off x="504825" y="3416245"/>
          <a:ext cx="6210300" cy="847725"/>
        </p:xfrm>
        <a:graphic>
          <a:graphicData uri="http://schemas.openxmlformats.org/presentationml/2006/ole">
            <mc:AlternateContent xmlns:mc="http://schemas.openxmlformats.org/markup-compatibility/2006">
              <mc:Choice xmlns:v="urn:schemas-microsoft-com:vml" Requires="v">
                <p:oleObj spid="_x0000_s131986" name="文档" r:id="rId5" imgW="6217423" imgH="847778" progId="Word.Document.12">
                  <p:embed/>
                </p:oleObj>
              </mc:Choice>
              <mc:Fallback>
                <p:oleObj name="文档" r:id="rId5" imgW="6217423" imgH="847778" progId="Word.Document.12">
                  <p:embed/>
                  <p:pic>
                    <p:nvPicPr>
                      <p:cNvPr id="0" name=""/>
                      <p:cNvPicPr>
                        <a:picLocks noChangeAspect="1" noChangeArrowheads="1"/>
                      </p:cNvPicPr>
                      <p:nvPr/>
                    </p:nvPicPr>
                    <p:blipFill>
                      <a:blip r:embed="rId6"/>
                      <a:srcRect/>
                      <a:stretch>
                        <a:fillRect/>
                      </a:stretch>
                    </p:blipFill>
                    <p:spPr bwMode="auto">
                      <a:xfrm>
                        <a:off x="504825" y="3416245"/>
                        <a:ext cx="62103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382191" y="4202832"/>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分别为</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的中点，</a:t>
            </a:r>
            <a:endParaRPr lang="zh-CN" altLang="zh-CN" sz="2800" kern="100" dirty="0">
              <a:effectLst/>
              <a:latin typeface="宋体"/>
              <a:cs typeface="Courier New"/>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86777393"/>
              </p:ext>
            </p:extLst>
          </p:nvPr>
        </p:nvGraphicFramePr>
        <p:xfrm>
          <a:off x="504825" y="4986908"/>
          <a:ext cx="6210300" cy="847725"/>
        </p:xfrm>
        <a:graphic>
          <a:graphicData uri="http://schemas.openxmlformats.org/presentationml/2006/ole">
            <mc:AlternateContent xmlns:mc="http://schemas.openxmlformats.org/markup-compatibility/2006">
              <mc:Choice xmlns:v="urn:schemas-microsoft-com:vml" Requires="v">
                <p:oleObj spid="_x0000_s131987" name="文档" r:id="rId8" imgW="6217423" imgH="853898" progId="Word.Document.12">
                  <p:embed/>
                </p:oleObj>
              </mc:Choice>
              <mc:Fallback>
                <p:oleObj name="文档" r:id="rId8" imgW="6217423" imgH="853898" progId="Word.Document.12">
                  <p:embed/>
                  <p:pic>
                    <p:nvPicPr>
                      <p:cNvPr id="0" name=""/>
                      <p:cNvPicPr>
                        <a:picLocks noChangeAspect="1" noChangeArrowheads="1"/>
                      </p:cNvPicPr>
                      <p:nvPr/>
                    </p:nvPicPr>
                    <p:blipFill>
                      <a:blip r:embed="rId9"/>
                      <a:srcRect/>
                      <a:stretch>
                        <a:fillRect/>
                      </a:stretch>
                    </p:blipFill>
                    <p:spPr bwMode="auto">
                      <a:xfrm>
                        <a:off x="504825" y="4986908"/>
                        <a:ext cx="62103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382191" y="5900156"/>
            <a:ext cx="11412000" cy="553974"/>
          </a:xfrm>
          <a:prstGeom prst="rect">
            <a:avLst/>
          </a:prstGeom>
        </p:spPr>
        <p:txBody>
          <a:bodyPr wrap="square" lIns="121898" tIns="60948" rIns="121898" bIns="60948">
            <a:spAutoFit/>
          </a:bodyPr>
          <a:lstStyle/>
          <a:p>
            <a:pPr algn="just">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FH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GE</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0600839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blinds(horizontal)">
                                      <p:cBhvr>
                                        <p:cTn id="19" dur="750"/>
                                        <p:tgtEl>
                                          <p:spTgt spid="7">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Effect transition="in" filter="blinds(horizontal)">
                                      <p:cBhvr>
                                        <p:cTn id="23" dur="750"/>
                                        <p:tgtEl>
                                          <p:spTgt spid="7">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750"/>
                                        <p:tgtEl>
                                          <p:spTgt spid="8"/>
                                        </p:tgtEl>
                                      </p:cBhvr>
                                    </p:animEffect>
                                  </p:childTnLst>
                                </p:cTn>
                              </p:par>
                            </p:childTnLst>
                          </p:cTn>
                        </p:par>
                        <p:par>
                          <p:cTn id="28" fill="hold">
                            <p:stCondLst>
                              <p:cond delay="4500"/>
                            </p:stCondLst>
                            <p:childTnLst>
                              <p:par>
                                <p:cTn id="29" presetID="3" presetClass="entr" presetSubtype="1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750"/>
                                        <p:tgtEl>
                                          <p:spTgt spid="13"/>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linds(horizontal)">
                                      <p:cBhvr>
                                        <p:cTn id="35" dur="750"/>
                                        <p:tgtEl>
                                          <p:spTgt spid="14"/>
                                        </p:tgtEl>
                                      </p:cBhvr>
                                    </p:animEffect>
                                  </p:childTnLst>
                                </p:cTn>
                              </p:par>
                            </p:childTnLst>
                          </p:cTn>
                        </p:par>
                        <p:par>
                          <p:cTn id="36" fill="hold">
                            <p:stCondLst>
                              <p:cond delay="6000"/>
                            </p:stCondLst>
                            <p:childTnLst>
                              <p:par>
                                <p:cTn id="37" presetID="3" presetClass="entr" presetSubtype="1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linds(horizontal)">
                                      <p:cBhvr>
                                        <p:cTn id="3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82191" y="117426"/>
            <a:ext cx="11412000" cy="521191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err="1">
                <a:latin typeface="Times New Roman"/>
                <a:ea typeface="华文细黑"/>
                <a:cs typeface="Courier New"/>
              </a:rPr>
              <a:t>EFHG</a:t>
            </a:r>
            <a:r>
              <a:rPr lang="zh-CN" altLang="zh-CN" sz="2800" kern="100" dirty="0">
                <a:latin typeface="Times New Roman"/>
                <a:ea typeface="华文细黑"/>
                <a:cs typeface="Times New Roman"/>
              </a:rPr>
              <a:t>是一个梯形，</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err="1">
                <a:latin typeface="Times New Roman"/>
                <a:ea typeface="华文细黑"/>
                <a:cs typeface="Courier New"/>
              </a:rPr>
              <a:t>GH</a:t>
            </a:r>
            <a:r>
              <a:rPr lang="zh-CN" altLang="zh-CN" sz="2800" kern="100" dirty="0">
                <a:latin typeface="Times New Roman"/>
                <a:ea typeface="华文细黑"/>
                <a:cs typeface="Times New Roman"/>
              </a:rPr>
              <a:t>和</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交于一点，设为</a:t>
            </a:r>
            <a:r>
              <a:rPr lang="en-US" altLang="zh-CN" sz="2800" i="1" kern="100" dirty="0">
                <a:latin typeface="Times New Roman"/>
                <a:ea typeface="华文细黑"/>
                <a:cs typeface="Courier New"/>
              </a:rPr>
              <a:t>O</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GH</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GH</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EF</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在平面</a:t>
            </a:r>
            <a:r>
              <a:rPr lang="en-US" altLang="zh-CN" sz="2800" i="1" kern="100" dirty="0">
                <a:latin typeface="Times New Roman"/>
                <a:ea typeface="华文细黑"/>
                <a:cs typeface="Courier New"/>
              </a:rPr>
              <a:t>ABD</a:t>
            </a:r>
            <a:r>
              <a:rPr lang="zh-CN" altLang="zh-CN" sz="2800" kern="100" dirty="0">
                <a:latin typeface="Times New Roman"/>
                <a:ea typeface="华文细黑"/>
                <a:cs typeface="Times New Roman"/>
              </a:rPr>
              <a:t>内，又在平面</a:t>
            </a:r>
            <a:r>
              <a:rPr lang="en-US" altLang="zh-CN" sz="2800" i="1" kern="100" dirty="0">
                <a:latin typeface="Times New Roman"/>
                <a:ea typeface="华文细黑"/>
                <a:cs typeface="Courier New"/>
              </a:rPr>
              <a:t>BCD</a:t>
            </a:r>
            <a:r>
              <a:rPr lang="zh-CN" altLang="zh-CN" sz="2800" kern="100" dirty="0">
                <a:latin typeface="Times New Roman"/>
                <a:ea typeface="华文细黑"/>
                <a:cs typeface="Times New Roman"/>
              </a:rPr>
              <a:t>内，</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在这两个平面的交线上，而这两个平面的交线是</a:t>
            </a:r>
            <a:r>
              <a:rPr lang="en-US" altLang="zh-CN" sz="2800" i="1" kern="100" dirty="0">
                <a:latin typeface="Times New Roman"/>
                <a:ea typeface="华文细黑"/>
                <a:cs typeface="Courier New"/>
              </a:rPr>
              <a:t>BD</a:t>
            </a:r>
            <a:r>
              <a:rPr lang="zh-CN" altLang="zh-CN" sz="2800" kern="100" dirty="0">
                <a:latin typeface="Times New Roman"/>
                <a:ea typeface="华文细黑"/>
                <a:cs typeface="Times New Roman"/>
              </a:rPr>
              <a:t>，且交线只有这一条，</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在直线</a:t>
            </a:r>
            <a:r>
              <a:rPr lang="en-US" altLang="zh-CN" sz="2800" i="1" kern="100" dirty="0">
                <a:latin typeface="Times New Roman"/>
                <a:ea typeface="华文细黑"/>
                <a:cs typeface="Courier New"/>
              </a:rPr>
              <a:t>BD</a:t>
            </a:r>
            <a:r>
              <a:rPr lang="zh-CN" altLang="zh-CN" sz="2800" kern="100" dirty="0">
                <a:latin typeface="Times New Roman"/>
                <a:ea typeface="华文细黑"/>
                <a:cs typeface="Times New Roman"/>
              </a:rPr>
              <a:t>上</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故</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GH</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BD</a:t>
            </a:r>
            <a:r>
              <a:rPr lang="zh-CN" altLang="zh-CN" sz="2800" kern="100" dirty="0">
                <a:latin typeface="Times New Roman"/>
                <a:ea typeface="华文细黑"/>
                <a:cs typeface="Times New Roman"/>
              </a:rPr>
              <a:t>交于一点</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943226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blinds(horizontal)">
                                      <p:cBhvr>
                                        <p:cTn id="19" dur="750"/>
                                        <p:tgtEl>
                                          <p:spTgt spid="7">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Effect transition="in" filter="blinds(horizontal)">
                                      <p:cBhvr>
                                        <p:cTn id="23" dur="750"/>
                                        <p:tgtEl>
                                          <p:spTgt spid="7">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blinds(horizontal)">
                                      <p:cBhvr>
                                        <p:cTn id="27" dur="750"/>
                                        <p:tgtEl>
                                          <p:spTgt spid="7">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animEffect transition="in" filter="blinds(horizontal)">
                                      <p:cBhvr>
                                        <p:cTn id="31" dur="75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 y="261442"/>
            <a:ext cx="1703343"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848637" y="157160"/>
            <a:ext cx="9945554"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分类讨论思想</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3" name="矩形 2"/>
          <p:cNvSpPr/>
          <p:nvPr/>
        </p:nvSpPr>
        <p:spPr>
          <a:xfrm>
            <a:off x="118542" y="261442"/>
            <a:ext cx="1584000" cy="539507"/>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数学思想</a:t>
            </a:r>
            <a:endParaRPr lang="zh-CN" altLang="en-US" sz="2400" dirty="0">
              <a:solidFill>
                <a:schemeClr val="accent6">
                  <a:lumMod val="75000"/>
                </a:schemeClr>
              </a:solidFill>
              <a:latin typeface="微软雅黑" pitchFamily="34" charset="-122"/>
              <a:ea typeface="微软雅黑" pitchFamily="34" charset="-122"/>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945477"/>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kern="100" dirty="0">
                <a:latin typeface="Times New Roman"/>
                <a:ea typeface="华文细黑"/>
                <a:cs typeface="Times New Roman"/>
              </a:rPr>
              <a:t>　三个平面将空间分成几部分？请画出图形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0" name="圆角矩形 9">
            <a:hlinkClick r:id="rId2" action="ppaction://hlinksldjump"/>
          </p:cNvPr>
          <p:cNvSpPr/>
          <p:nvPr/>
        </p:nvSpPr>
        <p:spPr>
          <a:xfrm>
            <a:off x="10052544"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3" action="ppaction://hlinksldjump"/>
          </p:cNvPr>
          <p:cNvSpPr/>
          <p:nvPr/>
        </p:nvSpPr>
        <p:spPr>
          <a:xfrm>
            <a:off x="870344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
        <p:nvSpPr>
          <p:cNvPr id="15" name="圆角矩形 14">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382190" y="117426"/>
            <a:ext cx="9180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平面具有无限延展性，任一平面都将空间分为两部分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可先对两个平面在空间中的位置分类讨论，再让第三个平面以不同的情况介入，分类解决</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2" name="矩形 11"/>
          <p:cNvSpPr/>
          <p:nvPr/>
        </p:nvSpPr>
        <p:spPr>
          <a:xfrm>
            <a:off x="382190" y="2081862"/>
            <a:ext cx="9180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互相平行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时，将空间分成</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部分，如图</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所示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3" name="圆角矩形 12">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pic>
        <p:nvPicPr>
          <p:cNvPr id="16" name="图片 15" descr="RJ2-11"/>
          <p:cNvPicPr/>
          <p:nvPr/>
        </p:nvPicPr>
        <p:blipFill rotWithShape="1">
          <a:blip r:embed="rId4" cstate="print">
            <a:extLst>
              <a:ext uri="{28A0092B-C50C-407E-A947-70E740481C1C}">
                <a14:useLocalDpi xmlns:a14="http://schemas.microsoft.com/office/drawing/2010/main" val="0"/>
              </a:ext>
            </a:extLst>
          </a:blip>
          <a:srcRect l="1439" r="71269"/>
          <a:stretch/>
        </p:blipFill>
        <p:spPr bwMode="auto">
          <a:xfrm>
            <a:off x="9741147" y="123838"/>
            <a:ext cx="2052216" cy="3551263"/>
          </a:xfrm>
          <a:prstGeom prst="rect">
            <a:avLst/>
          </a:prstGeom>
          <a:noFill/>
          <a:ln>
            <a:noFill/>
          </a:ln>
        </p:spPr>
      </p:pic>
      <p:pic>
        <p:nvPicPr>
          <p:cNvPr id="18" name="图片 17" descr="RJ2-11"/>
          <p:cNvPicPr/>
          <p:nvPr/>
        </p:nvPicPr>
        <p:blipFill rotWithShape="1">
          <a:blip r:embed="rId4" cstate="print">
            <a:extLst>
              <a:ext uri="{28A0092B-C50C-407E-A947-70E740481C1C}">
                <a14:useLocalDpi xmlns:a14="http://schemas.microsoft.com/office/drawing/2010/main" val="0"/>
              </a:ext>
            </a:extLst>
          </a:blip>
          <a:srcRect l="50966" t="20419" r="991"/>
          <a:stretch/>
        </p:blipFill>
        <p:spPr bwMode="auto">
          <a:xfrm>
            <a:off x="8180785" y="3738089"/>
            <a:ext cx="3612577" cy="2826150"/>
          </a:xfrm>
          <a:prstGeom prst="rect">
            <a:avLst/>
          </a:prstGeom>
          <a:noFill/>
          <a:ln>
            <a:noFill/>
          </a:ln>
        </p:spPr>
      </p:pic>
      <p:sp>
        <p:nvSpPr>
          <p:cNvPr id="19" name="矩形 18"/>
          <p:cNvSpPr/>
          <p:nvPr/>
        </p:nvSpPr>
        <p:spPr>
          <a:xfrm>
            <a:off x="382191" y="3425602"/>
            <a:ext cx="7524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当平面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平行，平面</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与它们相交</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α</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与其相交</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时，将空间分成</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部分，如图</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所示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322679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blinds(horizontal)">
                                      <p:cBhvr>
                                        <p:cTn id="11" dur="750"/>
                                        <p:tgtEl>
                                          <p:spTgt spid="12">
                                            <p:txEl>
                                              <p:pRg st="0" end="0"/>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linds(horizontal)">
                                      <p:cBhvr>
                                        <p:cTn id="14" dur="750"/>
                                        <p:tgtEl>
                                          <p:spTgt spid="16"/>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9">
                                            <p:txEl>
                                              <p:pRg st="0" end="0"/>
                                            </p:txEl>
                                          </p:spTgt>
                                        </p:tgtEl>
                                        <p:attrNameLst>
                                          <p:attrName>style.visibility</p:attrName>
                                        </p:attrNameLst>
                                      </p:cBhvr>
                                      <p:to>
                                        <p:strVal val="visible"/>
                                      </p:to>
                                    </p:set>
                                    <p:animEffect transition="in" filter="blinds(horizontal)">
                                      <p:cBhvr>
                                        <p:cTn id="18" dur="750"/>
                                        <p:tgtEl>
                                          <p:spTgt spid="19">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blinds(horizontal)">
                                      <p:cBhvr>
                                        <p:cTn id="21"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pic>
        <p:nvPicPr>
          <p:cNvPr id="8" name="图片 7" descr="RJ2-12"/>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10283" r="71562"/>
          <a:stretch/>
        </p:blipFill>
        <p:spPr bwMode="auto">
          <a:xfrm>
            <a:off x="1557026" y="4114800"/>
            <a:ext cx="2589748" cy="2373289"/>
          </a:xfrm>
          <a:prstGeom prst="rect">
            <a:avLst/>
          </a:prstGeom>
          <a:noFill/>
          <a:ln>
            <a:noFill/>
          </a:ln>
        </p:spPr>
      </p:pic>
      <p:sp>
        <p:nvSpPr>
          <p:cNvPr id="9" name="矩形 8"/>
          <p:cNvSpPr/>
          <p:nvPr/>
        </p:nvSpPr>
        <p:spPr>
          <a:xfrm>
            <a:off x="382191" y="7318"/>
            <a:ext cx="11412000"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当平面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都相交，且三条交线重合时，将空间分成</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部分，如图</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所示</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当平面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都相交，且三条交线共点，但互不重合时，将空间分成</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部分，如图</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所示</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当平面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γ</a:t>
            </a:r>
            <a:r>
              <a:rPr lang="zh-CN" altLang="zh-CN" sz="2800" kern="100" dirty="0">
                <a:latin typeface="Times New Roman"/>
                <a:ea typeface="华文细黑"/>
                <a:cs typeface="Times New Roman"/>
              </a:rPr>
              <a:t>两两相交，且三条交线平行时，将空间分成</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部分，如图</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所示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0" name="图片 9" descr="RJ2-12"/>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7879" r="32730"/>
          <a:stretch/>
        </p:blipFill>
        <p:spPr bwMode="auto">
          <a:xfrm>
            <a:off x="4843453" y="3842792"/>
            <a:ext cx="2676525" cy="2645297"/>
          </a:xfrm>
          <a:prstGeom prst="rect">
            <a:avLst/>
          </a:prstGeom>
          <a:noFill/>
          <a:ln>
            <a:noFill/>
          </a:ln>
        </p:spPr>
      </p:pic>
      <p:pic>
        <p:nvPicPr>
          <p:cNvPr id="12" name="图片 11" descr="RJ2-12"/>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72617"/>
          <a:stretch/>
        </p:blipFill>
        <p:spPr bwMode="auto">
          <a:xfrm>
            <a:off x="8157131" y="3842792"/>
            <a:ext cx="2493698" cy="2645297"/>
          </a:xfrm>
          <a:prstGeom prst="rect">
            <a:avLst/>
          </a:prstGeom>
          <a:noFill/>
          <a:ln>
            <a:noFill/>
          </a:ln>
        </p:spPr>
      </p:pic>
    </p:spTree>
    <p:extLst>
      <p:ext uri="{BB962C8B-B14F-4D97-AF65-F5344CB8AC3E}">
        <p14:creationId xmlns:p14="http://schemas.microsoft.com/office/powerpoint/2010/main" val="35632663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750"/>
                                        <p:tgtEl>
                                          <p:spTgt spid="8"/>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blinds(horizontal)">
                                      <p:cBhvr>
                                        <p:cTn id="14" dur="750"/>
                                        <p:tgtEl>
                                          <p:spTgt spid="9">
                                            <p:txEl>
                                              <p:pRg st="1" end="1"/>
                                            </p:txEl>
                                          </p:spTgt>
                                        </p:tgtEl>
                                      </p:cBhvr>
                                    </p:animEffect>
                                  </p:childTnLst>
                                </p:cTn>
                              </p:par>
                              <p:par>
                                <p:cTn id="15" presetID="3" presetClass="entr" presetSubtype="1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750"/>
                                        <p:tgtEl>
                                          <p:spTgt spid="10"/>
                                        </p:tgtEl>
                                      </p:cBhvr>
                                    </p:animEffect>
                                  </p:childTnLst>
                                </p:cTn>
                              </p:par>
                            </p:childTnLst>
                          </p:cTn>
                        </p:par>
                        <p:par>
                          <p:cTn id="18" fill="hold">
                            <p:stCondLst>
                              <p:cond delay="1500"/>
                            </p:stCondLst>
                            <p:childTnLst>
                              <p:par>
                                <p:cTn id="19" presetID="3" presetClass="entr" presetSubtype="10" fill="hold" nodeType="after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Effect transition="in" filter="blinds(horizontal)">
                                      <p:cBhvr>
                                        <p:cTn id="21" dur="750"/>
                                        <p:tgtEl>
                                          <p:spTgt spid="9">
                                            <p:txEl>
                                              <p:pRg st="2" end="2"/>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2095" y="2296868"/>
            <a:ext cx="12190413" cy="1368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10" name="矩形 9"/>
          <p:cNvSpPr/>
          <p:nvPr/>
        </p:nvSpPr>
        <p:spPr>
          <a:xfrm>
            <a:off x="425624" y="2531322"/>
            <a:ext cx="1150223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本题在解答过程中，采用了从简单到复杂的处理方法</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583025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660927"/>
            <a:ext cx="1141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在下列各种面中，不能被认为是平面的一部分的是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黑板面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乒乓球桌面</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篮球的表面</a:t>
            </a:r>
            <a:r>
              <a:rPr lang="en-US" altLang="zh-CN" sz="2800" kern="100" dirty="0">
                <a:latin typeface="Times New Roman"/>
                <a:ea typeface="华文细黑"/>
                <a:cs typeface="Courier New"/>
              </a:rPr>
              <a:t>  	D.</a:t>
            </a:r>
            <a:r>
              <a:rPr lang="zh-CN" altLang="zh-CN" sz="2800" kern="100" dirty="0">
                <a:latin typeface="Times New Roman"/>
                <a:ea typeface="华文细黑"/>
                <a:cs typeface="Times New Roman"/>
              </a:rPr>
              <a:t>平静的水面</a:t>
            </a:r>
            <a:endParaRPr lang="zh-CN" altLang="zh-CN" sz="2800" kern="100" dirty="0">
              <a:effectLst/>
              <a:latin typeface="宋体"/>
              <a:cs typeface="Courier New"/>
            </a:endParaRPr>
          </a:p>
        </p:txBody>
      </p:sp>
      <p:sp>
        <p:nvSpPr>
          <p:cNvPr id="2" name="矩形 1"/>
          <p:cNvSpPr/>
          <p:nvPr/>
        </p:nvSpPr>
        <p:spPr>
          <a:xfrm>
            <a:off x="8800156" y="856556"/>
            <a:ext cx="444352"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C</a:t>
            </a:r>
            <a:endParaRPr lang="zh-CN" altLang="en-US" b="1" dirty="0">
              <a:solidFill>
                <a:srgbClr val="C00000"/>
              </a:solidFill>
            </a:endParaRPr>
          </a:p>
        </p:txBody>
      </p:sp>
      <p:sp>
        <p:nvSpPr>
          <p:cNvPr id="15" name="矩形 14"/>
          <p:cNvSpPr/>
          <p:nvPr/>
        </p:nvSpPr>
        <p:spPr>
          <a:xfrm>
            <a:off x="382191" y="2650713"/>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平面的各部分都是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的，那么不能作为平面的部分只能是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所以</a:t>
            </a:r>
            <a:r>
              <a:rPr lang="zh-CN" altLang="zh-CN" sz="2800" kern="100" dirty="0">
                <a:latin typeface="Times New Roman"/>
                <a:ea typeface="华文细黑"/>
                <a:cs typeface="Times New Roman"/>
              </a:rPr>
              <a:t>黑板面、乒乓球桌面、平静的水面均可作为平面的一部分</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而</a:t>
            </a:r>
            <a:r>
              <a:rPr lang="zh-CN" altLang="zh-CN" sz="2800" kern="100" dirty="0">
                <a:latin typeface="Times New Roman"/>
                <a:ea typeface="华文细黑"/>
                <a:cs typeface="Times New Roman"/>
              </a:rPr>
              <a:t>篮球的表面是一个曲面，不能作为平面的一部分</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blinds(horizontal)">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blinds(horizontal)">
                                      <p:cBhvr>
                                        <p:cTn id="17" dur="500"/>
                                        <p:tgtEl>
                                          <p:spTgt spid="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5">
                                            <p:txEl>
                                              <p:pRg st="0" end="0"/>
                                            </p:txEl>
                                          </p:spTgt>
                                        </p:tgtEl>
                                      </p:cBhvr>
                                    </p:animEffect>
                                    <p:set>
                                      <p:cBhvr>
                                        <p:cTn id="27" dur="1" fill="hold">
                                          <p:stCondLst>
                                            <p:cond delay="499"/>
                                          </p:stCondLst>
                                        </p:cTn>
                                        <p:tgtEl>
                                          <p:spTgt spid="15">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5">
                                            <p:txEl>
                                              <p:pRg st="1" end="1"/>
                                            </p:txEl>
                                          </p:spTgt>
                                        </p:tgtEl>
                                      </p:cBhvr>
                                    </p:animEffect>
                                    <p:set>
                                      <p:cBhvr>
                                        <p:cTn id="30" dur="1" fill="hold">
                                          <p:stCondLst>
                                            <p:cond delay="499"/>
                                          </p:stCondLst>
                                        </p:cTn>
                                        <p:tgtEl>
                                          <p:spTgt spid="15">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5">
                                            <p:txEl>
                                              <p:pRg st="2" end="2"/>
                                            </p:txEl>
                                          </p:spTgt>
                                        </p:tgtEl>
                                      </p:cBhvr>
                                    </p:animEffect>
                                    <p:set>
                                      <p:cBhvr>
                                        <p:cTn id="33" dur="1" fill="hold">
                                          <p:stCondLst>
                                            <p:cond delay="499"/>
                                          </p:stCondLst>
                                        </p:cTn>
                                        <p:tgtEl>
                                          <p:spTgt spid="15">
                                            <p:txEl>
                                              <p:pRg st="2" end="2"/>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 grpId="0"/>
      <p:bldP spid="2" grpId="1"/>
      <p:bldP spid="15" grpId="0" uiExpand="1"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2191" y="594962"/>
            <a:ext cx="1141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在直线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上，而直线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内，用符号表示为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P</a:t>
            </a:r>
            <a:r>
              <a:rPr lang="en-US" altLang="zh-CN" sz="2800" kern="100" dirty="0" err="1">
                <a:latin typeface="Cambria Math"/>
                <a:ea typeface="华文细黑"/>
                <a:cs typeface="Cambria Math"/>
              </a:rPr>
              <a:t>⊂</a:t>
            </a:r>
            <a:r>
              <a:rPr lang="en-US" altLang="zh-CN" sz="2800" i="1" kern="100" dirty="0" err="1">
                <a:latin typeface="Times New Roman"/>
                <a:ea typeface="华文细黑"/>
                <a:cs typeface="Courier New"/>
              </a:rPr>
              <a:t>l</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B.</a:t>
            </a:r>
            <a:r>
              <a:rPr lang="en-US" altLang="zh-CN" sz="2800" i="1" kern="100" dirty="0" err="1" smtClean="0">
                <a:latin typeface="Times New Roman"/>
                <a:ea typeface="华文细黑"/>
                <a:cs typeface="Courier New"/>
              </a:rPr>
              <a:t>P</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l</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C.</a:t>
            </a:r>
            <a:r>
              <a:rPr lang="en-US" altLang="zh-CN" sz="2800" i="1" kern="100" dirty="0" err="1">
                <a:latin typeface="Times New Roman"/>
                <a:ea typeface="华文细黑"/>
                <a:cs typeface="Courier New"/>
              </a:rPr>
              <a:t>P</a:t>
            </a:r>
            <a:r>
              <a:rPr lang="en-US" altLang="zh-CN" sz="2800" kern="100" dirty="0" err="1">
                <a:latin typeface="Cambria Math"/>
                <a:ea typeface="华文细黑"/>
                <a:cs typeface="Cambria Math"/>
              </a:rPr>
              <a:t>⊂</a:t>
            </a:r>
            <a:r>
              <a:rPr lang="en-US" altLang="zh-CN" sz="2800" i="1" kern="100" dirty="0" err="1">
                <a:latin typeface="Times New Roman"/>
                <a:ea typeface="华文细黑"/>
                <a:cs typeface="Courier New"/>
              </a:rPr>
              <a:t>l</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D.</a:t>
            </a:r>
            <a:r>
              <a:rPr lang="en-US" altLang="zh-CN" sz="2800" i="1" kern="100" dirty="0" err="1" smtClean="0">
                <a:latin typeface="Times New Roman"/>
                <a:ea typeface="华文细黑"/>
                <a:cs typeface="Courier New"/>
              </a:rPr>
              <a:t>P</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l</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endParaRPr lang="zh-CN" altLang="zh-CN" sz="2800" kern="100" dirty="0">
              <a:effectLst/>
              <a:latin typeface="宋体"/>
              <a:cs typeface="Courier New"/>
            </a:endParaRPr>
          </a:p>
        </p:txBody>
      </p:sp>
      <p:sp>
        <p:nvSpPr>
          <p:cNvPr id="4" name="矩形 3"/>
          <p:cNvSpPr/>
          <p:nvPr/>
        </p:nvSpPr>
        <p:spPr>
          <a:xfrm>
            <a:off x="8737673" y="780242"/>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D</a:t>
            </a:r>
            <a:endParaRPr lang="zh-CN" altLang="en-US" sz="2800" b="1" dirty="0">
              <a:solidFill>
                <a:srgbClr val="C00000"/>
              </a:solidFill>
            </a:endParaRPr>
          </a:p>
        </p:txBody>
      </p:sp>
      <p:sp>
        <p:nvSpPr>
          <p:cNvPr id="2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7"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8"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9"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0"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3" name="矩形 12"/>
          <p:cNvSpPr/>
          <p:nvPr/>
        </p:nvSpPr>
        <p:spPr>
          <a:xfrm>
            <a:off x="382191" y="2579128"/>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点与线之间是元素与集合的关系，用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线</a:t>
            </a:r>
            <a:r>
              <a:rPr lang="zh-CN" altLang="zh-CN" sz="2800" kern="100" dirty="0">
                <a:latin typeface="Times New Roman"/>
                <a:ea typeface="华文细黑"/>
                <a:cs typeface="Times New Roman"/>
              </a:rPr>
              <a:t>与面之间是集合与集合的关系，用</a:t>
            </a:r>
            <a:r>
              <a:rPr lang="en-US" altLang="zh-CN" sz="2800" kern="100" dirty="0">
                <a:latin typeface="Cambria Math"/>
                <a:ea typeface="华文细黑"/>
                <a:cs typeface="Cambria Math"/>
              </a:rPr>
              <a:t>⊂</a:t>
            </a:r>
            <a:r>
              <a:rPr lang="zh-CN" altLang="zh-CN" sz="2800" kern="100" dirty="0">
                <a:latin typeface="Times New Roman"/>
                <a:ea typeface="华文细黑"/>
                <a:cs typeface="Times New Roman"/>
              </a:rPr>
              <a:t>表示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3">
                                            <p:txEl>
                                              <p:pRg st="0" end="0"/>
                                            </p:txEl>
                                          </p:spTgt>
                                        </p:tgtEl>
                                      </p:cBhvr>
                                    </p:animEffect>
                                    <p:set>
                                      <p:cBhvr>
                                        <p:cTn id="22" dur="1" fill="hold">
                                          <p:stCondLst>
                                            <p:cond delay="499"/>
                                          </p:stCondLst>
                                        </p:cTn>
                                        <p:tgtEl>
                                          <p:spTgt spid="13">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3">
                                            <p:txEl>
                                              <p:pRg st="1" end="1"/>
                                            </p:txEl>
                                          </p:spTgt>
                                        </p:tgtEl>
                                      </p:cBhvr>
                                    </p:animEffect>
                                    <p:set>
                                      <p:cBhvr>
                                        <p:cTn id="25" dur="1" fill="hold">
                                          <p:stCondLst>
                                            <p:cond delay="499"/>
                                          </p:stCondLst>
                                        </p:cTn>
                                        <p:tgtEl>
                                          <p:spTgt spid="13">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4" grpId="0"/>
      <p:bldP spid="4" grpId="1"/>
      <p:bldP spid="13" grpId="0" uiExpan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矩形 18"/>
          <p:cNvSpPr/>
          <p:nvPr/>
        </p:nvSpPr>
        <p:spPr>
          <a:xfrm>
            <a:off x="382191" y="587574"/>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若一直线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内，则正确的作图是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20" name="图片 19" descr="RJ2-14"/>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4315" r="62371"/>
          <a:stretch/>
        </p:blipFill>
        <p:spPr bwMode="auto">
          <a:xfrm>
            <a:off x="382191" y="2364667"/>
            <a:ext cx="2806700" cy="1923890"/>
          </a:xfrm>
          <a:prstGeom prst="rect">
            <a:avLst/>
          </a:prstGeom>
          <a:noFill/>
          <a:ln>
            <a:noFill/>
          </a:ln>
        </p:spPr>
      </p:pic>
      <p:pic>
        <p:nvPicPr>
          <p:cNvPr id="22" name="图片 21" descr="RJ2-15"/>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4480" r="62507"/>
          <a:stretch/>
        </p:blipFill>
        <p:spPr bwMode="auto">
          <a:xfrm>
            <a:off x="6210288" y="1379662"/>
            <a:ext cx="2781300" cy="2932786"/>
          </a:xfrm>
          <a:prstGeom prst="rect">
            <a:avLst/>
          </a:prstGeom>
          <a:noFill/>
          <a:ln>
            <a:noFill/>
          </a:ln>
        </p:spPr>
      </p:pic>
      <p:sp>
        <p:nvSpPr>
          <p:cNvPr id="23" name="矩形 22"/>
          <p:cNvSpPr/>
          <p:nvPr/>
        </p:nvSpPr>
        <p:spPr>
          <a:xfrm>
            <a:off x="382191" y="4293890"/>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中直线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不应超出平面</a:t>
            </a:r>
            <a:r>
              <a:rPr lang="en-US" altLang="zh-CN" sz="2800" i="1" kern="100" dirty="0">
                <a:latin typeface="Times New Roman"/>
                <a:ea typeface="华文细黑"/>
                <a:cs typeface="Courier New"/>
              </a:rPr>
              <a:t>α</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中直线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不在平面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中直线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相交</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3" name="矩形 2"/>
          <p:cNvSpPr/>
          <p:nvPr/>
        </p:nvSpPr>
        <p:spPr>
          <a:xfrm>
            <a:off x="7050360" y="755859"/>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A</a:t>
            </a:r>
            <a:endParaRPr lang="zh-CN" altLang="en-US" b="1" dirty="0">
              <a:solidFill>
                <a:srgbClr val="C00000"/>
              </a:solidFill>
            </a:endParaRPr>
          </a:p>
        </p:txBody>
      </p:sp>
      <p:pic>
        <p:nvPicPr>
          <p:cNvPr id="24" name="图片 23" descr="RJ2-14"/>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65393"/>
          <a:stretch/>
        </p:blipFill>
        <p:spPr bwMode="auto">
          <a:xfrm>
            <a:off x="3248435" y="2364667"/>
            <a:ext cx="2915642" cy="1923890"/>
          </a:xfrm>
          <a:prstGeom prst="rect">
            <a:avLst/>
          </a:prstGeom>
          <a:noFill/>
          <a:ln>
            <a:noFill/>
          </a:ln>
        </p:spPr>
      </p:pic>
      <p:pic>
        <p:nvPicPr>
          <p:cNvPr id="25" name="图片 24" descr="RJ2-15"/>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63695" r="1837"/>
          <a:stretch/>
        </p:blipFill>
        <p:spPr bwMode="auto">
          <a:xfrm>
            <a:off x="8890270" y="1379662"/>
            <a:ext cx="2903921" cy="2932786"/>
          </a:xfrm>
          <a:prstGeom prst="rect">
            <a:avLst/>
          </a:prstGeom>
          <a:noFill/>
          <a:ln>
            <a:noFill/>
          </a:ln>
        </p:spPr>
      </p:pic>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linds(horizontal)">
                                      <p:cBhvr>
                                        <p:cTn id="7" dur="5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
                                            <p:txEl>
                                              <p:pRg st="1" end="1"/>
                                            </p:txEl>
                                          </p:spTgt>
                                        </p:tgtEl>
                                        <p:attrNameLst>
                                          <p:attrName>style.visibility</p:attrName>
                                        </p:attrNameLst>
                                      </p:cBhvr>
                                      <p:to>
                                        <p:strVal val="visible"/>
                                      </p:to>
                                    </p:set>
                                    <p:animEffect transition="in" filter="blinds(horizontal)">
                                      <p:cBhvr>
                                        <p:cTn id="12" dur="500"/>
                                        <p:tgtEl>
                                          <p:spTgt spid="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3">
                                            <p:txEl>
                                              <p:pRg st="2" end="2"/>
                                            </p:txEl>
                                          </p:spTgt>
                                        </p:tgtEl>
                                        <p:attrNameLst>
                                          <p:attrName>style.visibility</p:attrName>
                                        </p:attrNameLst>
                                      </p:cBhvr>
                                      <p:to>
                                        <p:strVal val="visible"/>
                                      </p:to>
                                    </p:set>
                                    <p:animEffect transition="in" filter="blinds(horizontal)">
                                      <p:cBhvr>
                                        <p:cTn id="17" dur="500"/>
                                        <p:tgtEl>
                                          <p:spTgt spid="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23">
                                            <p:txEl>
                                              <p:pRg st="0" end="0"/>
                                            </p:txEl>
                                          </p:spTgt>
                                        </p:tgtEl>
                                      </p:cBhvr>
                                    </p:animEffect>
                                    <p:set>
                                      <p:cBhvr>
                                        <p:cTn id="27" dur="1" fill="hold">
                                          <p:stCondLst>
                                            <p:cond delay="499"/>
                                          </p:stCondLst>
                                        </p:cTn>
                                        <p:tgtEl>
                                          <p:spTgt spid="23">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23">
                                            <p:txEl>
                                              <p:pRg st="1" end="1"/>
                                            </p:txEl>
                                          </p:spTgt>
                                        </p:tgtEl>
                                      </p:cBhvr>
                                    </p:animEffect>
                                    <p:set>
                                      <p:cBhvr>
                                        <p:cTn id="30" dur="1" fill="hold">
                                          <p:stCondLst>
                                            <p:cond delay="499"/>
                                          </p:stCondLst>
                                        </p:cTn>
                                        <p:tgtEl>
                                          <p:spTgt spid="23">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23">
                                            <p:txEl>
                                              <p:pRg st="2" end="2"/>
                                            </p:txEl>
                                          </p:spTgt>
                                        </p:tgtEl>
                                      </p:cBhvr>
                                    </p:animEffect>
                                    <p:set>
                                      <p:cBhvr>
                                        <p:cTn id="33" dur="1" fill="hold">
                                          <p:stCondLst>
                                            <p:cond delay="499"/>
                                          </p:stCondLst>
                                        </p:cTn>
                                        <p:tgtEl>
                                          <p:spTgt spid="23">
                                            <p:txEl>
                                              <p:pRg st="2" end="2"/>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23" grpId="0" uiExpand="1" build="allAtOnce"/>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8" name="矩形 17"/>
          <p:cNvSpPr/>
          <p:nvPr/>
        </p:nvSpPr>
        <p:spPr>
          <a:xfrm>
            <a:off x="382191" y="405458"/>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下列图形表示两个相交平面，其中，画法正确的是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26" name="图片 25" descr="RJ2-16"/>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5772" r="61439"/>
          <a:stretch/>
        </p:blipFill>
        <p:spPr bwMode="auto">
          <a:xfrm>
            <a:off x="382191" y="1418015"/>
            <a:ext cx="2622478" cy="3100786"/>
          </a:xfrm>
          <a:prstGeom prst="rect">
            <a:avLst/>
          </a:prstGeom>
          <a:noFill/>
          <a:ln>
            <a:noFill/>
          </a:ln>
        </p:spPr>
      </p:pic>
      <p:pic>
        <p:nvPicPr>
          <p:cNvPr id="27" name="图片 26" descr="RJ2-17"/>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937" t="9928" r="62973"/>
          <a:stretch/>
        </p:blipFill>
        <p:spPr bwMode="auto">
          <a:xfrm>
            <a:off x="6157689" y="1418014"/>
            <a:ext cx="2806604" cy="3172119"/>
          </a:xfrm>
          <a:prstGeom prst="rect">
            <a:avLst/>
          </a:prstGeom>
          <a:noFill/>
          <a:ln>
            <a:noFill/>
          </a:ln>
        </p:spPr>
      </p:pic>
      <p:pic>
        <p:nvPicPr>
          <p:cNvPr id="28" name="图片 27" descr="RJ2-16"/>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64022" r="3041"/>
          <a:stretch/>
        </p:blipFill>
        <p:spPr bwMode="auto">
          <a:xfrm>
            <a:off x="3315468" y="1418015"/>
            <a:ext cx="2634381" cy="3100786"/>
          </a:xfrm>
          <a:prstGeom prst="rect">
            <a:avLst/>
          </a:prstGeom>
          <a:noFill/>
          <a:ln>
            <a:noFill/>
          </a:ln>
        </p:spPr>
      </p:pic>
      <p:pic>
        <p:nvPicPr>
          <p:cNvPr id="29" name="图片 28" descr="RJ2-17"/>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2308" r="5151"/>
          <a:stretch/>
        </p:blipFill>
        <p:spPr bwMode="auto">
          <a:xfrm>
            <a:off x="9191550" y="1068387"/>
            <a:ext cx="2602641" cy="3521745"/>
          </a:xfrm>
          <a:prstGeom prst="rect">
            <a:avLst/>
          </a:prstGeom>
          <a:noFill/>
          <a:ln>
            <a:noFill/>
          </a:ln>
        </p:spPr>
      </p:pic>
      <p:sp>
        <p:nvSpPr>
          <p:cNvPr id="30" name="矩形 29"/>
          <p:cNvSpPr/>
          <p:nvPr/>
        </p:nvSpPr>
        <p:spPr>
          <a:xfrm>
            <a:off x="382191" y="4524772"/>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中没有画出平面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与平面</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的交线，也没有完全按照实、虚线的画法法则作图，故</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不正确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中交线的画法不对，且实、虚线的画法也不对，故</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都不正确</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8821985" y="602432"/>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D</a:t>
            </a:r>
            <a:endParaRPr lang="zh-CN" altLang="en-US" b="1" dirty="0">
              <a:solidFill>
                <a:srgbClr val="C00000"/>
              </a:solidFill>
            </a:endParaRPr>
          </a:p>
        </p:txBody>
      </p:sp>
      <p:sp>
        <p:nvSpPr>
          <p:cNvPr id="31" name="Rectangle 21">
            <a:hlinkClick r:id="rId4"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2" name="Rectangle 21">
            <a:hlinkClick r:id="rId5"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3" name="Rectangle 21">
            <a:hlinkClick r:id="rId6"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4" name="Rectangle 21">
            <a:hlinkClick r:id="rId7"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5" name="Rectangle 21">
            <a:hlinkClick r:id="rId8"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blinds(horizontal)">
                                      <p:cBhvr>
                                        <p:cTn id="7" dur="500"/>
                                        <p:tgtEl>
                                          <p:spTgt spid="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
                                            <p:txEl>
                                              <p:pRg st="1" end="1"/>
                                            </p:txEl>
                                          </p:spTgt>
                                        </p:tgtEl>
                                        <p:attrNameLst>
                                          <p:attrName>style.visibility</p:attrName>
                                        </p:attrNameLst>
                                      </p:cBhvr>
                                      <p:to>
                                        <p:strVal val="visible"/>
                                      </p:to>
                                    </p:set>
                                    <p:animEffect transition="in" filter="blinds(horizontal)">
                                      <p:cBhvr>
                                        <p:cTn id="12" dur="500"/>
                                        <p:tgtEl>
                                          <p:spTgt spid="3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0">
                                            <p:txEl>
                                              <p:pRg st="0" end="0"/>
                                            </p:txEl>
                                          </p:spTgt>
                                        </p:tgtEl>
                                      </p:cBhvr>
                                    </p:animEffect>
                                    <p:set>
                                      <p:cBhvr>
                                        <p:cTn id="22" dur="1" fill="hold">
                                          <p:stCondLst>
                                            <p:cond delay="499"/>
                                          </p:stCondLst>
                                        </p:cTn>
                                        <p:tgtEl>
                                          <p:spTgt spid="30">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0">
                                            <p:txEl>
                                              <p:pRg st="1" end="1"/>
                                            </p:txEl>
                                          </p:spTgt>
                                        </p:tgtEl>
                                      </p:cBhvr>
                                    </p:animEffect>
                                    <p:set>
                                      <p:cBhvr>
                                        <p:cTn id="25" dur="1" fill="hold">
                                          <p:stCondLst>
                                            <p:cond delay="499"/>
                                          </p:stCondLst>
                                        </p:cTn>
                                        <p:tgtEl>
                                          <p:spTgt spid="30">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30" grpId="0" uiExpand="1" build="allAtOnce"/>
      <p:bldP spid="2" grpId="0"/>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矩形 15"/>
          <p:cNvSpPr/>
          <p:nvPr/>
        </p:nvSpPr>
        <p:spPr>
          <a:xfrm>
            <a:off x="382191" y="591479"/>
            <a:ext cx="11412000" cy="76941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5.(1)</a:t>
            </a:r>
            <a:r>
              <a:rPr lang="zh-CN" altLang="zh-CN" sz="2800" kern="100" dirty="0">
                <a:latin typeface="Times New Roman"/>
                <a:ea typeface="华文细黑"/>
                <a:cs typeface="Times New Roman"/>
              </a:rPr>
              <a:t>空间任意</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点，没有任何</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点共线，它们最多可以确定</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平面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3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7"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8"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9"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40"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7" name="矩形 16"/>
          <p:cNvSpPr/>
          <p:nvPr/>
        </p:nvSpPr>
        <p:spPr>
          <a:xfrm>
            <a:off x="382191" y="1303462"/>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可以想象三棱锥的</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个顶点，它们总共确定</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个平面</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2" name="矩形 1"/>
          <p:cNvSpPr/>
          <p:nvPr/>
        </p:nvSpPr>
        <p:spPr>
          <a:xfrm>
            <a:off x="9475752" y="755973"/>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4</a:t>
            </a:r>
            <a:endParaRPr lang="zh-CN" altLang="en-US" dirty="0"/>
          </a:p>
        </p:txBody>
      </p:sp>
      <p:sp>
        <p:nvSpPr>
          <p:cNvPr id="18" name="矩形 17"/>
          <p:cNvSpPr/>
          <p:nvPr/>
        </p:nvSpPr>
        <p:spPr>
          <a:xfrm>
            <a:off x="382191" y="2022026"/>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空间</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点，其中有</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点共面，它们没有任何</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点共线，这</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个点最多可以确定</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平面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9" name="矩形 18"/>
          <p:cNvSpPr/>
          <p:nvPr/>
        </p:nvSpPr>
        <p:spPr>
          <a:xfrm>
            <a:off x="382191" y="3404098"/>
            <a:ext cx="11412000" cy="69285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可以想象四棱锥的</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个顶点，它们总共确定</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个平面</a:t>
            </a:r>
            <a:r>
              <a:rPr lang="en-US" altLang="zh-CN" sz="2800" kern="100" dirty="0" smtClean="0">
                <a:latin typeface="Times New Roman"/>
                <a:ea typeface="华文细黑"/>
                <a:cs typeface="Courier New"/>
              </a:rPr>
              <a:t>.</a:t>
            </a:r>
          </a:p>
        </p:txBody>
      </p:sp>
      <p:sp>
        <p:nvSpPr>
          <p:cNvPr id="4" name="矩形 3"/>
          <p:cNvSpPr/>
          <p:nvPr/>
        </p:nvSpPr>
        <p:spPr>
          <a:xfrm>
            <a:off x="1386111" y="2823981"/>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7</a:t>
            </a:r>
            <a:endParaRPr lang="zh-CN" altLang="en-US" dirty="0"/>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7"/>
                                        </p:tgtEl>
                                      </p:cBhvr>
                                    </p:animEffect>
                                    <p:set>
                                      <p:cBhvr>
                                        <p:cTn id="27" dur="1" fill="hold">
                                          <p:stCondLst>
                                            <p:cond delay="499"/>
                                          </p:stCondLst>
                                        </p:cTn>
                                        <p:tgtEl>
                                          <p:spTgt spid="17"/>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9"/>
                                        </p:tgtEl>
                                      </p:cBhvr>
                                    </p:animEffect>
                                    <p:set>
                                      <p:cBhvr>
                                        <p:cTn id="33" dur="1" fill="hold">
                                          <p:stCondLst>
                                            <p:cond delay="499"/>
                                          </p:stCondLst>
                                        </p:cTn>
                                        <p:tgtEl>
                                          <p:spTgt spid="19"/>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4"/>
                                        </p:tgtEl>
                                      </p:cBhvr>
                                    </p:animEffect>
                                    <p:set>
                                      <p:cBhvr>
                                        <p:cTn id="36"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7" grpId="0"/>
      <p:bldP spid="17" grpId="1"/>
      <p:bldP spid="2" grpId="0"/>
      <p:bldP spid="2" grpId="1"/>
      <p:bldP spid="19" grpId="0"/>
      <p:bldP spid="19" grpId="1"/>
      <p:bldP spid="4" grpId="0"/>
      <p:bldP spid="4"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381363" y="837506"/>
            <a:ext cx="11412000"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解决立体几何问题首先应过好三大语言关，即实现这三种语言的相互转换，正确理解集合符号所表示的几何图形的实际意义，恰当地用符号语言描述图形语言，将图形语言用文字语言描述出来，再转换为符号语言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文字语言和符号语言在转换的时候，要注意符号语言所代表的含义，作直观图时，要注意线的实虚</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在处理点线共面、三点共线及三线共点问题时要体会三个公理的作用，体会先部分再整体的思想</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Picture 2" descr="C:\Users\Administrator\Desktop\创新图片\数学创新 2-1\2771897_47.jpg"/>
          <p:cNvPicPr>
            <a:picLocks noChangeAspect="1" noChangeArrowheads="1"/>
          </p:cNvPicPr>
          <p:nvPr/>
        </p:nvPicPr>
        <p:blipFill rotWithShape="1">
          <a:blip r:embed="rId2">
            <a:extLst>
              <a:ext uri="{28A0092B-C50C-407E-A947-70E740481C1C}">
                <a14:useLocalDpi xmlns:a14="http://schemas.microsoft.com/office/drawing/2010/main" val="0"/>
              </a:ext>
            </a:extLst>
          </a:blip>
          <a:srcRect r="1474" b="6124"/>
          <a:stretch/>
        </p:blipFill>
        <p:spPr bwMode="auto">
          <a:xfrm>
            <a:off x="9695606" y="4482521"/>
            <a:ext cx="2494807" cy="2377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2191" y="586075"/>
            <a:ext cx="11412000"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知识点一　平面的概念</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几何里所说的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，是从课桌面、黑板面、海面这样的一些物体中抽象出来的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几何里的平面</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平面的画法</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水平放置的平面通常画成一</a:t>
            </a:r>
            <a:r>
              <a:rPr lang="zh-CN" altLang="zh-CN" sz="2800" kern="100" dirty="0" smtClean="0">
                <a:latin typeface="Times New Roman"/>
                <a:ea typeface="华文细黑"/>
                <a:cs typeface="Times New Roman"/>
              </a:rPr>
              <a:t>个</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，它的</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锐角</a:t>
            </a:r>
            <a:r>
              <a:rPr lang="zh-CN" altLang="zh-CN" sz="2800" kern="100" dirty="0">
                <a:latin typeface="Times New Roman"/>
                <a:ea typeface="华文细黑"/>
                <a:cs typeface="Times New Roman"/>
              </a:rPr>
              <a:t>通常画</a:t>
            </a:r>
            <a:r>
              <a:rPr lang="zh-CN" altLang="zh-CN" sz="2800" kern="100" dirty="0" smtClean="0">
                <a:latin typeface="Times New Roman"/>
                <a:ea typeface="华文细黑"/>
                <a:cs typeface="Times New Roman"/>
              </a:rPr>
              <a:t>成</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且横边长等于其</a:t>
            </a:r>
            <a:r>
              <a:rPr lang="zh-CN" altLang="zh-CN" sz="2800" kern="100" dirty="0" smtClean="0">
                <a:latin typeface="Times New Roman"/>
                <a:ea typeface="华文细黑"/>
                <a:cs typeface="Times New Roman"/>
              </a:rPr>
              <a:t>邻边长的</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如</a:t>
            </a:r>
            <a:r>
              <a:rPr lang="zh-CN" altLang="zh-CN" sz="2800" kern="100" dirty="0">
                <a:latin typeface="Times New Roman"/>
                <a:ea typeface="华文细黑"/>
                <a:cs typeface="Times New Roman"/>
              </a:rPr>
              <a:t>图</a:t>
            </a: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如果一个平面被另一个平面遮挡住，为了</a:t>
            </a:r>
            <a:r>
              <a:rPr lang="zh-CN" altLang="zh-CN" sz="2800" kern="100" dirty="0" smtClean="0">
                <a:latin typeface="Times New Roman"/>
                <a:ea typeface="华文细黑"/>
                <a:cs typeface="Times New Roman"/>
              </a:rPr>
              <a:t>增强它</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立体感，把被遮挡部分</a:t>
            </a:r>
            <a:r>
              <a:rPr lang="zh-CN" altLang="zh-CN" sz="2800" kern="100" dirty="0" smtClean="0">
                <a:latin typeface="Times New Roman"/>
                <a:ea typeface="华文细黑"/>
                <a:cs typeface="Times New Roman"/>
              </a:rPr>
              <a:t>用</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画</a:t>
            </a:r>
            <a:r>
              <a:rPr lang="zh-CN" altLang="zh-CN" sz="2800" kern="100" dirty="0">
                <a:latin typeface="Times New Roman"/>
                <a:ea typeface="华文细黑"/>
                <a:cs typeface="Times New Roman"/>
              </a:rPr>
              <a:t>出来，如图</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pic>
        <p:nvPicPr>
          <p:cNvPr id="8" name="图片 7" descr="RJ2-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2466" t="17767" r="59235"/>
          <a:stretch/>
        </p:blipFill>
        <p:spPr bwMode="auto">
          <a:xfrm>
            <a:off x="8953990" y="1999159"/>
            <a:ext cx="2486025" cy="1988812"/>
          </a:xfrm>
          <a:prstGeom prst="rect">
            <a:avLst/>
          </a:prstGeom>
          <a:noFill/>
          <a:ln>
            <a:noFill/>
          </a:ln>
        </p:spPr>
      </p:pic>
      <p:pic>
        <p:nvPicPr>
          <p:cNvPr id="10" name="图片 9" descr="RJ2-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50000" r="978"/>
          <a:stretch/>
        </p:blipFill>
        <p:spPr bwMode="auto">
          <a:xfrm>
            <a:off x="8605961" y="4096916"/>
            <a:ext cx="3182085" cy="2418528"/>
          </a:xfrm>
          <a:prstGeom prst="rect">
            <a:avLst/>
          </a:prstGeom>
          <a:noFill/>
          <a:ln>
            <a:noFill/>
          </a:ln>
        </p:spPr>
      </p:pic>
      <p:sp>
        <p:nvSpPr>
          <p:cNvPr id="3" name="矩形 2"/>
          <p:cNvSpPr/>
          <p:nvPr/>
        </p:nvSpPr>
        <p:spPr>
          <a:xfrm>
            <a:off x="4701951" y="5815583"/>
            <a:ext cx="1277814" cy="523220"/>
          </a:xfrm>
          <a:prstGeom prst="rect">
            <a:avLst/>
          </a:prstGeom>
        </p:spPr>
        <p:txBody>
          <a:bodyPr wrap="square">
            <a:spAutoFit/>
          </a:bodyPr>
          <a:lstStyle/>
          <a:p>
            <a:pPr lvl="0"/>
            <a:r>
              <a:rPr lang="zh-CN" altLang="zh-CN" sz="2800" kern="100" dirty="0" smtClean="0">
                <a:solidFill>
                  <a:srgbClr val="C00000"/>
                </a:solidFill>
                <a:latin typeface="Times New Roman"/>
                <a:ea typeface="华文细黑"/>
                <a:cs typeface="Times New Roman"/>
              </a:rPr>
              <a:t>虚线</a:t>
            </a:r>
            <a:endParaRPr lang="zh-CN" altLang="en-US" dirty="0">
              <a:solidFill>
                <a:srgbClr val="C00000"/>
              </a:solidFill>
            </a:endParaRPr>
          </a:p>
        </p:txBody>
      </p:sp>
      <p:sp>
        <p:nvSpPr>
          <p:cNvPr id="4" name="矩形 3"/>
          <p:cNvSpPr/>
          <p:nvPr/>
        </p:nvSpPr>
        <p:spPr>
          <a:xfrm>
            <a:off x="5194329" y="1964340"/>
            <a:ext cx="1620957" cy="523220"/>
          </a:xfrm>
          <a:prstGeom prst="rect">
            <a:avLst/>
          </a:prstGeom>
        </p:spPr>
        <p:txBody>
          <a:bodyPr wrap="none">
            <a:spAutoFit/>
          </a:bodyPr>
          <a:lstStyle/>
          <a:p>
            <a:pPr lvl="0"/>
            <a:r>
              <a:rPr lang="zh-CN" altLang="zh-CN" sz="2800" kern="100">
                <a:solidFill>
                  <a:srgbClr val="C00000"/>
                </a:solidFill>
                <a:latin typeface="Times New Roman"/>
                <a:ea typeface="华文细黑"/>
                <a:cs typeface="Times New Roman"/>
              </a:rPr>
              <a:t>无限延展</a:t>
            </a:r>
            <a:endParaRPr lang="zh-CN" altLang="zh-CN" sz="2800" kern="100" dirty="0">
              <a:solidFill>
                <a:srgbClr val="C00000"/>
              </a:solidFill>
              <a:latin typeface="Times New Roman"/>
              <a:ea typeface="华文细黑"/>
              <a:cs typeface="Times New Roman"/>
            </a:endParaRPr>
          </a:p>
        </p:txBody>
      </p:sp>
      <p:sp>
        <p:nvSpPr>
          <p:cNvPr id="5" name="矩形 4"/>
          <p:cNvSpPr/>
          <p:nvPr/>
        </p:nvSpPr>
        <p:spPr>
          <a:xfrm>
            <a:off x="5428084" y="3242345"/>
            <a:ext cx="1980029"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平行四边形</a:t>
            </a:r>
          </a:p>
        </p:txBody>
      </p:sp>
      <p:sp>
        <p:nvSpPr>
          <p:cNvPr id="6" name="矩形 5"/>
          <p:cNvSpPr/>
          <p:nvPr/>
        </p:nvSpPr>
        <p:spPr>
          <a:xfrm>
            <a:off x="2595389" y="3924325"/>
            <a:ext cx="902811" cy="523220"/>
          </a:xfrm>
          <a:prstGeom prst="rect">
            <a:avLst/>
          </a:prstGeom>
        </p:spPr>
        <p:txBody>
          <a:bodyPr wrap="none">
            <a:spAutoFit/>
          </a:bodyPr>
          <a:lstStyle/>
          <a:p>
            <a:pPr lvl="0"/>
            <a:r>
              <a:rPr lang="en-US" altLang="zh-CN" sz="2800" kern="100" dirty="0">
                <a:solidFill>
                  <a:srgbClr val="C00000"/>
                </a:solidFill>
                <a:latin typeface="Times New Roman"/>
                <a:ea typeface="华文细黑"/>
                <a:cs typeface="Courier New"/>
              </a:rPr>
              <a:t>45°</a:t>
            </a:r>
          </a:p>
        </p:txBody>
      </p:sp>
      <p:sp>
        <p:nvSpPr>
          <p:cNvPr id="7" name="矩形 6"/>
          <p:cNvSpPr/>
          <p:nvPr/>
        </p:nvSpPr>
        <p:spPr>
          <a:xfrm>
            <a:off x="7522646" y="3880892"/>
            <a:ext cx="723275" cy="523220"/>
          </a:xfrm>
          <a:prstGeom prst="rect">
            <a:avLst/>
          </a:prstGeom>
        </p:spPr>
        <p:txBody>
          <a:bodyPr wrap="none">
            <a:spAutoFit/>
          </a:bodyPr>
          <a:lstStyle/>
          <a:p>
            <a:pPr lvl="0"/>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倍</a:t>
            </a: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3"/>
                                        </p:tgtEl>
                                      </p:cBhvr>
                                    </p:animEffect>
                                    <p:set>
                                      <p:cBhvr>
                                        <p:cTn id="4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3" grpId="0"/>
      <p:bldP spid="3" grpId="1"/>
      <p:bldP spid="4" grpId="0"/>
      <p:bldP spid="4" grpId="1"/>
      <p:bldP spid="5" grpId="0"/>
      <p:bldP spid="5" grpId="1"/>
      <p:bldP spid="6" grpId="0"/>
      <p:bldP spid="6" grpId="1"/>
      <p:bldP spid="7" grpId="0"/>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198128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平面的表示法</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图</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的平面可表示</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平面</a:t>
            </a:r>
            <a:r>
              <a:rPr lang="en-US" altLang="zh-CN" sz="2800" i="1" kern="100" dirty="0" err="1">
                <a:latin typeface="Times New Roman"/>
                <a:ea typeface="华文细黑"/>
                <a:cs typeface="Courier New"/>
              </a:rPr>
              <a:t>ABCD</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或</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BD</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一个平面能把空间分成几部分？</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5" name="矩形 14"/>
          <p:cNvSpPr/>
          <p:nvPr/>
        </p:nvSpPr>
        <p:spPr>
          <a:xfrm>
            <a:off x="382191" y="2105075"/>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因为平面是无限延展的，一个平面把空间分成两部分</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7074743" y="855984"/>
            <a:ext cx="1830266" cy="523220"/>
          </a:xfrm>
          <a:prstGeom prst="rect">
            <a:avLst/>
          </a:prstGeom>
        </p:spPr>
        <p:txBody>
          <a:bodyPr wrap="square">
            <a:spAutoFit/>
          </a:bodyPr>
          <a:lstStyle/>
          <a:p>
            <a:pPr lvl="0"/>
            <a:r>
              <a:rPr lang="zh-CN" altLang="zh-CN" sz="2800" kern="100" dirty="0" smtClean="0">
                <a:solidFill>
                  <a:srgbClr val="C00000"/>
                </a:solidFill>
                <a:latin typeface="Times New Roman"/>
                <a:ea typeface="华文细黑"/>
                <a:cs typeface="Times New Roman"/>
              </a:rPr>
              <a:t>平面</a:t>
            </a:r>
            <a:r>
              <a:rPr lang="en-US" altLang="zh-CN" sz="2800" i="1" kern="100" dirty="0">
                <a:solidFill>
                  <a:srgbClr val="C00000"/>
                </a:solidFill>
                <a:latin typeface="Times New Roman"/>
                <a:ea typeface="华文细黑"/>
                <a:cs typeface="Courier New"/>
              </a:rPr>
              <a:t>AC</a:t>
            </a:r>
            <a:endParaRPr lang="zh-CN" altLang="en-US" dirty="0">
              <a:solidFill>
                <a:srgbClr val="C00000"/>
              </a:solidFill>
            </a:endParaRPr>
          </a:p>
        </p:txBody>
      </p:sp>
      <p:sp>
        <p:nvSpPr>
          <p:cNvPr id="3" name="矩形 2"/>
          <p:cNvSpPr/>
          <p:nvPr/>
        </p:nvSpPr>
        <p:spPr>
          <a:xfrm>
            <a:off x="3656459" y="846459"/>
            <a:ext cx="1091966"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平面</a:t>
            </a:r>
            <a:r>
              <a:rPr lang="en-US" altLang="zh-CN" sz="2800" i="1" kern="100" dirty="0">
                <a:solidFill>
                  <a:srgbClr val="C00000"/>
                </a:solidFill>
                <a:latin typeface="Times New Roman"/>
                <a:ea typeface="华文细黑"/>
                <a:cs typeface="Courier New"/>
              </a:rPr>
              <a:t>α</a:t>
            </a:r>
          </a:p>
        </p:txBody>
      </p:sp>
    </p:spTree>
    <p:extLst>
      <p:ext uri="{BB962C8B-B14F-4D97-AF65-F5344CB8AC3E}">
        <p14:creationId xmlns:p14="http://schemas.microsoft.com/office/powerpoint/2010/main" val="598228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blinds(horizontal)">
                                      <p:cBhvr>
                                        <p:cTn id="15" dur="500"/>
                                        <p:tgtEl>
                                          <p:spTgt spid="1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500"/>
                                        <p:tgtEl>
                                          <p:spTgt spid="15">
                                            <p:txEl>
                                              <p:pRg st="0" end="0"/>
                                            </p:txEl>
                                          </p:spTgt>
                                        </p:tgtEl>
                                      </p:cBhvr>
                                    </p:animEffect>
                                    <p:set>
                                      <p:cBhvr>
                                        <p:cTn id="26" dur="1" fill="hold">
                                          <p:stCondLst>
                                            <p:cond delay="499"/>
                                          </p:stCondLst>
                                        </p:cTn>
                                        <p:tgtEl>
                                          <p:spTgt spid="15">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15" grpId="0" build="allAtOnce"/>
      <p:bldP spid="2" grpId="0"/>
      <p:bldP spid="2" grpId="1"/>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44091" y="35893"/>
            <a:ext cx="11484000" cy="3204058"/>
          </a:xfrm>
          <a:prstGeom prst="rect">
            <a:avLst/>
          </a:prstGeom>
        </p:spPr>
        <p:txBody>
          <a:bodyPr wrap="square" lIns="121898" tIns="60948" rIns="121898" bIns="60948">
            <a:spAutoFit/>
          </a:bodyPr>
          <a:lstStyle/>
          <a:p>
            <a:pPr algn="just">
              <a:lnSpc>
                <a:spcPct val="143000"/>
              </a:lnSpc>
              <a:spcAft>
                <a:spcPts val="0"/>
              </a:spcAft>
              <a:tabLst>
                <a:tab pos="2070735" algn="l"/>
              </a:tabLst>
            </a:pPr>
            <a:r>
              <a:rPr lang="zh-CN" altLang="zh-CN" sz="2800" b="1" kern="100" dirty="0">
                <a:solidFill>
                  <a:srgbClr val="0000FF"/>
                </a:solidFill>
                <a:latin typeface="Times New Roman"/>
                <a:ea typeface="微软雅黑"/>
                <a:cs typeface="Times New Roman"/>
              </a:rPr>
              <a:t>知识点二　点、线、面之间的关系</a:t>
            </a:r>
            <a:endParaRPr lang="zh-CN" altLang="zh-CN" sz="2800" kern="100" dirty="0">
              <a:latin typeface="宋体"/>
              <a:cs typeface="Courier New"/>
            </a:endParaRPr>
          </a:p>
          <a:p>
            <a:pPr algn="just">
              <a:lnSpc>
                <a:spcPct val="143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直线在平面内的概念：</a:t>
            </a:r>
            <a:endParaRPr lang="zh-CN" altLang="zh-CN" sz="2800" kern="100" dirty="0">
              <a:latin typeface="宋体"/>
              <a:cs typeface="Courier New"/>
            </a:endParaRPr>
          </a:p>
          <a:p>
            <a:pPr algn="just">
              <a:lnSpc>
                <a:spcPct val="143000"/>
              </a:lnSpc>
              <a:spcAft>
                <a:spcPts val="0"/>
              </a:spcAft>
              <a:tabLst>
                <a:tab pos="2070735" algn="l"/>
              </a:tabLst>
            </a:pPr>
            <a:r>
              <a:rPr lang="zh-CN" altLang="zh-CN" sz="2800" kern="100" dirty="0">
                <a:latin typeface="Times New Roman"/>
                <a:ea typeface="华文细黑"/>
                <a:cs typeface="Times New Roman"/>
              </a:rPr>
              <a:t>如果直线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上</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都</a:t>
            </a:r>
            <a:r>
              <a:rPr lang="zh-CN" altLang="zh-CN" sz="2800" kern="100" dirty="0">
                <a:latin typeface="Times New Roman"/>
                <a:ea typeface="华文细黑"/>
                <a:cs typeface="Times New Roman"/>
              </a:rPr>
              <a:t>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内，就说直线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在平面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内，或者说平面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经过直线</a:t>
            </a:r>
            <a:r>
              <a:rPr lang="en-US" altLang="zh-CN" sz="2800" i="1" kern="100" dirty="0">
                <a:latin typeface="Times New Roman"/>
                <a:ea typeface="华文细黑"/>
                <a:cs typeface="Courier New"/>
              </a:rPr>
              <a:t>l</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3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一些文字语言与数学符号的对应关系：</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805047475"/>
              </p:ext>
            </p:extLst>
          </p:nvPr>
        </p:nvGraphicFramePr>
        <p:xfrm>
          <a:off x="451310" y="3306688"/>
          <a:ext cx="11275378" cy="3051175"/>
        </p:xfrm>
        <a:graphic>
          <a:graphicData uri="http://schemas.openxmlformats.org/drawingml/2006/table">
            <a:tbl>
              <a:tblPr/>
              <a:tblGrid>
                <a:gridCol w="3161348"/>
                <a:gridCol w="2359660"/>
                <a:gridCol w="3394710"/>
                <a:gridCol w="2359660"/>
              </a:tblGrid>
              <a:tr h="0">
                <a:tc>
                  <a:txBody>
                    <a:bodyPr/>
                    <a:lstStyle/>
                    <a:p>
                      <a:pPr algn="ctr">
                        <a:lnSpc>
                          <a:spcPct val="143000"/>
                        </a:lnSpc>
                        <a:spcAft>
                          <a:spcPts val="0"/>
                        </a:spcAft>
                        <a:tabLst>
                          <a:tab pos="2070735" algn="l"/>
                        </a:tabLst>
                      </a:pPr>
                      <a:r>
                        <a:rPr lang="zh-CN" sz="2800" kern="100" dirty="0">
                          <a:effectLst/>
                          <a:latin typeface="Times New Roman"/>
                          <a:ea typeface="华文细黑"/>
                          <a:cs typeface="Times New Roman"/>
                        </a:rPr>
                        <a:t>文字语言表达</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zh-CN" sz="2800" kern="100" spc="-100" baseline="0" dirty="0">
                          <a:effectLst/>
                          <a:latin typeface="Times New Roman"/>
                          <a:ea typeface="华文细黑"/>
                          <a:cs typeface="Times New Roman"/>
                        </a:rPr>
                        <a:t>数学符号表示</a:t>
                      </a:r>
                      <a:endParaRPr lang="zh-CN" sz="2800" kern="100" spc="-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zh-CN" sz="2800" kern="100" dirty="0">
                          <a:effectLst/>
                          <a:latin typeface="Times New Roman"/>
                          <a:ea typeface="华文细黑"/>
                          <a:cs typeface="Times New Roman"/>
                        </a:rPr>
                        <a:t>文字语言表达</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zh-CN" sz="2800" kern="100" spc="-100" baseline="0" dirty="0">
                          <a:effectLst/>
                          <a:latin typeface="Times New Roman"/>
                          <a:ea typeface="华文细黑"/>
                          <a:cs typeface="Times New Roman"/>
                        </a:rPr>
                        <a:t>数学符号表示</a:t>
                      </a:r>
                      <a:endParaRPr lang="zh-CN" sz="2800" kern="100" spc="-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3000"/>
                        </a:lnSpc>
                        <a:spcAft>
                          <a:spcPts val="0"/>
                        </a:spcAft>
                        <a:tabLst>
                          <a:tab pos="2070735" algn="l"/>
                        </a:tabLst>
                      </a:pPr>
                      <a:r>
                        <a:rPr lang="zh-CN" sz="2800" kern="100" dirty="0">
                          <a:effectLst/>
                          <a:latin typeface="Times New Roman"/>
                          <a:ea typeface="华文细黑"/>
                          <a:cs typeface="Times New Roman"/>
                        </a:rPr>
                        <a:t>点</a:t>
                      </a:r>
                      <a:r>
                        <a:rPr lang="en-US" sz="2800" i="1" kern="100" dirty="0">
                          <a:effectLst/>
                          <a:latin typeface="Times New Roman"/>
                          <a:ea typeface="华文细黑"/>
                          <a:cs typeface="Courier New"/>
                        </a:rPr>
                        <a:t>A</a:t>
                      </a:r>
                      <a:r>
                        <a:rPr lang="zh-CN" sz="2800" kern="100" dirty="0">
                          <a:effectLst/>
                          <a:latin typeface="Times New Roman"/>
                          <a:ea typeface="华文细黑"/>
                          <a:cs typeface="Times New Roman"/>
                        </a:rPr>
                        <a:t>在直线</a:t>
                      </a:r>
                      <a:r>
                        <a:rPr lang="en-US" sz="2800" i="1" kern="100" dirty="0">
                          <a:effectLst/>
                          <a:latin typeface="Times New Roman"/>
                          <a:ea typeface="华文细黑"/>
                          <a:cs typeface="Courier New"/>
                        </a:rPr>
                        <a:t>l</a:t>
                      </a:r>
                      <a:r>
                        <a:rPr lang="zh-CN" sz="2800" kern="100" dirty="0">
                          <a:effectLst/>
                          <a:latin typeface="Times New Roman"/>
                          <a:ea typeface="华文细黑"/>
                          <a:cs typeface="Times New Roman"/>
                        </a:rPr>
                        <a:t>上</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800" i="1" u="none" kern="100" dirty="0" smtClean="0">
                          <a:effectLst/>
                          <a:latin typeface="Times New Roman"/>
                          <a:ea typeface="华文细黑"/>
                          <a:cs typeface="Courier New"/>
                        </a:rPr>
                        <a:t>_____</a:t>
                      </a:r>
                      <a:endParaRPr lang="zh-CN" sz="2800" u="none"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zh-CN" sz="2800" kern="100" dirty="0">
                          <a:effectLst/>
                          <a:latin typeface="Times New Roman"/>
                          <a:ea typeface="华文细黑"/>
                          <a:cs typeface="Times New Roman"/>
                        </a:rPr>
                        <a:t>点</a:t>
                      </a:r>
                      <a:r>
                        <a:rPr lang="en-US" sz="2800" i="1" kern="100" dirty="0">
                          <a:effectLst/>
                          <a:latin typeface="Times New Roman"/>
                          <a:ea typeface="华文细黑"/>
                          <a:cs typeface="Courier New"/>
                        </a:rPr>
                        <a:t>A</a:t>
                      </a:r>
                      <a:r>
                        <a:rPr lang="zh-CN" sz="2800" kern="100" dirty="0">
                          <a:effectLst/>
                          <a:latin typeface="Times New Roman"/>
                          <a:ea typeface="华文细黑"/>
                          <a:cs typeface="Times New Roman"/>
                        </a:rPr>
                        <a:t>在直线</a:t>
                      </a:r>
                      <a:r>
                        <a:rPr lang="en-US" sz="2800" i="1" kern="100" dirty="0">
                          <a:effectLst/>
                          <a:latin typeface="Times New Roman"/>
                          <a:ea typeface="华文细黑"/>
                          <a:cs typeface="Courier New"/>
                        </a:rPr>
                        <a:t>l</a:t>
                      </a:r>
                      <a:r>
                        <a:rPr lang="zh-CN" sz="2800" kern="100" dirty="0">
                          <a:effectLst/>
                          <a:latin typeface="Times New Roman"/>
                          <a:ea typeface="华文细黑"/>
                          <a:cs typeface="Times New Roman"/>
                        </a:rPr>
                        <a:t>外</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altLang="zh-CN" sz="2800" i="1" u="none" kern="100" dirty="0" smtClean="0">
                          <a:effectLst/>
                          <a:latin typeface="Times New Roman"/>
                          <a:ea typeface="华文细黑"/>
                          <a:cs typeface="Courier New"/>
                        </a:rPr>
                        <a:t>_____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3000"/>
                        </a:lnSpc>
                        <a:spcAft>
                          <a:spcPts val="0"/>
                        </a:spcAft>
                        <a:tabLst>
                          <a:tab pos="2070735" algn="l"/>
                        </a:tabLst>
                      </a:pPr>
                      <a:r>
                        <a:rPr lang="zh-CN" sz="2800" kern="100">
                          <a:effectLst/>
                          <a:latin typeface="Times New Roman"/>
                          <a:ea typeface="华文细黑"/>
                          <a:cs typeface="Times New Roman"/>
                        </a:rPr>
                        <a:t>点</a:t>
                      </a:r>
                      <a:r>
                        <a:rPr lang="en-US" sz="2800" i="1" kern="100">
                          <a:effectLst/>
                          <a:latin typeface="Times New Roman"/>
                          <a:ea typeface="华文细黑"/>
                          <a:cs typeface="Courier New"/>
                        </a:rPr>
                        <a:t>A</a:t>
                      </a:r>
                      <a:r>
                        <a:rPr lang="zh-CN" sz="2800" kern="100">
                          <a:effectLst/>
                          <a:latin typeface="Times New Roman"/>
                          <a:ea typeface="华文细黑"/>
                          <a:cs typeface="Times New Roman"/>
                        </a:rPr>
                        <a:t>在平面</a:t>
                      </a:r>
                      <a:r>
                        <a:rPr lang="en-US" sz="2800" i="1" kern="100">
                          <a:effectLst/>
                          <a:latin typeface="Times New Roman"/>
                          <a:ea typeface="华文细黑"/>
                          <a:cs typeface="Courier New"/>
                        </a:rPr>
                        <a:t>α</a:t>
                      </a:r>
                      <a:r>
                        <a:rPr lang="zh-CN" sz="2800" kern="100">
                          <a:effectLst/>
                          <a:latin typeface="Times New Roman"/>
                          <a:ea typeface="华文细黑"/>
                          <a:cs typeface="Times New Roman"/>
                        </a:rPr>
                        <a:t>内</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altLang="zh-CN" sz="2800" i="1" u="none" kern="100" dirty="0" smtClean="0">
                          <a:effectLst/>
                          <a:latin typeface="Times New Roman"/>
                          <a:ea typeface="华文细黑"/>
                          <a:cs typeface="Courier New"/>
                        </a:rPr>
                        <a:t>_____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zh-CN" sz="2800" kern="100" dirty="0">
                          <a:effectLst/>
                          <a:latin typeface="Times New Roman"/>
                          <a:ea typeface="华文细黑"/>
                          <a:cs typeface="Times New Roman"/>
                        </a:rPr>
                        <a:t>点</a:t>
                      </a:r>
                      <a:r>
                        <a:rPr lang="en-US" sz="2800" i="1" kern="100" dirty="0">
                          <a:effectLst/>
                          <a:latin typeface="Times New Roman"/>
                          <a:ea typeface="华文细黑"/>
                          <a:cs typeface="Courier New"/>
                        </a:rPr>
                        <a:t>A</a:t>
                      </a:r>
                      <a:r>
                        <a:rPr lang="zh-CN" sz="2800" kern="100" dirty="0">
                          <a:effectLst/>
                          <a:latin typeface="Times New Roman"/>
                          <a:ea typeface="华文细黑"/>
                          <a:cs typeface="Times New Roman"/>
                        </a:rPr>
                        <a:t>在平面</a:t>
                      </a:r>
                      <a:r>
                        <a:rPr lang="en-US" sz="2800" i="1" kern="100" dirty="0">
                          <a:effectLst/>
                          <a:latin typeface="Times New Roman"/>
                          <a:ea typeface="华文细黑"/>
                          <a:cs typeface="Courier New"/>
                        </a:rPr>
                        <a:t>α</a:t>
                      </a:r>
                      <a:r>
                        <a:rPr lang="zh-CN" sz="2800" kern="100" dirty="0">
                          <a:effectLst/>
                          <a:latin typeface="Times New Roman"/>
                          <a:ea typeface="华文细黑"/>
                          <a:cs typeface="Times New Roman"/>
                        </a:rPr>
                        <a:t>外</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altLang="zh-CN" sz="2800" i="1" u="none" kern="100" dirty="0" smtClean="0">
                          <a:effectLst/>
                          <a:latin typeface="Times New Roman"/>
                          <a:ea typeface="华文细黑"/>
                          <a:cs typeface="Courier New"/>
                        </a:rPr>
                        <a:t>_____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3000"/>
                        </a:lnSpc>
                        <a:spcAft>
                          <a:spcPts val="0"/>
                        </a:spcAft>
                        <a:tabLst>
                          <a:tab pos="2070735" algn="l"/>
                        </a:tabLst>
                      </a:pPr>
                      <a:r>
                        <a:rPr lang="zh-CN" sz="2800" kern="100">
                          <a:effectLst/>
                          <a:latin typeface="Times New Roman"/>
                          <a:ea typeface="华文细黑"/>
                          <a:cs typeface="Times New Roman"/>
                        </a:rPr>
                        <a:t>直线</a:t>
                      </a:r>
                      <a:r>
                        <a:rPr lang="en-US" sz="2800" i="1" kern="100">
                          <a:effectLst/>
                          <a:latin typeface="Times New Roman"/>
                          <a:ea typeface="华文细黑"/>
                          <a:cs typeface="Courier New"/>
                        </a:rPr>
                        <a:t>l</a:t>
                      </a:r>
                      <a:r>
                        <a:rPr lang="zh-CN" sz="2800" kern="100">
                          <a:effectLst/>
                          <a:latin typeface="Times New Roman"/>
                          <a:ea typeface="华文细黑"/>
                          <a:cs typeface="Times New Roman"/>
                        </a:rPr>
                        <a:t>在平面</a:t>
                      </a:r>
                      <a:r>
                        <a:rPr lang="en-US" sz="2800" i="1" kern="100">
                          <a:effectLst/>
                          <a:latin typeface="Times New Roman"/>
                          <a:ea typeface="华文细黑"/>
                          <a:cs typeface="Courier New"/>
                        </a:rPr>
                        <a:t>α</a:t>
                      </a:r>
                      <a:r>
                        <a:rPr lang="zh-CN" sz="2800" kern="100">
                          <a:effectLst/>
                          <a:latin typeface="Times New Roman"/>
                          <a:ea typeface="华文细黑"/>
                          <a:cs typeface="Times New Roman"/>
                        </a:rPr>
                        <a:t>内</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altLang="zh-CN" sz="2800" i="1" u="none" kern="100" dirty="0" smtClean="0">
                          <a:effectLst/>
                          <a:latin typeface="Times New Roman"/>
                          <a:ea typeface="华文细黑"/>
                          <a:cs typeface="Courier New"/>
                        </a:rPr>
                        <a:t>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zh-CN" sz="2800" kern="100">
                          <a:effectLst/>
                          <a:latin typeface="Times New Roman"/>
                          <a:ea typeface="华文细黑"/>
                          <a:cs typeface="Times New Roman"/>
                        </a:rPr>
                        <a:t>直线</a:t>
                      </a:r>
                      <a:r>
                        <a:rPr lang="en-US" sz="2800" i="1" kern="100">
                          <a:effectLst/>
                          <a:latin typeface="Times New Roman"/>
                          <a:ea typeface="华文细黑"/>
                          <a:cs typeface="Courier New"/>
                        </a:rPr>
                        <a:t>l</a:t>
                      </a:r>
                      <a:r>
                        <a:rPr lang="zh-CN" sz="2800" kern="100">
                          <a:effectLst/>
                          <a:latin typeface="Times New Roman"/>
                          <a:ea typeface="华文细黑"/>
                          <a:cs typeface="Times New Roman"/>
                        </a:rPr>
                        <a:t>在平面</a:t>
                      </a:r>
                      <a:r>
                        <a:rPr lang="en-US" sz="2800" i="1" kern="100">
                          <a:effectLst/>
                          <a:latin typeface="Times New Roman"/>
                          <a:ea typeface="华文细黑"/>
                          <a:cs typeface="Courier New"/>
                        </a:rPr>
                        <a:t>α</a:t>
                      </a:r>
                      <a:r>
                        <a:rPr lang="zh-CN" sz="2800" kern="100">
                          <a:effectLst/>
                          <a:latin typeface="Times New Roman"/>
                          <a:ea typeface="华文细黑"/>
                          <a:cs typeface="Times New Roman"/>
                        </a:rPr>
                        <a:t>外</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altLang="zh-CN" sz="2800" i="1" u="none" kern="100" dirty="0" smtClean="0">
                          <a:effectLst/>
                          <a:latin typeface="Times New Roman"/>
                          <a:ea typeface="华文细黑"/>
                          <a:cs typeface="Courier New"/>
                        </a:rPr>
                        <a:t>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3000"/>
                        </a:lnSpc>
                        <a:spcAft>
                          <a:spcPts val="0"/>
                        </a:spcAft>
                        <a:tabLst>
                          <a:tab pos="2070735" algn="l"/>
                        </a:tabLst>
                      </a:pPr>
                      <a:r>
                        <a:rPr lang="zh-CN" sz="2800" kern="100" spc="-100" baseline="0" dirty="0">
                          <a:effectLst/>
                          <a:latin typeface="Times New Roman"/>
                          <a:ea typeface="华文细黑"/>
                          <a:cs typeface="Times New Roman"/>
                        </a:rPr>
                        <a:t>直线</a:t>
                      </a:r>
                      <a:r>
                        <a:rPr lang="en-US" sz="2800" i="1" kern="100" spc="-100" baseline="0" dirty="0">
                          <a:effectLst/>
                          <a:latin typeface="Times New Roman"/>
                          <a:ea typeface="华文细黑"/>
                          <a:cs typeface="Courier New"/>
                        </a:rPr>
                        <a:t>l</a:t>
                      </a:r>
                      <a:r>
                        <a:rPr lang="zh-CN" sz="2800" kern="100" spc="-700" baseline="0" dirty="0">
                          <a:effectLst/>
                          <a:latin typeface="Times New Roman"/>
                          <a:ea typeface="华文细黑"/>
                          <a:cs typeface="Times New Roman"/>
                        </a:rPr>
                        <a:t>，</a:t>
                      </a:r>
                      <a:r>
                        <a:rPr lang="en-US" sz="2800" i="1" kern="100" spc="-100" baseline="0" dirty="0">
                          <a:effectLst/>
                          <a:latin typeface="Times New Roman"/>
                          <a:ea typeface="华文细黑"/>
                          <a:cs typeface="Courier New"/>
                        </a:rPr>
                        <a:t>m</a:t>
                      </a:r>
                      <a:r>
                        <a:rPr lang="zh-CN" sz="2800" kern="100" spc="-100" baseline="0" dirty="0">
                          <a:effectLst/>
                          <a:latin typeface="Times New Roman"/>
                          <a:ea typeface="华文细黑"/>
                          <a:cs typeface="Times New Roman"/>
                        </a:rPr>
                        <a:t>相交于点</a:t>
                      </a:r>
                      <a:r>
                        <a:rPr lang="en-US" sz="2800" i="1" kern="100" spc="-100" baseline="0" dirty="0">
                          <a:effectLst/>
                          <a:latin typeface="Times New Roman"/>
                          <a:ea typeface="华文细黑"/>
                          <a:cs typeface="Courier New"/>
                        </a:rPr>
                        <a:t>A</a:t>
                      </a:r>
                      <a:endParaRPr lang="zh-CN" sz="2800" kern="100" spc="-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800" i="1" kern="100" spc="-100" baseline="0">
                          <a:effectLst/>
                          <a:latin typeface="Times New Roman"/>
                          <a:ea typeface="华文细黑"/>
                          <a:cs typeface="Courier New"/>
                        </a:rPr>
                        <a:t>l</a:t>
                      </a:r>
                      <a:r>
                        <a:rPr lang="en-US" sz="2800" kern="100" spc="-100" baseline="0">
                          <a:effectLst/>
                          <a:latin typeface="宋体"/>
                          <a:ea typeface="华文细黑"/>
                          <a:cs typeface="Times New Roman"/>
                        </a:rPr>
                        <a:t>∩</a:t>
                      </a:r>
                      <a:r>
                        <a:rPr lang="en-US" sz="2800" i="1" kern="100" spc="-100" baseline="0">
                          <a:effectLst/>
                          <a:latin typeface="Times New Roman"/>
                          <a:ea typeface="华文细黑"/>
                          <a:cs typeface="Courier New"/>
                        </a:rPr>
                        <a:t>m</a:t>
                      </a:r>
                      <a:r>
                        <a:rPr lang="zh-CN" sz="2800" kern="100" spc="-100" baseline="0">
                          <a:effectLst/>
                          <a:latin typeface="Times New Roman"/>
                          <a:ea typeface="华文细黑"/>
                          <a:cs typeface="Times New Roman"/>
                        </a:rPr>
                        <a:t>＝</a:t>
                      </a:r>
                      <a:r>
                        <a:rPr lang="en-US" sz="2800" i="1" kern="100" spc="-100" baseline="0">
                          <a:effectLst/>
                          <a:latin typeface="Times New Roman"/>
                          <a:ea typeface="华文细黑"/>
                          <a:cs typeface="Courier New"/>
                        </a:rPr>
                        <a:t>A</a:t>
                      </a:r>
                      <a:endParaRPr lang="zh-CN" sz="2800" kern="100" spc="-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zh-CN" sz="2800" kern="100" spc="-100" baseline="0" dirty="0">
                          <a:effectLst/>
                          <a:latin typeface="Times New Roman"/>
                          <a:ea typeface="华文细黑"/>
                          <a:cs typeface="Times New Roman"/>
                        </a:rPr>
                        <a:t>平面</a:t>
                      </a:r>
                      <a:r>
                        <a:rPr lang="en-US" sz="2800" i="1" kern="100" spc="-100" baseline="0" dirty="0">
                          <a:effectLst/>
                          <a:latin typeface="Times New Roman"/>
                          <a:ea typeface="华文细黑"/>
                          <a:cs typeface="Courier New"/>
                        </a:rPr>
                        <a:t>α</a:t>
                      </a:r>
                      <a:r>
                        <a:rPr lang="zh-CN" sz="2800" kern="100" spc="-700" baseline="0" dirty="0">
                          <a:effectLst/>
                          <a:latin typeface="Times New Roman"/>
                          <a:ea typeface="华文细黑"/>
                          <a:cs typeface="Times New Roman"/>
                        </a:rPr>
                        <a:t>、</a:t>
                      </a:r>
                      <a:r>
                        <a:rPr lang="en-US" sz="2800" i="1" kern="100" spc="-100" baseline="0" dirty="0">
                          <a:effectLst/>
                          <a:latin typeface="Times New Roman"/>
                          <a:ea typeface="华文细黑"/>
                          <a:cs typeface="Courier New"/>
                        </a:rPr>
                        <a:t>β</a:t>
                      </a:r>
                      <a:r>
                        <a:rPr lang="zh-CN" sz="2800" kern="100" spc="-100" baseline="0" dirty="0">
                          <a:effectLst/>
                          <a:latin typeface="Times New Roman"/>
                          <a:ea typeface="华文细黑"/>
                          <a:cs typeface="Times New Roman"/>
                        </a:rPr>
                        <a:t>相交于直线</a:t>
                      </a:r>
                      <a:r>
                        <a:rPr lang="en-US" sz="2800" i="1" kern="100" spc="-100" baseline="0" dirty="0">
                          <a:effectLst/>
                          <a:latin typeface="Times New Roman"/>
                          <a:ea typeface="华文细黑"/>
                          <a:cs typeface="Courier New"/>
                        </a:rPr>
                        <a:t>l</a:t>
                      </a:r>
                      <a:endParaRPr lang="zh-CN" sz="2800" kern="100" spc="-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800" i="1" kern="100" dirty="0">
                          <a:effectLst/>
                          <a:latin typeface="Times New Roman"/>
                          <a:ea typeface="华文细黑"/>
                          <a:cs typeface="Courier New"/>
                        </a:rPr>
                        <a:t>α</a:t>
                      </a:r>
                      <a:r>
                        <a:rPr lang="en-US" sz="2800" kern="100" dirty="0">
                          <a:effectLst/>
                          <a:latin typeface="宋体"/>
                          <a:ea typeface="华文细黑"/>
                          <a:cs typeface="Times New Roman"/>
                        </a:rPr>
                        <a:t>∩</a:t>
                      </a:r>
                      <a:r>
                        <a:rPr lang="en-US" sz="2800" i="1" kern="100" dirty="0">
                          <a:effectLst/>
                          <a:latin typeface="Times New Roman"/>
                          <a:ea typeface="华文细黑"/>
                          <a:cs typeface="Courier New"/>
                        </a:rPr>
                        <a:t>β</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l</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2682255" y="1331923"/>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所有点</a:t>
            </a:r>
            <a:endParaRPr lang="zh-CN" altLang="en-US" dirty="0">
              <a:solidFill>
                <a:srgbClr val="C00000"/>
              </a:solidFill>
            </a:endParaRPr>
          </a:p>
        </p:txBody>
      </p:sp>
      <p:sp>
        <p:nvSpPr>
          <p:cNvPr id="6" name="矩形 5"/>
          <p:cNvSpPr/>
          <p:nvPr/>
        </p:nvSpPr>
        <p:spPr>
          <a:xfrm>
            <a:off x="10146704" y="5191780"/>
            <a:ext cx="1152128" cy="523220"/>
          </a:xfrm>
          <a:prstGeom prst="rect">
            <a:avLst/>
          </a:prstGeom>
        </p:spPr>
        <p:txBody>
          <a:bodyPr wrap="square">
            <a:spAutoFit/>
          </a:bodyPr>
          <a:lstStyle/>
          <a:p>
            <a:pPr algn="just">
              <a:spcAft>
                <a:spcPts val="0"/>
              </a:spcAft>
            </a:pPr>
            <a:r>
              <a:rPr lang="en-US" altLang="zh-CN" sz="2800" i="1" kern="100" dirty="0" smtClean="0">
                <a:solidFill>
                  <a:srgbClr val="C00000"/>
                </a:solidFill>
                <a:latin typeface="Times New Roman"/>
                <a:ea typeface="华文细黑"/>
              </a:rPr>
              <a:t>l</a:t>
            </a:r>
            <a:r>
              <a:rPr lang="en-US" altLang="zh-CN" sz="2800" kern="100" dirty="0">
                <a:solidFill>
                  <a:srgbClr val="C00000"/>
                </a:solidFill>
                <a:latin typeface="Cambria Math"/>
                <a:ea typeface="华文细黑"/>
                <a:cs typeface="MS Gothic"/>
              </a:rPr>
              <a:t>⊄</a:t>
            </a:r>
            <a:r>
              <a:rPr lang="en-US" altLang="zh-CN" sz="2800" i="1" kern="100" dirty="0">
                <a:solidFill>
                  <a:srgbClr val="C00000"/>
                </a:solidFill>
                <a:latin typeface="Times New Roman"/>
                <a:ea typeface="华文细黑"/>
              </a:rPr>
              <a:t>α</a:t>
            </a:r>
            <a:endParaRPr lang="zh-CN" altLang="zh-CN" sz="2800" kern="100" dirty="0">
              <a:solidFill>
                <a:srgbClr val="C00000"/>
              </a:solidFill>
              <a:latin typeface="Times New Roman"/>
            </a:endParaRPr>
          </a:p>
        </p:txBody>
      </p:sp>
      <p:sp>
        <p:nvSpPr>
          <p:cNvPr id="7" name="矩形 6"/>
          <p:cNvSpPr/>
          <p:nvPr/>
        </p:nvSpPr>
        <p:spPr>
          <a:xfrm>
            <a:off x="4349323" y="3967644"/>
            <a:ext cx="862737" cy="523220"/>
          </a:xfrm>
          <a:prstGeom prst="rect">
            <a:avLst/>
          </a:prstGeom>
        </p:spPr>
        <p:txBody>
          <a:bodyPr wrap="none">
            <a:spAutoFit/>
          </a:bodyPr>
          <a:lstStyle/>
          <a:p>
            <a:pPr lvl="0" algn="just"/>
            <a:r>
              <a:rPr lang="en-US" altLang="zh-CN" sz="2800" i="1" kern="100" dirty="0" err="1">
                <a:solidFill>
                  <a:srgbClr val="C00000"/>
                </a:solidFill>
                <a:latin typeface="Times New Roman"/>
                <a:ea typeface="华文细黑"/>
              </a:rPr>
              <a:t>A</a:t>
            </a:r>
            <a:r>
              <a:rPr lang="en-US" altLang="zh-CN" sz="2800" kern="100" dirty="0" err="1">
                <a:solidFill>
                  <a:srgbClr val="C00000"/>
                </a:solidFill>
                <a:latin typeface="宋体"/>
                <a:ea typeface="华文细黑"/>
              </a:rPr>
              <a:t>∈</a:t>
            </a:r>
            <a:r>
              <a:rPr lang="en-US" altLang="zh-CN" sz="2800" i="1" kern="100" dirty="0" err="1">
                <a:solidFill>
                  <a:srgbClr val="C00000"/>
                </a:solidFill>
                <a:latin typeface="Times New Roman"/>
                <a:ea typeface="华文细黑"/>
              </a:rPr>
              <a:t>l</a:t>
            </a:r>
            <a:endParaRPr lang="zh-CN" altLang="zh-CN" sz="2800" kern="100" dirty="0">
              <a:solidFill>
                <a:srgbClr val="C00000"/>
              </a:solidFill>
              <a:latin typeface="Times New Roman"/>
            </a:endParaRPr>
          </a:p>
        </p:txBody>
      </p:sp>
      <p:sp>
        <p:nvSpPr>
          <p:cNvPr id="8" name="矩形 7"/>
          <p:cNvSpPr/>
          <p:nvPr/>
        </p:nvSpPr>
        <p:spPr>
          <a:xfrm>
            <a:off x="10156229" y="3967758"/>
            <a:ext cx="732893" cy="523220"/>
          </a:xfrm>
          <a:prstGeom prst="rect">
            <a:avLst/>
          </a:prstGeom>
        </p:spPr>
        <p:txBody>
          <a:bodyPr wrap="none">
            <a:spAutoFit/>
          </a:bodyPr>
          <a:lstStyle/>
          <a:p>
            <a:pPr lvl="0" algn="just"/>
            <a:r>
              <a:rPr lang="en-US" altLang="zh-CN" sz="2800" i="1" kern="100" dirty="0" err="1">
                <a:solidFill>
                  <a:srgbClr val="C00000"/>
                </a:solidFill>
                <a:latin typeface="Times New Roman"/>
                <a:ea typeface="华文细黑"/>
              </a:rPr>
              <a:t>A</a:t>
            </a:r>
            <a:r>
              <a:rPr lang="en-US" altLang="zh-CN" sz="2800" kern="100" dirty="0" err="1">
                <a:solidFill>
                  <a:srgbClr val="C00000"/>
                </a:solidFill>
                <a:latin typeface="Cambria Math"/>
                <a:ea typeface="华文细黑"/>
              </a:rPr>
              <a:t>∉</a:t>
            </a:r>
            <a:r>
              <a:rPr lang="en-US" altLang="zh-CN" sz="2800" i="1" kern="100" dirty="0" err="1">
                <a:solidFill>
                  <a:srgbClr val="C00000"/>
                </a:solidFill>
                <a:latin typeface="Times New Roman"/>
                <a:ea typeface="华文细黑"/>
              </a:rPr>
              <a:t>l</a:t>
            </a:r>
            <a:endParaRPr lang="zh-CN" altLang="zh-CN" sz="2800" kern="100" dirty="0">
              <a:solidFill>
                <a:srgbClr val="C00000"/>
              </a:solidFill>
              <a:latin typeface="Times New Roman"/>
            </a:endParaRPr>
          </a:p>
        </p:txBody>
      </p:sp>
      <p:sp>
        <p:nvSpPr>
          <p:cNvPr id="9" name="矩形 8"/>
          <p:cNvSpPr/>
          <p:nvPr/>
        </p:nvSpPr>
        <p:spPr>
          <a:xfrm>
            <a:off x="4295006" y="4581922"/>
            <a:ext cx="952505" cy="523220"/>
          </a:xfrm>
          <a:prstGeom prst="rect">
            <a:avLst/>
          </a:prstGeom>
        </p:spPr>
        <p:txBody>
          <a:bodyPr wrap="none">
            <a:spAutoFit/>
          </a:bodyPr>
          <a:lstStyle/>
          <a:p>
            <a:pPr lvl="0" algn="just"/>
            <a:r>
              <a:rPr lang="en-US" altLang="zh-CN" sz="2800" i="1" kern="100" dirty="0">
                <a:solidFill>
                  <a:srgbClr val="C00000"/>
                </a:solidFill>
                <a:latin typeface="Times New Roman"/>
                <a:ea typeface="华文细黑"/>
              </a:rPr>
              <a:t>A</a:t>
            </a:r>
            <a:r>
              <a:rPr lang="en-US" altLang="zh-CN" sz="2800" kern="100" dirty="0">
                <a:solidFill>
                  <a:srgbClr val="C00000"/>
                </a:solidFill>
                <a:latin typeface="宋体"/>
                <a:ea typeface="华文细黑"/>
              </a:rPr>
              <a:t>∈</a:t>
            </a:r>
            <a:r>
              <a:rPr lang="en-US" altLang="zh-CN" sz="2800" i="1" kern="100" dirty="0">
                <a:solidFill>
                  <a:srgbClr val="C00000"/>
                </a:solidFill>
                <a:latin typeface="Times New Roman"/>
                <a:ea typeface="华文细黑"/>
              </a:rPr>
              <a:t>α</a:t>
            </a:r>
            <a:endParaRPr lang="zh-CN" altLang="zh-CN" sz="2800" kern="100" dirty="0">
              <a:solidFill>
                <a:srgbClr val="C00000"/>
              </a:solidFill>
              <a:latin typeface="Times New Roman"/>
            </a:endParaRPr>
          </a:p>
        </p:txBody>
      </p:sp>
      <p:sp>
        <p:nvSpPr>
          <p:cNvPr id="10" name="矩形 9"/>
          <p:cNvSpPr/>
          <p:nvPr/>
        </p:nvSpPr>
        <p:spPr>
          <a:xfrm>
            <a:off x="10127654" y="4572397"/>
            <a:ext cx="822661" cy="523220"/>
          </a:xfrm>
          <a:prstGeom prst="rect">
            <a:avLst/>
          </a:prstGeom>
        </p:spPr>
        <p:txBody>
          <a:bodyPr wrap="none">
            <a:spAutoFit/>
          </a:bodyPr>
          <a:lstStyle/>
          <a:p>
            <a:pPr lvl="0" algn="just"/>
            <a:r>
              <a:rPr lang="en-US" altLang="zh-CN" sz="2800" i="1" kern="100" dirty="0">
                <a:solidFill>
                  <a:srgbClr val="C00000"/>
                </a:solidFill>
                <a:latin typeface="Times New Roman"/>
                <a:ea typeface="华文细黑"/>
              </a:rPr>
              <a:t>A</a:t>
            </a:r>
            <a:r>
              <a:rPr lang="en-US" altLang="zh-CN" sz="2800" kern="100" dirty="0">
                <a:solidFill>
                  <a:srgbClr val="C00000"/>
                </a:solidFill>
                <a:latin typeface="Cambria Math"/>
                <a:ea typeface="华文细黑"/>
              </a:rPr>
              <a:t>∉</a:t>
            </a:r>
            <a:r>
              <a:rPr lang="en-US" altLang="zh-CN" sz="2800" i="1" kern="100" dirty="0">
                <a:solidFill>
                  <a:srgbClr val="C00000"/>
                </a:solidFill>
                <a:latin typeface="Times New Roman"/>
                <a:ea typeface="华文细黑"/>
              </a:rPr>
              <a:t>α</a:t>
            </a:r>
            <a:endParaRPr lang="zh-CN" altLang="zh-CN" sz="2800" kern="100" dirty="0">
              <a:solidFill>
                <a:srgbClr val="C00000"/>
              </a:solidFill>
              <a:latin typeface="Times New Roman"/>
            </a:endParaRPr>
          </a:p>
        </p:txBody>
      </p:sp>
      <p:sp>
        <p:nvSpPr>
          <p:cNvPr id="11" name="矩形 10"/>
          <p:cNvSpPr/>
          <p:nvPr/>
        </p:nvSpPr>
        <p:spPr>
          <a:xfrm>
            <a:off x="4399144" y="5191780"/>
            <a:ext cx="740908" cy="523220"/>
          </a:xfrm>
          <a:prstGeom prst="rect">
            <a:avLst/>
          </a:prstGeom>
        </p:spPr>
        <p:txBody>
          <a:bodyPr wrap="none">
            <a:spAutoFit/>
          </a:bodyPr>
          <a:lstStyle/>
          <a:p>
            <a:pPr lvl="0" algn="just"/>
            <a:r>
              <a:rPr lang="en-US" altLang="zh-CN" sz="2800" i="1" kern="100" dirty="0">
                <a:solidFill>
                  <a:srgbClr val="C00000"/>
                </a:solidFill>
                <a:latin typeface="Times New Roman"/>
                <a:ea typeface="华文细黑"/>
              </a:rPr>
              <a:t>l</a:t>
            </a:r>
            <a:r>
              <a:rPr lang="en-US" altLang="zh-CN" sz="2800" kern="100" dirty="0">
                <a:solidFill>
                  <a:srgbClr val="C00000"/>
                </a:solidFill>
                <a:latin typeface="Cambria Math"/>
                <a:ea typeface="华文细黑"/>
                <a:cs typeface="Cambria Math"/>
              </a:rPr>
              <a:t>⊂</a:t>
            </a:r>
            <a:r>
              <a:rPr lang="en-US" altLang="zh-CN" sz="2800" i="1" kern="100" dirty="0">
                <a:solidFill>
                  <a:srgbClr val="C00000"/>
                </a:solidFill>
                <a:latin typeface="Times New Roman"/>
                <a:ea typeface="华文细黑"/>
              </a:rPr>
              <a:t>α</a:t>
            </a:r>
            <a:endParaRPr lang="zh-CN" altLang="zh-CN" sz="2800" kern="100" dirty="0">
              <a:solidFill>
                <a:srgbClr val="C00000"/>
              </a:solidFill>
              <a:latin typeface="Times New Roman"/>
            </a:endParaRPr>
          </a:p>
        </p:txBody>
      </p:sp>
    </p:spTree>
    <p:extLst>
      <p:ext uri="{BB962C8B-B14F-4D97-AF65-F5344CB8AC3E}">
        <p14:creationId xmlns:p14="http://schemas.microsoft.com/office/powerpoint/2010/main" val="1657662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4"/>
                                        </p:tgtEl>
                                      </p:cBhvr>
                                    </p:animEffect>
                                    <p:set>
                                      <p:cBhvr>
                                        <p:cTn id="36" dur="1" fill="hold">
                                          <p:stCondLst>
                                            <p:cond delay="499"/>
                                          </p:stCondLst>
                                        </p:cTn>
                                        <p:tgtEl>
                                          <p:spTgt spid="4"/>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8"/>
                                        </p:tgtEl>
                                      </p:cBhvr>
                                    </p:animEffect>
                                    <p:set>
                                      <p:cBhvr>
                                        <p:cTn id="42" dur="1" fill="hold">
                                          <p:stCondLst>
                                            <p:cond delay="499"/>
                                          </p:stCondLst>
                                        </p:cTn>
                                        <p:tgtEl>
                                          <p:spTgt spid="8"/>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9"/>
                                        </p:tgtEl>
                                      </p:cBhvr>
                                    </p:animEffect>
                                    <p:set>
                                      <p:cBhvr>
                                        <p:cTn id="45" dur="1" fill="hold">
                                          <p:stCondLst>
                                            <p:cond delay="499"/>
                                          </p:stCondLst>
                                        </p:cTn>
                                        <p:tgtEl>
                                          <p:spTgt spid="9"/>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6"/>
                                        </p:tgtEl>
                                      </p:cBhvr>
                                    </p:animEffect>
                                    <p:set>
                                      <p:cBhvr>
                                        <p:cTn id="51" dur="1" fill="hold">
                                          <p:stCondLst>
                                            <p:cond delay="499"/>
                                          </p:stCondLst>
                                        </p:cTn>
                                        <p:tgtEl>
                                          <p:spTgt spid="6"/>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1"/>
                                        </p:tgtEl>
                                      </p:cBhvr>
                                    </p:animEffect>
                                    <p:set>
                                      <p:cBhvr>
                                        <p:cTn id="54"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4" grpId="0"/>
      <p:bldP spid="4" grpId="1"/>
      <p:bldP spid="6" grpId="0"/>
      <p:bldP spid="6" grpId="1"/>
      <p:bldP spid="7" grpId="0"/>
      <p:bldP spid="7" grpId="1"/>
      <p:bldP spid="8" grpId="0"/>
      <p:bldP spid="8" grpId="1"/>
      <p:bldP spid="9" grpId="0"/>
      <p:bldP spid="9" grpId="1"/>
      <p:bldP spid="10" grpId="0"/>
      <p:bldP spid="10" grpId="1"/>
      <p:bldP spid="11" grpId="0"/>
      <p:bldP spid="1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若</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，是否可以推出</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5" name="矩形 14"/>
          <p:cNvSpPr/>
          <p:nvPr/>
        </p:nvSpPr>
        <p:spPr>
          <a:xfrm>
            <a:off x="382191" y="823789"/>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根据直线在平面内定义可知，若</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α</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045567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5">
                                            <p:txEl>
                                              <p:pRg st="0" end="0"/>
                                            </p:txEl>
                                          </p:spTgt>
                                        </p:tgtEl>
                                      </p:cBhvr>
                                    </p:animEffect>
                                    <p:set>
                                      <p:cBhvr>
                                        <p:cTn id="12" dur="1" fill="hold">
                                          <p:stCondLst>
                                            <p:cond delay="499"/>
                                          </p:stCondLst>
                                        </p:cTn>
                                        <p:tgtEl>
                                          <p:spTgt spid="15">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1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59532"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知识点三　平面的基本性质及作用</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749864533"/>
              </p:ext>
            </p:extLst>
          </p:nvPr>
        </p:nvGraphicFramePr>
        <p:xfrm>
          <a:off x="603548" y="1044005"/>
          <a:ext cx="10969599" cy="3840480"/>
        </p:xfrm>
        <a:graphic>
          <a:graphicData uri="http://schemas.openxmlformats.org/drawingml/2006/table">
            <a:tbl>
              <a:tblPr/>
              <a:tblGrid>
                <a:gridCol w="1203960"/>
                <a:gridCol w="2492831"/>
                <a:gridCol w="2808312"/>
                <a:gridCol w="2160240"/>
                <a:gridCol w="2304256"/>
              </a:tblGrid>
              <a:tr h="0">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公理</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内容</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图形</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符号</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作用</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公理</a:t>
                      </a:r>
                      <a:r>
                        <a:rPr lang="en-US" sz="2800" kern="100">
                          <a:effectLst/>
                          <a:latin typeface="Times New Roman"/>
                          <a:ea typeface="华文细黑"/>
                          <a:cs typeface="Courier New"/>
                        </a:rPr>
                        <a:t>1</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070735" algn="l"/>
                        </a:tabLst>
                      </a:pPr>
                      <a:r>
                        <a:rPr lang="zh-CN" sz="2800" kern="100" dirty="0">
                          <a:effectLst/>
                          <a:latin typeface="Times New Roman"/>
                          <a:ea typeface="华文细黑"/>
                          <a:cs typeface="Times New Roman"/>
                        </a:rPr>
                        <a:t>如果一条直线上</a:t>
                      </a:r>
                      <a:r>
                        <a:rPr lang="zh-CN" sz="2800" kern="100" dirty="0" smtClean="0">
                          <a:effectLst/>
                          <a:latin typeface="Times New Roman"/>
                          <a:ea typeface="华文细黑"/>
                          <a:cs typeface="Times New Roman"/>
                        </a:rPr>
                        <a:t>的</a:t>
                      </a:r>
                      <a:r>
                        <a:rPr lang="en-US" altLang="zh-CN" sz="2800" u="sng"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在</a:t>
                      </a:r>
                      <a:r>
                        <a:rPr lang="zh-CN" sz="2800" kern="100" dirty="0">
                          <a:effectLst/>
                          <a:latin typeface="Times New Roman"/>
                          <a:ea typeface="华文细黑"/>
                          <a:cs typeface="Times New Roman"/>
                        </a:rPr>
                        <a:t>一个平面内，那么这条直线在此平面内</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dirty="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070735" algn="l"/>
                        </a:tabLst>
                      </a:pPr>
                      <a:r>
                        <a:rPr lang="en-US" sz="2800" i="1" kern="100" dirty="0" err="1">
                          <a:effectLst/>
                          <a:latin typeface="Times New Roman"/>
                          <a:ea typeface="华文细黑"/>
                          <a:cs typeface="Courier New"/>
                        </a:rPr>
                        <a:t>A</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l</a:t>
                      </a:r>
                      <a:r>
                        <a:rPr lang="zh-CN" sz="2800" kern="100" dirty="0">
                          <a:effectLst/>
                          <a:latin typeface="Times New Roman"/>
                          <a:ea typeface="华文细黑"/>
                          <a:cs typeface="Times New Roman"/>
                        </a:rPr>
                        <a:t>，</a:t>
                      </a:r>
                      <a:r>
                        <a:rPr lang="en-US" sz="2800" i="1" kern="100" dirty="0" err="1">
                          <a:effectLst/>
                          <a:latin typeface="Times New Roman"/>
                          <a:ea typeface="华文细黑"/>
                          <a:cs typeface="Courier New"/>
                        </a:rPr>
                        <a:t>B</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l</a:t>
                      </a:r>
                      <a:r>
                        <a:rPr lang="zh-CN" sz="2800" kern="100" dirty="0">
                          <a:effectLst/>
                          <a:latin typeface="Times New Roman"/>
                          <a:ea typeface="华文细黑"/>
                          <a:cs typeface="Times New Roman"/>
                        </a:rPr>
                        <a:t>，且</a:t>
                      </a:r>
                      <a:r>
                        <a:rPr lang="en-US" sz="2800" i="1" kern="100" dirty="0">
                          <a:effectLst/>
                          <a:latin typeface="Times New Roman"/>
                          <a:ea typeface="华文细黑"/>
                          <a:cs typeface="Courier New"/>
                        </a:rPr>
                        <a:t>A</a:t>
                      </a:r>
                      <a:r>
                        <a:rPr lang="en-US" sz="2800" kern="100" dirty="0">
                          <a:effectLst/>
                          <a:latin typeface="宋体"/>
                          <a:ea typeface="华文细黑"/>
                          <a:cs typeface="Times New Roman"/>
                        </a:rPr>
                        <a:t>∈</a:t>
                      </a:r>
                      <a:r>
                        <a:rPr lang="en-US" sz="2800" i="1" kern="100" dirty="0">
                          <a:effectLst/>
                          <a:latin typeface="Times New Roman"/>
                          <a:ea typeface="华文细黑"/>
                          <a:cs typeface="Courier New"/>
                        </a:rPr>
                        <a:t>α</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B</a:t>
                      </a:r>
                      <a:r>
                        <a:rPr lang="en-US" sz="2800" kern="100" dirty="0">
                          <a:effectLst/>
                          <a:latin typeface="宋体"/>
                          <a:ea typeface="华文细黑"/>
                          <a:cs typeface="Times New Roman"/>
                        </a:rPr>
                        <a:t>∈</a:t>
                      </a:r>
                      <a:r>
                        <a:rPr lang="en-US" sz="2800" i="1" kern="100" dirty="0">
                          <a:effectLst/>
                          <a:latin typeface="Times New Roman"/>
                          <a:ea typeface="华文细黑"/>
                          <a:cs typeface="Courier New"/>
                        </a:rPr>
                        <a:t>α</a:t>
                      </a:r>
                      <a:r>
                        <a:rPr lang="en-US" sz="2800" kern="100" dirty="0" smtClean="0">
                          <a:effectLst/>
                          <a:latin typeface="Cambria Math"/>
                          <a:ea typeface="华文细黑"/>
                          <a:cs typeface="Cambria Math"/>
                        </a:rPr>
                        <a:t>⇒</a:t>
                      </a:r>
                      <a:r>
                        <a:rPr lang="en-US" sz="2800" i="0" u="none" kern="100" dirty="0" smtClean="0">
                          <a:effectLst/>
                          <a:latin typeface="Times New Roman"/>
                          <a:ea typeface="华文细黑"/>
                          <a:cs typeface="Courier New"/>
                        </a:rPr>
                        <a:t>____</a:t>
                      </a:r>
                      <a:endParaRPr lang="zh-CN" sz="2800" i="0" u="none"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070735" algn="l"/>
                        </a:tabLst>
                      </a:pPr>
                      <a:r>
                        <a:rPr lang="zh-CN" sz="2800" kern="100" dirty="0">
                          <a:effectLst/>
                          <a:latin typeface="Times New Roman"/>
                          <a:ea typeface="华文细黑"/>
                          <a:cs typeface="Times New Roman"/>
                        </a:rPr>
                        <a:t>既可判定直线和点是否在平面内，又能说明平面是无限延展的</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43364" name="图片 19" descr="说明: RJ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78263" y="2628181"/>
            <a:ext cx="2448272" cy="1103447"/>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542957" y="2368724"/>
            <a:ext cx="902811"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两点</a:t>
            </a:r>
            <a:endParaRPr lang="zh-CN" altLang="en-US" dirty="0">
              <a:solidFill>
                <a:srgbClr val="C00000"/>
              </a:solidFill>
            </a:endParaRPr>
          </a:p>
        </p:txBody>
      </p:sp>
      <p:sp>
        <p:nvSpPr>
          <p:cNvPr id="4" name="矩形 3"/>
          <p:cNvSpPr/>
          <p:nvPr/>
        </p:nvSpPr>
        <p:spPr>
          <a:xfrm>
            <a:off x="8220901" y="3708301"/>
            <a:ext cx="740908"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l</a:t>
            </a:r>
            <a:r>
              <a:rPr lang="en-US" altLang="zh-CN" sz="2800" kern="100" dirty="0">
                <a:solidFill>
                  <a:srgbClr val="C00000"/>
                </a:solidFill>
                <a:latin typeface="Cambria Math"/>
                <a:ea typeface="华文细黑"/>
                <a:cs typeface="Cambria Math"/>
              </a:rPr>
              <a:t>⊂</a:t>
            </a:r>
            <a:r>
              <a:rPr lang="en-US" altLang="zh-CN" sz="2800" i="1" kern="100" dirty="0">
                <a:solidFill>
                  <a:srgbClr val="C00000"/>
                </a:solidFill>
                <a:latin typeface="Times New Roman"/>
                <a:ea typeface="华文细黑"/>
                <a:cs typeface="Courier New"/>
              </a:rPr>
              <a:t>α</a:t>
            </a:r>
            <a:endParaRPr lang="zh-CN" altLang="en-US" dirty="0">
              <a:solidFill>
                <a:srgbClr val="C00000"/>
              </a:solidFill>
            </a:endParaRPr>
          </a:p>
        </p:txBody>
      </p:sp>
    </p:spTree>
    <p:extLst>
      <p:ext uri="{BB962C8B-B14F-4D97-AF65-F5344CB8AC3E}">
        <p14:creationId xmlns:p14="http://schemas.microsoft.com/office/powerpoint/2010/main" val="1698042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 grpId="0"/>
      <p:bldP spid="2" grpId="1"/>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1310743670"/>
              </p:ext>
            </p:extLst>
          </p:nvPr>
        </p:nvGraphicFramePr>
        <p:xfrm>
          <a:off x="353616" y="264913"/>
          <a:ext cx="11449272" cy="6016626"/>
        </p:xfrm>
        <a:graphic>
          <a:graphicData uri="http://schemas.openxmlformats.org/drawingml/2006/table">
            <a:tbl>
              <a:tblPr/>
              <a:tblGrid>
                <a:gridCol w="1080120"/>
                <a:gridCol w="2736304"/>
                <a:gridCol w="2448272"/>
                <a:gridCol w="2088232"/>
                <a:gridCol w="3096344"/>
              </a:tblGrid>
              <a:tr h="0">
                <a:tc>
                  <a:txBody>
                    <a:bodyPr/>
                    <a:lstStyle/>
                    <a:p>
                      <a:pPr algn="ctr">
                        <a:lnSpc>
                          <a:spcPct val="141000"/>
                        </a:lnSpc>
                        <a:spcAft>
                          <a:spcPts val="0"/>
                        </a:spcAft>
                        <a:tabLst>
                          <a:tab pos="2070735" algn="l"/>
                        </a:tabLst>
                      </a:pPr>
                      <a:r>
                        <a:rPr lang="zh-CN" sz="2800" kern="100" spc="-100" baseline="0" dirty="0">
                          <a:effectLst/>
                          <a:latin typeface="Times New Roman"/>
                          <a:ea typeface="华文细黑"/>
                          <a:cs typeface="Times New Roman"/>
                        </a:rPr>
                        <a:t>公理</a:t>
                      </a:r>
                      <a:r>
                        <a:rPr lang="en-US" sz="2800" kern="100" spc="-100" baseline="0" dirty="0">
                          <a:effectLst/>
                          <a:latin typeface="Times New Roman"/>
                          <a:ea typeface="华文细黑"/>
                          <a:cs typeface="Courier New"/>
                        </a:rPr>
                        <a:t>2</a:t>
                      </a:r>
                      <a:endParaRPr lang="zh-CN" sz="2800" kern="100" spc="-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1000"/>
                        </a:lnSpc>
                        <a:spcAft>
                          <a:spcPts val="0"/>
                        </a:spcAft>
                        <a:tabLst>
                          <a:tab pos="2070735" algn="l"/>
                        </a:tabLst>
                      </a:pPr>
                      <a:r>
                        <a:rPr lang="zh-CN" sz="2800" kern="100" dirty="0">
                          <a:effectLst/>
                          <a:latin typeface="Times New Roman"/>
                          <a:ea typeface="华文细黑"/>
                          <a:cs typeface="Times New Roman"/>
                        </a:rPr>
                        <a:t>过不在一条直线上的三点</a:t>
                      </a:r>
                      <a:r>
                        <a:rPr lang="zh-CN" sz="2800" kern="100" dirty="0" smtClean="0">
                          <a:effectLst/>
                          <a:latin typeface="Times New Roman"/>
                          <a:ea typeface="华文细黑"/>
                          <a:cs typeface="Times New Roman"/>
                        </a:rPr>
                        <a:t>，</a:t>
                      </a:r>
                      <a:r>
                        <a:rPr lang="en-US" altLang="zh-CN" sz="2800" u="none" kern="100" dirty="0" smtClean="0">
                          <a:effectLst/>
                          <a:latin typeface="Times New Roman"/>
                          <a:ea typeface="华文细黑"/>
                          <a:cs typeface="Times New Roman"/>
                        </a:rPr>
                        <a:t>____</a:t>
                      </a:r>
                    </a:p>
                    <a:p>
                      <a:pPr algn="l">
                        <a:lnSpc>
                          <a:spcPct val="141000"/>
                        </a:lnSpc>
                        <a:spcAft>
                          <a:spcPts val="0"/>
                        </a:spcAft>
                        <a:tabLst>
                          <a:tab pos="2070735" algn="l"/>
                        </a:tabLst>
                      </a:pPr>
                      <a:r>
                        <a:rPr lang="en-US" altLang="zh-CN" sz="2800" u="none" kern="100" dirty="0" smtClean="0">
                          <a:effectLst/>
                          <a:latin typeface="Times New Roman"/>
                          <a:ea typeface="华文细黑"/>
                          <a:cs typeface="Times New Roman"/>
                        </a:rPr>
                        <a:t>____</a:t>
                      </a:r>
                      <a:r>
                        <a:rPr lang="zh-CN" sz="2800" kern="100" dirty="0" smtClean="0">
                          <a:effectLst/>
                          <a:latin typeface="Times New Roman"/>
                          <a:ea typeface="华文细黑"/>
                          <a:cs typeface="Times New Roman"/>
                        </a:rPr>
                        <a:t>一</a:t>
                      </a:r>
                      <a:r>
                        <a:rPr lang="zh-CN" sz="2800" kern="100" dirty="0">
                          <a:effectLst/>
                          <a:latin typeface="Times New Roman"/>
                          <a:ea typeface="华文细黑"/>
                          <a:cs typeface="Times New Roman"/>
                        </a:rPr>
                        <a:t>个平面</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1000"/>
                        </a:lnSpc>
                        <a:spcAft>
                          <a:spcPts val="0"/>
                        </a:spcAft>
                        <a:tabLst>
                          <a:tab pos="2070735" algn="l"/>
                        </a:tabLst>
                      </a:pPr>
                      <a:endParaRPr lang="en-US" sz="2800" kern="100" dirty="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1000"/>
                        </a:lnSpc>
                        <a:spcAft>
                          <a:spcPts val="0"/>
                        </a:spcAft>
                        <a:tabLst>
                          <a:tab pos="2070735" algn="l"/>
                        </a:tabLst>
                      </a:pPr>
                      <a:r>
                        <a:rPr lang="en-US" sz="2800" i="1" kern="100" dirty="0">
                          <a:effectLst/>
                          <a:latin typeface="Times New Roman"/>
                          <a:ea typeface="华文细黑"/>
                          <a:cs typeface="Courier New"/>
                        </a:rPr>
                        <a:t>A</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B</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C</a:t>
                      </a:r>
                      <a:r>
                        <a:rPr lang="zh-CN" sz="2800" kern="100" dirty="0">
                          <a:effectLst/>
                          <a:latin typeface="Times New Roman"/>
                          <a:ea typeface="华文细黑"/>
                          <a:cs typeface="Times New Roman"/>
                        </a:rPr>
                        <a:t>三点不共线</a:t>
                      </a:r>
                      <a:r>
                        <a:rPr lang="en-US" sz="2800" kern="100" dirty="0">
                          <a:effectLst/>
                          <a:latin typeface="Cambria Math"/>
                          <a:ea typeface="华文细黑"/>
                          <a:cs typeface="Cambria Math"/>
                        </a:rPr>
                        <a:t>⇒</a:t>
                      </a:r>
                      <a:r>
                        <a:rPr lang="zh-CN" sz="2800" kern="100" dirty="0">
                          <a:effectLst/>
                          <a:latin typeface="Times New Roman"/>
                          <a:ea typeface="华文细黑"/>
                          <a:cs typeface="Times New Roman"/>
                        </a:rPr>
                        <a:t>存在惟一的平面</a:t>
                      </a:r>
                      <a:r>
                        <a:rPr lang="en-US" sz="2800" i="1" kern="100" dirty="0">
                          <a:effectLst/>
                          <a:latin typeface="Times New Roman"/>
                          <a:ea typeface="华文细黑"/>
                          <a:cs typeface="Courier New"/>
                        </a:rPr>
                        <a:t>α</a:t>
                      </a:r>
                      <a:r>
                        <a:rPr lang="zh-CN" sz="2800" kern="100" spc="-700" baseline="0" dirty="0">
                          <a:effectLst/>
                          <a:latin typeface="Times New Roman"/>
                          <a:ea typeface="华文细黑"/>
                          <a:cs typeface="Times New Roman"/>
                        </a:rPr>
                        <a:t>，</a:t>
                      </a:r>
                      <a:r>
                        <a:rPr lang="zh-CN" sz="2800" kern="100" dirty="0">
                          <a:effectLst/>
                          <a:latin typeface="Times New Roman"/>
                          <a:ea typeface="华文细黑"/>
                          <a:cs typeface="Times New Roman"/>
                        </a:rPr>
                        <a:t>使</a:t>
                      </a:r>
                      <a:r>
                        <a:rPr lang="en-US" sz="2800" i="1" kern="100" dirty="0">
                          <a:effectLst/>
                          <a:latin typeface="Times New Roman"/>
                          <a:ea typeface="华文细黑"/>
                          <a:cs typeface="Courier New"/>
                        </a:rPr>
                        <a:t>A</a:t>
                      </a:r>
                      <a:r>
                        <a:rPr lang="zh-CN" sz="2800" kern="100" spc="-700" baseline="0" dirty="0">
                          <a:effectLst/>
                          <a:latin typeface="Times New Roman"/>
                          <a:ea typeface="华文细黑"/>
                          <a:cs typeface="Times New Roman"/>
                        </a:rPr>
                        <a:t>，</a:t>
                      </a:r>
                      <a:r>
                        <a:rPr lang="en-US" sz="2800" i="1" kern="100" dirty="0">
                          <a:effectLst/>
                          <a:latin typeface="Times New Roman"/>
                          <a:ea typeface="华文细黑"/>
                          <a:cs typeface="Courier New"/>
                        </a:rPr>
                        <a:t>B</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C</a:t>
                      </a:r>
                      <a:r>
                        <a:rPr lang="en-US" sz="2800" kern="100" dirty="0">
                          <a:effectLst/>
                          <a:latin typeface="宋体"/>
                          <a:ea typeface="华文细黑"/>
                          <a:cs typeface="Times New Roman"/>
                        </a:rPr>
                        <a:t>∈</a:t>
                      </a:r>
                      <a:r>
                        <a:rPr lang="en-US" sz="2800" i="1" kern="100" dirty="0">
                          <a:effectLst/>
                          <a:latin typeface="Times New Roman"/>
                          <a:ea typeface="华文细黑"/>
                          <a:cs typeface="Courier New"/>
                        </a:rPr>
                        <a:t>α</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1000"/>
                        </a:lnSpc>
                        <a:spcAft>
                          <a:spcPts val="0"/>
                        </a:spcAft>
                        <a:tabLst>
                          <a:tab pos="2070735" algn="l"/>
                        </a:tabLst>
                      </a:pPr>
                      <a:r>
                        <a:rPr lang="zh-CN" sz="2800" kern="100" dirty="0">
                          <a:effectLst/>
                          <a:latin typeface="Times New Roman"/>
                          <a:ea typeface="华文细黑"/>
                          <a:cs typeface="Times New Roman"/>
                        </a:rPr>
                        <a:t>一是确定平面；二是证明点、线共面问题；三是判断两个平面重合的依据</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1000"/>
                        </a:lnSpc>
                        <a:spcAft>
                          <a:spcPts val="0"/>
                        </a:spcAft>
                        <a:tabLst>
                          <a:tab pos="2070735" algn="l"/>
                        </a:tabLst>
                      </a:pPr>
                      <a:r>
                        <a:rPr lang="zh-CN" sz="2800" kern="100" spc="-100" baseline="0" dirty="0">
                          <a:effectLst/>
                          <a:latin typeface="Times New Roman"/>
                          <a:ea typeface="华文细黑"/>
                          <a:cs typeface="Times New Roman"/>
                        </a:rPr>
                        <a:t>公理</a:t>
                      </a:r>
                      <a:r>
                        <a:rPr lang="en-US" sz="2800" kern="100" spc="-100" baseline="0" dirty="0">
                          <a:effectLst/>
                          <a:latin typeface="Times New Roman"/>
                          <a:ea typeface="华文细黑"/>
                          <a:cs typeface="Courier New"/>
                        </a:rPr>
                        <a:t>3</a:t>
                      </a:r>
                      <a:endParaRPr lang="zh-CN" sz="2800" kern="100" spc="-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1000"/>
                        </a:lnSpc>
                        <a:spcAft>
                          <a:spcPts val="0"/>
                        </a:spcAft>
                        <a:tabLst>
                          <a:tab pos="2070735" algn="l"/>
                        </a:tabLst>
                      </a:pPr>
                      <a:r>
                        <a:rPr lang="zh-CN" sz="2800" kern="100" dirty="0">
                          <a:effectLst/>
                          <a:latin typeface="Times New Roman"/>
                          <a:ea typeface="华文细黑"/>
                          <a:cs typeface="Times New Roman"/>
                        </a:rPr>
                        <a:t>如果两个不重合的平面有一个公共点，那么它们有且只有一</a:t>
                      </a:r>
                      <a:r>
                        <a:rPr lang="zh-CN" sz="2800" kern="100" dirty="0" smtClean="0">
                          <a:effectLst/>
                          <a:latin typeface="Times New Roman"/>
                          <a:ea typeface="华文细黑"/>
                          <a:cs typeface="Times New Roman"/>
                        </a:rPr>
                        <a:t>条</a:t>
                      </a:r>
                      <a:r>
                        <a:rPr lang="en-US" altLang="zh-CN" sz="2800" u="none" kern="100" dirty="0" smtClean="0">
                          <a:effectLst/>
                          <a:latin typeface="Times New Roman"/>
                          <a:ea typeface="华文细黑"/>
                          <a:cs typeface="Times New Roman"/>
                        </a:rPr>
                        <a:t>__</a:t>
                      </a:r>
                    </a:p>
                    <a:p>
                      <a:pPr algn="l">
                        <a:lnSpc>
                          <a:spcPct val="141000"/>
                        </a:lnSpc>
                        <a:spcAft>
                          <a:spcPts val="0"/>
                        </a:spcAft>
                        <a:tabLst>
                          <a:tab pos="2070735" algn="l"/>
                        </a:tabLst>
                      </a:pPr>
                      <a:r>
                        <a:rPr lang="en-US" altLang="zh-CN" sz="2800" u="none" kern="100" dirty="0" smtClean="0">
                          <a:effectLst/>
                          <a:latin typeface="Times New Roman"/>
                          <a:ea typeface="华文细黑"/>
                          <a:cs typeface="Times New Roman"/>
                        </a:rPr>
                        <a:t>______________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1000"/>
                        </a:lnSpc>
                        <a:spcAft>
                          <a:spcPts val="0"/>
                        </a:spcAft>
                        <a:tabLst>
                          <a:tab pos="2070735" algn="l"/>
                        </a:tabLst>
                      </a:pPr>
                      <a:endParaRPr lang="en-US" sz="2800" kern="10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1000"/>
                        </a:lnSpc>
                        <a:spcAft>
                          <a:spcPts val="0"/>
                        </a:spcAft>
                        <a:tabLst>
                          <a:tab pos="2070735" algn="l"/>
                        </a:tabLst>
                      </a:pPr>
                      <a:r>
                        <a:rPr lang="en-US" sz="2800" i="1" kern="100" dirty="0">
                          <a:effectLst/>
                          <a:latin typeface="Times New Roman"/>
                          <a:ea typeface="华文细黑"/>
                          <a:cs typeface="Courier New"/>
                        </a:rPr>
                        <a:t>P</a:t>
                      </a:r>
                      <a:r>
                        <a:rPr lang="en-US" sz="2800" kern="100" dirty="0">
                          <a:effectLst/>
                          <a:latin typeface="宋体"/>
                          <a:ea typeface="华文细黑"/>
                          <a:cs typeface="Times New Roman"/>
                        </a:rPr>
                        <a:t>∈</a:t>
                      </a:r>
                      <a:r>
                        <a:rPr lang="en-US" sz="2800" i="1" kern="100" dirty="0">
                          <a:effectLst/>
                          <a:latin typeface="Times New Roman"/>
                          <a:ea typeface="华文细黑"/>
                          <a:cs typeface="Courier New"/>
                        </a:rPr>
                        <a:t>α</a:t>
                      </a:r>
                      <a:r>
                        <a:rPr lang="zh-CN" sz="2800" kern="100" dirty="0">
                          <a:effectLst/>
                          <a:latin typeface="Times New Roman"/>
                          <a:ea typeface="华文细黑"/>
                          <a:cs typeface="Times New Roman"/>
                        </a:rPr>
                        <a:t>，且</a:t>
                      </a:r>
                      <a:r>
                        <a:rPr lang="en-US" sz="2800" i="1" kern="100" dirty="0">
                          <a:effectLst/>
                          <a:latin typeface="Times New Roman"/>
                          <a:ea typeface="华文细黑"/>
                          <a:cs typeface="Courier New"/>
                        </a:rPr>
                        <a:t>P</a:t>
                      </a:r>
                      <a:r>
                        <a:rPr lang="en-US" sz="2800" kern="100" dirty="0">
                          <a:effectLst/>
                          <a:latin typeface="宋体"/>
                          <a:ea typeface="华文细黑"/>
                          <a:cs typeface="Times New Roman"/>
                        </a:rPr>
                        <a:t>∈</a:t>
                      </a:r>
                      <a:r>
                        <a:rPr lang="en-US" sz="2800" i="1" kern="100" dirty="0">
                          <a:effectLst/>
                          <a:latin typeface="Times New Roman"/>
                          <a:ea typeface="华文细黑"/>
                          <a:cs typeface="Courier New"/>
                        </a:rPr>
                        <a:t>β</a:t>
                      </a:r>
                      <a:r>
                        <a:rPr lang="en-US" sz="2800" kern="100" dirty="0">
                          <a:effectLst/>
                          <a:latin typeface="Cambria Math"/>
                          <a:ea typeface="华文细黑"/>
                          <a:cs typeface="Cambria Math"/>
                        </a:rPr>
                        <a:t>⇒</a:t>
                      </a:r>
                      <a:r>
                        <a:rPr lang="en-US" sz="2800" i="1" kern="100" dirty="0">
                          <a:effectLst/>
                          <a:latin typeface="Times New Roman"/>
                          <a:ea typeface="华文细黑"/>
                          <a:cs typeface="Courier New"/>
                        </a:rPr>
                        <a:t>α</a:t>
                      </a:r>
                      <a:r>
                        <a:rPr lang="en-US" sz="2800" kern="100" dirty="0">
                          <a:effectLst/>
                          <a:latin typeface="宋体"/>
                          <a:ea typeface="华文细黑"/>
                          <a:cs typeface="Times New Roman"/>
                        </a:rPr>
                        <a:t>∩</a:t>
                      </a:r>
                      <a:r>
                        <a:rPr lang="en-US" sz="2800" i="1" kern="100" dirty="0">
                          <a:effectLst/>
                          <a:latin typeface="Times New Roman"/>
                          <a:ea typeface="华文细黑"/>
                          <a:cs typeface="Courier New"/>
                        </a:rPr>
                        <a:t>β</a:t>
                      </a:r>
                      <a:r>
                        <a:rPr lang="zh-CN" sz="2800" kern="100" dirty="0">
                          <a:effectLst/>
                          <a:latin typeface="Times New Roman"/>
                          <a:ea typeface="华文细黑"/>
                          <a:cs typeface="Times New Roman"/>
                        </a:rPr>
                        <a:t>＝</a:t>
                      </a:r>
                      <a:r>
                        <a:rPr lang="en-US" sz="2800" i="1" kern="100" dirty="0">
                          <a:effectLst/>
                          <a:latin typeface="Times New Roman"/>
                          <a:ea typeface="华文细黑"/>
                          <a:cs typeface="Courier New"/>
                        </a:rPr>
                        <a:t>l</a:t>
                      </a:r>
                      <a:r>
                        <a:rPr lang="zh-CN" sz="2800" kern="100" spc="-700" baseline="0" dirty="0">
                          <a:effectLst/>
                          <a:latin typeface="Times New Roman"/>
                          <a:ea typeface="华文细黑"/>
                          <a:cs typeface="Times New Roman"/>
                        </a:rPr>
                        <a:t>，</a:t>
                      </a:r>
                      <a:r>
                        <a:rPr lang="zh-CN" sz="2800" kern="100" dirty="0">
                          <a:effectLst/>
                          <a:latin typeface="Times New Roman"/>
                          <a:ea typeface="华文细黑"/>
                          <a:cs typeface="Times New Roman"/>
                        </a:rPr>
                        <a:t>且</a:t>
                      </a:r>
                      <a:r>
                        <a:rPr lang="en-US" sz="2800" i="1" kern="100" dirty="0" err="1">
                          <a:effectLst/>
                          <a:latin typeface="Times New Roman"/>
                          <a:ea typeface="华文细黑"/>
                          <a:cs typeface="Courier New"/>
                        </a:rPr>
                        <a:t>P</a:t>
                      </a:r>
                      <a:r>
                        <a:rPr lang="en-US" sz="2800" kern="100" dirty="0" err="1">
                          <a:effectLst/>
                          <a:latin typeface="宋体"/>
                          <a:ea typeface="华文细黑"/>
                          <a:cs typeface="Times New Roman"/>
                        </a:rPr>
                        <a:t>∈</a:t>
                      </a:r>
                      <a:r>
                        <a:rPr lang="en-US" sz="2800" i="1" kern="100" dirty="0" err="1">
                          <a:effectLst/>
                          <a:latin typeface="Times New Roman"/>
                          <a:ea typeface="华文细黑"/>
                          <a:cs typeface="Courier New"/>
                        </a:rPr>
                        <a:t>l</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1000"/>
                        </a:lnSpc>
                        <a:spcAft>
                          <a:spcPts val="0"/>
                        </a:spcAft>
                        <a:tabLst>
                          <a:tab pos="2070735" algn="l"/>
                        </a:tabLst>
                      </a:pPr>
                      <a:r>
                        <a:rPr lang="zh-CN" sz="2800" kern="100" dirty="0">
                          <a:effectLst/>
                          <a:latin typeface="Times New Roman"/>
                          <a:ea typeface="华文细黑"/>
                          <a:cs typeface="Times New Roman"/>
                        </a:rPr>
                        <a:t>一是判断两个平面相交的依据；二是证明点共线问题的依据；三是证明线共点问题的依据</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43368" name="图片 18" descr="说明: RJ2-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42048" y="1125539"/>
            <a:ext cx="2312565" cy="1251900"/>
          </a:xfrm>
          <a:prstGeom prst="rect">
            <a:avLst/>
          </a:prstGeom>
          <a:noFill/>
          <a:extLst>
            <a:ext uri="{909E8E84-426E-40DD-AFC4-6F175D3DCCD1}">
              <a14:hiddenFill xmlns:a14="http://schemas.microsoft.com/office/drawing/2010/main">
                <a:solidFill>
                  <a:srgbClr val="FFFFFF"/>
                </a:solidFill>
              </a14:hiddenFill>
            </a:ext>
          </a:extLst>
        </p:spPr>
      </p:pic>
      <p:pic>
        <p:nvPicPr>
          <p:cNvPr id="143367" name="图片 17" descr="说明: RJ2-4"/>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63988" y="3943375"/>
            <a:ext cx="1637134" cy="17001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1414686" y="2095436"/>
            <a:ext cx="1256581" cy="523220"/>
          </a:xfrm>
          <a:prstGeom prst="rect">
            <a:avLst/>
          </a:prstGeom>
        </p:spPr>
        <p:txBody>
          <a:bodyPr wrap="square">
            <a:spAutoFit/>
          </a:bodyPr>
          <a:lstStyle/>
          <a:p>
            <a:pPr lvl="0"/>
            <a:r>
              <a:rPr lang="zh-CN" altLang="en-US" sz="2800" kern="100" dirty="0" smtClean="0">
                <a:solidFill>
                  <a:srgbClr val="C00000"/>
                </a:solidFill>
                <a:latin typeface="Times New Roman"/>
                <a:ea typeface="华文细黑"/>
                <a:cs typeface="Times New Roman"/>
              </a:rPr>
              <a:t>只有</a:t>
            </a:r>
            <a:endParaRPr lang="zh-CN" altLang="en-US" dirty="0">
              <a:solidFill>
                <a:srgbClr val="C00000"/>
              </a:solidFill>
            </a:endParaRPr>
          </a:p>
        </p:txBody>
      </p:sp>
      <p:sp>
        <p:nvSpPr>
          <p:cNvPr id="7" name="矩形 6"/>
          <p:cNvSpPr/>
          <p:nvPr/>
        </p:nvSpPr>
        <p:spPr>
          <a:xfrm>
            <a:off x="1414686" y="5705361"/>
            <a:ext cx="2778492" cy="523220"/>
          </a:xfrm>
          <a:prstGeom prst="rect">
            <a:avLst/>
          </a:prstGeom>
        </p:spPr>
        <p:txBody>
          <a:bodyPr wrap="square">
            <a:spAutoFit/>
          </a:bodyPr>
          <a:lstStyle/>
          <a:p>
            <a:r>
              <a:rPr lang="zh-CN" altLang="en-US" sz="2800" kern="100" dirty="0" smtClean="0">
                <a:solidFill>
                  <a:srgbClr val="C00000"/>
                </a:solidFill>
                <a:latin typeface="Times New Roman"/>
                <a:ea typeface="华文细黑"/>
                <a:cs typeface="Times New Roman"/>
              </a:rPr>
              <a:t>该</a:t>
            </a:r>
            <a:r>
              <a:rPr lang="zh-CN" altLang="en-US" sz="2800" kern="100" dirty="0">
                <a:solidFill>
                  <a:srgbClr val="C00000"/>
                </a:solidFill>
                <a:latin typeface="Times New Roman"/>
                <a:ea typeface="华文细黑"/>
                <a:cs typeface="Times New Roman"/>
              </a:rPr>
              <a:t>点的公共直线</a:t>
            </a:r>
            <a:endParaRPr lang="zh-CN" altLang="en-US" dirty="0">
              <a:solidFill>
                <a:srgbClr val="C00000"/>
              </a:solidFill>
            </a:endParaRPr>
          </a:p>
        </p:txBody>
      </p:sp>
      <p:sp>
        <p:nvSpPr>
          <p:cNvPr id="8" name="矩形 7"/>
          <p:cNvSpPr/>
          <p:nvPr/>
        </p:nvSpPr>
        <p:spPr>
          <a:xfrm>
            <a:off x="3171453" y="1495103"/>
            <a:ext cx="902811" cy="523220"/>
          </a:xfrm>
          <a:prstGeom prst="rect">
            <a:avLst/>
          </a:prstGeom>
        </p:spPr>
        <p:txBody>
          <a:bodyPr wrap="none">
            <a:spAutoFit/>
          </a:bodyPr>
          <a:lstStyle/>
          <a:p>
            <a:pPr lvl="0"/>
            <a:r>
              <a:rPr lang="zh-CN" altLang="en-US" sz="2800" kern="100" dirty="0">
                <a:solidFill>
                  <a:srgbClr val="C00000"/>
                </a:solidFill>
                <a:latin typeface="Times New Roman"/>
                <a:ea typeface="华文细黑"/>
                <a:cs typeface="Times New Roman"/>
              </a:rPr>
              <a:t>有且</a:t>
            </a:r>
          </a:p>
        </p:txBody>
      </p:sp>
      <p:sp>
        <p:nvSpPr>
          <p:cNvPr id="9" name="矩形 8"/>
          <p:cNvSpPr/>
          <p:nvPr/>
        </p:nvSpPr>
        <p:spPr>
          <a:xfrm>
            <a:off x="3535243" y="5119772"/>
            <a:ext cx="54373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过</a:t>
            </a:r>
            <a:endParaRPr lang="zh-CN" altLang="en-US" dirty="0"/>
          </a:p>
        </p:txBody>
      </p:sp>
    </p:spTree>
    <p:extLst>
      <p:ext uri="{BB962C8B-B14F-4D97-AF65-F5344CB8AC3E}">
        <p14:creationId xmlns:p14="http://schemas.microsoft.com/office/powerpoint/2010/main" val="18281019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8"/>
                                        </p:tgtEl>
                                      </p:cBhvr>
                                    </p:animEffect>
                                    <p:set>
                                      <p:cBhvr>
                                        <p:cTn id="26" dur="1" fill="hold">
                                          <p:stCondLst>
                                            <p:cond delay="499"/>
                                          </p:stCondLst>
                                        </p:cTn>
                                        <p:tgtEl>
                                          <p:spTgt spid="8"/>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6" grpId="0"/>
      <p:bldP spid="6" grpId="1"/>
      <p:bldP spid="7" grpId="0"/>
      <p:bldP spid="7" grpId="1"/>
      <p:bldP spid="8" grpId="0"/>
      <p:bldP spid="8" grpId="1"/>
      <p:bldP spid="9" grpId="0"/>
      <p:bldP spid="9"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3531</TotalTime>
  <Words>1417</Words>
  <Application>Microsoft Office PowerPoint</Application>
  <PresentationFormat>自定义</PresentationFormat>
  <Paragraphs>265</Paragraphs>
  <Slides>34</Slides>
  <Notes>0</Notes>
  <HiddenSlides>9</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2495</cp:revision>
  <dcterms:created xsi:type="dcterms:W3CDTF">2014-10-15T07:25:01Z</dcterms:created>
  <dcterms:modified xsi:type="dcterms:W3CDTF">2016-07-21T06:41:24Z</dcterms:modified>
</cp:coreProperties>
</file>