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450" r:id="rId2"/>
    <p:sldId id="418" r:id="rId3"/>
    <p:sldId id="257" r:id="rId4"/>
    <p:sldId id="258" r:id="rId5"/>
    <p:sldId id="569" r:id="rId6"/>
    <p:sldId id="278" r:id="rId7"/>
    <p:sldId id="570" r:id="rId8"/>
    <p:sldId id="457" r:id="rId9"/>
    <p:sldId id="459" r:id="rId10"/>
    <p:sldId id="571" r:id="rId11"/>
    <p:sldId id="572" r:id="rId12"/>
    <p:sldId id="461" r:id="rId13"/>
    <p:sldId id="462" r:id="rId14"/>
    <p:sldId id="573" r:id="rId15"/>
    <p:sldId id="574" r:id="rId16"/>
    <p:sldId id="575" r:id="rId17"/>
    <p:sldId id="576" r:id="rId18"/>
    <p:sldId id="577" r:id="rId19"/>
    <p:sldId id="578" r:id="rId20"/>
    <p:sldId id="579" r:id="rId21"/>
    <p:sldId id="565" r:id="rId22"/>
    <p:sldId id="566" r:id="rId23"/>
    <p:sldId id="580" r:id="rId24"/>
    <p:sldId id="567" r:id="rId25"/>
    <p:sldId id="361" r:id="rId26"/>
    <p:sldId id="424" r:id="rId27"/>
    <p:sldId id="447" r:id="rId28"/>
    <p:sldId id="448" r:id="rId29"/>
    <p:sldId id="581" r:id="rId30"/>
    <p:sldId id="423" r:id="rId31"/>
    <p:sldId id="475" r:id="rId32"/>
    <p:sldId id="451" r:id="rId33"/>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9883"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E15E25-E6A3-4D15-BF14-2B1A548C6EE1}" type="datetimeFigureOut">
              <a:rPr lang="zh-CN" altLang="en-US" smtClean="0"/>
              <a:t>2016/7/21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9096F6-8956-4292-9F5A-6240D523827A}" type="slidenum">
              <a:rPr lang="zh-CN" altLang="en-US" smtClean="0"/>
              <a:t>‹#›</a:t>
            </a:fld>
            <a:endParaRPr lang="zh-CN" altLang="en-US"/>
          </a:p>
        </p:txBody>
      </p:sp>
    </p:spTree>
    <p:extLst>
      <p:ext uri="{BB962C8B-B14F-4D97-AF65-F5344CB8AC3E}">
        <p14:creationId xmlns:p14="http://schemas.microsoft.com/office/powerpoint/2010/main" val="2394480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9096F6-8956-4292-9F5A-6240D523827A}" type="slidenum">
              <a:rPr lang="zh-CN" altLang="en-US" smtClean="0"/>
              <a:t>24</a:t>
            </a:fld>
            <a:endParaRPr lang="zh-CN" altLang="en-US"/>
          </a:p>
        </p:txBody>
      </p:sp>
    </p:spTree>
    <p:extLst>
      <p:ext uri="{BB962C8B-B14F-4D97-AF65-F5344CB8AC3E}">
        <p14:creationId xmlns:p14="http://schemas.microsoft.com/office/powerpoint/2010/main" val="2462445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77.TIF" TargetMode="Externa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3.bin"/><Relationship Id="rId7" Type="http://schemas.openxmlformats.org/officeDocument/2006/relationships/package" Target="../embeddings/Microsoft_Word___4.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12.emf"/><Relationship Id="rId5" Type="http://schemas.openxmlformats.org/officeDocument/2006/relationships/image" Target="../media/image10.emf"/><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7.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2-78.TIF"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4.emf"/><Relationship Id="rId5" Type="http://schemas.openxmlformats.org/officeDocument/2006/relationships/package" Target="../embeddings/Microsoft_Word___6.docx"/><Relationship Id="rId4"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1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image" Target="../media/image16.emf"/><Relationship Id="rId4" Type="http://schemas.openxmlformats.org/officeDocument/2006/relationships/package" Target="../embeddings/Microsoft_Word___7.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8" Type="http://schemas.openxmlformats.org/officeDocument/2006/relationships/image" Target="file:///F:\2016&#36213;&#29770;\&#21516;&#27493;\&#25968;&#23398;\&#21019;&#26032;%20&#20154;A&#24517;&#20462;2\word\RJ2-82.TIF" TargetMode="External"/><Relationship Id="rId3" Type="http://schemas.openxmlformats.org/officeDocument/2006/relationships/slide" Target="slide26.xml"/><Relationship Id="rId7" Type="http://schemas.openxmlformats.org/officeDocument/2006/relationships/image" Target="../media/image19.png"/><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73.TIF"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73.TIF"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74.TIF" TargetMode="Externa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75.TIF"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046336" y="1773610"/>
            <a:ext cx="5596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a:solidFill>
                  <a:srgbClr val="F79646">
                    <a:lumMod val="75000"/>
                  </a:srgbClr>
                </a:solidFill>
                <a:latin typeface="Times New Roman" pitchFamily="18" charset="0"/>
                <a:ea typeface="微软雅黑" pitchFamily="34" charset="-122"/>
                <a:cs typeface="Times New Roman" pitchFamily="18" charset="0"/>
              </a:rPr>
              <a:t>第二章　</a:t>
            </a:r>
            <a:r>
              <a:rPr lang="en-US" altLang="zh-CN" sz="1600" i="1" dirty="0">
                <a:solidFill>
                  <a:srgbClr val="F79646">
                    <a:lumMod val="75000"/>
                  </a:srgbClr>
                </a:solidFill>
                <a:latin typeface="Times New Roman" pitchFamily="18" charset="0"/>
                <a:ea typeface="微软雅黑" pitchFamily="34" charset="-122"/>
                <a:cs typeface="Times New Roman" pitchFamily="18" charset="0"/>
              </a:rPr>
              <a:t>§</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2.2</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直线</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平面平行的判定及其性质</a:t>
            </a:r>
            <a:endParaRPr lang="zh-CN" altLang="en-US" sz="1600" i="1" dirty="0">
              <a:solidFill>
                <a:srgbClr val="F79646">
                  <a:lumMod val="75000"/>
                </a:srgbClr>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045121" y="2178775"/>
            <a:ext cx="10892258" cy="2622256"/>
          </a:xfrm>
          <a:prstGeom prst="rect">
            <a:avLst/>
          </a:prstGeom>
          <a:noFill/>
        </p:spPr>
        <p:txBody>
          <a:bodyPr wrap="square" rtlCol="0">
            <a:spAutoFit/>
          </a:bodyPr>
          <a:lstStyle/>
          <a:p>
            <a:pPr>
              <a:lnSpc>
                <a:spcPct val="137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2.2.1</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直线与平面平行的判定</a:t>
            </a:r>
          </a:p>
          <a:p>
            <a:pPr>
              <a:lnSpc>
                <a:spcPct val="137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2.2.2</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平面与平面平行的判定</a:t>
            </a:r>
          </a:p>
        </p:txBody>
      </p:sp>
      <p:pic>
        <p:nvPicPr>
          <p:cNvPr id="6" name="Picture 3" descr="C:\Users\Administrator\Desktop\创新图片\数学创新 2-1\2771897_1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9542" y="5426606"/>
            <a:ext cx="3067771" cy="142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82191" y="35893"/>
            <a:ext cx="11412000" cy="65325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由棱柱性质知，</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GBK_S"/>
                <a:cs typeface="Times New Roman"/>
              </a:rPr>
              <a:t>綊</a:t>
            </a:r>
            <a:r>
              <a:rPr lang="en-US" altLang="zh-CN" sz="2800" i="1" kern="100" dirty="0">
                <a:latin typeface="Times New Roman"/>
                <a:ea typeface="华文细黑"/>
                <a:cs typeface="Courier New"/>
              </a:rPr>
              <a:t>DB</a:t>
            </a:r>
            <a:r>
              <a:rPr lang="zh-CN" altLang="zh-CN" sz="2800" kern="100" dirty="0">
                <a:latin typeface="Times New Roman"/>
                <a:ea typeface="华文细黑"/>
                <a:cs typeface="Times New Roman"/>
              </a:rPr>
              <a:t>，则四边形</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DBE</a:t>
            </a:r>
            <a:r>
              <a:rPr lang="zh-CN" altLang="zh-CN" sz="2800" kern="100" dirty="0">
                <a:latin typeface="Times New Roman"/>
                <a:ea typeface="华文细黑"/>
                <a:cs typeface="Times New Roman"/>
              </a:rPr>
              <a:t>为平行四边形，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因此</a:t>
            </a:r>
            <a:r>
              <a:rPr lang="en-US" altLang="zh-CN" sz="2800" i="1" kern="100" dirty="0" err="1">
                <a:latin typeface="Times New Roman"/>
                <a:ea typeface="华文细黑"/>
                <a:cs typeface="Courier New"/>
              </a:rPr>
              <a:t>EB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EB</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EB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DE</a:t>
            </a:r>
            <a:r>
              <a:rPr lang="zh-CN" altLang="zh-CN" sz="2800" kern="100" dirty="0">
                <a:latin typeface="Times New Roman"/>
                <a:ea typeface="华文细黑"/>
                <a:cs typeface="Times New Roman"/>
              </a:rPr>
              <a:t>，同理，</a:t>
            </a:r>
            <a:r>
              <a:rPr lang="en-US" altLang="zh-CN" sz="2800" i="1" kern="100" dirty="0" err="1">
                <a:latin typeface="Times New Roman"/>
                <a:ea typeface="华文细黑"/>
                <a:cs typeface="Courier New"/>
              </a:rPr>
              <a:t>EB</a:t>
            </a:r>
            <a:r>
              <a:rPr lang="en-US" altLang="zh-CN" sz="2800" kern="100" baseline="-25000" dirty="0" err="1">
                <a:latin typeface="Times New Roman"/>
                <a:ea typeface="华文细黑"/>
                <a:cs typeface="Courier New"/>
              </a:rPr>
              <a:t>1</a:t>
            </a:r>
            <a:r>
              <a:rPr lang="zh-CN" altLang="zh-CN" sz="2800" kern="100" dirty="0">
                <a:latin typeface="Times New Roman"/>
                <a:ea typeface="GBK_S"/>
                <a:cs typeface="Times New Roman"/>
              </a:rPr>
              <a:t>綊</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所以四边形</a:t>
            </a:r>
            <a:r>
              <a:rPr lang="en-US" altLang="zh-CN" sz="2800" i="1" kern="100" dirty="0" err="1">
                <a:latin typeface="Times New Roman"/>
                <a:ea typeface="华文细黑"/>
                <a:cs typeface="Courier New"/>
              </a:rPr>
              <a:t>EDBB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为平行四边形，则</a:t>
            </a:r>
            <a:r>
              <a:rPr lang="en-US" altLang="zh-CN" sz="2800" i="1" kern="100" dirty="0">
                <a:latin typeface="Times New Roman"/>
                <a:ea typeface="华文细黑"/>
                <a:cs typeface="Courier New"/>
              </a:rPr>
              <a:t>ED</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圆角矩形 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12" name="图片 11" descr="F:\2016赵瑊\同步\数学\创新 人A必修2\word\RJ2-76.TIF"/>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97786" y="2800772"/>
            <a:ext cx="3396405" cy="3626952"/>
          </a:xfrm>
          <a:prstGeom prst="rect">
            <a:avLst/>
          </a:prstGeom>
          <a:noFill/>
          <a:ln>
            <a:noFill/>
          </a:ln>
        </p:spPr>
      </p:pic>
    </p:spTree>
    <p:extLst>
      <p:ext uri="{BB962C8B-B14F-4D97-AF65-F5344CB8AC3E}">
        <p14:creationId xmlns:p14="http://schemas.microsoft.com/office/powerpoint/2010/main" val="3542409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750"/>
                                        <p:tgtEl>
                                          <p:spTgt spid="6">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blinds(horizontal)">
                                      <p:cBhvr>
                                        <p:cTn id="35" dur="750"/>
                                        <p:tgtEl>
                                          <p:spTgt spid="6">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blinds(horizontal)">
                                      <p:cBhvr>
                                        <p:cTn id="39" dur="750"/>
                                        <p:tgtEl>
                                          <p:spTgt spid="6">
                                            <p:txEl>
                                              <p:pRg st="8" end="8"/>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750"/>
                                        <p:tgtEl>
                                          <p:spTgt spid="12"/>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6">
                                            <p:txEl>
                                              <p:pRg st="9" end="9"/>
                                            </p:txEl>
                                          </p:spTgt>
                                        </p:tgtEl>
                                        <p:attrNameLst>
                                          <p:attrName>style.visibility</p:attrName>
                                        </p:attrNameLst>
                                      </p:cBhvr>
                                      <p:to>
                                        <p:strVal val="visible"/>
                                      </p:to>
                                    </p:set>
                                    <p:animEffect transition="in" filter="blinds(horizontal)">
                                      <p:cBhvr>
                                        <p:cTn id="46" dur="75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82191" y="11742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棱柱的性质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ED</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，则四边形</a:t>
            </a:r>
            <a:r>
              <a:rPr lang="en-US" altLang="zh-CN" sz="2800" i="1" kern="100" dirty="0" err="1">
                <a:latin typeface="Times New Roman"/>
                <a:ea typeface="华文细黑"/>
                <a:cs typeface="Courier New"/>
              </a:rPr>
              <a:t>EDAA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为平行四边形，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AD</a:t>
            </a: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宋体"/>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EB</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，所以平面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圆角矩形 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1619846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75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457003"/>
            <a:ext cx="12190413" cy="385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16099" y="1681713"/>
            <a:ext cx="11342068"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要证明两平面平行，只需在其中一个平面内找到两条相交直线平行于另一个平面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判定两个平面平行与判定线面平行一样，应遵循先找后作的原则，即先在一个面内找到两条与另一个平面平行的相交直线，若找不到再作辅助线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已知</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是棱长为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的正方体，点</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在</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上，点</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在</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上，点</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在</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上，且</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求证：</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四点共面；</a:t>
            </a:r>
            <a:endParaRPr lang="zh-CN" altLang="zh-CN" sz="2800" kern="100" dirty="0">
              <a:effectLst/>
              <a:latin typeface="宋体"/>
              <a:cs typeface="Courier New"/>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82191" y="117426"/>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EBG</a:t>
            </a:r>
            <a:r>
              <a:rPr lang="zh-CN" altLang="zh-CN" sz="2800" kern="100" dirty="0">
                <a:latin typeface="Times New Roman"/>
                <a:ea typeface="华文细黑"/>
                <a:cs typeface="Times New Roman"/>
              </a:rPr>
              <a:t>是平行四边形，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FG</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是平行四边形，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FG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GFD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是平行四边形，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四点共面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5" name="图片 4" descr="F:\2016赵瑊\同步\数学\创新 人A必修2\word\RJ2-77.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7426777" y="1557586"/>
            <a:ext cx="4367414" cy="4176464"/>
          </a:xfrm>
          <a:prstGeom prst="rect">
            <a:avLst/>
          </a:prstGeom>
          <a:noFill/>
          <a:ln>
            <a:noFill/>
          </a:ln>
        </p:spPr>
      </p:pic>
    </p:spTree>
    <p:extLst>
      <p:ext uri="{BB962C8B-B14F-4D97-AF65-F5344CB8AC3E}">
        <p14:creationId xmlns:p14="http://schemas.microsoft.com/office/powerpoint/2010/main" val="1975711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750"/>
                                        <p:tgtEl>
                                          <p:spTgt spid="5"/>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blinds(horizontal)">
                                      <p:cBhvr>
                                        <p:cTn id="26" dur="750"/>
                                        <p:tgtEl>
                                          <p:spTgt spid="9">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blinds(horizontal)">
                                      <p:cBhvr>
                                        <p:cTn id="30" dur="750"/>
                                        <p:tgtEl>
                                          <p:spTgt spid="9">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9">
                                            <p:txEl>
                                              <p:pRg st="6" end="6"/>
                                            </p:txEl>
                                          </p:spTgt>
                                        </p:tgtEl>
                                        <p:attrNameLst>
                                          <p:attrName>style.visibility</p:attrName>
                                        </p:attrNameLst>
                                      </p:cBhvr>
                                      <p:to>
                                        <p:strVal val="visible"/>
                                      </p:to>
                                    </p:set>
                                    <p:animEffect transition="in" filter="blinds(horizontal)">
                                      <p:cBhvr>
                                        <p:cTn id="34" dur="750"/>
                                        <p:tgtEl>
                                          <p:spTgt spid="9">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9">
                                            <p:txEl>
                                              <p:pRg st="7" end="7"/>
                                            </p:txEl>
                                          </p:spTgt>
                                        </p:tgtEl>
                                        <p:attrNameLst>
                                          <p:attrName>style.visibility</p:attrName>
                                        </p:attrNameLst>
                                      </p:cBhvr>
                                      <p:to>
                                        <p:strVal val="visible"/>
                                      </p:to>
                                    </p:set>
                                    <p:animEffect transition="in" filter="blinds(horizontal)">
                                      <p:cBhvr>
                                        <p:cTn id="38" dur="750"/>
                                        <p:tgtEl>
                                          <p:spTgt spid="9">
                                            <p:txEl>
                                              <p:pRg st="7" end="7"/>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9">
                                            <p:txEl>
                                              <p:pRg st="8" end="8"/>
                                            </p:txEl>
                                          </p:spTgt>
                                        </p:tgtEl>
                                        <p:attrNameLst>
                                          <p:attrName>style.visibility</p:attrName>
                                        </p:attrNameLst>
                                      </p:cBhvr>
                                      <p:to>
                                        <p:strVal val="visible"/>
                                      </p:to>
                                    </p:set>
                                    <p:animEffect transition="in" filter="blinds(horizontal)">
                                      <p:cBhvr>
                                        <p:cTn id="42" dur="75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GH</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BED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88879199"/>
              </p:ext>
            </p:extLst>
          </p:nvPr>
        </p:nvGraphicFramePr>
        <p:xfrm>
          <a:off x="507157" y="918643"/>
          <a:ext cx="9429750" cy="885825"/>
        </p:xfrm>
        <a:graphic>
          <a:graphicData uri="http://schemas.openxmlformats.org/presentationml/2006/ole">
            <mc:AlternateContent xmlns:mc="http://schemas.openxmlformats.org/markup-compatibility/2006">
              <mc:Choice xmlns:v="urn:schemas-microsoft-com:vml" Requires="v">
                <p:oleObj spid="_x0000_s3353" name="文档" r:id="rId4" imgW="9434554" imgH="885400" progId="Word.Document.12">
                  <p:embed/>
                </p:oleObj>
              </mc:Choice>
              <mc:Fallback>
                <p:oleObj name="文档" r:id="rId4" imgW="9434554" imgH="885400" progId="Word.Document.12">
                  <p:embed/>
                  <p:pic>
                    <p:nvPicPr>
                      <p:cNvPr id="0" name="对象 1"/>
                      <p:cNvPicPr>
                        <a:picLocks noChangeAspect="1" noChangeArrowheads="1"/>
                      </p:cNvPicPr>
                      <p:nvPr/>
                    </p:nvPicPr>
                    <p:blipFill>
                      <a:blip r:embed="rId5"/>
                      <a:srcRect/>
                      <a:stretch>
                        <a:fillRect/>
                      </a:stretch>
                    </p:blipFill>
                    <p:spPr bwMode="auto">
                      <a:xfrm>
                        <a:off x="507157" y="918643"/>
                        <a:ext cx="94297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904176629"/>
              </p:ext>
            </p:extLst>
          </p:nvPr>
        </p:nvGraphicFramePr>
        <p:xfrm>
          <a:off x="507157" y="1854747"/>
          <a:ext cx="9429750" cy="885825"/>
        </p:xfrm>
        <a:graphic>
          <a:graphicData uri="http://schemas.openxmlformats.org/presentationml/2006/ole">
            <mc:AlternateContent xmlns:mc="http://schemas.openxmlformats.org/markup-compatibility/2006">
              <mc:Choice xmlns:v="urn:schemas-microsoft-com:vml" Requires="v">
                <p:oleObj spid="_x0000_s3354" name="文档" r:id="rId7" imgW="9434554" imgH="885760" progId="Word.Document.12">
                  <p:embed/>
                </p:oleObj>
              </mc:Choice>
              <mc:Fallback>
                <p:oleObj name="文档" r:id="rId7" imgW="9434554" imgH="885760" progId="Word.Document.12">
                  <p:embed/>
                  <p:pic>
                    <p:nvPicPr>
                      <p:cNvPr id="0" name=""/>
                      <p:cNvPicPr>
                        <a:picLocks noChangeAspect="1" noChangeArrowheads="1"/>
                      </p:cNvPicPr>
                      <p:nvPr/>
                    </p:nvPicPr>
                    <p:blipFill>
                      <a:blip r:embed="rId8"/>
                      <a:srcRect/>
                      <a:stretch>
                        <a:fillRect/>
                      </a:stretch>
                    </p:blipFill>
                    <p:spPr bwMode="auto">
                      <a:xfrm>
                        <a:off x="507157" y="1854747"/>
                        <a:ext cx="94297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454004530"/>
              </p:ext>
            </p:extLst>
          </p:nvPr>
        </p:nvGraphicFramePr>
        <p:xfrm>
          <a:off x="507157" y="2831605"/>
          <a:ext cx="9429750" cy="885825"/>
        </p:xfrm>
        <a:graphic>
          <a:graphicData uri="http://schemas.openxmlformats.org/presentationml/2006/ole">
            <mc:AlternateContent xmlns:mc="http://schemas.openxmlformats.org/markup-compatibility/2006">
              <mc:Choice xmlns:v="urn:schemas-microsoft-com:vml" Requires="v">
                <p:oleObj spid="_x0000_s3355" name="文档" r:id="rId10" imgW="9434554" imgH="885760" progId="Word.Document.12">
                  <p:embed/>
                </p:oleObj>
              </mc:Choice>
              <mc:Fallback>
                <p:oleObj name="文档" r:id="rId10" imgW="9434554" imgH="885760" progId="Word.Document.12">
                  <p:embed/>
                  <p:pic>
                    <p:nvPicPr>
                      <p:cNvPr id="0" name=""/>
                      <p:cNvPicPr>
                        <a:picLocks noChangeAspect="1" noChangeArrowheads="1"/>
                      </p:cNvPicPr>
                      <p:nvPr/>
                    </p:nvPicPr>
                    <p:blipFill>
                      <a:blip r:embed="rId11"/>
                      <a:srcRect/>
                      <a:stretch>
                        <a:fillRect/>
                      </a:stretch>
                    </p:blipFill>
                    <p:spPr bwMode="auto">
                      <a:xfrm>
                        <a:off x="507157" y="2831605"/>
                        <a:ext cx="94297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3654947"/>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HG</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CBF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CFB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FBG</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HG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FB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BE</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HG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GH</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BED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144908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linds(horizontal)">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blinds(horizontal)">
                                      <p:cBhvr>
                                        <p:cTn id="27" dur="500"/>
                                        <p:tgtEl>
                                          <p:spTgt spid="11">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blinds(horizontal)">
                                      <p:cBhvr>
                                        <p:cTn id="32" dur="500"/>
                                        <p:tgtEl>
                                          <p:spTgt spid="11">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blinds(horizontal)">
                                      <p:cBhvr>
                                        <p:cTn id="37" dur="500"/>
                                        <p:tgtEl>
                                          <p:spTgt spid="11">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11">
                                            <p:txEl>
                                              <p:pRg st="0" end="0"/>
                                            </p:txEl>
                                          </p:spTgt>
                                        </p:tgtEl>
                                      </p:cBhvr>
                                    </p:animEffect>
                                    <p:set>
                                      <p:cBhvr>
                                        <p:cTn id="51" dur="1" fill="hold">
                                          <p:stCondLst>
                                            <p:cond delay="499"/>
                                          </p:stCondLst>
                                        </p:cTn>
                                        <p:tgtEl>
                                          <p:spTgt spid="11">
                                            <p:txEl>
                                              <p:pRg st="0" end="0"/>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11">
                                            <p:txEl>
                                              <p:pRg st="1" end="1"/>
                                            </p:txEl>
                                          </p:spTgt>
                                        </p:tgtEl>
                                      </p:cBhvr>
                                    </p:animEffect>
                                    <p:set>
                                      <p:cBhvr>
                                        <p:cTn id="54" dur="1" fill="hold">
                                          <p:stCondLst>
                                            <p:cond delay="499"/>
                                          </p:stCondLst>
                                        </p:cTn>
                                        <p:tgtEl>
                                          <p:spTgt spid="11">
                                            <p:txEl>
                                              <p:pRg st="1" end="1"/>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11">
                                            <p:txEl>
                                              <p:pRg st="2" end="2"/>
                                            </p:txEl>
                                          </p:spTgt>
                                        </p:tgtEl>
                                      </p:cBhvr>
                                    </p:animEffect>
                                    <p:set>
                                      <p:cBhvr>
                                        <p:cTn id="57" dur="1" fill="hold">
                                          <p:stCondLst>
                                            <p:cond delay="499"/>
                                          </p:stCondLst>
                                        </p:cTn>
                                        <p:tgtEl>
                                          <p:spTgt spid="11">
                                            <p:txEl>
                                              <p:pRg st="2" end="2"/>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11">
                                            <p:txEl>
                                              <p:pRg st="3" end="3"/>
                                            </p:txEl>
                                          </p:spTgt>
                                        </p:tgtEl>
                                      </p:cBhvr>
                                    </p:animEffect>
                                    <p:set>
                                      <p:cBhvr>
                                        <p:cTn id="60"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26368"/>
            <a:ext cx="11412000" cy="241647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题型三　线面平行、面面平行判定定理的综合应用</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在正方体</a:t>
            </a:r>
            <a:r>
              <a:rPr lang="en-US" altLang="zh-CN" sz="2800" i="1" kern="100" spc="-100" dirty="0" err="1">
                <a:latin typeface="Times New Roman"/>
                <a:ea typeface="华文细黑"/>
                <a:cs typeface="Courier New"/>
              </a:rPr>
              <a:t>ABCD</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A</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B</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C</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D</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中，</a:t>
            </a:r>
            <a:r>
              <a:rPr lang="en-US" altLang="zh-CN" sz="2800" i="1" kern="100" spc="-100" dirty="0">
                <a:latin typeface="Times New Roman"/>
                <a:ea typeface="华文细黑"/>
                <a:cs typeface="Courier New"/>
              </a:rPr>
              <a:t>O</a:t>
            </a:r>
            <a:r>
              <a:rPr lang="zh-CN" altLang="zh-CN" sz="2800" kern="100" spc="-100" dirty="0">
                <a:latin typeface="Times New Roman"/>
                <a:ea typeface="华文细黑"/>
                <a:cs typeface="Times New Roman"/>
              </a:rPr>
              <a:t>为底面</a:t>
            </a:r>
            <a:r>
              <a:rPr lang="en-US" altLang="zh-CN" sz="2800" i="1" kern="100" spc="-100" dirty="0" err="1">
                <a:latin typeface="Times New Roman"/>
                <a:ea typeface="华文细黑"/>
                <a:cs typeface="Courier New"/>
              </a:rPr>
              <a:t>ABCD</a:t>
            </a:r>
            <a:r>
              <a:rPr lang="zh-CN" altLang="zh-CN" sz="2800" kern="100" spc="-100" dirty="0">
                <a:latin typeface="Times New Roman"/>
                <a:ea typeface="华文细黑"/>
                <a:cs typeface="Times New Roman"/>
              </a:rPr>
              <a:t>的中心，</a:t>
            </a:r>
            <a:r>
              <a:rPr lang="en-US" altLang="zh-CN" sz="2800" i="1" kern="100" spc="-100" dirty="0">
                <a:latin typeface="Times New Roman"/>
                <a:ea typeface="华文细黑"/>
                <a:cs typeface="Courier New"/>
              </a:rPr>
              <a:t>P</a:t>
            </a:r>
            <a:r>
              <a:rPr lang="zh-CN" altLang="zh-CN" sz="2800" kern="100" spc="-100" dirty="0">
                <a:latin typeface="Times New Roman"/>
                <a:ea typeface="华文细黑"/>
                <a:cs typeface="Times New Roman"/>
              </a:rPr>
              <a:t>是</a:t>
            </a:r>
            <a:r>
              <a:rPr lang="en-US" altLang="zh-CN" sz="2800" i="1" kern="100" spc="-100" dirty="0" err="1">
                <a:latin typeface="Times New Roman"/>
                <a:ea typeface="华文细黑"/>
                <a:cs typeface="Courier New"/>
              </a:rPr>
              <a:t>DD</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的中点，设</a:t>
            </a:r>
            <a:r>
              <a:rPr lang="en-US" altLang="zh-CN" sz="2800" i="1" kern="100" spc="-100" dirty="0">
                <a:latin typeface="Times New Roman"/>
                <a:ea typeface="华文细黑"/>
                <a:cs typeface="Courier New"/>
              </a:rPr>
              <a:t>Q</a:t>
            </a:r>
            <a:r>
              <a:rPr lang="zh-CN" altLang="zh-CN" sz="2800" kern="100" spc="-100" dirty="0">
                <a:latin typeface="Times New Roman"/>
                <a:ea typeface="华文细黑"/>
                <a:cs typeface="Times New Roman"/>
              </a:rPr>
              <a:t>是</a:t>
            </a:r>
            <a:r>
              <a:rPr lang="en-US" altLang="zh-CN" sz="2800" i="1" kern="100" spc="-100" dirty="0" err="1">
                <a:latin typeface="Times New Roman"/>
                <a:ea typeface="华文细黑"/>
                <a:cs typeface="Courier New"/>
              </a:rPr>
              <a:t>CC</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上的点</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问：当点</a:t>
            </a:r>
            <a:r>
              <a:rPr lang="en-US" altLang="zh-CN" sz="2800" i="1" kern="100" spc="-100" dirty="0">
                <a:latin typeface="Times New Roman"/>
                <a:ea typeface="华文细黑"/>
                <a:cs typeface="Courier New"/>
              </a:rPr>
              <a:t>Q</a:t>
            </a:r>
            <a:r>
              <a:rPr lang="zh-CN" altLang="zh-CN" sz="2800" kern="100" spc="-100" dirty="0">
                <a:latin typeface="Times New Roman"/>
                <a:ea typeface="华文细黑"/>
                <a:cs typeface="Times New Roman"/>
              </a:rPr>
              <a:t>在什么位置时，平面</a:t>
            </a:r>
            <a:r>
              <a:rPr lang="en-US" altLang="zh-CN" sz="2800" i="1" kern="100" spc="-100" dirty="0" err="1">
                <a:latin typeface="Times New Roman"/>
                <a:ea typeface="华文细黑"/>
                <a:cs typeface="Courier New"/>
              </a:rPr>
              <a:t>D</a:t>
            </a:r>
            <a:r>
              <a:rPr lang="en-US" altLang="zh-CN" sz="2800" kern="100" spc="-100" baseline="-25000" dirty="0" err="1">
                <a:latin typeface="Times New Roman"/>
                <a:ea typeface="华文细黑"/>
                <a:cs typeface="Courier New"/>
              </a:rPr>
              <a:t>1</a:t>
            </a:r>
            <a:r>
              <a:rPr lang="en-US" altLang="zh-CN" sz="2800" i="1" kern="100" spc="-100" dirty="0" err="1">
                <a:latin typeface="Times New Roman"/>
                <a:ea typeface="华文细黑"/>
                <a:cs typeface="Courier New"/>
              </a:rPr>
              <a:t>BQ</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平面</a:t>
            </a:r>
            <a:r>
              <a:rPr lang="en-US" altLang="zh-CN" sz="2800" i="1" kern="100" spc="-100" dirty="0" err="1">
                <a:latin typeface="Times New Roman"/>
                <a:ea typeface="华文细黑"/>
                <a:cs typeface="Courier New"/>
              </a:rPr>
              <a:t>PAO</a:t>
            </a:r>
            <a:r>
              <a:rPr lang="zh-CN" altLang="zh-CN" sz="2800" kern="100" spc="-100" dirty="0">
                <a:latin typeface="Times New Roman"/>
                <a:ea typeface="华文细黑"/>
                <a:cs typeface="Times New Roman"/>
              </a:rPr>
              <a:t>？</a:t>
            </a:r>
            <a:r>
              <a:rPr lang="zh-CN" altLang="zh-CN" sz="2800" kern="100" dirty="0">
                <a:latin typeface="Times New Roman"/>
                <a:ea typeface="华文细黑"/>
                <a:cs typeface="Times New Roman"/>
              </a:rPr>
              <a:t>请说明理由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382191" y="2349202"/>
            <a:ext cx="11412000" cy="418734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为</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的中点时，平面</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PAO</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理由如下：</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PQ</a:t>
            </a:r>
            <a:r>
              <a:rPr lang="en-US" altLang="zh-CN" sz="2800" kern="100" dirty="0" err="1">
                <a:latin typeface="Times New Roman"/>
                <a:ea typeface="华文细黑"/>
                <a:cs typeface="Courier New"/>
              </a:rPr>
              <a: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a:t>
            </a:r>
            <a:r>
              <a:rPr lang="zh-CN" altLang="zh-CN" sz="2800" kern="100" dirty="0">
                <a:latin typeface="Times New Roman"/>
                <a:ea typeface="华文细黑"/>
                <a:cs typeface="Times New Roman"/>
              </a:rPr>
              <a:t>为</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为</a:t>
            </a:r>
            <a:r>
              <a:rPr lang="en-US" altLang="zh-CN" sz="2800" i="1" kern="100" dirty="0" err="1">
                <a:latin typeface="Times New Roman"/>
                <a:ea typeface="华文细黑"/>
                <a:cs typeface="Courier New"/>
              </a:rPr>
              <a:t>DD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ABQP</a:t>
            </a:r>
            <a:r>
              <a:rPr lang="zh-CN" altLang="zh-CN" sz="2800" kern="100" dirty="0">
                <a:latin typeface="Times New Roman"/>
                <a:ea typeface="华文细黑"/>
                <a:cs typeface="Times New Roman"/>
              </a:rPr>
              <a:t>是平行四边形，</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QB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DB</a:t>
            </a:r>
            <a:r>
              <a:rPr lang="zh-CN" altLang="zh-CN" sz="2800" kern="100" dirty="0">
                <a:latin typeface="Times New Roman"/>
                <a:ea typeface="华文细黑"/>
                <a:cs typeface="Times New Roman"/>
              </a:rPr>
              <a:t>的中点，</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PO</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QB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PAO</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15" name="图片 14" descr="F:\2016赵瑊\同步\数学\创新 人A必修2\word\RJ2-78.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8111430" y="3016796"/>
            <a:ext cx="3682761" cy="3535057"/>
          </a:xfrm>
          <a:prstGeom prst="rect">
            <a:avLst/>
          </a:prstGeom>
          <a:noFill/>
          <a:ln>
            <a:noFill/>
          </a:ln>
        </p:spPr>
      </p:pic>
    </p:spTree>
    <p:extLst>
      <p:ext uri="{BB962C8B-B14F-4D97-AF65-F5344CB8AC3E}">
        <p14:creationId xmlns:p14="http://schemas.microsoft.com/office/powerpoint/2010/main" val="941305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
                                            <p:txEl>
                                              <p:pRg st="2" end="2"/>
                                            </p:txEl>
                                          </p:spTgt>
                                        </p:tgtEl>
                                        <p:attrNameLst>
                                          <p:attrName>style.visibility</p:attrName>
                                        </p:attrNameLst>
                                      </p:cBhvr>
                                      <p:to>
                                        <p:strVal val="visible"/>
                                      </p:to>
                                    </p:set>
                                    <p:animEffect transition="in" filter="blinds(horizontal)">
                                      <p:cBhvr>
                                        <p:cTn id="20" dur="500"/>
                                        <p:tgtEl>
                                          <p:spTgt spid="11">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
                                            <p:txEl>
                                              <p:pRg st="3" end="3"/>
                                            </p:txEl>
                                          </p:spTgt>
                                        </p:tgtEl>
                                        <p:attrNameLst>
                                          <p:attrName>style.visibility</p:attrName>
                                        </p:attrNameLst>
                                      </p:cBhvr>
                                      <p:to>
                                        <p:strVal val="visible"/>
                                      </p:to>
                                    </p:set>
                                    <p:animEffect transition="in" filter="blinds(horizontal)">
                                      <p:cBhvr>
                                        <p:cTn id="25" dur="500"/>
                                        <p:tgtEl>
                                          <p:spTgt spid="11">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xEl>
                                              <p:pRg st="4" end="4"/>
                                            </p:txEl>
                                          </p:spTgt>
                                        </p:tgtEl>
                                        <p:attrNameLst>
                                          <p:attrName>style.visibility</p:attrName>
                                        </p:attrNameLst>
                                      </p:cBhvr>
                                      <p:to>
                                        <p:strVal val="visible"/>
                                      </p:to>
                                    </p:set>
                                    <p:animEffect transition="in" filter="blinds(horizontal)">
                                      <p:cBhvr>
                                        <p:cTn id="30" dur="500"/>
                                        <p:tgtEl>
                                          <p:spTgt spid="11">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1">
                                            <p:txEl>
                                              <p:pRg st="5" end="5"/>
                                            </p:txEl>
                                          </p:spTgt>
                                        </p:tgtEl>
                                        <p:attrNameLst>
                                          <p:attrName>style.visibility</p:attrName>
                                        </p:attrNameLst>
                                      </p:cBhvr>
                                      <p:to>
                                        <p:strVal val="visible"/>
                                      </p:to>
                                    </p:set>
                                    <p:animEffect transition="in" filter="blinds(horizontal)">
                                      <p:cBhvr>
                                        <p:cTn id="35" dur="500"/>
                                        <p:tgtEl>
                                          <p:spTgt spid="11">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1">
                                            <p:txEl>
                                              <p:pRg st="6" end="6"/>
                                            </p:txEl>
                                          </p:spTgt>
                                        </p:tgtEl>
                                        <p:attrNameLst>
                                          <p:attrName>style.visibility</p:attrName>
                                        </p:attrNameLst>
                                      </p:cBhvr>
                                      <p:to>
                                        <p:strVal val="visible"/>
                                      </p:to>
                                    </p:set>
                                    <p:animEffect transition="in" filter="blinds(horizontal)">
                                      <p:cBhvr>
                                        <p:cTn id="40" dur="500"/>
                                        <p:tgtEl>
                                          <p:spTgt spid="11">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0"/>
                                  </p:stCondLst>
                                  <p:childTnLst>
                                    <p:animEffect transition="out" filter="fade">
                                      <p:cBhvr>
                                        <p:cTn id="44" dur="500"/>
                                        <p:tgtEl>
                                          <p:spTgt spid="11">
                                            <p:txEl>
                                              <p:pRg st="0" end="0"/>
                                            </p:txEl>
                                          </p:spTgt>
                                        </p:tgtEl>
                                      </p:cBhvr>
                                    </p:animEffect>
                                    <p:set>
                                      <p:cBhvr>
                                        <p:cTn id="45" dur="1" fill="hold">
                                          <p:stCondLst>
                                            <p:cond delay="499"/>
                                          </p:stCondLst>
                                        </p:cTn>
                                        <p:tgtEl>
                                          <p:spTgt spid="11">
                                            <p:txEl>
                                              <p:pRg st="0" end="0"/>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11">
                                            <p:txEl>
                                              <p:pRg st="1" end="1"/>
                                            </p:txEl>
                                          </p:spTgt>
                                        </p:tgtEl>
                                      </p:cBhvr>
                                    </p:animEffect>
                                    <p:set>
                                      <p:cBhvr>
                                        <p:cTn id="48" dur="1" fill="hold">
                                          <p:stCondLst>
                                            <p:cond delay="499"/>
                                          </p:stCondLst>
                                        </p:cTn>
                                        <p:tgtEl>
                                          <p:spTgt spid="11">
                                            <p:txEl>
                                              <p:pRg st="1" end="1"/>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11">
                                            <p:txEl>
                                              <p:pRg st="2" end="2"/>
                                            </p:txEl>
                                          </p:spTgt>
                                        </p:tgtEl>
                                      </p:cBhvr>
                                    </p:animEffect>
                                    <p:set>
                                      <p:cBhvr>
                                        <p:cTn id="51" dur="1" fill="hold">
                                          <p:stCondLst>
                                            <p:cond delay="499"/>
                                          </p:stCondLst>
                                        </p:cTn>
                                        <p:tgtEl>
                                          <p:spTgt spid="11">
                                            <p:txEl>
                                              <p:pRg st="2" end="2"/>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11">
                                            <p:txEl>
                                              <p:pRg st="3" end="3"/>
                                            </p:txEl>
                                          </p:spTgt>
                                        </p:tgtEl>
                                      </p:cBhvr>
                                    </p:animEffect>
                                    <p:set>
                                      <p:cBhvr>
                                        <p:cTn id="54" dur="1" fill="hold">
                                          <p:stCondLst>
                                            <p:cond delay="499"/>
                                          </p:stCondLst>
                                        </p:cTn>
                                        <p:tgtEl>
                                          <p:spTgt spid="11">
                                            <p:txEl>
                                              <p:pRg st="3" end="3"/>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11">
                                            <p:txEl>
                                              <p:pRg st="4" end="4"/>
                                            </p:txEl>
                                          </p:spTgt>
                                        </p:tgtEl>
                                      </p:cBhvr>
                                    </p:animEffect>
                                    <p:set>
                                      <p:cBhvr>
                                        <p:cTn id="57" dur="1" fill="hold">
                                          <p:stCondLst>
                                            <p:cond delay="499"/>
                                          </p:stCondLst>
                                        </p:cTn>
                                        <p:tgtEl>
                                          <p:spTgt spid="11">
                                            <p:txEl>
                                              <p:pRg st="4" end="4"/>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11">
                                            <p:txEl>
                                              <p:pRg st="5" end="5"/>
                                            </p:txEl>
                                          </p:spTgt>
                                        </p:tgtEl>
                                      </p:cBhvr>
                                    </p:animEffect>
                                    <p:set>
                                      <p:cBhvr>
                                        <p:cTn id="60" dur="1" fill="hold">
                                          <p:stCondLst>
                                            <p:cond delay="499"/>
                                          </p:stCondLst>
                                        </p:cTn>
                                        <p:tgtEl>
                                          <p:spTgt spid="11">
                                            <p:txEl>
                                              <p:pRg st="5" end="5"/>
                                            </p:txEl>
                                          </p:spTgt>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11">
                                            <p:txEl>
                                              <p:pRg st="6" end="6"/>
                                            </p:txEl>
                                          </p:spTgt>
                                        </p:tgtEl>
                                      </p:cBhvr>
                                    </p:animEffect>
                                    <p:set>
                                      <p:cBhvr>
                                        <p:cTn id="63" dur="1" fill="hold">
                                          <p:stCondLst>
                                            <p:cond delay="499"/>
                                          </p:stCondLst>
                                        </p:cTn>
                                        <p:tgtEl>
                                          <p:spTgt spid="11">
                                            <p:txEl>
                                              <p:pRg st="6" end="6"/>
                                            </p:txEl>
                                          </p:spTgt>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5"/>
                                        </p:tgtEl>
                                      </p:cBhvr>
                                    </p:animEffect>
                                    <p:set>
                                      <p:cBhvr>
                                        <p:cTn id="6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413570"/>
            <a:ext cx="12190413" cy="381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16099" y="1647805"/>
            <a:ext cx="11342068"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要证明面面平行，由面面平行的判定定理知需在某一平面内寻找两条相交且与另一平面平行的直线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要证明线面平行，又需根据线面平行的判定定理，在平面内找与已知直线平行的直线，即：</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37559620"/>
              </p:ext>
            </p:extLst>
          </p:nvPr>
        </p:nvGraphicFramePr>
        <p:xfrm>
          <a:off x="542925" y="3795142"/>
          <a:ext cx="9429750" cy="1066800"/>
        </p:xfrm>
        <a:graphic>
          <a:graphicData uri="http://schemas.openxmlformats.org/presentationml/2006/ole">
            <mc:AlternateContent xmlns:mc="http://schemas.openxmlformats.org/markup-compatibility/2006">
              <mc:Choice xmlns:v="urn:schemas-microsoft-com:vml" Requires="v">
                <p:oleObj spid="_x0000_s4172" name="文档" r:id="rId5" imgW="9434554" imgH="1066440" progId="Word.Document.12">
                  <p:embed/>
                </p:oleObj>
              </mc:Choice>
              <mc:Fallback>
                <p:oleObj name="文档" r:id="rId5" imgW="9434554" imgH="1066440" progId="Word.Document.12">
                  <p:embed/>
                  <p:pic>
                    <p:nvPicPr>
                      <p:cNvPr id="0" name="对象 7"/>
                      <p:cNvPicPr>
                        <a:picLocks noChangeAspect="1" noChangeArrowheads="1"/>
                      </p:cNvPicPr>
                      <p:nvPr/>
                    </p:nvPicPr>
                    <p:blipFill>
                      <a:blip r:embed="rId6"/>
                      <a:srcRect/>
                      <a:stretch>
                        <a:fillRect/>
                      </a:stretch>
                    </p:blipFill>
                    <p:spPr bwMode="auto">
                      <a:xfrm>
                        <a:off x="542925" y="3795142"/>
                        <a:ext cx="94297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5422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45418"/>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如图，三棱柱</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的底面为正三角形，侧棱</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底面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分别是棱</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上的点，</a:t>
            </a:r>
            <a:r>
              <a:rPr lang="en-US" altLang="zh-CN" sz="2800" i="1" kern="100" dirty="0">
                <a:latin typeface="Times New Roman"/>
                <a:ea typeface="华文细黑"/>
                <a:cs typeface="Courier New"/>
              </a:rPr>
              <a:t>EC</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FB</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是线段</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上的动点，当点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在何位置时，</a:t>
            </a:r>
            <a:r>
              <a:rPr lang="en-US" altLang="zh-CN" sz="2800" i="1" kern="100" dirty="0">
                <a:latin typeface="Times New Roman"/>
                <a:ea typeface="华文细黑"/>
                <a:cs typeface="Courier New"/>
              </a:rPr>
              <a:t>BM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zh-CN" altLang="zh-CN" sz="2800" kern="100" dirty="0">
                <a:latin typeface="Times New Roman"/>
                <a:ea typeface="华文细黑"/>
                <a:cs typeface="Times New Roman"/>
              </a:rPr>
              <a:t>？请说明理由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3" name="图片 12" descr="F:\2016赵瑊\同步\数学\创新 人A必修2\word\RJ2-79.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5278" y="2133650"/>
            <a:ext cx="3384376" cy="4319090"/>
          </a:xfrm>
          <a:prstGeom prst="rect">
            <a:avLst/>
          </a:prstGeom>
          <a:noFill/>
          <a:ln>
            <a:noFill/>
          </a:ln>
        </p:spPr>
      </p:pic>
    </p:spTree>
    <p:extLst>
      <p:ext uri="{BB962C8B-B14F-4D97-AF65-F5344CB8AC3E}">
        <p14:creationId xmlns:p14="http://schemas.microsoft.com/office/powerpoint/2010/main" val="3892331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中点时，</a:t>
            </a:r>
            <a:r>
              <a:rPr lang="en-US" altLang="zh-CN" sz="2800" i="1" kern="100" dirty="0">
                <a:latin typeface="Times New Roman"/>
                <a:ea typeface="华文细黑"/>
                <a:cs typeface="Courier New"/>
              </a:rPr>
              <a:t>BM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理由如下：</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方法一　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OF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OM</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endParaRPr lang="zh-CN" altLang="zh-CN" sz="28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4258421789"/>
              </p:ext>
            </p:extLst>
          </p:nvPr>
        </p:nvGraphicFramePr>
        <p:xfrm>
          <a:off x="507157" y="2186608"/>
          <a:ext cx="9429750" cy="885825"/>
        </p:xfrm>
        <a:graphic>
          <a:graphicData uri="http://schemas.openxmlformats.org/presentationml/2006/ole">
            <mc:AlternateContent xmlns:mc="http://schemas.openxmlformats.org/markup-compatibility/2006">
              <mc:Choice xmlns:v="urn:schemas-microsoft-com:vml" Requires="v">
                <p:oleObj spid="_x0000_s6209" name="文档" r:id="rId4" imgW="9434554" imgH="885760" progId="Word.Document.12">
                  <p:embed/>
                </p:oleObj>
              </mc:Choice>
              <mc:Fallback>
                <p:oleObj name="文档" r:id="rId4" imgW="9434554" imgH="885760" progId="Word.Document.12">
                  <p:embed/>
                  <p:pic>
                    <p:nvPicPr>
                      <p:cNvPr id="0" name=""/>
                      <p:cNvPicPr>
                        <a:picLocks noChangeAspect="1" noChangeArrowheads="1"/>
                      </p:cNvPicPr>
                      <p:nvPr/>
                    </p:nvPicPr>
                    <p:blipFill>
                      <a:blip r:embed="rId5"/>
                      <a:srcRect/>
                      <a:stretch>
                        <a:fillRect/>
                      </a:stretch>
                    </p:blipFill>
                    <p:spPr bwMode="auto">
                      <a:xfrm>
                        <a:off x="507157" y="2186608"/>
                        <a:ext cx="94297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2993554"/>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EC</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FB</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OM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OMBF</a:t>
            </a:r>
            <a:r>
              <a:rPr lang="zh-CN" altLang="zh-CN" sz="2800" kern="100" dirty="0">
                <a:latin typeface="Times New Roman"/>
                <a:ea typeface="华文细黑"/>
                <a:cs typeface="Times New Roman"/>
              </a:rPr>
              <a:t>为平行四边形，</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面</a:t>
            </a:r>
            <a:r>
              <a:rPr lang="en-US" altLang="zh-CN" sz="2800" i="1" kern="100" dirty="0">
                <a:latin typeface="Times New Roman"/>
                <a:ea typeface="华文细黑"/>
                <a:cs typeface="Courier New"/>
              </a:rPr>
              <a:t>AEF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BM</a:t>
            </a:r>
            <a:r>
              <a:rPr lang="en-US" altLang="zh-CN" sz="2800" kern="100" dirty="0">
                <a:latin typeface="Cambria Math"/>
                <a:ea typeface="华文细黑"/>
                <a:cs typeface="MS Gothic"/>
              </a:rPr>
              <a:t>⊄</a:t>
            </a:r>
            <a:r>
              <a:rPr lang="zh-CN" altLang="zh-CN" sz="2800" kern="100" dirty="0">
                <a:latin typeface="Times New Roman"/>
                <a:ea typeface="华文细黑"/>
                <a:cs typeface="Times New Roman"/>
              </a:rPr>
              <a:t>面</a:t>
            </a:r>
            <a:r>
              <a:rPr lang="en-US" altLang="zh-CN" sz="2800" i="1" kern="100" dirty="0">
                <a:latin typeface="Times New Roman"/>
                <a:ea typeface="华文细黑"/>
                <a:cs typeface="Courier New"/>
              </a:rPr>
              <a:t>AEF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14" name="图片 13" descr="F:\2016赵瑊\同步\数学\创新 人A必修2\word\RJ2-80.TIF"/>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r="57335"/>
          <a:stretch/>
        </p:blipFill>
        <p:spPr bwMode="auto">
          <a:xfrm>
            <a:off x="8050564" y="549474"/>
            <a:ext cx="3743627" cy="5194972"/>
          </a:xfrm>
          <a:prstGeom prst="rect">
            <a:avLst/>
          </a:prstGeom>
          <a:noFill/>
          <a:ln>
            <a:noFill/>
          </a:ln>
        </p:spPr>
      </p:pic>
    </p:spTree>
    <p:extLst>
      <p:ext uri="{BB962C8B-B14F-4D97-AF65-F5344CB8AC3E}">
        <p14:creationId xmlns:p14="http://schemas.microsoft.com/office/powerpoint/2010/main" val="1688218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750"/>
                                        <p:tgtEl>
                                          <p:spTgt spid="14"/>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linds(horizontal)">
                                      <p:cBhvr>
                                        <p:cTn id="18" dur="750"/>
                                        <p:tgtEl>
                                          <p:spTgt spid="9">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750"/>
                                        <p:tgtEl>
                                          <p:spTgt spid="10"/>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blinds(horizontal)">
                                      <p:cBhvr>
                                        <p:cTn id="26" dur="750"/>
                                        <p:tgtEl>
                                          <p:spTgt spid="11">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1">
                                            <p:txEl>
                                              <p:pRg st="1" end="1"/>
                                            </p:txEl>
                                          </p:spTgt>
                                        </p:tgtEl>
                                        <p:attrNameLst>
                                          <p:attrName>style.visibility</p:attrName>
                                        </p:attrNameLst>
                                      </p:cBhvr>
                                      <p:to>
                                        <p:strVal val="visible"/>
                                      </p:to>
                                    </p:set>
                                    <p:animEffect transition="in" filter="blinds(horizontal)">
                                      <p:cBhvr>
                                        <p:cTn id="30" dur="750"/>
                                        <p:tgtEl>
                                          <p:spTgt spid="11">
                                            <p:txEl>
                                              <p:pRg st="1" end="1"/>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1">
                                            <p:txEl>
                                              <p:pRg st="2" end="2"/>
                                            </p:txEl>
                                          </p:spTgt>
                                        </p:tgtEl>
                                        <p:attrNameLst>
                                          <p:attrName>style.visibility</p:attrName>
                                        </p:attrNameLst>
                                      </p:cBhvr>
                                      <p:to>
                                        <p:strVal val="visible"/>
                                      </p:to>
                                    </p:set>
                                    <p:animEffect transition="in" filter="blinds(horizontal)">
                                      <p:cBhvr>
                                        <p:cTn id="34" dur="750"/>
                                        <p:tgtEl>
                                          <p:spTgt spid="11">
                                            <p:txEl>
                                              <p:pRg st="2" end="2"/>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1">
                                            <p:txEl>
                                              <p:pRg st="3" end="3"/>
                                            </p:txEl>
                                          </p:spTgt>
                                        </p:tgtEl>
                                        <p:attrNameLst>
                                          <p:attrName>style.visibility</p:attrName>
                                        </p:attrNameLst>
                                      </p:cBhvr>
                                      <p:to>
                                        <p:strVal val="visible"/>
                                      </p:to>
                                    </p:set>
                                    <p:animEffect transition="in" filter="blinds(horizontal)">
                                      <p:cBhvr>
                                        <p:cTn id="38" dur="750"/>
                                        <p:tgtEl>
                                          <p:spTgt spid="11">
                                            <p:txEl>
                                              <p:pRg st="3" end="3"/>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1">
                                            <p:txEl>
                                              <p:pRg st="4" end="4"/>
                                            </p:txEl>
                                          </p:spTgt>
                                        </p:tgtEl>
                                        <p:attrNameLst>
                                          <p:attrName>style.visibility</p:attrName>
                                        </p:attrNameLst>
                                      </p:cBhvr>
                                      <p:to>
                                        <p:strVal val="visible"/>
                                      </p:to>
                                    </p:set>
                                    <p:animEffect transition="in" filter="blinds(horizontal)">
                                      <p:cBhvr>
                                        <p:cTn id="42" dur="75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3242170"/>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en-US" sz="2800" kern="100" dirty="0">
                <a:latin typeface="Times New Roman"/>
                <a:ea typeface="华文细黑"/>
                <a:cs typeface="Courier New"/>
              </a:rPr>
              <a:t>理解直线与平面平行、平面与平面平行判定定理的含义</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en-US" sz="2800" kern="100" dirty="0">
                <a:latin typeface="Times New Roman"/>
                <a:ea typeface="华文细黑"/>
                <a:cs typeface="Courier New"/>
              </a:rPr>
              <a:t>会用图形语言、文字语言、符号语言准确描述直线与平面平行、平面与平面平行的判定定理，并知道其地位和作用</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en-US" sz="2800" kern="100" dirty="0">
                <a:latin typeface="Times New Roman"/>
                <a:ea typeface="华文细黑"/>
                <a:cs typeface="Courier New"/>
              </a:rPr>
              <a:t>能运用直线与平面平行的判定定理、平面与平面平行的判定定理证明一些空间线面关系的简单问题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82191" y="117426"/>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方法二　如图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EC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PM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PM</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ACE</a:t>
            </a:r>
            <a:r>
              <a:rPr lang="zh-CN" altLang="zh-CN" sz="2800" kern="100" dirty="0">
                <a:latin typeface="Times New Roman"/>
                <a:ea typeface="华文细黑"/>
                <a:cs typeface="Times New Roman"/>
              </a:rPr>
              <a:t>的中位线，</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EC</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FB</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PE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BB</a:t>
            </a:r>
            <a:r>
              <a:rPr lang="en-US" altLang="zh-CN" sz="2800" kern="100" baseline="-25000" dirty="0" err="1">
                <a:latin typeface="Times New Roman"/>
                <a:ea typeface="华文细黑"/>
                <a:cs typeface="Courier New"/>
              </a:rPr>
              <a:t>1</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PE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BPEF</a:t>
            </a:r>
            <a:r>
              <a:rPr lang="zh-CN" altLang="zh-CN" sz="2800" kern="100" dirty="0">
                <a:latin typeface="Times New Roman"/>
                <a:ea typeface="华文细黑"/>
                <a:cs typeface="Times New Roman"/>
              </a:rPr>
              <a:t>是平行四边形，</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PM</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en-US" altLang="zh-CN" sz="2800" kern="100" dirty="0">
                <a:latin typeface="Cambria Math"/>
                <a:ea typeface="华文细黑"/>
                <a:cs typeface="MS Gothic"/>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PM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PBM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BM</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面</a:t>
            </a:r>
            <a:r>
              <a:rPr lang="en-US" altLang="zh-CN" sz="2800" i="1" kern="100" dirty="0" err="1">
                <a:latin typeface="Times New Roman"/>
                <a:ea typeface="华文细黑"/>
                <a:cs typeface="Courier New"/>
              </a:rPr>
              <a:t>PBM</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AEF</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4" name="图片 13" descr="F:\2016赵瑊\同步\数学\创新 人A必修2\word\RJ2-80.TIF"/>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6235" r="810"/>
          <a:stretch/>
        </p:blipFill>
        <p:spPr bwMode="auto">
          <a:xfrm>
            <a:off x="8025217" y="366487"/>
            <a:ext cx="3768974" cy="5194972"/>
          </a:xfrm>
          <a:prstGeom prst="rect">
            <a:avLst/>
          </a:prstGeom>
          <a:noFill/>
          <a:ln>
            <a:noFill/>
          </a:ln>
        </p:spPr>
      </p:pic>
    </p:spTree>
    <p:extLst>
      <p:ext uri="{BB962C8B-B14F-4D97-AF65-F5344CB8AC3E}">
        <p14:creationId xmlns:p14="http://schemas.microsoft.com/office/powerpoint/2010/main" val="272051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750"/>
                                        <p:tgtEl>
                                          <p:spTgt spid="14"/>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blinds(horizontal)">
                                      <p:cBhvr>
                                        <p:cTn id="14" dur="750"/>
                                        <p:tgtEl>
                                          <p:spTgt spid="9">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linds(horizontal)">
                                      <p:cBhvr>
                                        <p:cTn id="18" dur="750"/>
                                        <p:tgtEl>
                                          <p:spTgt spid="9">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750"/>
                                        <p:tgtEl>
                                          <p:spTgt spid="9">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blinds(horizontal)">
                                      <p:cBhvr>
                                        <p:cTn id="26" dur="750"/>
                                        <p:tgtEl>
                                          <p:spTgt spid="9">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blinds(horizontal)">
                                      <p:cBhvr>
                                        <p:cTn id="30" dur="750"/>
                                        <p:tgtEl>
                                          <p:spTgt spid="9">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9">
                                            <p:txEl>
                                              <p:pRg st="6" end="6"/>
                                            </p:txEl>
                                          </p:spTgt>
                                        </p:tgtEl>
                                        <p:attrNameLst>
                                          <p:attrName>style.visibility</p:attrName>
                                        </p:attrNameLst>
                                      </p:cBhvr>
                                      <p:to>
                                        <p:strVal val="visible"/>
                                      </p:to>
                                    </p:set>
                                    <p:animEffect transition="in" filter="blinds(horizontal)">
                                      <p:cBhvr>
                                        <p:cTn id="34" dur="750"/>
                                        <p:tgtEl>
                                          <p:spTgt spid="9">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9">
                                            <p:txEl>
                                              <p:pRg st="7" end="7"/>
                                            </p:txEl>
                                          </p:spTgt>
                                        </p:tgtEl>
                                        <p:attrNameLst>
                                          <p:attrName>style.visibility</p:attrName>
                                        </p:attrNameLst>
                                      </p:cBhvr>
                                      <p:to>
                                        <p:strVal val="visible"/>
                                      </p:to>
                                    </p:set>
                                    <p:animEffect transition="in" filter="blinds(horizontal)">
                                      <p:cBhvr>
                                        <p:cTn id="38" dur="750"/>
                                        <p:tgtEl>
                                          <p:spTgt spid="9">
                                            <p:txEl>
                                              <p:pRg st="7" end="7"/>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9">
                                            <p:txEl>
                                              <p:pRg st="8" end="8"/>
                                            </p:txEl>
                                          </p:spTgt>
                                        </p:tgtEl>
                                        <p:attrNameLst>
                                          <p:attrName>style.visibility</p:attrName>
                                        </p:attrNameLst>
                                      </p:cBhvr>
                                      <p:to>
                                        <p:strVal val="visible"/>
                                      </p:to>
                                    </p:set>
                                    <p:animEffect transition="in" filter="blinds(horizontal)">
                                      <p:cBhvr>
                                        <p:cTn id="42" dur="750"/>
                                        <p:tgtEl>
                                          <p:spTgt spid="9">
                                            <p:txEl>
                                              <p:pRg st="8" end="8"/>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9">
                                            <p:txEl>
                                              <p:pRg st="9" end="9"/>
                                            </p:txEl>
                                          </p:spTgt>
                                        </p:tgtEl>
                                        <p:attrNameLst>
                                          <p:attrName>style.visibility</p:attrName>
                                        </p:attrNameLst>
                                      </p:cBhvr>
                                      <p:to>
                                        <p:strVal val="visible"/>
                                      </p:to>
                                    </p:set>
                                    <p:animEffect transition="in" filter="blinds(horizontal)">
                                      <p:cBhvr>
                                        <p:cTn id="46" dur="75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945554"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面面平行的判定</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b="1" dirty="0" smtClean="0">
                <a:solidFill>
                  <a:schemeClr val="accent6">
                    <a:lumMod val="75000"/>
                  </a:schemeClr>
                </a:solidFill>
                <a:latin typeface="微软雅黑" pitchFamily="34" charset="-122"/>
                <a:ea typeface="微软雅黑" pitchFamily="34" charset="-122"/>
              </a:rPr>
              <a:t>解题技巧</a:t>
            </a:r>
            <a:endParaRPr lang="zh-CN" altLang="en-US" b="1"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43735"/>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已知在正方体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分别是</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的中点，在该正方体中是否存在过顶点且与平面</a:t>
            </a:r>
            <a:r>
              <a:rPr lang="en-US" altLang="zh-CN" sz="2800" i="1" kern="100" dirty="0" err="1">
                <a:latin typeface="Times New Roman"/>
                <a:ea typeface="华文细黑"/>
                <a:cs typeface="Courier New"/>
              </a:rPr>
              <a:t>AMN</a:t>
            </a:r>
            <a:r>
              <a:rPr lang="zh-CN" altLang="zh-CN" sz="2800" kern="100" dirty="0">
                <a:latin typeface="Times New Roman"/>
                <a:ea typeface="华文细黑"/>
                <a:cs typeface="Times New Roman"/>
              </a:rPr>
              <a:t>平行的平面？若存在，试作出该平面，并证明你的结论；若不存在，请说明理由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0" name="圆角矩形 9">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解后反思</a:t>
            </a:r>
            <a:endParaRPr lang="zh-CN" altLang="en-US" sz="1400" dirty="0">
              <a:solidFill>
                <a:srgbClr val="C00000"/>
              </a:solidFill>
              <a:latin typeface="黑体" pitchFamily="49" charset="-122"/>
              <a:ea typeface="黑体" pitchFamily="49" charset="-122"/>
            </a:endParaRPr>
          </a:p>
        </p:txBody>
      </p:sp>
      <p:sp>
        <p:nvSpPr>
          <p:cNvPr id="15" name="圆角矩形 14">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837230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91" y="11752"/>
            <a:ext cx="11412000"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根据题意画出正方体，根据平面</a:t>
            </a:r>
            <a:r>
              <a:rPr lang="en-US" altLang="zh-CN" sz="2800" i="1" kern="100" dirty="0" err="1">
                <a:latin typeface="Times New Roman"/>
                <a:ea typeface="华文细黑"/>
                <a:cs typeface="Courier New"/>
              </a:rPr>
              <a:t>AMN</a:t>
            </a:r>
            <a:r>
              <a:rPr lang="zh-CN" altLang="zh-CN" sz="2800" kern="100" dirty="0">
                <a:latin typeface="Times New Roman"/>
                <a:ea typeface="华文细黑"/>
                <a:cs typeface="Times New Roman"/>
              </a:rPr>
              <a:t>的特点，试着在正方体中找出几条平行于该平面的直线，然后作出判断，并证明</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如图，与平面</a:t>
            </a:r>
            <a:r>
              <a:rPr lang="en-US" altLang="zh-CN" sz="2800" i="1" kern="100" dirty="0" err="1">
                <a:latin typeface="Times New Roman"/>
                <a:ea typeface="华文细黑"/>
                <a:cs typeface="Courier New"/>
              </a:rPr>
              <a:t>AMN</a:t>
            </a:r>
            <a:r>
              <a:rPr lang="zh-CN" altLang="zh-CN" sz="2800" kern="100" dirty="0">
                <a:latin typeface="Times New Roman"/>
                <a:ea typeface="华文细黑"/>
                <a:cs typeface="Times New Roman"/>
              </a:rPr>
              <a:t>平行的平面有以下三种情况</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endParaRPr lang="en-US" altLang="zh-CN" sz="2800" kern="100" dirty="0">
              <a:latin typeface="Times New Roman"/>
              <a:ea typeface="华文细黑"/>
              <a:cs typeface="Times New Roman"/>
            </a:endParaRPr>
          </a:p>
          <a:p>
            <a:pPr algn="just">
              <a:lnSpc>
                <a:spcPct val="15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endParaRPr lang="en-US" altLang="zh-CN" sz="2800" kern="100" dirty="0">
              <a:latin typeface="Times New Roman"/>
              <a:ea typeface="华文细黑"/>
              <a:cs typeface="Times New Roman"/>
            </a:endParaRPr>
          </a:p>
          <a:p>
            <a:pPr algn="just">
              <a:lnSpc>
                <a:spcPct val="15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下面以图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为例进行证明</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，取</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pic>
        <p:nvPicPr>
          <p:cNvPr id="12" name="图片 11" descr="F:\2016赵瑊\同步\数学\创新 人A必修2\word\RJ2-81.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8994" y="2104943"/>
            <a:ext cx="8496944" cy="3125051"/>
          </a:xfrm>
          <a:prstGeom prst="rect">
            <a:avLst/>
          </a:prstGeom>
          <a:noFill/>
          <a:ln>
            <a:noFill/>
          </a:ln>
        </p:spPr>
      </p:pic>
      <p:sp>
        <p:nvSpPr>
          <p:cNvPr id="13" name="圆角矩形 12">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2756610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750"/>
                                        <p:tgtEl>
                                          <p:spTgt spid="12"/>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0">
                                            <p:txEl>
                                              <p:pRg st="7" end="7"/>
                                            </p:txEl>
                                          </p:spTgt>
                                        </p:tgtEl>
                                        <p:attrNameLst>
                                          <p:attrName>style.visibility</p:attrName>
                                        </p:attrNameLst>
                                      </p:cBhvr>
                                      <p:to>
                                        <p:strVal val="visible"/>
                                      </p:to>
                                    </p:set>
                                    <p:animEffect transition="in" filter="blinds(horizontal)">
                                      <p:cBhvr>
                                        <p:cTn id="18" dur="750"/>
                                        <p:tgtEl>
                                          <p:spTgt spid="10">
                                            <p:txEl>
                                              <p:pRg st="7" end="7"/>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0">
                                            <p:txEl>
                                              <p:pRg st="8" end="8"/>
                                            </p:txEl>
                                          </p:spTgt>
                                        </p:tgtEl>
                                        <p:attrNameLst>
                                          <p:attrName>style.visibility</p:attrName>
                                        </p:attrNameLst>
                                      </p:cBhvr>
                                      <p:to>
                                        <p:strVal val="visible"/>
                                      </p:to>
                                    </p:set>
                                    <p:animEffect transition="in" filter="blinds(horizontal)">
                                      <p:cBhvr>
                                        <p:cTn id="22" dur="75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0" name="矩形 9"/>
          <p:cNvSpPr/>
          <p:nvPr/>
        </p:nvSpPr>
        <p:spPr>
          <a:xfrm>
            <a:off x="382191" y="11752"/>
            <a:ext cx="11412000"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可知四边形</a:t>
            </a:r>
            <a:r>
              <a:rPr lang="en-US" altLang="zh-CN" sz="2800" i="1" kern="100" dirty="0" err="1">
                <a:latin typeface="Times New Roman"/>
                <a:ea typeface="华文细黑"/>
                <a:cs typeface="Courier New"/>
              </a:rPr>
              <a:t>ABEM</a:t>
            </a:r>
            <a:r>
              <a:rPr lang="zh-CN" altLang="zh-CN" sz="2800" kern="100" dirty="0">
                <a:latin typeface="Times New Roman"/>
                <a:ea typeface="华文细黑"/>
                <a:cs typeface="Times New Roman"/>
              </a:rPr>
              <a:t>是平行四边形</a:t>
            </a: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BE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AM</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BE</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AM</a:t>
            </a:r>
            <a:r>
              <a:rPr lang="en-US" altLang="zh-CN" sz="2800" kern="100" dirty="0">
                <a:latin typeface="Cambria Math"/>
                <a:ea typeface="华文细黑"/>
                <a:cs typeface="MS Gothic"/>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BDE</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i="1" kern="100" dirty="0" smtClean="0">
                <a:latin typeface="Times New Roman"/>
                <a:ea typeface="华文细黑"/>
                <a:cs typeface="Courier New"/>
              </a:rPr>
              <a:t>AM</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平面</a:t>
            </a:r>
            <a:r>
              <a:rPr lang="en-US" altLang="zh-CN" sz="2800" i="1" kern="100" dirty="0" smtClean="0">
                <a:latin typeface="Times New Roman"/>
                <a:ea typeface="华文细黑"/>
                <a:cs typeface="Courier New"/>
              </a:rPr>
              <a:t>BDE</a:t>
            </a:r>
            <a:r>
              <a:rPr lang="en-US" altLang="zh-CN" sz="2800" kern="100" dirty="0" smtClean="0">
                <a:latin typeface="Times New Roman"/>
                <a:ea typeface="华文细黑"/>
                <a:cs typeface="Courier New"/>
              </a:rPr>
              <a:t>.</a:t>
            </a:r>
            <a:endParaRPr lang="zh-CN" altLang="zh-CN" sz="2800" kern="100" dirty="0" smtClean="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因为</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的中位线</a:t>
            </a: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MN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因为四边形</a:t>
            </a:r>
            <a:r>
              <a:rPr lang="en-US" altLang="zh-CN" sz="2800" i="1" kern="100" dirty="0" err="1">
                <a:latin typeface="Times New Roman"/>
                <a:ea typeface="华文细黑"/>
                <a:cs typeface="Courier New"/>
              </a:rPr>
              <a:t>BDD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是平行四边形</a:t>
            </a: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BD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MN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BD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MN</a:t>
            </a:r>
            <a:r>
              <a:rPr lang="en-US" altLang="zh-CN" sz="2800" kern="100" dirty="0">
                <a:latin typeface="Cambria Math"/>
                <a:ea typeface="华文细黑"/>
                <a:cs typeface="MS Gothic"/>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BDE</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AM</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AMN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MN</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AMN</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AM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所以由平面与平面平行的判定定理可得，平面</a:t>
            </a:r>
            <a:r>
              <a:rPr lang="en-US" altLang="zh-CN" sz="2800" i="1" kern="100" dirty="0" err="1">
                <a:latin typeface="Times New Roman"/>
                <a:ea typeface="华文细黑"/>
                <a:cs typeface="Courier New"/>
              </a:rPr>
              <a:t>AMN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BDE</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452277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blinds(horizontal)">
                                      <p:cBhvr>
                                        <p:cTn id="19" dur="750"/>
                                        <p:tgtEl>
                                          <p:spTgt spid="1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animEffect transition="in" filter="blinds(horizontal)">
                                      <p:cBhvr>
                                        <p:cTn id="23" dur="750"/>
                                        <p:tgtEl>
                                          <p:spTgt spid="10">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750"/>
                                        <p:tgtEl>
                                          <p:spTgt spid="10">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animEffect transition="in" filter="blinds(horizontal)">
                                      <p:cBhvr>
                                        <p:cTn id="31" dur="750"/>
                                        <p:tgtEl>
                                          <p:spTgt spid="10">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0">
                                            <p:txEl>
                                              <p:pRg st="7" end="7"/>
                                            </p:txEl>
                                          </p:spTgt>
                                        </p:tgtEl>
                                        <p:attrNameLst>
                                          <p:attrName>style.visibility</p:attrName>
                                        </p:attrNameLst>
                                      </p:cBhvr>
                                      <p:to>
                                        <p:strVal val="visible"/>
                                      </p:to>
                                    </p:set>
                                    <p:animEffect transition="in" filter="blinds(horizontal)">
                                      <p:cBhvr>
                                        <p:cTn id="35" dur="750"/>
                                        <p:tgtEl>
                                          <p:spTgt spid="10">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0">
                                            <p:txEl>
                                              <p:pRg st="8" end="8"/>
                                            </p:txEl>
                                          </p:spTgt>
                                        </p:tgtEl>
                                        <p:attrNameLst>
                                          <p:attrName>style.visibility</p:attrName>
                                        </p:attrNameLst>
                                      </p:cBhvr>
                                      <p:to>
                                        <p:strVal val="visible"/>
                                      </p:to>
                                    </p:set>
                                    <p:animEffect transition="in" filter="blinds(horizontal)">
                                      <p:cBhvr>
                                        <p:cTn id="39" dur="750"/>
                                        <p:tgtEl>
                                          <p:spTgt spid="10">
                                            <p:txEl>
                                              <p:pRg st="8" end="8"/>
                                            </p:txEl>
                                          </p:spTgt>
                                        </p:tgtEl>
                                      </p:cBhvr>
                                    </p:animEffect>
                                  </p:childTnLst>
                                </p:cTn>
                              </p:par>
                            </p:childTnLst>
                          </p:cTn>
                        </p:par>
                        <p:par>
                          <p:cTn id="40" fill="hold">
                            <p:stCondLst>
                              <p:cond delay="6750"/>
                            </p:stCondLst>
                            <p:childTnLst>
                              <p:par>
                                <p:cTn id="41" presetID="3" presetClass="entr" presetSubtype="10" fill="hold" nodeType="afterEffect">
                                  <p:stCondLst>
                                    <p:cond delay="0"/>
                                  </p:stCondLst>
                                  <p:childTnLst>
                                    <p:set>
                                      <p:cBhvr>
                                        <p:cTn id="42" dur="1" fill="hold">
                                          <p:stCondLst>
                                            <p:cond delay="0"/>
                                          </p:stCondLst>
                                        </p:cTn>
                                        <p:tgtEl>
                                          <p:spTgt spid="10">
                                            <p:txEl>
                                              <p:pRg st="9" end="9"/>
                                            </p:txEl>
                                          </p:spTgt>
                                        </p:tgtEl>
                                        <p:attrNameLst>
                                          <p:attrName>style.visibility</p:attrName>
                                        </p:attrNameLst>
                                      </p:cBhvr>
                                      <p:to>
                                        <p:strVal val="visible"/>
                                      </p:to>
                                    </p:set>
                                    <p:animEffect transition="in" filter="blinds(horizontal)">
                                      <p:cBhvr>
                                        <p:cTn id="43" dur="75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1783135"/>
            <a:ext cx="12190413" cy="270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2046165"/>
            <a:ext cx="1150223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本题是一道开放型的题目，答案不惟一，但依据都是平面与平面平行的判定定理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对于开放性问题，要仔细观察题目本身的特点，结合相应的定理，大胆地进行猜想，然后给予证明</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004068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过直线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外两点，作与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平行的平面，则这样的平面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不可能作出</a:t>
            </a:r>
            <a:r>
              <a:rPr lang="en-US" altLang="zh-CN" sz="2800" kern="100" dirty="0">
                <a:latin typeface="Times New Roman"/>
                <a:ea typeface="华文细黑"/>
                <a:cs typeface="Courier New"/>
              </a:rPr>
              <a:t>  	B.</a:t>
            </a:r>
            <a:r>
              <a:rPr lang="zh-CN" altLang="zh-CN" sz="2800" kern="100" dirty="0">
                <a:latin typeface="Times New Roman"/>
                <a:ea typeface="华文细黑"/>
                <a:cs typeface="Times New Roman"/>
              </a:rPr>
              <a:t>只能作出一个</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能作出无数个</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上述三种情况都存在</a:t>
            </a:r>
            <a:endParaRPr lang="zh-CN" altLang="zh-CN" sz="2800" kern="100" dirty="0">
              <a:effectLst/>
              <a:latin typeface="宋体"/>
              <a:cs typeface="Courier New"/>
            </a:endParaRPr>
          </a:p>
        </p:txBody>
      </p:sp>
      <p:sp>
        <p:nvSpPr>
          <p:cNvPr id="2" name="矩形 1"/>
          <p:cNvSpPr/>
          <p:nvPr/>
        </p:nvSpPr>
        <p:spPr>
          <a:xfrm>
            <a:off x="8653586" y="856556"/>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b="1" dirty="0">
              <a:solidFill>
                <a:srgbClr val="C00000"/>
              </a:solidFill>
            </a:endParaRPr>
          </a:p>
        </p:txBody>
      </p:sp>
      <p:sp>
        <p:nvSpPr>
          <p:cNvPr id="15" name="矩形 14"/>
          <p:cNvSpPr/>
          <p:nvPr/>
        </p:nvSpPr>
        <p:spPr>
          <a:xfrm>
            <a:off x="382191" y="2647231"/>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设直线外两点为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，若直线</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，则过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可作无数个平面与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平行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若</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异面，则只能作一个平面与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平行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若</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相交，则过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没有平面与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5">
                                            <p:txEl>
                                              <p:pRg st="0" end="0"/>
                                            </p:txEl>
                                          </p:spTgt>
                                        </p:tgtEl>
                                      </p:cBhvr>
                                    </p:animEffect>
                                    <p:set>
                                      <p:cBhvr>
                                        <p:cTn id="27" dur="1" fill="hold">
                                          <p:stCondLst>
                                            <p:cond delay="499"/>
                                          </p:stCondLst>
                                        </p:cTn>
                                        <p:tgtEl>
                                          <p:spTgt spid="15">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5">
                                            <p:txEl>
                                              <p:pRg st="1" end="1"/>
                                            </p:txEl>
                                          </p:spTgt>
                                        </p:tgtEl>
                                      </p:cBhvr>
                                    </p:animEffect>
                                    <p:set>
                                      <p:cBhvr>
                                        <p:cTn id="30" dur="1" fill="hold">
                                          <p:stCondLst>
                                            <p:cond delay="499"/>
                                          </p:stCondLst>
                                        </p:cTn>
                                        <p:tgtEl>
                                          <p:spTgt spid="15">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5">
                                            <p:txEl>
                                              <p:pRg st="2" end="2"/>
                                            </p:txEl>
                                          </p:spTgt>
                                        </p:tgtEl>
                                      </p:cBhvr>
                                    </p:animEffect>
                                    <p:set>
                                      <p:cBhvr>
                                        <p:cTn id="33" dur="1" fill="hold">
                                          <p:stCondLst>
                                            <p:cond delay="499"/>
                                          </p:stCondLst>
                                        </p:cTn>
                                        <p:tgtEl>
                                          <p:spTgt spid="15">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P spid="15"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1363" y="594962"/>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经过平面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外两点，作与</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平行的平面，则这样的平面可以作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A.1</a:t>
            </a:r>
            <a:r>
              <a:rPr lang="zh-CN" altLang="zh-CN" sz="2800" kern="100" dirty="0">
                <a:latin typeface="Times New Roman"/>
                <a:ea typeface="华文细黑"/>
                <a:cs typeface="Times New Roman"/>
              </a:rPr>
              <a:t>个或</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B.0</a:t>
            </a:r>
            <a:r>
              <a:rPr lang="zh-CN" altLang="zh-CN" sz="2800" kern="100" dirty="0">
                <a:latin typeface="Times New Roman"/>
                <a:ea typeface="华文细黑"/>
                <a:cs typeface="Times New Roman"/>
              </a:rPr>
              <a:t>个或</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D.0</a:t>
            </a:r>
            <a:r>
              <a:rPr lang="zh-CN" altLang="zh-CN" sz="2800" kern="100" dirty="0">
                <a:latin typeface="Times New Roman"/>
                <a:ea typeface="华文细黑"/>
                <a:cs typeface="Times New Roman"/>
              </a:rPr>
              <a:t>个</a:t>
            </a:r>
            <a:endParaRPr lang="zh-CN" altLang="zh-CN" sz="2800" kern="100" dirty="0">
              <a:effectLst/>
              <a:latin typeface="宋体"/>
              <a:cs typeface="Courier New"/>
            </a:endParaRPr>
          </a:p>
        </p:txBody>
      </p:sp>
      <p:sp>
        <p:nvSpPr>
          <p:cNvPr id="4" name="矩形 3"/>
          <p:cNvSpPr/>
          <p:nvPr/>
        </p:nvSpPr>
        <p:spPr>
          <a:xfrm>
            <a:off x="10256812" y="780242"/>
            <a:ext cx="423514"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B</a:t>
            </a:r>
            <a:endParaRPr lang="zh-CN" altLang="en-US" sz="2800" b="1" dirty="0">
              <a:solidFill>
                <a:srgbClr val="C00000"/>
              </a:solidFill>
            </a:endParaRPr>
          </a:p>
        </p:txBody>
      </p:sp>
      <p:sp>
        <p:nvSpPr>
          <p:cNvPr id="2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381363" y="2584748"/>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当经过两点的直线与平面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平行时，可作出一个平面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使</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当经过两点的直线与平面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相交时，由于作出的平面又至少有一个公共点，故经过两点的平面都与平面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相交，不能作出与平面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平行的平面</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满足条件的平面有</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个或</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xEl>
                                              <p:pRg st="0" end="0"/>
                                            </p:txEl>
                                          </p:spTgt>
                                        </p:tgtEl>
                                      </p:cBhvr>
                                    </p:animEffect>
                                    <p:set>
                                      <p:cBhvr>
                                        <p:cTn id="27" dur="1" fill="hold">
                                          <p:stCondLst>
                                            <p:cond delay="499"/>
                                          </p:stCondLst>
                                        </p:cTn>
                                        <p:tgtEl>
                                          <p:spTgt spid="1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3">
                                            <p:txEl>
                                              <p:pRg st="1" end="1"/>
                                            </p:txEl>
                                          </p:spTgt>
                                        </p:tgtEl>
                                      </p:cBhvr>
                                    </p:animEffect>
                                    <p:set>
                                      <p:cBhvr>
                                        <p:cTn id="30" dur="1" fill="hold">
                                          <p:stCondLst>
                                            <p:cond delay="499"/>
                                          </p:stCondLst>
                                        </p:cTn>
                                        <p:tgtEl>
                                          <p:spTgt spid="1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2" end="2"/>
                                            </p:txEl>
                                          </p:spTgt>
                                        </p:tgtEl>
                                      </p:cBhvr>
                                    </p:animEffect>
                                    <p:set>
                                      <p:cBhvr>
                                        <p:cTn id="33" dur="1" fill="hold">
                                          <p:stCondLst>
                                            <p:cond delay="499"/>
                                          </p:stCondLst>
                                        </p:cTn>
                                        <p:tgtEl>
                                          <p:spTgt spid="13">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3"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459532" y="587574"/>
            <a:ext cx="11249414"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若线段</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不共面，</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分别为线段</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的中点，则直线</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MNP</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直线在平面内</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相交</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以上均有可能</a:t>
            </a:r>
            <a:endParaRPr lang="zh-CN" altLang="zh-CN" sz="2800" kern="100" dirty="0">
              <a:effectLst/>
              <a:latin typeface="宋体"/>
              <a:cs typeface="Courier New"/>
            </a:endParaRPr>
          </a:p>
        </p:txBody>
      </p:sp>
      <p:sp>
        <p:nvSpPr>
          <p:cNvPr id="23" name="矩形 22"/>
          <p:cNvSpPr/>
          <p:nvPr/>
        </p:nvSpPr>
        <p:spPr>
          <a:xfrm>
            <a:off x="459532" y="3221158"/>
            <a:ext cx="11249414"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NP</a:t>
            </a: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不共面，所以直线</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不在平面</a:t>
            </a:r>
            <a:r>
              <a:rPr lang="en-US" altLang="zh-CN" sz="2800" i="1" kern="100" dirty="0" err="1">
                <a:latin typeface="Times New Roman"/>
                <a:ea typeface="华文细黑"/>
                <a:cs typeface="Courier New"/>
              </a:rPr>
              <a:t>MNP</a:t>
            </a:r>
            <a:r>
              <a:rPr lang="zh-CN" altLang="zh-CN" sz="2800" kern="100" dirty="0">
                <a:latin typeface="Times New Roman"/>
                <a:ea typeface="华文细黑"/>
                <a:cs typeface="Times New Roman"/>
              </a:rPr>
              <a:t>上</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MNP</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7021785" y="1413456"/>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A</a:t>
            </a:r>
            <a:endParaRPr lang="zh-CN" altLang="en-US" b="1"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blinds(horizontal)">
                                      <p:cBhvr>
                                        <p:cTn id="12" dur="500"/>
                                        <p:tgtEl>
                                          <p:spTgt spid="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3">
                                            <p:txEl>
                                              <p:pRg st="0" end="0"/>
                                            </p:txEl>
                                          </p:spTgt>
                                        </p:tgtEl>
                                      </p:cBhvr>
                                    </p:animEffect>
                                    <p:set>
                                      <p:cBhvr>
                                        <p:cTn id="22" dur="1" fill="hold">
                                          <p:stCondLst>
                                            <p:cond delay="499"/>
                                          </p:stCondLst>
                                        </p:cTn>
                                        <p:tgtEl>
                                          <p:spTgt spid="2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3">
                                            <p:txEl>
                                              <p:pRg st="1" end="1"/>
                                            </p:txEl>
                                          </p:spTgt>
                                        </p:tgtEl>
                                      </p:cBhvr>
                                    </p:animEffect>
                                    <p:set>
                                      <p:cBhvr>
                                        <p:cTn id="25" dur="1" fill="hold">
                                          <p:stCondLst>
                                            <p:cond delay="499"/>
                                          </p:stCondLst>
                                        </p:cTn>
                                        <p:tgtEl>
                                          <p:spTgt spid="23">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3" grpId="0" uiExpand="1" build="allAtOnce"/>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587460"/>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在正方体</a:t>
            </a:r>
            <a:r>
              <a:rPr lang="en-US" altLang="zh-CN" sz="2800" i="1" kern="100" dirty="0" err="1">
                <a:latin typeface="Times New Roman"/>
                <a:ea typeface="华文细黑"/>
                <a:cs typeface="Courier New"/>
              </a:rPr>
              <a:t>EFGH</a:t>
            </a:r>
            <a:r>
              <a:rPr lang="zh-CN" altLang="zh-CN" sz="2800" kern="100" dirty="0">
                <a:latin typeface="Times New Roman"/>
                <a:cs typeface="Times New Roman"/>
              </a:rPr>
              <a:t>－</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中，下列四对截面彼此平行的一对是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EGH</a:t>
            </a:r>
            <a:r>
              <a:rPr lang="en-US" altLang="zh-CN" sz="2800" kern="100" baseline="-25000" dirty="0" err="1">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FHG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F</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F</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FHE</a:t>
            </a:r>
            <a:r>
              <a:rPr lang="en-US" altLang="zh-CN" sz="2800" kern="100" baseline="-25000" dirty="0" err="1">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EH</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endParaRPr lang="zh-CN" altLang="zh-CN" sz="2800" kern="100" dirty="0">
              <a:effectLst/>
              <a:latin typeface="宋体"/>
              <a:cs typeface="Courier New"/>
            </a:endParaRPr>
          </a:p>
        </p:txBody>
      </p:sp>
      <p:sp>
        <p:nvSpPr>
          <p:cNvPr id="3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矩形 17"/>
          <p:cNvSpPr/>
          <p:nvPr/>
        </p:nvSpPr>
        <p:spPr>
          <a:xfrm>
            <a:off x="382191" y="587460"/>
            <a:ext cx="11412000" cy="585927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EG</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G</a:t>
            </a:r>
            <a:r>
              <a:rPr lang="en-US" altLang="zh-CN" sz="2800" kern="100" baseline="-25000" dirty="0" err="1">
                <a:latin typeface="Times New Roman"/>
                <a:ea typeface="华文细黑"/>
                <a:cs typeface="Courier New"/>
              </a:rPr>
              <a:t>1</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EG</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G</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同理可证</a:t>
            </a:r>
            <a:r>
              <a:rPr lang="en-US" altLang="zh-CN" sz="2800" i="1" kern="100" dirty="0" err="1">
                <a:latin typeface="Times New Roman"/>
                <a:ea typeface="华文细黑"/>
                <a:cs typeface="Courier New"/>
              </a:rPr>
              <a:t>H</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i="1" kern="100" dirty="0" err="1">
                <a:latin typeface="Times New Roman"/>
                <a:ea typeface="华文细黑"/>
                <a:cs typeface="Courier New"/>
              </a:rPr>
              <a:t>H</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FG</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EGH</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A</a:t>
            </a:r>
            <a:endParaRPr lang="zh-CN" altLang="zh-CN" sz="2800" b="1" kern="100" dirty="0">
              <a:solidFill>
                <a:srgbClr val="C00000"/>
              </a:solidFill>
              <a:effectLst/>
              <a:latin typeface="宋体"/>
              <a:cs typeface="Courier New"/>
            </a:endParaRPr>
          </a:p>
        </p:txBody>
      </p:sp>
      <p:sp>
        <p:nvSpPr>
          <p:cNvPr id="3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pic>
        <p:nvPicPr>
          <p:cNvPr id="10" name="图片 9" descr="F:\2016赵瑊\同步\数学\创新 人A必修2\word\RJ2-82.TIF"/>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7967414" y="890464"/>
            <a:ext cx="3250713" cy="3295448"/>
          </a:xfrm>
          <a:prstGeom prst="rect">
            <a:avLst/>
          </a:prstGeom>
          <a:noFill/>
          <a:ln>
            <a:noFill/>
          </a:ln>
        </p:spPr>
      </p:pic>
    </p:spTree>
    <p:extLst>
      <p:ext uri="{BB962C8B-B14F-4D97-AF65-F5344CB8AC3E}">
        <p14:creationId xmlns:p14="http://schemas.microsoft.com/office/powerpoint/2010/main" val="2993341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750"/>
                                        <p:tgtEl>
                                          <p:spTgt spid="10"/>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8">
                                            <p:txEl>
                                              <p:pRg st="1" end="1"/>
                                            </p:txEl>
                                          </p:spTgt>
                                        </p:tgtEl>
                                        <p:attrNameLst>
                                          <p:attrName>style.visibility</p:attrName>
                                        </p:attrNameLst>
                                      </p:cBhvr>
                                      <p:to>
                                        <p:strVal val="visible"/>
                                      </p:to>
                                    </p:set>
                                    <p:animEffect transition="in" filter="blinds(horizontal)">
                                      <p:cBhvr>
                                        <p:cTn id="14" dur="750"/>
                                        <p:tgtEl>
                                          <p:spTgt spid="18">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8">
                                            <p:txEl>
                                              <p:pRg st="2" end="2"/>
                                            </p:txEl>
                                          </p:spTgt>
                                        </p:tgtEl>
                                        <p:attrNameLst>
                                          <p:attrName>style.visibility</p:attrName>
                                        </p:attrNameLst>
                                      </p:cBhvr>
                                      <p:to>
                                        <p:strVal val="visible"/>
                                      </p:to>
                                    </p:set>
                                    <p:animEffect transition="in" filter="blinds(horizontal)">
                                      <p:cBhvr>
                                        <p:cTn id="18" dur="750"/>
                                        <p:tgtEl>
                                          <p:spTgt spid="18">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8">
                                            <p:txEl>
                                              <p:pRg st="3" end="3"/>
                                            </p:txEl>
                                          </p:spTgt>
                                        </p:tgtEl>
                                        <p:attrNameLst>
                                          <p:attrName>style.visibility</p:attrName>
                                        </p:attrNameLst>
                                      </p:cBhvr>
                                      <p:to>
                                        <p:strVal val="visible"/>
                                      </p:to>
                                    </p:set>
                                    <p:animEffect transition="in" filter="blinds(horizontal)">
                                      <p:cBhvr>
                                        <p:cTn id="22" dur="750"/>
                                        <p:tgtEl>
                                          <p:spTgt spid="18">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8">
                                            <p:txEl>
                                              <p:pRg st="4" end="4"/>
                                            </p:txEl>
                                          </p:spTgt>
                                        </p:tgtEl>
                                        <p:attrNameLst>
                                          <p:attrName>style.visibility</p:attrName>
                                        </p:attrNameLst>
                                      </p:cBhvr>
                                      <p:to>
                                        <p:strVal val="visible"/>
                                      </p:to>
                                    </p:set>
                                    <p:animEffect transition="in" filter="blinds(horizontal)">
                                      <p:cBhvr>
                                        <p:cTn id="26" dur="750"/>
                                        <p:tgtEl>
                                          <p:spTgt spid="18">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8">
                                            <p:txEl>
                                              <p:pRg st="5" end="5"/>
                                            </p:txEl>
                                          </p:spTgt>
                                        </p:tgtEl>
                                        <p:attrNameLst>
                                          <p:attrName>style.visibility</p:attrName>
                                        </p:attrNameLst>
                                      </p:cBhvr>
                                      <p:to>
                                        <p:strVal val="visible"/>
                                      </p:to>
                                    </p:set>
                                    <p:animEffect transition="in" filter="blinds(horizontal)">
                                      <p:cBhvr>
                                        <p:cTn id="30" dur="750"/>
                                        <p:tgtEl>
                                          <p:spTgt spid="18">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8">
                                            <p:txEl>
                                              <p:pRg st="6" end="6"/>
                                            </p:txEl>
                                          </p:spTgt>
                                        </p:tgtEl>
                                        <p:attrNameLst>
                                          <p:attrName>style.visibility</p:attrName>
                                        </p:attrNameLst>
                                      </p:cBhvr>
                                      <p:to>
                                        <p:strVal val="visible"/>
                                      </p:to>
                                    </p:set>
                                    <p:animEffect transition="in" filter="blinds(horizontal)">
                                      <p:cBhvr>
                                        <p:cTn id="34" dur="750"/>
                                        <p:tgtEl>
                                          <p:spTgt spid="18">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8">
                                            <p:txEl>
                                              <p:pRg st="7" end="7"/>
                                            </p:txEl>
                                          </p:spTgt>
                                        </p:tgtEl>
                                        <p:attrNameLst>
                                          <p:attrName>style.visibility</p:attrName>
                                        </p:attrNameLst>
                                      </p:cBhvr>
                                      <p:to>
                                        <p:strVal val="visible"/>
                                      </p:to>
                                    </p:set>
                                    <p:animEffect transition="in" filter="blinds(horizontal)">
                                      <p:cBhvr>
                                        <p:cTn id="38" dur="750"/>
                                        <p:tgtEl>
                                          <p:spTgt spid="18">
                                            <p:txEl>
                                              <p:pRg st="7" end="7"/>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8">
                                            <p:txEl>
                                              <p:pRg st="8" end="8"/>
                                            </p:txEl>
                                          </p:spTgt>
                                        </p:tgtEl>
                                        <p:attrNameLst>
                                          <p:attrName>style.visibility</p:attrName>
                                        </p:attrNameLst>
                                      </p:cBhvr>
                                      <p:to>
                                        <p:strVal val="visible"/>
                                      </p:to>
                                    </p:set>
                                    <p:animEffect transition="in" filter="blinds(horizontal)">
                                      <p:cBhvr>
                                        <p:cTn id="42" dur="750"/>
                                        <p:tgtEl>
                                          <p:spTgt spid="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3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2" name="矩形 11"/>
          <p:cNvSpPr/>
          <p:nvPr/>
        </p:nvSpPr>
        <p:spPr>
          <a:xfrm>
            <a:off x="382191" y="587460"/>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梯形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Cambria Math" pitchFamily="18" charset="0"/>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，则直线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________.</a:t>
            </a:r>
            <a:endParaRPr lang="zh-CN" altLang="zh-CN" sz="2800" kern="100" dirty="0">
              <a:effectLst/>
              <a:latin typeface="宋体"/>
              <a:cs typeface="Courier New"/>
            </a:endParaRPr>
          </a:p>
        </p:txBody>
      </p:sp>
      <p:sp>
        <p:nvSpPr>
          <p:cNvPr id="13" name="矩形 12"/>
          <p:cNvSpPr/>
          <p:nvPr/>
        </p:nvSpPr>
        <p:spPr>
          <a:xfrm>
            <a:off x="382191" y="1937782"/>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Cambria Math" pitchFamily="18" charset="0"/>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，由线面平行的判定定理可得</a:t>
            </a:r>
            <a:r>
              <a:rPr lang="en-US" altLang="zh-CN" sz="2800" i="1" kern="100" dirty="0">
                <a:latin typeface="Times New Roman"/>
                <a:ea typeface="华文细黑"/>
                <a:cs typeface="Courier New"/>
              </a:rPr>
              <a:t>CD</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2684489" y="1375356"/>
            <a:ext cx="123142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CD</a:t>
            </a:r>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cs typeface="Courier New"/>
              </a:rPr>
              <a:t>α</a:t>
            </a:r>
            <a:endParaRPr lang="zh-CN" altLang="en-US" dirty="0">
              <a:solidFill>
                <a:srgbClr val="C00000"/>
              </a:solidFill>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3">
                                            <p:txEl>
                                              <p:pRg st="0" end="0"/>
                                            </p:txEl>
                                          </p:spTgt>
                                        </p:tgtEl>
                                      </p:cBhvr>
                                    </p:animEffect>
                                    <p:set>
                                      <p:cBhvr>
                                        <p:cTn id="17" dur="1" fill="hold">
                                          <p:stCondLst>
                                            <p:cond delay="499"/>
                                          </p:stCondLst>
                                        </p:cTn>
                                        <p:tgtEl>
                                          <p:spTgt spid="13">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build="allAtOnce"/>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86998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直线与平面平行的关键是在已知平面内找一条直线和已知直线平行，即要证直线和平面平行，先证直线和直线平行，即由立体向平面转化，由高维向低维转化</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证明面面平行的一般思路：线线平行</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线面平行</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面面平行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准确把握线面平行及面面平行两个判定定理，是对线面关系及面面关系作出正确推断的关键</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3" descr="C:\Users\Administrator\Desktop\创新图片\数学创新 2-1\2771897_1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9542" y="5426606"/>
            <a:ext cx="3067771" cy="142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7524" y="65293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直线与平面平行的判定定理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50111288"/>
              </p:ext>
            </p:extLst>
          </p:nvPr>
        </p:nvGraphicFramePr>
        <p:xfrm>
          <a:off x="247650" y="1533525"/>
          <a:ext cx="11649075" cy="2876550"/>
        </p:xfrm>
        <a:graphic>
          <a:graphicData uri="http://schemas.openxmlformats.org/presentationml/2006/ole">
            <mc:AlternateContent xmlns:mc="http://schemas.openxmlformats.org/markup-compatibility/2006">
              <mc:Choice xmlns:v="urn:schemas-microsoft-com:vml" Requires="v">
                <p:oleObj spid="_x0000_s1257" name="文档" r:id="rId4" imgW="11654173" imgH="2875752" progId="Word.Document.12">
                  <p:embed/>
                </p:oleObj>
              </mc:Choice>
              <mc:Fallback>
                <p:oleObj name="文档" r:id="rId4" imgW="11654173" imgH="2875752" progId="Word.Document.12">
                  <p:embed/>
                  <p:pic>
                    <p:nvPicPr>
                      <p:cNvPr id="0" name=""/>
                      <p:cNvPicPr/>
                      <p:nvPr/>
                    </p:nvPicPr>
                    <p:blipFill>
                      <a:blip r:embed="rId5"/>
                      <a:stretch>
                        <a:fillRect/>
                      </a:stretch>
                    </p:blipFill>
                    <p:spPr>
                      <a:xfrm>
                        <a:off x="247650" y="1533525"/>
                        <a:ext cx="11649075" cy="2876550"/>
                      </a:xfrm>
                      <a:prstGeom prst="rect">
                        <a:avLst/>
                      </a:prstGeom>
                    </p:spPr>
                  </p:pic>
                </p:oleObj>
              </mc:Fallback>
            </mc:AlternateContent>
          </a:graphicData>
        </a:graphic>
      </p:graphicFrame>
      <p:sp>
        <p:nvSpPr>
          <p:cNvPr id="3" name="矩形 2"/>
          <p:cNvSpPr/>
          <p:nvPr/>
        </p:nvSpPr>
        <p:spPr>
          <a:xfrm>
            <a:off x="6273180" y="3353480"/>
            <a:ext cx="1141909" cy="523220"/>
          </a:xfrm>
          <a:prstGeom prst="rect">
            <a:avLst/>
          </a:prstGeom>
        </p:spPr>
        <p:txBody>
          <a:bodyPr wrap="square">
            <a:spAutoFit/>
          </a:bodyPr>
          <a:lstStyle/>
          <a:p>
            <a:pPr algn="just">
              <a:spcAft>
                <a:spcPts val="0"/>
              </a:spcAft>
            </a:pPr>
            <a:r>
              <a:rPr lang="en-US" altLang="zh-CN" sz="2800" i="1" kern="100" dirty="0" err="1" smtClean="0">
                <a:solidFill>
                  <a:srgbClr val="C00000"/>
                </a:solidFill>
                <a:latin typeface="Times New Roman"/>
                <a:ea typeface="华文细黑"/>
              </a:rPr>
              <a:t>a</a:t>
            </a:r>
            <a:r>
              <a:rPr lang="en-US" altLang="zh-CN" sz="2800" kern="100" dirty="0" err="1">
                <a:solidFill>
                  <a:srgbClr val="C00000"/>
                </a:solidFill>
                <a:latin typeface="宋体"/>
                <a:ea typeface="华文细黑"/>
              </a:rPr>
              <a:t>∥</a:t>
            </a:r>
            <a:r>
              <a:rPr lang="en-US" altLang="zh-CN" sz="2800" i="1" kern="100" dirty="0" err="1">
                <a:solidFill>
                  <a:srgbClr val="C00000"/>
                </a:solidFill>
                <a:latin typeface="Times New Roman"/>
                <a:ea typeface="华文细黑"/>
              </a:rPr>
              <a:t>b</a:t>
            </a:r>
            <a:endParaRPr lang="zh-CN" altLang="zh-CN" sz="1050" kern="100" dirty="0">
              <a:solidFill>
                <a:srgbClr val="C00000"/>
              </a:solidFill>
              <a:latin typeface="Times New Roman"/>
            </a:endParaRPr>
          </a:p>
        </p:txBody>
      </p:sp>
      <p:sp>
        <p:nvSpPr>
          <p:cNvPr id="5" name="矩形 4"/>
          <p:cNvSpPr/>
          <p:nvPr/>
        </p:nvSpPr>
        <p:spPr>
          <a:xfrm>
            <a:off x="590233" y="2210991"/>
            <a:ext cx="1261884" cy="523220"/>
          </a:xfrm>
          <a:prstGeom prst="rect">
            <a:avLst/>
          </a:prstGeom>
        </p:spPr>
        <p:txBody>
          <a:bodyPr wrap="none">
            <a:spAutoFit/>
          </a:bodyPr>
          <a:lstStyle/>
          <a:p>
            <a:pPr lvl="0" algn="just"/>
            <a:r>
              <a:rPr lang="zh-CN" altLang="zh-CN" sz="2800" kern="100" dirty="0">
                <a:solidFill>
                  <a:srgbClr val="C00000"/>
                </a:solidFill>
                <a:latin typeface="Times New Roman"/>
                <a:ea typeface="华文细黑"/>
              </a:rPr>
              <a:t>平面外</a:t>
            </a:r>
            <a:endParaRPr lang="zh-CN" altLang="zh-CN" sz="1050" kern="100" dirty="0">
              <a:solidFill>
                <a:srgbClr val="C00000"/>
              </a:solidFill>
              <a:latin typeface="Times New Roman"/>
            </a:endParaRPr>
          </a:p>
        </p:txBody>
      </p:sp>
      <p:sp>
        <p:nvSpPr>
          <p:cNvPr id="13" name="矩形 12"/>
          <p:cNvSpPr/>
          <p:nvPr/>
        </p:nvSpPr>
        <p:spPr>
          <a:xfrm>
            <a:off x="4055790" y="2210991"/>
            <a:ext cx="1261884" cy="523220"/>
          </a:xfrm>
          <a:prstGeom prst="rect">
            <a:avLst/>
          </a:prstGeom>
        </p:spPr>
        <p:txBody>
          <a:bodyPr wrap="none">
            <a:spAutoFit/>
          </a:bodyPr>
          <a:lstStyle/>
          <a:p>
            <a:pPr lvl="0" algn="just"/>
            <a:r>
              <a:rPr lang="zh-CN" altLang="zh-CN" sz="2800" kern="100">
                <a:solidFill>
                  <a:srgbClr val="C00000"/>
                </a:solidFill>
                <a:latin typeface="Times New Roman"/>
                <a:ea typeface="华文细黑"/>
              </a:rPr>
              <a:t>平面内</a:t>
            </a:r>
            <a:endParaRPr lang="zh-CN" altLang="zh-CN" sz="1050" kern="100" dirty="0">
              <a:solidFill>
                <a:srgbClr val="C00000"/>
              </a:solidFill>
              <a:latin typeface="Times New Roman"/>
            </a:endParaRPr>
          </a:p>
        </p:txBody>
      </p:sp>
      <p:sp>
        <p:nvSpPr>
          <p:cNvPr id="14" name="矩形 13"/>
          <p:cNvSpPr/>
          <p:nvPr/>
        </p:nvSpPr>
        <p:spPr>
          <a:xfrm>
            <a:off x="2005658" y="2849538"/>
            <a:ext cx="902811" cy="523220"/>
          </a:xfrm>
          <a:prstGeom prst="rect">
            <a:avLst/>
          </a:prstGeom>
        </p:spPr>
        <p:txBody>
          <a:bodyPr wrap="none">
            <a:spAutoFit/>
          </a:bodyPr>
          <a:lstStyle/>
          <a:p>
            <a:pPr lvl="0" algn="just"/>
            <a:r>
              <a:rPr lang="zh-CN" altLang="zh-CN" sz="2800" kern="100" dirty="0">
                <a:solidFill>
                  <a:srgbClr val="C00000"/>
                </a:solidFill>
                <a:latin typeface="Times New Roman"/>
                <a:ea typeface="华文细黑"/>
              </a:rPr>
              <a:t>平行</a:t>
            </a:r>
            <a:endParaRPr lang="zh-CN" altLang="zh-CN" sz="1050" kern="100" dirty="0">
              <a:solidFill>
                <a:srgbClr val="C00000"/>
              </a:solidFill>
              <a:latin typeface="Times New Roman"/>
            </a:endParaRPr>
          </a:p>
        </p:txBody>
      </p:sp>
      <p:sp>
        <p:nvSpPr>
          <p:cNvPr id="15" name="矩形 14"/>
          <p:cNvSpPr/>
          <p:nvPr/>
        </p:nvSpPr>
        <p:spPr>
          <a:xfrm>
            <a:off x="6287642" y="2902496"/>
            <a:ext cx="821059" cy="523220"/>
          </a:xfrm>
          <a:prstGeom prst="rect">
            <a:avLst/>
          </a:prstGeom>
        </p:spPr>
        <p:txBody>
          <a:bodyPr wrap="none">
            <a:spAutoFit/>
          </a:bodyPr>
          <a:lstStyle/>
          <a:p>
            <a:pPr lvl="0" algn="just"/>
            <a:r>
              <a:rPr lang="en-US" altLang="zh-CN" sz="2800" i="1" kern="100" dirty="0">
                <a:solidFill>
                  <a:srgbClr val="C00000"/>
                </a:solidFill>
                <a:latin typeface="Times New Roman"/>
                <a:ea typeface="华文细黑"/>
              </a:rPr>
              <a:t>b</a:t>
            </a:r>
            <a:r>
              <a:rPr lang="en-US" altLang="zh-CN" sz="2800" kern="100" dirty="0">
                <a:solidFill>
                  <a:srgbClr val="C00000"/>
                </a:solidFill>
                <a:latin typeface="Cambria Math"/>
                <a:ea typeface="华文细黑"/>
                <a:cs typeface="Cambria Math"/>
              </a:rPr>
              <a:t>⊂</a:t>
            </a:r>
            <a:r>
              <a:rPr lang="en-US" altLang="zh-CN" sz="2800" i="1" kern="100" dirty="0">
                <a:solidFill>
                  <a:srgbClr val="C00000"/>
                </a:solidFill>
                <a:latin typeface="Times New Roman"/>
                <a:ea typeface="华文细黑"/>
              </a:rPr>
              <a:t>α</a:t>
            </a:r>
            <a:endParaRPr lang="zh-CN" altLang="zh-CN" sz="1050" kern="100" dirty="0">
              <a:solidFill>
                <a:srgbClr val="C00000"/>
              </a:solidFill>
              <a:latin typeface="Times New Roman"/>
            </a:endParaRPr>
          </a:p>
        </p:txBody>
      </p:sp>
      <p:sp>
        <p:nvSpPr>
          <p:cNvPr id="23" name="矩形 22"/>
          <p:cNvSpPr/>
          <p:nvPr/>
        </p:nvSpPr>
        <p:spPr>
          <a:xfrm>
            <a:off x="387524" y="434265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若一条直线平行于一个平面内的一条直线，则这条直线和这个平面平行吗？</a:t>
            </a:r>
            <a:endParaRPr lang="zh-CN" altLang="zh-CN" sz="2800" kern="100" dirty="0">
              <a:effectLst/>
              <a:latin typeface="宋体"/>
              <a:cs typeface="Courier New"/>
            </a:endParaRPr>
          </a:p>
        </p:txBody>
      </p:sp>
      <p:sp>
        <p:nvSpPr>
          <p:cNvPr id="24" name="矩形 23"/>
          <p:cNvSpPr/>
          <p:nvPr/>
        </p:nvSpPr>
        <p:spPr>
          <a:xfrm>
            <a:off x="387524" y="565785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根据直线与平面平行的判定定理可知该结论错误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24">
                                            <p:txEl>
                                              <p:pRg st="0" end="0"/>
                                            </p:txEl>
                                          </p:spTgt>
                                        </p:tgtEl>
                                        <p:attrNameLst>
                                          <p:attrName>style.visibility</p:attrName>
                                        </p:attrNameLst>
                                      </p:cBhvr>
                                      <p:to>
                                        <p:strVal val="visible"/>
                                      </p:to>
                                    </p:set>
                                    <p:animEffect transition="in" filter="blinds(horizontal)">
                                      <p:cBhvr>
                                        <p:cTn id="24" dur="500"/>
                                        <p:tgtEl>
                                          <p:spTgt spid="2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4">
                                            <p:txEl>
                                              <p:pRg st="0" end="0"/>
                                            </p:txEl>
                                          </p:spTgt>
                                        </p:tgtEl>
                                      </p:cBhvr>
                                    </p:animEffect>
                                    <p:set>
                                      <p:cBhvr>
                                        <p:cTn id="44" dur="1" fill="hold">
                                          <p:stCondLst>
                                            <p:cond delay="499"/>
                                          </p:stCondLst>
                                        </p:cTn>
                                        <p:tgtEl>
                                          <p:spTgt spid="24">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5" grpId="0"/>
      <p:bldP spid="5" grpId="1"/>
      <p:bldP spid="13" grpId="0"/>
      <p:bldP spid="13" grpId="1"/>
      <p:bldP spid="14" grpId="0"/>
      <p:bldP spid="14" grpId="1"/>
      <p:bldP spid="15" grpId="0"/>
      <p:bldP spid="15" grpId="1"/>
      <p:bldP spid="2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平面与平面平行的判定定理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7" name="矩形 16"/>
          <p:cNvSpPr/>
          <p:nvPr/>
        </p:nvSpPr>
        <p:spPr>
          <a:xfrm>
            <a:off x="382191" y="3924325"/>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如果一条直线与两个平行平面中的一个平行，那么这条直线与另一个平面也平行吗？</a:t>
            </a:r>
            <a:endParaRPr lang="zh-CN" altLang="zh-CN" sz="2800" kern="100" dirty="0">
              <a:effectLst/>
              <a:latin typeface="宋体"/>
              <a:cs typeface="Courier New"/>
            </a:endParaRPr>
          </a:p>
        </p:txBody>
      </p:sp>
      <p:sp>
        <p:nvSpPr>
          <p:cNvPr id="18" name="矩形 17"/>
          <p:cNvSpPr/>
          <p:nvPr/>
        </p:nvSpPr>
        <p:spPr>
          <a:xfrm>
            <a:off x="382191" y="5246165"/>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a:t>
            </a:r>
            <a:r>
              <a:rPr lang="zh-CN" altLang="zh-CN" sz="2800" kern="100" dirty="0">
                <a:latin typeface="Times New Roman"/>
                <a:ea typeface="华文细黑"/>
                <a:cs typeface="Times New Roman"/>
              </a:rPr>
              <a:t>　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这条直线与另一个平面平行或在另一个平面内</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11585635"/>
              </p:ext>
            </p:extLst>
          </p:nvPr>
        </p:nvGraphicFramePr>
        <p:xfrm>
          <a:off x="228600" y="995958"/>
          <a:ext cx="11649075" cy="3009900"/>
        </p:xfrm>
        <a:graphic>
          <a:graphicData uri="http://schemas.openxmlformats.org/presentationml/2006/ole">
            <mc:AlternateContent xmlns:mc="http://schemas.openxmlformats.org/markup-compatibility/2006">
              <mc:Choice xmlns:v="urn:schemas-microsoft-com:vml" Requires="v">
                <p:oleObj spid="_x0000_s2248" name="文档" r:id="rId5" imgW="11654173" imgH="3008922" progId="Word.Document.12">
                  <p:embed/>
                </p:oleObj>
              </mc:Choice>
              <mc:Fallback>
                <p:oleObj name="文档" r:id="rId5" imgW="11654173" imgH="3008922" progId="Word.Document.12">
                  <p:embed/>
                  <p:pic>
                    <p:nvPicPr>
                      <p:cNvPr id="0" name="对象 1"/>
                      <p:cNvPicPr>
                        <a:picLocks noChangeAspect="1" noChangeArrowheads="1"/>
                      </p:cNvPicPr>
                      <p:nvPr/>
                    </p:nvPicPr>
                    <p:blipFill>
                      <a:blip r:embed="rId6"/>
                      <a:srcRect/>
                      <a:stretch>
                        <a:fillRect/>
                      </a:stretch>
                    </p:blipFill>
                    <p:spPr bwMode="auto">
                      <a:xfrm>
                        <a:off x="228600" y="995958"/>
                        <a:ext cx="11649075"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5672683" y="2359199"/>
            <a:ext cx="1944216" cy="523220"/>
          </a:xfrm>
          <a:prstGeom prst="rect">
            <a:avLst/>
          </a:prstGeom>
        </p:spPr>
        <p:txBody>
          <a:bodyPr wrap="square">
            <a:spAutoFit/>
          </a:bodyPr>
          <a:lstStyle/>
          <a:p>
            <a:pPr algn="just">
              <a:spcAft>
                <a:spcPts val="0"/>
              </a:spcAft>
            </a:pPr>
            <a:r>
              <a:rPr lang="en-US" altLang="zh-CN" sz="2800" i="1" kern="100" dirty="0" err="1" smtClean="0">
                <a:solidFill>
                  <a:srgbClr val="C00000"/>
                </a:solidFill>
                <a:latin typeface="Times New Roman"/>
                <a:ea typeface="华文细黑"/>
              </a:rPr>
              <a:t>a</a:t>
            </a:r>
            <a:r>
              <a:rPr lang="en-US" altLang="zh-CN" sz="2800" kern="100" dirty="0" err="1">
                <a:solidFill>
                  <a:srgbClr val="C00000"/>
                </a:solidFill>
                <a:latin typeface="宋体"/>
                <a:ea typeface="华文细黑"/>
              </a:rPr>
              <a:t>∩</a:t>
            </a:r>
            <a:r>
              <a:rPr lang="en-US" altLang="zh-CN" sz="2800" i="1" kern="100" dirty="0" err="1">
                <a:solidFill>
                  <a:srgbClr val="C00000"/>
                </a:solidFill>
                <a:latin typeface="Times New Roman"/>
                <a:ea typeface="华文细黑"/>
              </a:rPr>
              <a:t>b</a:t>
            </a:r>
            <a:r>
              <a:rPr lang="zh-CN" altLang="zh-CN" sz="2800" kern="100" dirty="0">
                <a:solidFill>
                  <a:srgbClr val="C00000"/>
                </a:solidFill>
                <a:latin typeface="Times New Roman"/>
                <a:ea typeface="华文细黑"/>
              </a:rPr>
              <a:t>＝</a:t>
            </a:r>
            <a:r>
              <a:rPr lang="en-US" altLang="zh-CN" sz="2800" i="1" kern="100" dirty="0">
                <a:solidFill>
                  <a:srgbClr val="C00000"/>
                </a:solidFill>
                <a:latin typeface="Times New Roman"/>
                <a:ea typeface="华文细黑"/>
              </a:rPr>
              <a:t>A</a:t>
            </a:r>
            <a:endParaRPr lang="zh-CN" altLang="zh-CN" sz="1050" kern="100" dirty="0">
              <a:solidFill>
                <a:srgbClr val="C00000"/>
              </a:solidFill>
              <a:latin typeface="Times New Roman"/>
            </a:endParaRPr>
          </a:p>
        </p:txBody>
      </p:sp>
      <p:sp>
        <p:nvSpPr>
          <p:cNvPr id="7" name="矩形 6"/>
          <p:cNvSpPr/>
          <p:nvPr/>
        </p:nvSpPr>
        <p:spPr>
          <a:xfrm>
            <a:off x="2710830" y="1701602"/>
            <a:ext cx="2339102" cy="523220"/>
          </a:xfrm>
          <a:prstGeom prst="rect">
            <a:avLst/>
          </a:prstGeom>
        </p:spPr>
        <p:txBody>
          <a:bodyPr wrap="none">
            <a:spAutoFit/>
          </a:bodyPr>
          <a:lstStyle/>
          <a:p>
            <a:pPr lvl="0" algn="just"/>
            <a:r>
              <a:rPr lang="zh-CN" altLang="zh-CN" sz="2800" kern="100" dirty="0">
                <a:solidFill>
                  <a:srgbClr val="C00000"/>
                </a:solidFill>
                <a:latin typeface="Times New Roman"/>
                <a:ea typeface="华文细黑"/>
              </a:rPr>
              <a:t>两条相交直线</a:t>
            </a:r>
            <a:endParaRPr lang="zh-CN" altLang="zh-CN" sz="1050" kern="100" dirty="0">
              <a:solidFill>
                <a:srgbClr val="C00000"/>
              </a:solidFill>
              <a:latin typeface="Times New Roman"/>
            </a:endParaRPr>
          </a:p>
        </p:txBody>
      </p:sp>
    </p:spTree>
    <p:extLst>
      <p:ext uri="{BB962C8B-B14F-4D97-AF65-F5344CB8AC3E}">
        <p14:creationId xmlns:p14="http://schemas.microsoft.com/office/powerpoint/2010/main" val="1883462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blinds(horizontal)">
                                      <p:cBhvr>
                                        <p:cTn id="15" dur="500"/>
                                        <p:tgtEl>
                                          <p:spTgt spid="1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18">
                                            <p:txEl>
                                              <p:pRg st="0" end="0"/>
                                            </p:txEl>
                                          </p:spTgt>
                                        </p:tgtEl>
                                      </p:cBhvr>
                                    </p:animEffect>
                                    <p:set>
                                      <p:cBhvr>
                                        <p:cTn id="26" dur="1" fill="hold">
                                          <p:stCondLst>
                                            <p:cond delay="499"/>
                                          </p:stCondLst>
                                        </p:cTn>
                                        <p:tgtEl>
                                          <p:spTgt spid="18">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8" grpId="0" build="allAtOnce"/>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11957"/>
            <a:ext cx="8525519"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直线与平面平行的判定定理的应用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a:t>
            </a:r>
            <a:r>
              <a:rPr lang="zh-CN" altLang="zh-CN" sz="2800" kern="100" dirty="0">
                <a:latin typeface="宋体"/>
                <a:cs typeface="Courier New"/>
              </a:rPr>
              <a:t> </a:t>
            </a:r>
            <a:r>
              <a:rPr lang="zh-CN" altLang="zh-CN" sz="2800" kern="100" dirty="0">
                <a:latin typeface="Times New Roman"/>
                <a:ea typeface="华文细黑"/>
                <a:cs typeface="Times New Roman"/>
              </a:rPr>
              <a:t>如图，空间四边形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求证：</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EH</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77999" y="3248074"/>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EH</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的中位线，</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EH</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EH</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F:\2016赵瑊\同步\数学\创新 人A必修2\word\RJ2-73.TIF"/>
          <p:cNvPicPr/>
          <p:nvPr/>
        </p:nvPicPr>
        <p:blipFill rotWithShape="1">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843"/>
          <a:stretch/>
        </p:blipFill>
        <p:spPr bwMode="auto">
          <a:xfrm>
            <a:off x="8428038" y="958331"/>
            <a:ext cx="3361962" cy="5404741"/>
          </a:xfrm>
          <a:prstGeom prst="rect">
            <a:avLst/>
          </a:prstGeom>
          <a:noFill/>
          <a:ln>
            <a:noFill/>
          </a:ln>
        </p:spPr>
      </p:pic>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0" end="0"/>
                                            </p:txEl>
                                          </p:spTgt>
                                        </p:tgtEl>
                                      </p:cBhvr>
                                    </p:animEffect>
                                    <p:set>
                                      <p:cBhvr>
                                        <p:cTn id="27" dur="1" fill="hold">
                                          <p:stCondLst>
                                            <p:cond delay="499"/>
                                          </p:stCondLst>
                                        </p:cTn>
                                        <p:tgtEl>
                                          <p:spTgt spid="7">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1" end="1"/>
                                            </p:txEl>
                                          </p:spTgt>
                                        </p:tgtEl>
                                      </p:cBhvr>
                                    </p:animEffect>
                                    <p:set>
                                      <p:cBhvr>
                                        <p:cTn id="30" dur="1" fill="hold">
                                          <p:stCondLst>
                                            <p:cond delay="499"/>
                                          </p:stCondLst>
                                        </p:cTn>
                                        <p:tgtEl>
                                          <p:spTgt spid="7">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2" end="2"/>
                                            </p:txEl>
                                          </p:spTgt>
                                        </p:tgtEl>
                                      </p:cBhvr>
                                    </p:animEffect>
                                    <p:set>
                                      <p:cBhvr>
                                        <p:cTn id="33" dur="1" fill="hold">
                                          <p:stCondLst>
                                            <p:cond delay="499"/>
                                          </p:stCondLst>
                                        </p:cTn>
                                        <p:tgtEl>
                                          <p:spTgt spid="7">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3" end="3"/>
                                            </p:txEl>
                                          </p:spTgt>
                                        </p:tgtEl>
                                      </p:cBhvr>
                                    </p:animEffect>
                                    <p:set>
                                      <p:cBhvr>
                                        <p:cTn id="36"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7999"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BD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77999" y="79193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EH</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EFGH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8" name="矩形 7"/>
          <p:cNvSpPr/>
          <p:nvPr/>
        </p:nvSpPr>
        <p:spPr>
          <a:xfrm>
            <a:off x="377999" y="2781326"/>
            <a:ext cx="853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反思与感悟　</a:t>
            </a:r>
            <a:r>
              <a:rPr lang="en-US" altLang="zh-CN" sz="2800" kern="100" spc="-90" dirty="0">
                <a:latin typeface="Times New Roman"/>
                <a:ea typeface="华文细黑"/>
                <a:cs typeface="Courier New"/>
              </a:rPr>
              <a:t>1.</a:t>
            </a:r>
            <a:r>
              <a:rPr lang="zh-CN" altLang="zh-CN" sz="2800" kern="100" spc="-90" dirty="0">
                <a:latin typeface="Times New Roman"/>
                <a:ea typeface="华文细黑"/>
                <a:cs typeface="Times New Roman"/>
              </a:rPr>
              <a:t>利用直线与平面平行的判定</a:t>
            </a:r>
            <a:r>
              <a:rPr lang="zh-CN" altLang="zh-CN" sz="2800" kern="100" spc="-90" dirty="0" smtClean="0">
                <a:latin typeface="Times New Roman"/>
                <a:ea typeface="华文细黑"/>
                <a:cs typeface="Times New Roman"/>
              </a:rPr>
              <a:t>定理证明</a:t>
            </a:r>
            <a:r>
              <a:rPr lang="zh-CN" altLang="zh-CN" sz="2800" kern="100" spc="-90" dirty="0">
                <a:latin typeface="Times New Roman"/>
                <a:ea typeface="华文细黑"/>
                <a:cs typeface="Times New Roman"/>
              </a:rPr>
              <a:t>线面平行，关键是寻找平面内与已知直线</a:t>
            </a:r>
            <a:r>
              <a:rPr lang="zh-CN" altLang="zh-CN" sz="2800" kern="100" spc="-90" dirty="0" smtClean="0">
                <a:latin typeface="Times New Roman"/>
                <a:ea typeface="华文细黑"/>
                <a:cs typeface="Times New Roman"/>
              </a:rPr>
              <a:t>平行的</a:t>
            </a:r>
            <a:r>
              <a:rPr lang="zh-CN" altLang="zh-CN" sz="2800" kern="100" spc="-90" dirty="0">
                <a:latin typeface="Times New Roman"/>
                <a:ea typeface="华文细黑"/>
                <a:cs typeface="Times New Roman"/>
              </a:rPr>
              <a:t>直线</a:t>
            </a:r>
            <a:r>
              <a:rPr lang="en-US" altLang="zh-CN" sz="2800" kern="100" spc="-90" dirty="0">
                <a:latin typeface="Times New Roman"/>
                <a:ea typeface="华文细黑"/>
                <a:cs typeface="Courier New"/>
              </a:rPr>
              <a:t>.</a:t>
            </a:r>
            <a:endParaRPr lang="zh-CN" altLang="zh-CN" sz="2800" kern="100" spc="-90" dirty="0">
              <a:latin typeface="宋体"/>
              <a:cs typeface="Courier New"/>
            </a:endParaRPr>
          </a:p>
          <a:p>
            <a:pPr algn="just">
              <a:lnSpc>
                <a:spcPct val="150000"/>
              </a:lnSpc>
              <a:spcAft>
                <a:spcPts val="0"/>
              </a:spcAft>
              <a:tabLst>
                <a:tab pos="2070735" algn="l"/>
              </a:tabLst>
            </a:pPr>
            <a:r>
              <a:rPr lang="en-US" altLang="zh-CN" sz="2800" kern="100" spc="-90" dirty="0">
                <a:latin typeface="Times New Roman"/>
                <a:ea typeface="华文细黑"/>
                <a:cs typeface="Courier New"/>
              </a:rPr>
              <a:t>2.</a:t>
            </a:r>
            <a:r>
              <a:rPr lang="zh-CN" altLang="zh-CN" sz="2800" kern="100" spc="-90" dirty="0">
                <a:latin typeface="Times New Roman"/>
                <a:ea typeface="华文细黑"/>
                <a:cs typeface="Times New Roman"/>
              </a:rPr>
              <a:t>证线线平行的方法常用三角形中位线定理、平行四边形性质、平行线分线段成比例定理、平行公理等</a:t>
            </a:r>
            <a:r>
              <a:rPr lang="en-US" altLang="zh-CN" sz="2800" kern="100" spc="-90" dirty="0">
                <a:latin typeface="Times New Roman"/>
                <a:ea typeface="华文细黑"/>
                <a:cs typeface="Courier New"/>
              </a:rPr>
              <a:t>.</a:t>
            </a:r>
            <a:endParaRPr lang="zh-CN" altLang="zh-CN" sz="2800" kern="100" spc="-90" dirty="0">
              <a:effectLst/>
              <a:latin typeface="宋体"/>
              <a:cs typeface="Courier New"/>
            </a:endParaRPr>
          </a:p>
        </p:txBody>
      </p:sp>
      <p:pic>
        <p:nvPicPr>
          <p:cNvPr id="16" name="图片 15" descr="F:\2016赵瑊\同步\数学\创新 人A必修2\word\RJ2-73.TIF"/>
          <p:cNvPicPr/>
          <p:nvPr/>
        </p:nvPicPr>
        <p:blipFill rotWithShape="1">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843"/>
          <a:stretch/>
        </p:blipFill>
        <p:spPr bwMode="auto">
          <a:xfrm>
            <a:off x="8428038" y="117426"/>
            <a:ext cx="3361962" cy="5404741"/>
          </a:xfrm>
          <a:prstGeom prst="rect">
            <a:avLst/>
          </a:prstGeom>
          <a:noFill/>
          <a:ln>
            <a:noFill/>
          </a:ln>
        </p:spPr>
      </p:pic>
    </p:spTree>
    <p:extLst>
      <p:ext uri="{BB962C8B-B14F-4D97-AF65-F5344CB8AC3E}">
        <p14:creationId xmlns:p14="http://schemas.microsoft.com/office/powerpoint/2010/main" val="3952277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9" restart="whenNotActive" fill="hold" evtFilter="cancelBubble" nodeType="interactiveSeq">
                <p:stCondLst>
                  <p:cond evt="onClick" delay="0">
                    <p:tgtEl>
                      <p:spTgt spid="12"/>
                    </p:tgtEl>
                  </p:cond>
                </p:stCondLst>
                <p:endSync evt="end" delay="0">
                  <p:rtn val="all"/>
                </p:endSync>
                <p:childTnLst>
                  <p:par>
                    <p:cTn id="30" fill="hold">
                      <p:stCondLst>
                        <p:cond delay="0"/>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7" grpId="0" build="allAtOnce"/>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在四面体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的重心，求证：</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ADC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377999" y="1456497"/>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如图所示，连接</a:t>
            </a:r>
            <a:r>
              <a:rPr lang="en-US" altLang="zh-CN" sz="2800" i="1" kern="100" dirty="0">
                <a:latin typeface="Times New Roman"/>
                <a:ea typeface="华文细黑"/>
                <a:cs typeface="Courier New"/>
              </a:rPr>
              <a:t>BM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BN</a:t>
            </a:r>
            <a:r>
              <a:rPr lang="zh-CN" altLang="zh-CN" sz="2800" kern="100" dirty="0">
                <a:latin typeface="Times New Roman"/>
                <a:ea typeface="华文细黑"/>
                <a:cs typeface="Times New Roman"/>
              </a:rPr>
              <a:t>并延长，分别交</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DC</a:t>
            </a:r>
            <a:r>
              <a:rPr lang="zh-CN" altLang="zh-CN" sz="2800" kern="100" dirty="0">
                <a:latin typeface="Times New Roman"/>
                <a:ea typeface="华文细黑"/>
                <a:cs typeface="Times New Roman"/>
              </a:rPr>
              <a:t>于</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两点，连接</a:t>
            </a:r>
            <a:r>
              <a:rPr lang="en-US" altLang="zh-CN" sz="2800" i="1" kern="100" dirty="0">
                <a:latin typeface="Times New Roman"/>
                <a:ea typeface="华文细黑"/>
                <a:cs typeface="Courier New"/>
              </a:rPr>
              <a:t>PQ</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分别是</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的重心，</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BM</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MP</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NQ</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MN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PQ</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MN</a:t>
            </a:r>
            <a:r>
              <a:rPr lang="en-US" altLang="zh-CN" sz="2800" kern="100" dirty="0">
                <a:latin typeface="Cambria Math"/>
                <a:ea typeface="MS Mincho"/>
                <a:cs typeface="MS Mincho"/>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ADC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PQ</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ADC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MN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ADC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F:\2016赵瑊\同步\数学\创新 人A必修2\word\RJ2-74.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7967414" y="2344303"/>
            <a:ext cx="3822585" cy="3141850"/>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blinds(horizontal)">
                                      <p:cBhvr>
                                        <p:cTn id="20" dur="500"/>
                                        <p:tgtEl>
                                          <p:spTgt spid="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Effect transition="in" filter="blinds(horizontal)">
                                      <p:cBhvr>
                                        <p:cTn id="25" dur="500"/>
                                        <p:tgtEl>
                                          <p:spTgt spid="7">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xEl>
                                              <p:pRg st="4" end="4"/>
                                            </p:txEl>
                                          </p:spTgt>
                                        </p:tgtEl>
                                        <p:attrNameLst>
                                          <p:attrName>style.visibility</p:attrName>
                                        </p:attrNameLst>
                                      </p:cBhvr>
                                      <p:to>
                                        <p:strVal val="visible"/>
                                      </p:to>
                                    </p:set>
                                    <p:animEffect transition="in" filter="blinds(horizontal)">
                                      <p:cBhvr>
                                        <p:cTn id="30" dur="500"/>
                                        <p:tgtEl>
                                          <p:spTgt spid="7">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animEffect transition="in" filter="blinds(horizontal)">
                                      <p:cBhvr>
                                        <p:cTn id="35" dur="500"/>
                                        <p:tgtEl>
                                          <p:spTgt spid="7">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7">
                                            <p:txEl>
                                              <p:pRg st="0" end="0"/>
                                            </p:txEl>
                                          </p:spTgt>
                                        </p:tgtEl>
                                      </p:cBhvr>
                                    </p:animEffect>
                                    <p:set>
                                      <p:cBhvr>
                                        <p:cTn id="40" dur="1" fill="hold">
                                          <p:stCondLst>
                                            <p:cond delay="499"/>
                                          </p:stCondLst>
                                        </p:cTn>
                                        <p:tgtEl>
                                          <p:spTgt spid="7">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7">
                                            <p:txEl>
                                              <p:pRg st="1" end="1"/>
                                            </p:txEl>
                                          </p:spTgt>
                                        </p:tgtEl>
                                      </p:cBhvr>
                                    </p:animEffect>
                                    <p:set>
                                      <p:cBhvr>
                                        <p:cTn id="43" dur="1" fill="hold">
                                          <p:stCondLst>
                                            <p:cond delay="499"/>
                                          </p:stCondLst>
                                        </p:cTn>
                                        <p:tgtEl>
                                          <p:spTgt spid="7">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7">
                                            <p:txEl>
                                              <p:pRg st="2" end="2"/>
                                            </p:txEl>
                                          </p:spTgt>
                                        </p:tgtEl>
                                      </p:cBhvr>
                                    </p:animEffect>
                                    <p:set>
                                      <p:cBhvr>
                                        <p:cTn id="46" dur="1" fill="hold">
                                          <p:stCondLst>
                                            <p:cond delay="499"/>
                                          </p:stCondLst>
                                        </p:cTn>
                                        <p:tgtEl>
                                          <p:spTgt spid="7">
                                            <p:txEl>
                                              <p:pRg st="2" end="2"/>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7">
                                            <p:txEl>
                                              <p:pRg st="3" end="3"/>
                                            </p:txEl>
                                          </p:spTgt>
                                        </p:tgtEl>
                                      </p:cBhvr>
                                    </p:animEffect>
                                    <p:set>
                                      <p:cBhvr>
                                        <p:cTn id="49" dur="1" fill="hold">
                                          <p:stCondLst>
                                            <p:cond delay="499"/>
                                          </p:stCondLst>
                                        </p:cTn>
                                        <p:tgtEl>
                                          <p:spTgt spid="7">
                                            <p:txEl>
                                              <p:pRg st="3" end="3"/>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7">
                                            <p:txEl>
                                              <p:pRg st="4" end="4"/>
                                            </p:txEl>
                                          </p:spTgt>
                                        </p:tgtEl>
                                      </p:cBhvr>
                                    </p:animEffect>
                                    <p:set>
                                      <p:cBhvr>
                                        <p:cTn id="52" dur="1" fill="hold">
                                          <p:stCondLst>
                                            <p:cond delay="499"/>
                                          </p:stCondLst>
                                        </p:cTn>
                                        <p:tgtEl>
                                          <p:spTgt spid="7">
                                            <p:txEl>
                                              <p:pRg st="4" end="4"/>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7">
                                            <p:txEl>
                                              <p:pRg st="5" end="5"/>
                                            </p:txEl>
                                          </p:spTgt>
                                        </p:tgtEl>
                                      </p:cBhvr>
                                    </p:animEffect>
                                    <p:set>
                                      <p:cBhvr>
                                        <p:cTn id="55" dur="1" fill="hold">
                                          <p:stCondLst>
                                            <p:cond delay="499"/>
                                          </p:stCondLst>
                                        </p:cTn>
                                        <p:tgtEl>
                                          <p:spTgt spid="7">
                                            <p:txEl>
                                              <p:pRg st="5" end="5"/>
                                            </p:txEl>
                                          </p:spTgt>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8"/>
                                        </p:tgtEl>
                                      </p:cBhvr>
                                    </p:animEffect>
                                    <p:set>
                                      <p:cBhvr>
                                        <p:cTn id="5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面面平行判定定理的应用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a:t>
            </a:r>
            <a:r>
              <a:rPr lang="zh-CN" altLang="zh-CN" sz="2800" kern="100" dirty="0">
                <a:latin typeface="宋体"/>
                <a:cs typeface="Courier New"/>
              </a:rPr>
              <a:t> </a:t>
            </a:r>
            <a:r>
              <a:rPr lang="zh-CN" altLang="zh-CN" sz="2800" kern="100" dirty="0">
                <a:latin typeface="Times New Roman"/>
                <a:ea typeface="华文细黑"/>
                <a:cs typeface="Times New Roman"/>
              </a:rPr>
              <a:t>如图所示，在三棱柱</a:t>
            </a:r>
            <a:r>
              <a:rPr lang="en-US" altLang="zh-CN" sz="2800" i="1" kern="100" dirty="0" smtClean="0">
                <a:latin typeface="Times New Roman"/>
                <a:ea typeface="华文细黑"/>
                <a:cs typeface="Courier New"/>
              </a:rPr>
              <a:t>ABC</a:t>
            </a:r>
            <a:r>
              <a:rPr lang="zh-CN" altLang="zh-CN" sz="2800" dirty="0">
                <a:latin typeface="华文细黑" pitchFamily="2" charset="-122"/>
                <a:ea typeface="华文细黑" pitchFamily="2" charset="-122"/>
                <a:cs typeface="Times New Roman"/>
              </a:rPr>
              <a:t>－</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C</a:t>
            </a:r>
            <a:r>
              <a:rPr lang="en-US" altLang="zh-CN" sz="2800" kern="100" baseline="-25000" dirty="0" err="1" smtClean="0">
                <a:latin typeface="Times New Roman"/>
                <a:ea typeface="华文细黑"/>
                <a:cs typeface="Courier New"/>
              </a:rPr>
              <a:t>1</a:t>
            </a:r>
            <a:r>
              <a:rPr lang="zh-CN" altLang="zh-CN" sz="2800" kern="100" dirty="0">
                <a:latin typeface="Times New Roman"/>
                <a:ea typeface="华文细黑"/>
                <a:cs typeface="Times New Roman"/>
              </a:rPr>
              <a:t>中，点</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求证：平面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8" name="图片 7" descr="F:\2016赵瑊\同步\数学\创新 人A必修2\word\RJ2-75.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4515921" y="2277666"/>
            <a:ext cx="3144540" cy="3381655"/>
          </a:xfrm>
          <a:prstGeom prst="rect">
            <a:avLst/>
          </a:prstGeom>
          <a:noFill/>
          <a:ln>
            <a:noFill/>
          </a:ln>
        </p:spPr>
      </p:pic>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4105</TotalTime>
  <Words>1013</Words>
  <Application>Microsoft Office PowerPoint</Application>
  <PresentationFormat>自定义</PresentationFormat>
  <Paragraphs>244</Paragraphs>
  <Slides>32</Slides>
  <Notes>1</Notes>
  <HiddenSlides>11</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3058</cp:revision>
  <dcterms:created xsi:type="dcterms:W3CDTF">2014-10-15T07:25:01Z</dcterms:created>
  <dcterms:modified xsi:type="dcterms:W3CDTF">2016-07-21T06:49:48Z</dcterms:modified>
</cp:coreProperties>
</file>