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257" r:id="rId3"/>
    <p:sldId id="258" r:id="rId4"/>
    <p:sldId id="278" r:id="rId5"/>
    <p:sldId id="526" r:id="rId6"/>
    <p:sldId id="539" r:id="rId7"/>
    <p:sldId id="549" r:id="rId8"/>
    <p:sldId id="457" r:id="rId9"/>
    <p:sldId id="361" r:id="rId10"/>
    <p:sldId id="541" r:id="rId11"/>
    <p:sldId id="424" r:id="rId12"/>
    <p:sldId id="550" r:id="rId13"/>
    <p:sldId id="551" r:id="rId14"/>
    <p:sldId id="552" r:id="rId15"/>
    <p:sldId id="515" r:id="rId16"/>
    <p:sldId id="553" r:id="rId17"/>
    <p:sldId id="533" r:id="rId18"/>
    <p:sldId id="516" r:id="rId19"/>
    <p:sldId id="554" r:id="rId20"/>
    <p:sldId id="531" r:id="rId21"/>
    <p:sldId id="555" r:id="rId22"/>
    <p:sldId id="534" r:id="rId23"/>
    <p:sldId id="557" r:id="rId24"/>
    <p:sldId id="532" r:id="rId25"/>
    <p:sldId id="496" r:id="rId26"/>
    <p:sldId id="558" r:id="rId27"/>
    <p:sldId id="559" r:id="rId28"/>
    <p:sldId id="545" r:id="rId29"/>
    <p:sldId id="546" r:id="rId30"/>
    <p:sldId id="538" r:id="rId31"/>
    <p:sldId id="560" r:id="rId32"/>
    <p:sldId id="561" r:id="rId33"/>
    <p:sldId id="562" r:id="rId34"/>
    <p:sldId id="564" r:id="rId35"/>
    <p:sldId id="565" r:id="rId36"/>
    <p:sldId id="563" r:id="rId37"/>
    <p:sldId id="566" r:id="rId38"/>
    <p:sldId id="567" r:id="rId39"/>
    <p:sldId id="568" r:id="rId40"/>
    <p:sldId id="513" r:id="rId41"/>
    <p:sldId id="569" r:id="rId42"/>
    <p:sldId id="451" r:id="rId4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9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emf"/><Relationship Id="rId10" Type="http://schemas.openxmlformats.org/officeDocument/2006/relationships/slide" Target="slide19.xml"/><Relationship Id="rId4" Type="http://schemas.openxmlformats.org/officeDocument/2006/relationships/package" Target="../embeddings/Microsoft_Word___3.docx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206.TI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1-16.TI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207.TIF" TargetMode="Externa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1-16.TI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207.TIF" TargetMode="Externa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1-17.TIF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208.TIF" TargetMode="Externa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1-17.TIF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208.TIF" TargetMode="Externa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file:///F:\2016&#36213;&#29770;\&#21516;&#27493;\&#25968;&#23398;\&#21019;&#26032;%20&#20154;A&#24517;&#20462;2\word\1-17.TIF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208.TI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5.docx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209.TIF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210.TIF" TargetMode="Externa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file:///F:\2016&#36213;&#29770;\&#21516;&#27493;\&#25968;&#23398;\&#21019;&#26032;%20&#20154;A&#24517;&#20462;2\word\RJ2-209.TIF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image" Target="../media/image21.png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image" Target="file:///F:\2016&#36213;&#29770;\&#21516;&#27493;\&#25968;&#23398;\&#21019;&#26032;%20&#20154;A&#24517;&#20462;2\word\RJ2-210.TIF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7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11" Type="http://schemas.openxmlformats.org/officeDocument/2006/relationships/image" Target="file:///F:\2016&#36213;&#29770;\&#21516;&#27493;\&#25968;&#23398;\&#21019;&#26032;%20&#20154;A&#24517;&#20462;2\word\1-19.TIF" TargetMode="External"/><Relationship Id="rId5" Type="http://schemas.openxmlformats.org/officeDocument/2006/relationships/image" Target="../media/image25.emf"/><Relationship Id="rId10" Type="http://schemas.openxmlformats.org/officeDocument/2006/relationships/image" Target="../media/image28.png"/><Relationship Id="rId4" Type="http://schemas.openxmlformats.org/officeDocument/2006/relationships/package" Target="../embeddings/Microsoft_Word___9.docx"/><Relationship Id="rId9" Type="http://schemas.openxmlformats.org/officeDocument/2006/relationships/image" Target="file:///F:\2016&#36213;&#29770;\&#21516;&#27493;\&#25968;&#23398;\&#21019;&#26032;%20&#20154;A&#24517;&#20462;2\word\RJ2-211.TIF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file:///F:\2016&#36213;&#29770;\&#21516;&#27493;\&#25968;&#23398;\&#21019;&#26032;%20&#20154;A&#24517;&#20462;2\word\1-19.TIF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39.xml"/><Relationship Id="rId5" Type="http://schemas.openxmlformats.org/officeDocument/2006/relationships/image" Target="../media/image29.emf"/><Relationship Id="rId10" Type="http://schemas.openxmlformats.org/officeDocument/2006/relationships/image" Target="file:///F:\2016&#36213;&#29770;\&#21516;&#27493;\&#25968;&#23398;\&#21019;&#26032;%20&#20154;A&#24517;&#20462;2\word\RJ2-211.TIF" TargetMode="External"/><Relationship Id="rId4" Type="http://schemas.openxmlformats.org/officeDocument/2006/relationships/package" Target="../embeddings/Microsoft_Word___10.docx"/><Relationship Id="rId9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package" Target="../embeddings/Microsoft_Word___14.docx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2.docx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5.docx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2.emf"/><Relationship Id="rId5" Type="http://schemas.openxmlformats.org/officeDocument/2006/relationships/image" Target="../media/image30.emf"/><Relationship Id="rId15" Type="http://schemas.openxmlformats.org/officeDocument/2006/relationships/oleObject" Target="../embeddings/oleObject17.bin"/><Relationship Id="rId10" Type="http://schemas.openxmlformats.org/officeDocument/2006/relationships/package" Target="../embeddings/Microsoft_Word___13.docx"/><Relationship Id="rId4" Type="http://schemas.openxmlformats.org/officeDocument/2006/relationships/package" Target="../embeddings/Microsoft_Word___11.docx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3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04084" y="2277666"/>
            <a:ext cx="69965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第二章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点、直线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平面之间的位置关系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4084" y="2711406"/>
            <a:ext cx="52714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章末复习提升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9" name="Picture 3" descr="C:\Users\Administrator\Desktop\创新图片\数学创新 2-1\277189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"/>
          <a:stretch/>
        </p:blipFill>
        <p:spPr bwMode="auto">
          <a:xfrm>
            <a:off x="8982496" y="4371974"/>
            <a:ext cx="3205138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证明三线共点问题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证明空间三线共点问题，先证两条直线交于一点，再证明第三条直线经过这点，把问题转化为证明点在直线上的问题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2463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2695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如图所示，空间四边形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BG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DH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HC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四点共面；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 descr="F:\2016赵瑊\同步\数学\创新 人A必修2\word\RJ2-200.TIF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"/>
          <a:stretch/>
        </p:blipFill>
        <p:spPr bwMode="auto">
          <a:xfrm>
            <a:off x="8448675" y="1044005"/>
            <a:ext cx="3345516" cy="3757699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382191" y="211892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BG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DH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HC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GH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四点共面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2695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956927"/>
              </p:ext>
            </p:extLst>
          </p:nvPr>
        </p:nvGraphicFramePr>
        <p:xfrm>
          <a:off x="257225" y="2915816"/>
          <a:ext cx="112490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33" name="文档" r:id="rId4" imgW="11253584" imgH="1160019" progId="Word.Document.12">
                  <p:embed/>
                </p:oleObj>
              </mc:Choice>
              <mc:Fallback>
                <p:oleObj name="文档" r:id="rId4" imgW="11253584" imgH="116001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225" y="2915816"/>
                        <a:ext cx="1124902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82191" y="79193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不平行，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则必相交，设交点为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403055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的交线上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的交点在直线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2-200.TIF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"/>
          <a:stretch/>
        </p:blipFill>
        <p:spPr bwMode="auto">
          <a:xfrm>
            <a:off x="8448675" y="1044005"/>
            <a:ext cx="3345516" cy="37576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75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5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12695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是正方体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的中心，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是正方体对角线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和截面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三点共线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4" name="图片 13" descr="F:\2016赵瑊\同步\数学\创新 人A必修2\word\1-18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987" y="1586161"/>
            <a:ext cx="3672408" cy="36212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010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88851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三点都在平面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三点都在平面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三点都在平面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的交线上，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三点共线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5" name="图片 4" descr="F:\2016赵瑊\同步\数学\创新 人A必修2\word\RJ2-201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000" y="238200"/>
            <a:ext cx="3505191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705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75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2191" y="149906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空间中的平行关系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在本章中，空间中的平行关系主要是指空间中线与线、线与面及面与面的平行，其中三种关系相互渗透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在解决线面、面面平行问题时，一般遵循从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的转化，即从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线线平行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；而利用性质定理时，其顺序相反，且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的性质定理就是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的判定定理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特别注意，转化的方法总是由具体题目的条件决定，不能过于呆板僵化，要遵循规律而不局限于规律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如下图所示是平行关系相互转化的示意图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066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:\2016赵瑊\同步\数学\创新 人A必修2\word\RJ2-202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720" y="304875"/>
            <a:ext cx="9505056" cy="36066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985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2191" y="14990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如图所示，四边形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是平行四边形，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MA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MA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在线段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上是否存在一点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使平面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AFC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若存在，请确定点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的位置；若不存在，请说明理由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 descr="F:\2016赵瑊\同步\数学\创新 人A必修2\word\RJ2-203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983" y="2277666"/>
            <a:ext cx="3744416" cy="32708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735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2191" y="1766249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是平行四边形，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OF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PD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874135"/>
              </p:ext>
            </p:extLst>
          </p:nvPr>
        </p:nvGraphicFramePr>
        <p:xfrm>
          <a:off x="504825" y="218118"/>
          <a:ext cx="1124902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07" name="文档" r:id="rId4" imgW="11253584" imgH="1685500" progId="Word.Document.12">
                  <p:embed/>
                </p:oleObj>
              </mc:Choice>
              <mc:Fallback>
                <p:oleObj name="文档" r:id="rId4" imgW="11253584" imgH="16855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18118"/>
                        <a:ext cx="11249025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586666"/>
              </p:ext>
            </p:extLst>
          </p:nvPr>
        </p:nvGraphicFramePr>
        <p:xfrm>
          <a:off x="504825" y="3884796"/>
          <a:ext cx="1035367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08" name="文档" r:id="rId7" imgW="10358466" imgH="1091634" progId="Word.Document.12">
                  <p:embed/>
                </p:oleObj>
              </mc:Choice>
              <mc:Fallback>
                <p:oleObj name="文档" r:id="rId7" imgW="10358466" imgH="109163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84796"/>
                        <a:ext cx="10353675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 descr="F:\2016赵瑊\同步\数学\创新 人A必修2\word\RJ2-204.TIF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1" y="1018098"/>
            <a:ext cx="3394729" cy="284525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82191" y="481311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PF</a:t>
            </a:r>
            <a:r>
              <a:rPr lang="zh-CN" altLang="zh-CN" sz="2800" kern="100" dirty="0">
                <a:latin typeface="宋体"/>
                <a:ea typeface="GBK_S"/>
                <a:cs typeface="Times New Roman"/>
              </a:rPr>
              <a:t>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AFPM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是平行四边形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Cambria Math"/>
                <a:ea typeface="MS Mincho"/>
                <a:cs typeface="MS Mincho"/>
              </a:rPr>
              <a:t>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PM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19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2191" y="11742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OF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PMD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8207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5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知识网络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整体构建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3" y="3174285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要点归纳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主干梳理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5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208069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的直径，得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的直径，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所在的平面，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7" name="图片 16" descr="F:\2016赵瑊\同步\数学\创新 人A必修2\word\RJ2-205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414" y="981521"/>
            <a:ext cx="3826777" cy="2871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008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700059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并延长交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QM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10" dirty="0" err="1">
                <a:latin typeface="Times New Roman"/>
                <a:ea typeface="华文细黑"/>
                <a:cs typeface="Courier New"/>
              </a:rPr>
              <a:t>QO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spc="-11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spc="-110" dirty="0" err="1">
                <a:latin typeface="Times New Roman"/>
                <a:ea typeface="华文细黑"/>
                <a:cs typeface="Courier New"/>
              </a:rPr>
              <a:t>AOC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的重心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中点</a:t>
            </a:r>
            <a:r>
              <a:rPr lang="en-US" altLang="zh-CN" sz="2800" kern="100" spc="-11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1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中点，得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中点，得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QM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QMO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MO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QMO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QMO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QG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QMO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QG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-220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的重心，求证：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QG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 descr="F:\2016赵瑊\同步\数学\创新 人A必修2\word\RJ2-206.TI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4058816"/>
            <a:ext cx="3394729" cy="2408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F:\2016赵瑊\同步\数学\创新 人A必修2\word\RJ2-205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769641"/>
            <a:ext cx="3394729" cy="2547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934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空间中的垂直关系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空间垂直关系的判定方法：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判定线线垂直的方法：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计算所成的角为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包括平面角和异面直线所成的角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判定线面垂直的方法：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线面垂直定义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一般不易验证任意性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线面垂直的判定定理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平行线垂直平面的传递性质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551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面面平行的性质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γ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面面垂直的判定方法：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根据定义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作两平面构成二面角的平面角，计算其为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面面垂直的判定定理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9120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-2207"/>
            <a:ext cx="11412000" cy="182618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如图，斜三棱柱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的底面是直角三角形，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在底面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上的射影恰好是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754560"/>
            <a:ext cx="11412000" cy="47776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在底面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上的射影恰好是点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1-16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5" y="1322512"/>
            <a:ext cx="3898784" cy="2541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F:\2016赵瑊\同步\数学\创新 人A必修2\word\RJ2-207.TIF"/>
          <p:cNvPicPr/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5" y="3962425"/>
            <a:ext cx="3898784" cy="25417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627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5164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191" y="849819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在斜三棱柱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是菱形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F:\2016赵瑊\同步\数学\创新 人A必修2\word\1-16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5" y="302418"/>
            <a:ext cx="3898784" cy="2541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F:\2016赵瑊\同步\数学\创新 人A必修2\word\RJ2-207.TIF"/>
          <p:cNvPicPr/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5" y="3048247"/>
            <a:ext cx="3898784" cy="25417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07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043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如图，棱柱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为菱形，平面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192" y="2001961"/>
            <a:ext cx="8316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为菱形，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spc="-7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∩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F:\2016赵瑊\同步\数学\创新 人A必修2\word\1-17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501" y="727457"/>
            <a:ext cx="3034689" cy="2764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F:\2016赵瑊\同步\数学\创新 人A必修2\word\RJ2-208.TIF"/>
          <p:cNvPicPr/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502" y="3506307"/>
            <a:ext cx="3034689" cy="30346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481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6950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191" y="683284"/>
            <a:ext cx="7691139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在棱柱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F:\2016赵瑊\同步\数学\创新 人A必修2\word\1-17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632" y="230959"/>
            <a:ext cx="3600559" cy="3280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F:\2016赵瑊\同步\数学\创新 人A必修2\word\RJ2-208.TIF"/>
          <p:cNvPicPr/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054" y="2834680"/>
            <a:ext cx="3600559" cy="36005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12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5164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上是否存在点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？若存在，求出点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的位置；若不存在，说明理由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F:\2016赵瑊\同步\数学\创新 人A必修2\word\1-17.TIF"/>
          <p:cNvPicPr/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979" y="1629593"/>
            <a:ext cx="3816424" cy="3477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164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83760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存在这样的点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宋体"/>
                <a:ea typeface="GBK_S"/>
                <a:cs typeface="Times New Roman"/>
              </a:rPr>
              <a:t>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为平行四边形，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的延长线上取点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宋体"/>
                <a:ea typeface="GBK_S"/>
                <a:cs typeface="Times New Roman"/>
              </a:rPr>
              <a:t>綊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为平行四边形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>
                <a:latin typeface="Cambria Math"/>
                <a:ea typeface="华文细黑"/>
                <a:cs typeface="MS Gothic"/>
              </a:rPr>
              <a:t>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即在直线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上存在点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BP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 descr="F:\2016赵瑊\同步\数学\创新 人A必修2\word\RJ2-208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1585333"/>
            <a:ext cx="3682761" cy="3682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582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75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知识网络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整体构建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 descr="F:\2016赵瑊\同步\数学\创新 人A必修2\word\RJ2-199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38" y="583382"/>
            <a:ext cx="6624736" cy="6007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871579"/>
              </p:ext>
            </p:extLst>
          </p:nvPr>
        </p:nvGraphicFramePr>
        <p:xfrm>
          <a:off x="501778" y="970781"/>
          <a:ext cx="11172825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171" name="文档" r:id="rId4" imgW="11177281" imgH="5256615" progId="Word.Document.12">
                  <p:embed/>
                </p:oleObj>
              </mc:Choice>
              <mc:Fallback>
                <p:oleObj name="文档" r:id="rId4" imgW="11177281" imgH="52566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1778" y="970781"/>
                        <a:ext cx="11172825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线线角、线面角和二面角问题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7916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2191" y="117426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如果求两个相交平面所成的二面角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除垂直外，均有两个答案，即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具体几何体中，由题意和图形确定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作二面角的平面角时，首先要确定二面角的棱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然后结合题设构造二面角的平面角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一般常用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定义法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垂面法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求角度问题时，无论哪种情况，最终都归结到两条相交直线所成的角的问题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求角度的解题步骤：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找出这个角；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证该角符合题意；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构造出含这个角的三角形，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解这个三角形，求出角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5640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如图所示，四棱锥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是正方形，侧面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是等边三角形，平面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191" y="2089536"/>
            <a:ext cx="7164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如图，由于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是等边三角形，设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，连接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VE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VE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是正方形，所以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F:\2016赵瑊\同步\数学\创新 人A必修2\word\RJ2-209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5" y="947042"/>
            <a:ext cx="4186816" cy="253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F:\2016赵瑊\同步\数学\创新 人A必修2\word\RJ2-210.TIF"/>
          <p:cNvPicPr/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5" y="3607718"/>
            <a:ext cx="4186816" cy="2535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02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所成的二面角的正切值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F:\2016赵瑊\同步\数学\创新 人A必修2\word\RJ2-209.TIF"/>
          <p:cNvPicPr/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058" y="981522"/>
            <a:ext cx="4186816" cy="2535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567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17426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是等边三角形，得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VD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所成的二面角的平面角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设正方形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的边长为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 descr="F:\2016赵瑊\同步\数学\创新 人A必修2\word\RJ2-210.TIF"/>
          <p:cNvPicPr/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5" y="261442"/>
            <a:ext cx="4186816" cy="253503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379738"/>
              </p:ext>
            </p:extLst>
          </p:nvPr>
        </p:nvGraphicFramePr>
        <p:xfrm>
          <a:off x="504825" y="5426968"/>
          <a:ext cx="812482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56" name="文档" r:id="rId6" imgW="8138403" imgH="923552" progId="Word.Document.12">
                  <p:embed/>
                </p:oleObj>
              </mc:Choice>
              <mc:Fallback>
                <p:oleObj name="文档" r:id="rId6" imgW="8138403" imgH="92355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426968"/>
                        <a:ext cx="812482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20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253989"/>
              </p:ext>
            </p:extLst>
          </p:nvPr>
        </p:nvGraphicFramePr>
        <p:xfrm>
          <a:off x="504825" y="1914178"/>
          <a:ext cx="922020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5" name="文档" r:id="rId4" imgW="9225081" imgH="1342857" progId="Word.Document.12">
                  <p:embed/>
                </p:oleObj>
              </mc:Choice>
              <mc:Fallback>
                <p:oleObj name="文档" r:id="rId4" imgW="9225081" imgH="134285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914178"/>
                        <a:ext cx="922020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604790"/>
              </p:ext>
            </p:extLst>
          </p:nvPr>
        </p:nvGraphicFramePr>
        <p:xfrm>
          <a:off x="504825" y="405458"/>
          <a:ext cx="8124825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6" name="文档" r:id="rId7" imgW="8138403" imgH="1297508" progId="Word.Document.12">
                  <p:embed/>
                </p:oleObj>
              </mc:Choice>
              <mc:Fallback>
                <p:oleObj name="文档" r:id="rId7" imgW="8138403" imgH="129750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5458"/>
                        <a:ext cx="8124825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876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215270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证明：平面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4825" y="190500"/>
            <a:ext cx="8220075" cy="2095500"/>
            <a:chOff x="504825" y="190500"/>
            <a:chExt cx="8220075" cy="2095500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7749282"/>
                </p:ext>
              </p:extLst>
            </p:nvPr>
          </p:nvGraphicFramePr>
          <p:xfrm>
            <a:off x="504825" y="190500"/>
            <a:ext cx="8220075" cy="209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963" name="文档" r:id="rId4" imgW="8225330" imgH="2094728" progId="Word.Document.12">
                    <p:embed/>
                  </p:oleObj>
                </mc:Choice>
                <mc:Fallback>
                  <p:oleObj name="文档" r:id="rId4" imgW="8225330" imgH="2094728" progId="Word.Document.12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4825" y="190500"/>
                          <a:ext cx="8220075" cy="2095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4836367"/>
                </p:ext>
              </p:extLst>
            </p:nvPr>
          </p:nvGraphicFramePr>
          <p:xfrm>
            <a:off x="6013673" y="950715"/>
            <a:ext cx="56197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964" name="Equation" r:id="rId6" imgW="253780" imgH="215713" progId="Equation.DSMT4">
                    <p:embed/>
                  </p:oleObj>
                </mc:Choice>
                <mc:Fallback>
                  <p:oleObj name="Equation" r:id="rId6" imgW="253780" imgH="215713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3673" y="950715"/>
                          <a:ext cx="561975" cy="4857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矩形 12"/>
          <p:cNvSpPr/>
          <p:nvPr/>
        </p:nvSpPr>
        <p:spPr>
          <a:xfrm>
            <a:off x="382191" y="2849825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4" name="图片 13" descr="F:\2016赵瑊\同步\数学\创新 人A必修2\word\RJ2-211.TIF"/>
          <p:cNvPicPr/>
          <p:nvPr/>
        </p:nvPicPr>
        <p:blipFill>
          <a:blip r:embed="rId8" r:link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22" y="3304828"/>
            <a:ext cx="3754769" cy="3226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F:\2016赵瑊\同步\数学\创新 人A必修2\word\1-19.TIF"/>
          <p:cNvPicPr/>
          <p:nvPr/>
        </p:nvPicPr>
        <p:blipFill>
          <a:blip r:embed="rId10" r:link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21" y="64468"/>
            <a:ext cx="3754769" cy="3226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374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求二面角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的余弦值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 descr="F:\2016赵瑊\同步\数学\创新 人A必修2\word\1-19.TIF"/>
          <p:cNvPicPr/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505" y="909514"/>
            <a:ext cx="4943371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85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2191" y="1174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OH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OH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过点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OG</a:t>
            </a:r>
            <a:r>
              <a:rPr lang="en-US" altLang="zh-CN" sz="2800" kern="100" spc="-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HG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spc="-7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OGH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HG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OGH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为二面角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的平面角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010624"/>
              </p:ext>
            </p:extLst>
          </p:nvPr>
        </p:nvGraphicFramePr>
        <p:xfrm>
          <a:off x="504825" y="5020816"/>
          <a:ext cx="81248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7" name="文档" r:id="rId4" imgW="8138403" imgH="923552" progId="Word.Document.12">
                  <p:embed/>
                </p:oleObj>
              </mc:Choice>
              <mc:Fallback>
                <p:oleObj name="文档" r:id="rId4" imgW="8138403" imgH="9235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020816"/>
                        <a:ext cx="81248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2191" y="4049291"/>
            <a:ext cx="11412000" cy="690934"/>
            <a:chOff x="382191" y="3972521"/>
            <a:chExt cx="11412000" cy="690934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3274748"/>
                </p:ext>
              </p:extLst>
            </p:nvPr>
          </p:nvGraphicFramePr>
          <p:xfrm>
            <a:off x="1395636" y="4121299"/>
            <a:ext cx="56197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48" name="Equation" r:id="rId7" imgW="253780" imgH="215713" progId="Equation.DSMT4">
                    <p:embed/>
                  </p:oleObj>
                </mc:Choice>
                <mc:Fallback>
                  <p:oleObj name="Equation" r:id="rId7" imgW="253780" imgH="215713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95636" y="4121299"/>
                          <a:ext cx="561975" cy="485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矩形 10"/>
            <p:cNvSpPr/>
            <p:nvPr/>
          </p:nvSpPr>
          <p:spPr>
            <a:xfrm>
              <a:off x="382191" y="3972521"/>
              <a:ext cx="11412000" cy="690934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2070735" algn="l"/>
                </a:tabLst>
              </a:pPr>
              <a:r>
                <a:rPr lang="en-US" altLang="zh-CN" sz="2800" kern="100" dirty="0" smtClean="0">
                  <a:latin typeface="宋体"/>
                  <a:ea typeface="华文细黑"/>
                  <a:cs typeface="Times New Roman"/>
                </a:rPr>
                <a:t>∵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C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是</a:t>
              </a:r>
              <a:r>
                <a:rPr lang="en-US" altLang="zh-CN" sz="2800" kern="100" dirty="0">
                  <a:latin typeface="宋体-方正超大字符集"/>
                  <a:ea typeface="华文细黑"/>
                  <a:cs typeface="宋体-方正超大字符集"/>
                </a:rPr>
                <a:t> </a:t>
              </a:r>
              <a:r>
                <a:rPr lang="en-US" altLang="zh-CN" sz="2800" kern="100" dirty="0" smtClean="0">
                  <a:latin typeface="宋体-方正超大字符集"/>
                  <a:ea typeface="华文细黑"/>
                  <a:cs typeface="宋体-方正超大字符集"/>
                </a:rPr>
                <a:t>    </a:t>
              </a:r>
              <a:r>
                <a:rPr lang="zh-CN" altLang="zh-CN" sz="2800" kern="100" dirty="0" smtClean="0">
                  <a:latin typeface="Times New Roman"/>
                  <a:ea typeface="华文细黑"/>
                  <a:cs typeface="Times New Roman"/>
                </a:rPr>
                <a:t>的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中点，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AB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是直径，</a:t>
              </a:r>
              <a:r>
                <a:rPr lang="en-US" altLang="zh-CN" sz="2800" kern="100" dirty="0">
                  <a:latin typeface="宋体"/>
                  <a:ea typeface="华文细黑"/>
                  <a:cs typeface="Times New Roman"/>
                </a:rPr>
                <a:t>∴</a:t>
              </a:r>
              <a:r>
                <a:rPr lang="en-US" altLang="zh-CN" sz="2800" i="1" kern="100" dirty="0" err="1">
                  <a:latin typeface="Times New Roman"/>
                  <a:ea typeface="华文细黑"/>
                  <a:cs typeface="Courier New"/>
                </a:rPr>
                <a:t>OC</a:t>
              </a:r>
              <a:r>
                <a:rPr lang="en-US" altLang="zh-CN" sz="2800" kern="100" dirty="0" err="1">
                  <a:latin typeface="宋体"/>
                  <a:ea typeface="华文细黑"/>
                  <a:cs typeface="Times New Roman"/>
                </a:rPr>
                <a:t>⊥</a:t>
              </a:r>
              <a:r>
                <a:rPr lang="en-US" altLang="zh-CN" sz="2800" i="1" kern="100" dirty="0" err="1">
                  <a:latin typeface="Times New Roman"/>
                  <a:ea typeface="华文细黑"/>
                  <a:cs typeface="Courier New"/>
                </a:rPr>
                <a:t>AB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.</a:t>
              </a:r>
              <a:endParaRPr lang="zh-CN" altLang="zh-CN" sz="2800" kern="100" dirty="0">
                <a:effectLst/>
                <a:latin typeface="宋体"/>
                <a:cs typeface="Courier New"/>
              </a:endParaRPr>
            </a:p>
          </p:txBody>
        </p:sp>
      </p:grpSp>
      <p:pic>
        <p:nvPicPr>
          <p:cNvPr id="12" name="图片 11" descr="F:\2016赵瑊\同步\数学\创新 人A必修2\word\RJ2-211.TIF"/>
          <p:cNvPicPr/>
          <p:nvPr/>
        </p:nvPicPr>
        <p:blipFill rotWithShape="1">
          <a:blip r:embed="rId9" r:link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r="1400"/>
          <a:stretch/>
        </p:blipFill>
        <p:spPr bwMode="auto">
          <a:xfrm>
            <a:off x="7535366" y="251915"/>
            <a:ext cx="4258825" cy="38343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805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702582"/>
              </p:ext>
            </p:extLst>
          </p:nvPr>
        </p:nvGraphicFramePr>
        <p:xfrm>
          <a:off x="504825" y="1966392"/>
          <a:ext cx="96393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2" name="文档" r:id="rId4" imgW="9644027" imgH="1056722" progId="Word.Document.12">
                  <p:embed/>
                </p:oleObj>
              </mc:Choice>
              <mc:Fallback>
                <p:oleObj name="文档" r:id="rId4" imgW="9644027" imgH="1056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966392"/>
                        <a:ext cx="963930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583352"/>
              </p:ext>
            </p:extLst>
          </p:nvPr>
        </p:nvGraphicFramePr>
        <p:xfrm>
          <a:off x="504825" y="102543"/>
          <a:ext cx="99250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3" name="文档" r:id="rId7" imgW="9929802" imgH="1722932" progId="Word.Document.12">
                  <p:embed/>
                </p:oleObj>
              </mc:Choice>
              <mc:Fallback>
                <p:oleObj name="文档" r:id="rId7" imgW="9929802" imgH="17229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02543"/>
                        <a:ext cx="992505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242815"/>
              </p:ext>
            </p:extLst>
          </p:nvPr>
        </p:nvGraphicFramePr>
        <p:xfrm>
          <a:off x="504825" y="3147095"/>
          <a:ext cx="96393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4" name="文档" r:id="rId10" imgW="9644027" imgH="1718973" progId="Word.Document.12">
                  <p:embed/>
                </p:oleObj>
              </mc:Choice>
              <mc:Fallback>
                <p:oleObj name="文档" r:id="rId10" imgW="9644027" imgH="17189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147095"/>
                        <a:ext cx="963930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506545"/>
              </p:ext>
            </p:extLst>
          </p:nvPr>
        </p:nvGraphicFramePr>
        <p:xfrm>
          <a:off x="504825" y="4913387"/>
          <a:ext cx="96393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5" name="文档" r:id="rId13" imgW="9644027" imgH="904476" progId="Word.Document.12">
                  <p:embed/>
                </p:oleObj>
              </mc:Choice>
              <mc:Fallback>
                <p:oleObj name="文档" r:id="rId13" imgW="9644027" imgH="90447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913387"/>
                        <a:ext cx="963930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886751"/>
              </p:ext>
            </p:extLst>
          </p:nvPr>
        </p:nvGraphicFramePr>
        <p:xfrm>
          <a:off x="504825" y="5962253"/>
          <a:ext cx="96393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6" name="文档" r:id="rId16" imgW="9644027" imgH="904836" progId="Word.Document.12">
                  <p:embed/>
                </p:oleObj>
              </mc:Choice>
              <mc:Fallback>
                <p:oleObj name="文档" r:id="rId16" imgW="9644027" imgH="9048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962253"/>
                        <a:ext cx="963930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849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要点归纳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主干梳理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191" y="667892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线线关系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空间两条直线的位置关系有且只有相交、平行、异面三种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两直线垂直有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相交垂直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异面垂直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证明线线平行的方法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线线平行的定义；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：平行于同一条直线的两条直线互相平行；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线面平行的性质定理：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线面垂直的性质定理：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面面平行的性质定理：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1363" y="869986"/>
            <a:ext cx="11412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转化思想是证明线面平行与垂直的主要思路，其关系为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 descr="F:\2016赵瑊\同步\数学\创新 人A必修2\word\RJ2-212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891" y="1642383"/>
            <a:ext cx="8496944" cy="4811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414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F:\2016赵瑊\同步\数学\创新 人A必修2\word\RJ2-213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10" y="405458"/>
            <a:ext cx="8208912" cy="46486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40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C:\Users\Administrator\Desktop\创新图片\数学创新 2-1\277189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"/>
          <a:stretch/>
        </p:blipFill>
        <p:spPr bwMode="auto">
          <a:xfrm>
            <a:off x="8982496" y="4371974"/>
            <a:ext cx="3205138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6102"/>
            <a:ext cx="1141200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证明线线垂直的方法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线线垂直的定义：两条直线所成的角是直角，在研究异面直线所成的角时，要通过平移把异面直线转化为相交直线；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线面垂直的性质：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线面垂直的性质：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直线与平面之间的位置关系有且只有线在面内、相交、平行三种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证明直线与平面平行的方法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线面平行的定义；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129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6102"/>
            <a:ext cx="1141200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判定定理：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MS Gothic"/>
              </a:rPr>
              <a:t>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平面与平面平行的性质：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证明直线与平面垂直的方法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线面垂直的定义；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61014"/>
              </p:ext>
            </p:extLst>
          </p:nvPr>
        </p:nvGraphicFramePr>
        <p:xfrm>
          <a:off x="512490" y="3391694"/>
          <a:ext cx="8139113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9" name="文档" r:id="rId4" imgW="8138403" imgH="1494743" progId="Word.Document.12">
                  <p:embed/>
                </p:oleObj>
              </mc:Choice>
              <mc:Fallback>
                <p:oleObj name="文档" r:id="rId4" imgW="8138403" imgH="14947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2490" y="3391694"/>
                        <a:ext cx="8139113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2191" y="4500389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面面平行的性质定理：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面面垂直的性质定理：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8603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7752"/>
            <a:ext cx="11412000" cy="6687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两个平面之间的位置关系有且只有平行、相交两种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证明面面平行的方法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面面平行的定义；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面面平行的判定定理：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线面垂直的性质定理：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的推广：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证明面面垂直的方法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面面垂直的定义：两个平面相交所成的二面角是直二面角；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面面垂直的判定定理：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2429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191" y="7318"/>
            <a:ext cx="1141200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证明空间线面平行或垂直需注意的三点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由已知想性质，由求证想判定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适当添加辅助线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是解题的常用方法之一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用定理时要先明确条件，再由定理得出相应结论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升降维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思想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用降维的方法把空间问题转化为平面或直线问题，可以使问题得到解决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用升维的方法把平面或直线中的概念、定义或方法向空间推广，可以从已知探索未知，是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学会学习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的重要方法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平面图形的翻折问题的分析与解决，就是升维与降维思想方法的不断转化运用的过程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题型探究</a:t>
            </a:r>
            <a:r>
              <a:rPr lang="zh-CN" altLang="en-US" kern="0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                                                                                                                             重点突破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191" y="703015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几何中共点、共线、共面问题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证明共面问题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证明共面问题，一般有两种证法：一是由某些元素确定一个平面，再证明其余元素在这个平面内；二是分别由不同元素确定若干个平面，再证明这些平面重合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证明三点共线问题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证明空间三点共线问题，通常证明这些点都在两个面的交线上，即先确定出某两点在某两个平面的交线上，再证明第三个点是两个平面的公共点，当然必在两个平面的交线上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</TotalTime>
  <Words>1347</Words>
  <Application>Microsoft Office PowerPoint</Application>
  <PresentationFormat>自定义</PresentationFormat>
  <Paragraphs>219</Paragraphs>
  <Slides>42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1563</cp:revision>
  <dcterms:created xsi:type="dcterms:W3CDTF">2014-10-15T07:25:01Z</dcterms:created>
  <dcterms:modified xsi:type="dcterms:W3CDTF">2016-07-21T07:05:19Z</dcterms:modified>
</cp:coreProperties>
</file>