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64" r:id="rId6"/>
    <p:sldId id="566" r:id="rId7"/>
    <p:sldId id="548" r:id="rId8"/>
    <p:sldId id="551" r:id="rId9"/>
    <p:sldId id="567" r:id="rId10"/>
    <p:sldId id="556" r:id="rId11"/>
    <p:sldId id="278" r:id="rId12"/>
    <p:sldId id="568" r:id="rId13"/>
    <p:sldId id="309" r:id="rId14"/>
    <p:sldId id="457" r:id="rId15"/>
    <p:sldId id="459" r:id="rId16"/>
    <p:sldId id="570" r:id="rId17"/>
    <p:sldId id="571" r:id="rId18"/>
    <p:sldId id="569" r:id="rId19"/>
    <p:sldId id="461" r:id="rId20"/>
    <p:sldId id="462" r:id="rId21"/>
    <p:sldId id="572" r:id="rId22"/>
    <p:sldId id="557" r:id="rId23"/>
    <p:sldId id="558" r:id="rId24"/>
    <p:sldId id="504" r:id="rId25"/>
    <p:sldId id="536" r:id="rId26"/>
    <p:sldId id="543" r:id="rId27"/>
    <p:sldId id="466" r:id="rId28"/>
    <p:sldId id="573" r:id="rId29"/>
    <p:sldId id="574" r:id="rId30"/>
    <p:sldId id="537" r:id="rId31"/>
    <p:sldId id="545" r:id="rId32"/>
    <p:sldId id="575" r:id="rId33"/>
    <p:sldId id="546" r:id="rId34"/>
    <p:sldId id="482" r:id="rId35"/>
    <p:sldId id="361" r:id="rId36"/>
    <p:sldId id="424" r:id="rId37"/>
    <p:sldId id="447" r:id="rId38"/>
    <p:sldId id="448" r:id="rId39"/>
    <p:sldId id="423" r:id="rId40"/>
    <p:sldId id="576" r:id="rId41"/>
    <p:sldId id="475" r:id="rId42"/>
    <p:sldId id="560" r:id="rId43"/>
    <p:sldId id="451" r:id="rId4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5" Type="http://schemas.openxmlformats.org/officeDocument/2006/relationships/image" Target="../media/image19.emf"/><Relationship Id="rId4"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149.TIF"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6.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1-9.TI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9.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1-9.TIF"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2.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package" Target="../embeddings/Microsoft_Word___2.docx"/></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package" Target="../embeddings/Microsoft_Word___6.docx"/><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oleObject" Target="../embeddings/oleObject6.bin"/><Relationship Id="rId17" Type="http://schemas.openxmlformats.org/officeDocument/2006/relationships/image" Target="../media/image19.emf"/><Relationship Id="rId2" Type="http://schemas.openxmlformats.org/officeDocument/2006/relationships/slideLayout" Target="../slideLayouts/slideLayout1.xml"/><Relationship Id="rId16" Type="http://schemas.openxmlformats.org/officeDocument/2006/relationships/package" Target="../embeddings/Microsoft_Word___7.docx"/><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7.emf"/><Relationship Id="rId5" Type="http://schemas.openxmlformats.org/officeDocument/2006/relationships/image" Target="../media/image15.emf"/><Relationship Id="rId15" Type="http://schemas.openxmlformats.org/officeDocument/2006/relationships/oleObject" Target="../embeddings/oleObject7.bin"/><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 Id="rId14"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152.TIF" TargetMode="Externa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image" Target="../media/image23.emf"/><Relationship Id="rId3" Type="http://schemas.openxmlformats.org/officeDocument/2006/relationships/oleObject" Target="../embeddings/oleObject8.bin"/><Relationship Id="rId7" Type="http://schemas.openxmlformats.org/officeDocument/2006/relationships/package" Target="../embeddings/Microsoft_Word___9.docx"/><Relationship Id="rId12" Type="http://schemas.openxmlformats.org/officeDocument/2006/relationships/package" Target="../embeddings/Microsoft_Word___10.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9.bin"/><Relationship Id="rId11" Type="http://schemas.openxmlformats.org/officeDocument/2006/relationships/oleObject" Target="../embeddings/oleObject10.bin"/><Relationship Id="rId5" Type="http://schemas.openxmlformats.org/officeDocument/2006/relationships/image" Target="../media/image21.emf"/><Relationship Id="rId10" Type="http://schemas.openxmlformats.org/officeDocument/2006/relationships/image" Target="file:///F:\2016&#36213;&#29770;\&#21516;&#27493;\&#25968;&#23398;\&#21019;&#26032;%20&#20154;A&#24517;&#20462;2\word\RJ2-153.TIF" TargetMode="External"/><Relationship Id="rId4" Type="http://schemas.openxmlformats.org/officeDocument/2006/relationships/package" Target="../embeddings/Microsoft_Word___8.docx"/><Relationship Id="rId9" Type="http://schemas.openxmlformats.org/officeDocument/2006/relationships/image" Target="../media/image24.png"/><Relationship Id="rId14"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2.docx"/><Relationship Id="rId13" Type="http://schemas.openxmlformats.org/officeDocument/2006/relationships/package" Target="../embeddings/Microsoft_Word___13.docx"/><Relationship Id="rId3" Type="http://schemas.openxmlformats.org/officeDocument/2006/relationships/slide" Target="slide29.xml"/><Relationship Id="rId7" Type="http://schemas.openxmlformats.org/officeDocument/2006/relationships/oleObject" Target="../embeddings/oleObject12.bin"/><Relationship Id="rId12"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5.emf"/><Relationship Id="rId11" Type="http://schemas.openxmlformats.org/officeDocument/2006/relationships/image" Target="file:///F:\2016&#36213;&#29770;\&#21516;&#27493;\&#25968;&#23398;\&#21019;&#26032;%20&#20154;A&#24517;&#20462;2\word\RJ2-154.TIF" TargetMode="External"/><Relationship Id="rId5" Type="http://schemas.openxmlformats.org/officeDocument/2006/relationships/package" Target="../embeddings/Microsoft_Word___11.docx"/><Relationship Id="rId10" Type="http://schemas.openxmlformats.org/officeDocument/2006/relationships/image" Target="../media/image28.png"/><Relationship Id="rId4" Type="http://schemas.openxmlformats.org/officeDocument/2006/relationships/oleObject" Target="../embeddings/oleObject11.bin"/><Relationship Id="rId9" Type="http://schemas.openxmlformats.org/officeDocument/2006/relationships/image" Target="../media/image26.emf"/><Relationship Id="rId14" Type="http://schemas.openxmlformats.org/officeDocument/2006/relationships/image" Target="../media/image27.emf"/></Relationships>
</file>

<file path=ppt/slides/_rels/slide29.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5.bin"/><Relationship Id="rId11" Type="http://schemas.openxmlformats.org/officeDocument/2006/relationships/image" Target="../media/image31.emf"/><Relationship Id="rId5" Type="http://schemas.openxmlformats.org/officeDocument/2006/relationships/image" Target="../media/image29.emf"/><Relationship Id="rId10" Type="http://schemas.openxmlformats.org/officeDocument/2006/relationships/package" Target="../embeddings/Microsoft_Word___16.docx"/><Relationship Id="rId4" Type="http://schemas.openxmlformats.org/officeDocument/2006/relationships/package" Target="../embeddings/Microsoft_Word___14.docx"/><Relationship Id="rId9"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5.xml"/></Relationships>
</file>

<file path=ppt/slides/_rels/slide3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slide" Target="slide31.xml"/><Relationship Id="rId7" Type="http://schemas.openxmlformats.org/officeDocument/2006/relationships/package" Target="../embeddings/Microsoft_Word___17.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7.bin"/><Relationship Id="rId5" Type="http://schemas.openxmlformats.org/officeDocument/2006/relationships/slide" Target="slide3.xml"/><Relationship Id="rId10" Type="http://schemas.openxmlformats.org/officeDocument/2006/relationships/image" Target="file:///F:\2016&#36213;&#29770;\&#21516;&#27493;\&#25968;&#23398;\&#21019;&#26032;%20&#20154;A&#24517;&#20462;2\word\RJ2-154a.TIF" TargetMode="External"/><Relationship Id="rId4" Type="http://schemas.openxmlformats.org/officeDocument/2006/relationships/slide" Target="slide34.xml"/><Relationship Id="rId9" Type="http://schemas.openxmlformats.org/officeDocument/2006/relationships/image" Target="../media/image33.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32.xml"/><Relationship Id="rId7" Type="http://schemas.openxmlformats.org/officeDocument/2006/relationships/image" Target="../media/image34.emf"/><Relationship Id="rId12" Type="http://schemas.openxmlformats.org/officeDocument/2006/relationships/image" Target="../media/image35.e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package" Target="../embeddings/Microsoft_Word___18.docx"/><Relationship Id="rId11" Type="http://schemas.openxmlformats.org/officeDocument/2006/relationships/package" Target="../embeddings/Microsoft_Word___19.docx"/><Relationship Id="rId5" Type="http://schemas.openxmlformats.org/officeDocument/2006/relationships/oleObject" Target="../embeddings/oleObject18.bin"/><Relationship Id="rId10" Type="http://schemas.openxmlformats.org/officeDocument/2006/relationships/oleObject" Target="../embeddings/oleObject19.bin"/><Relationship Id="rId4" Type="http://schemas.openxmlformats.org/officeDocument/2006/relationships/slide" Target="slide34.xml"/><Relationship Id="rId9" Type="http://schemas.openxmlformats.org/officeDocument/2006/relationships/image" Target="file:///F:\2016&#36213;&#29770;\&#21516;&#27493;\&#25968;&#23398;\&#21019;&#26032;%20&#20154;A&#24517;&#20462;2\word\RJ2-155.TIF" TargetMode="Externa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156.TIF" TargetMode="Externa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34.xml"/><Relationship Id="rId7" Type="http://schemas.openxmlformats.org/officeDocument/2006/relationships/oleObject" Target="../embeddings/oleObject21.bin"/><Relationship Id="rId12" Type="http://schemas.openxmlformats.org/officeDocument/2006/relationships/image" Target="../media/image40.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38.emf"/><Relationship Id="rId11" Type="http://schemas.openxmlformats.org/officeDocument/2006/relationships/package" Target="../embeddings/Microsoft_Word___22.docx"/><Relationship Id="rId5" Type="http://schemas.openxmlformats.org/officeDocument/2006/relationships/package" Target="../embeddings/Microsoft_Word___20.docx"/><Relationship Id="rId10" Type="http://schemas.openxmlformats.org/officeDocument/2006/relationships/oleObject" Target="../embeddings/oleObject22.bin"/><Relationship Id="rId4" Type="http://schemas.openxmlformats.org/officeDocument/2006/relationships/oleObject" Target="../embeddings/oleObject20.bin"/><Relationship Id="rId9" Type="http://schemas.openxmlformats.org/officeDocument/2006/relationships/image" Target="../media/image39.emf"/></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1.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1.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image" Target="../media/image42.emf"/><Relationship Id="rId3" Type="http://schemas.openxmlformats.org/officeDocument/2006/relationships/oleObject" Target="../embeddings/oleObject23.bin"/><Relationship Id="rId7" Type="http://schemas.openxmlformats.org/officeDocument/2006/relationships/slide" Target="slide36.xml"/><Relationship Id="rId12" Type="http://schemas.openxmlformats.org/officeDocument/2006/relationships/package" Target="../embeddings/Microsoft_Word___24.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5.xml"/><Relationship Id="rId11" Type="http://schemas.openxmlformats.org/officeDocument/2006/relationships/oleObject" Target="../embeddings/oleObject24.bin"/><Relationship Id="rId5" Type="http://schemas.openxmlformats.org/officeDocument/2006/relationships/image" Target="../media/image41.emf"/><Relationship Id="rId10" Type="http://schemas.openxmlformats.org/officeDocument/2006/relationships/slide" Target="slide39.xml"/><Relationship Id="rId4" Type="http://schemas.openxmlformats.org/officeDocument/2006/relationships/package" Target="../embeddings/Microsoft_Word___23.docx"/><Relationship Id="rId9"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43.png"/><Relationship Id="rId2" Type="http://schemas.openxmlformats.org/officeDocument/2006/relationships/slide" Target="slide35.xml"/><Relationship Id="rId1" Type="http://schemas.openxmlformats.org/officeDocument/2006/relationships/slideLayout" Target="../slideLayouts/slideLayout1.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35.xml"/><Relationship Id="rId7" Type="http://schemas.openxmlformats.org/officeDocument/2006/relationships/slide" Target="slide39.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38.xml"/><Relationship Id="rId11" Type="http://schemas.openxmlformats.org/officeDocument/2006/relationships/image" Target="../media/image44.emf"/><Relationship Id="rId5" Type="http://schemas.openxmlformats.org/officeDocument/2006/relationships/slide" Target="slide37.xml"/><Relationship Id="rId10" Type="http://schemas.openxmlformats.org/officeDocument/2006/relationships/package" Target="../embeddings/Microsoft_Word___25.docx"/><Relationship Id="rId4" Type="http://schemas.openxmlformats.org/officeDocument/2006/relationships/slide" Target="slide36.xml"/><Relationship Id="rId9" Type="http://schemas.openxmlformats.org/officeDocument/2006/relationships/oleObject" Target="../embeddings/oleObject25.bin"/></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46.emf"/><Relationship Id="rId13" Type="http://schemas.openxmlformats.org/officeDocument/2006/relationships/slide" Target="slide38.xml"/><Relationship Id="rId3" Type="http://schemas.openxmlformats.org/officeDocument/2006/relationships/oleObject" Target="../embeddings/oleObject26.bin"/><Relationship Id="rId7" Type="http://schemas.openxmlformats.org/officeDocument/2006/relationships/package" Target="../embeddings/Microsoft_Word___27.docx"/><Relationship Id="rId12"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7.bin"/><Relationship Id="rId11" Type="http://schemas.openxmlformats.org/officeDocument/2006/relationships/slide" Target="slide36.xml"/><Relationship Id="rId5" Type="http://schemas.openxmlformats.org/officeDocument/2006/relationships/image" Target="../media/image45.emf"/><Relationship Id="rId10" Type="http://schemas.openxmlformats.org/officeDocument/2006/relationships/slide" Target="slide35.xml"/><Relationship Id="rId4" Type="http://schemas.openxmlformats.org/officeDocument/2006/relationships/package" Target="../embeddings/Microsoft_Word___26.docx"/><Relationship Id="rId9" Type="http://schemas.openxmlformats.org/officeDocument/2006/relationships/image" Target="../media/image47.png"/><Relationship Id="rId14" Type="http://schemas.openxmlformats.org/officeDocument/2006/relationships/slide" Target="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073697" y="2277666"/>
            <a:ext cx="52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第二章</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§2.3</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直线、平面垂直的判定及其性质</a:t>
            </a:r>
            <a:endParaRPr lang="zh-CN" altLang="en-US" sz="1600" i="1" dirty="0">
              <a:solidFill>
                <a:srgbClr val="F79646">
                  <a:lumMod val="75000"/>
                </a:srgbClr>
              </a:solidFill>
              <a:latin typeface="Times New Roman" pitchFamily="18" charset="0"/>
              <a:cs typeface="Times New Roman" pitchFamily="18" charset="0"/>
            </a:endParaRPr>
          </a:p>
        </p:txBody>
      </p:sp>
      <p:sp>
        <p:nvSpPr>
          <p:cNvPr id="9" name="TextBox 8"/>
          <p:cNvSpPr txBox="1"/>
          <p:nvPr/>
        </p:nvSpPr>
        <p:spPr>
          <a:xfrm>
            <a:off x="1073698" y="2711406"/>
            <a:ext cx="10882731"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2.3.2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平面与平面垂直的判定</a:t>
            </a:r>
            <a:endParaRPr lang="zh-CN" altLang="en-US" sz="6000" b="1" spc="-13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3" descr="C:\Users\Administrator\Desktop\创新图片\数学创新 2-1\2771897_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3413" y="4002088"/>
            <a:ext cx="2667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应用面面垂直的判定定理的关键是什么？</a:t>
            </a:r>
            <a:endParaRPr lang="zh-CN" altLang="zh-CN" sz="2800" kern="100" dirty="0">
              <a:effectLst/>
              <a:latin typeface="宋体"/>
              <a:cs typeface="Courier New"/>
            </a:endParaRPr>
          </a:p>
        </p:txBody>
      </p:sp>
      <p:sp>
        <p:nvSpPr>
          <p:cNvPr id="16" name="矩形 15"/>
          <p:cNvSpPr/>
          <p:nvPr/>
        </p:nvSpPr>
        <p:spPr>
          <a:xfrm>
            <a:off x="382191" y="81845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应用此定理的关键在于，在其中一个平面内找到或作出另一个平面的垂线，即实现面面垂直向线面垂直的转化</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382191" y="215803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两个平面垂直</a:t>
            </a:r>
            <a:r>
              <a:rPr lang="zh-CN" altLang="zh-CN" sz="2800" kern="100" spc="-100" dirty="0">
                <a:latin typeface="Times New Roman"/>
                <a:ea typeface="华文细黑"/>
                <a:cs typeface="Times New Roman"/>
              </a:rPr>
              <a:t>，则一个平面内的任何一条直线都垂直于另一个平面吗？</a:t>
            </a:r>
            <a:endParaRPr lang="zh-CN" altLang="zh-CN" sz="2800" kern="100" spc="-100" dirty="0">
              <a:effectLst/>
              <a:latin typeface="宋体"/>
              <a:cs typeface="Courier New"/>
            </a:endParaRPr>
          </a:p>
        </p:txBody>
      </p:sp>
      <p:sp>
        <p:nvSpPr>
          <p:cNvPr id="12" name="矩形 11"/>
          <p:cNvSpPr/>
          <p:nvPr/>
        </p:nvSpPr>
        <p:spPr>
          <a:xfrm>
            <a:off x="382191" y="285906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平行、相交，垂直都有可能</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74356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xEl>
                                              <p:pRg st="0" end="0"/>
                                            </p:txEl>
                                          </p:spTgt>
                                        </p:tgtEl>
                                      </p:cBhvr>
                                    </p:animEffect>
                                    <p:set>
                                      <p:cBhvr>
                                        <p:cTn id="17" dur="1" fill="hold">
                                          <p:stCondLst>
                                            <p:cond delay="499"/>
                                          </p:stCondLst>
                                        </p:cTn>
                                        <p:tgtEl>
                                          <p:spTgt spid="1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2">
                                            <p:txEl>
                                              <p:pRg st="0" end="0"/>
                                            </p:txEl>
                                          </p:spTgt>
                                        </p:tgtEl>
                                      </p:cBhvr>
                                    </p:animEffect>
                                    <p:set>
                                      <p:cBhvr>
                                        <p:cTn id="20"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6"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56341"/>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二面角及其平面角的概念</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下列命题中：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两个相交平面组成的图形叫做二面角；</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异面直线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分别和一个二面角的两个面垂直，则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组成的角与这个二面角的平面角相等或互补；</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二面角的平面角是从棱上一点出发，分别在两个面内作射线所成的角的最小角</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二面角的大小与其平面角的顶点在棱上的位置没有关系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①③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③④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①②</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77999" y="117426"/>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由二面角的定义：从一条直线出发的两个半平面所组成的图形叫做二面角，所以</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不对，实质上它共有四个二面角</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由</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分别垂直于两个面，则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都垂直于二面角的棱，故</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中所作的射线不一定垂直于二面角的棱，故</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不对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由</a:t>
            </a:r>
            <a:r>
              <a:rPr lang="zh-CN" altLang="zh-CN" sz="2800" kern="100" dirty="0">
                <a:latin typeface="Times New Roman"/>
                <a:ea typeface="华文细黑"/>
                <a:cs typeface="Times New Roman"/>
              </a:rPr>
              <a:t>定义知</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B.</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B</a:t>
            </a:r>
            <a:endParaRPr lang="zh-CN" altLang="zh-CN" sz="2800" b="1" kern="100" dirty="0">
              <a:solidFill>
                <a:srgbClr val="C00000"/>
              </a:solidFill>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3609697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601387"/>
            <a:ext cx="12190413" cy="327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827726"/>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要注意区别二面角与两相交平面所成的角并不一致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要注意二面角的平面角与顶点在棱上且角两边分别在二面角面上的角的联系与区别</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可利用实物模型，作图帮助判断</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8" y="117426"/>
            <a:ext cx="11411999"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若一个二面角的两个半平面分别垂直于另一个二面角的两个半平面，那么这两个二面角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相等</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互补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相等或互补</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关系无法确定</a:t>
            </a:r>
            <a:endParaRPr lang="zh-CN" altLang="zh-CN" sz="2800" kern="100" dirty="0">
              <a:effectLst/>
              <a:latin typeface="宋体"/>
              <a:cs typeface="Courier New"/>
            </a:endParaRPr>
          </a:p>
        </p:txBody>
      </p:sp>
      <p:sp>
        <p:nvSpPr>
          <p:cNvPr id="7" name="矩形 6"/>
          <p:cNvSpPr/>
          <p:nvPr/>
        </p:nvSpPr>
        <p:spPr>
          <a:xfrm>
            <a:off x="377999" y="2756658"/>
            <a:ext cx="7085359"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如图所示，平面</a:t>
            </a:r>
            <a:r>
              <a:rPr lang="en-US" altLang="zh-CN" sz="2800" i="1" kern="100" dirty="0" err="1">
                <a:latin typeface="Times New Roman"/>
                <a:ea typeface="华文细黑"/>
                <a:cs typeface="Courier New"/>
              </a:rPr>
              <a:t>EFDG</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，当平面</a:t>
            </a:r>
            <a:r>
              <a:rPr lang="en-US" altLang="zh-CN" sz="2800" i="1" kern="100" dirty="0" err="1">
                <a:latin typeface="Times New Roman"/>
                <a:ea typeface="华文细黑"/>
                <a:cs typeface="Courier New"/>
              </a:rPr>
              <a:t>HDG</a:t>
            </a:r>
            <a:r>
              <a:rPr lang="zh-CN" altLang="zh-CN" sz="2800" kern="100" dirty="0">
                <a:latin typeface="Times New Roman"/>
                <a:ea typeface="华文细黑"/>
                <a:cs typeface="Times New Roman"/>
              </a:rPr>
              <a:t>绕</a:t>
            </a:r>
            <a:r>
              <a:rPr lang="en-US" altLang="zh-CN" sz="2800" i="1" kern="100" dirty="0">
                <a:latin typeface="Times New Roman"/>
                <a:ea typeface="华文细黑"/>
                <a:cs typeface="Courier New"/>
              </a:rPr>
              <a:t>DG</a:t>
            </a:r>
            <a:r>
              <a:rPr lang="zh-CN" altLang="zh-CN" sz="2800" kern="100" dirty="0">
                <a:latin typeface="Times New Roman"/>
                <a:ea typeface="华文细黑"/>
                <a:cs typeface="Times New Roman"/>
              </a:rPr>
              <a:t>转动时，平面</a:t>
            </a:r>
            <a:r>
              <a:rPr lang="en-US" altLang="zh-CN" sz="2800" i="1" kern="100" dirty="0" err="1">
                <a:latin typeface="Times New Roman"/>
                <a:ea typeface="华文细黑"/>
                <a:cs typeface="Courier New"/>
              </a:rPr>
              <a:t>HDG</a:t>
            </a:r>
            <a:r>
              <a:rPr lang="zh-CN" altLang="zh-CN" sz="2800" kern="100" dirty="0">
                <a:latin typeface="Times New Roman"/>
                <a:ea typeface="华文细黑"/>
                <a:cs typeface="Times New Roman"/>
              </a:rPr>
              <a:t>始终与平面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垂直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两个二面角的大小关系不确定，因为二面角</a:t>
            </a:r>
            <a:r>
              <a:rPr lang="en-US" altLang="zh-CN" sz="2800" i="1" kern="100" dirty="0" smtClean="0">
                <a:latin typeface="Times New Roman"/>
                <a:ea typeface="华文细黑"/>
                <a:cs typeface="Courier New"/>
              </a:rPr>
              <a:t>H</a:t>
            </a:r>
            <a:r>
              <a:rPr lang="zh-CN" altLang="zh-CN" sz="2800" dirty="0" smtClean="0">
                <a:latin typeface="华文细黑" pitchFamily="2" charset="-122"/>
                <a:ea typeface="华文细黑" pitchFamily="2" charset="-122"/>
                <a:cs typeface="Times New Roman"/>
              </a:rPr>
              <a:t>－</a:t>
            </a:r>
            <a:r>
              <a:rPr lang="en-US" altLang="zh-CN" sz="2800" i="1" kern="100" dirty="0" smtClean="0">
                <a:latin typeface="Times New Roman"/>
                <a:ea typeface="华文细黑"/>
                <a:cs typeface="Courier New"/>
              </a:rPr>
              <a:t>DG</a:t>
            </a:r>
            <a:r>
              <a:rPr lang="zh-CN" altLang="zh-CN" sz="2800" dirty="0" smtClean="0">
                <a:solidFill>
                  <a:prstClr val="black"/>
                </a:solidFill>
                <a:latin typeface="华文细黑" pitchFamily="2" charset="-122"/>
                <a:ea typeface="华文细黑" pitchFamily="2" charset="-122"/>
                <a:cs typeface="Times New Roman"/>
              </a:rPr>
              <a:t>－</a:t>
            </a:r>
            <a:r>
              <a:rPr lang="en-US" altLang="zh-CN" sz="2800" i="1" kern="100" dirty="0" smtClean="0">
                <a:latin typeface="Times New Roman"/>
                <a:ea typeface="华文细黑"/>
                <a:cs typeface="Courier New"/>
              </a:rPr>
              <a:t>F</a:t>
            </a:r>
            <a:r>
              <a:rPr lang="zh-CN" altLang="zh-CN" sz="2800" kern="100" dirty="0">
                <a:latin typeface="Times New Roman"/>
                <a:ea typeface="华文细黑"/>
                <a:cs typeface="Times New Roman"/>
              </a:rPr>
              <a:t>的大小不确定</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5343772" y="967461"/>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b="1" dirty="0">
              <a:solidFill>
                <a:srgbClr val="C00000"/>
              </a:solidFill>
            </a:endParaRPr>
          </a:p>
        </p:txBody>
      </p:sp>
      <p:pic>
        <p:nvPicPr>
          <p:cNvPr id="8" name="图片 7" descr="F:\2016赵瑊\同步\数学\创新 人A必修2\word\RJ2-149.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607374" y="2800772"/>
            <a:ext cx="4182623" cy="3245447"/>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7">
                                            <p:txEl>
                                              <p:pRg st="0" end="0"/>
                                            </p:txEl>
                                          </p:spTgt>
                                        </p:tgtEl>
                                      </p:cBhvr>
                                    </p:animEffect>
                                    <p:set>
                                      <p:cBhvr>
                                        <p:cTn id="25" dur="1" fill="hold">
                                          <p:stCondLst>
                                            <p:cond delay="499"/>
                                          </p:stCondLst>
                                        </p:cTn>
                                        <p:tgtEl>
                                          <p:spTgt spid="7">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1" end="1"/>
                                            </p:txEl>
                                          </p:spTgt>
                                        </p:tgtEl>
                                      </p:cBhvr>
                                    </p:animEffect>
                                    <p:set>
                                      <p:cBhvr>
                                        <p:cTn id="28" dur="1" fill="hold">
                                          <p:stCondLst>
                                            <p:cond delay="499"/>
                                          </p:stCondLst>
                                        </p:cTn>
                                        <p:tgtEl>
                                          <p:spTgt spid="7">
                                            <p:txEl>
                                              <p:pRg st="1" end="1"/>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71571"/>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面面垂直的判定</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如图</a:t>
            </a:r>
            <a:r>
              <a:rPr lang="zh-CN" altLang="zh-CN" sz="2800" kern="100" spc="-370" dirty="0">
                <a:latin typeface="Times New Roman"/>
                <a:ea typeface="华文细黑"/>
                <a:cs typeface="Times New Roman"/>
              </a:rPr>
              <a:t>，</a:t>
            </a:r>
            <a:r>
              <a:rPr lang="zh-CN" altLang="zh-CN" sz="2800" kern="100" spc="-100" dirty="0">
                <a:latin typeface="Times New Roman"/>
                <a:ea typeface="华文细黑"/>
                <a:cs typeface="Times New Roman"/>
              </a:rPr>
              <a:t>三棱台</a:t>
            </a:r>
            <a:r>
              <a:rPr lang="en-US" altLang="zh-CN" sz="2800" i="1" kern="100" spc="-100" dirty="0" err="1">
                <a:latin typeface="Times New Roman"/>
                <a:ea typeface="华文细黑"/>
                <a:cs typeface="Courier New"/>
              </a:rPr>
              <a:t>DEF</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ABC</a:t>
            </a:r>
            <a:r>
              <a:rPr lang="zh-CN" altLang="zh-CN" sz="2800" kern="100" spc="-100" dirty="0">
                <a:latin typeface="Times New Roman"/>
                <a:ea typeface="华文细黑"/>
                <a:cs typeface="Times New Roman"/>
              </a:rPr>
              <a:t>中</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a:t>
            </a:r>
            <a:r>
              <a:rPr lang="en-US" altLang="zh-CN" sz="2800" kern="100" spc="-100" dirty="0" err="1">
                <a:latin typeface="Times New Roman"/>
                <a:ea typeface="华文细黑"/>
                <a:cs typeface="Courier New"/>
              </a:rPr>
              <a:t>2</a:t>
            </a:r>
            <a:r>
              <a:rPr lang="en-US" altLang="zh-CN" sz="2800" i="1" kern="100" spc="-100" dirty="0" err="1">
                <a:latin typeface="Times New Roman"/>
                <a:ea typeface="华文细黑"/>
                <a:cs typeface="Courier New"/>
              </a:rPr>
              <a:t>DE</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G</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H</a:t>
            </a:r>
            <a:r>
              <a:rPr lang="zh-CN" altLang="zh-CN" sz="2800" kern="100" spc="-100" dirty="0">
                <a:latin typeface="Times New Roman"/>
                <a:ea typeface="华文细黑"/>
                <a:cs typeface="Times New Roman"/>
              </a:rPr>
              <a:t>分别为</a:t>
            </a:r>
            <a:r>
              <a:rPr lang="en-US" altLang="zh-CN" sz="2800" i="1" kern="100" spc="-100" dirty="0">
                <a:latin typeface="Times New Roman"/>
                <a:ea typeface="华文细黑"/>
                <a:cs typeface="Courier New"/>
              </a:rPr>
              <a:t>AC</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BC</a:t>
            </a:r>
            <a:r>
              <a:rPr lang="zh-CN" altLang="zh-CN" sz="2800" kern="100" spc="-100" dirty="0">
                <a:latin typeface="Times New Roman"/>
                <a:ea typeface="华文细黑"/>
                <a:cs typeface="Times New Roman"/>
              </a:rPr>
              <a:t>的中点</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pic>
        <p:nvPicPr>
          <p:cNvPr id="9" name="图片 8" descr="F:\2016赵瑊\同步\数学\创新 人A必修2\word\1-9.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819939" y="2119925"/>
            <a:ext cx="4536504" cy="4315155"/>
          </a:xfrm>
          <a:prstGeom prst="rect">
            <a:avLst/>
          </a:prstGeom>
          <a:noFill/>
          <a:ln>
            <a:noFill/>
          </a:ln>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方法一　如图所示，连接</a:t>
            </a:r>
            <a:r>
              <a:rPr lang="en-US" altLang="zh-CN" sz="2800" i="1" kern="100" dirty="0">
                <a:latin typeface="Times New Roman"/>
                <a:ea typeface="华文细黑"/>
                <a:cs typeface="Courier New"/>
              </a:rPr>
              <a:t>DG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，设</a:t>
            </a:r>
            <a:r>
              <a:rPr lang="en-US" altLang="zh-CN" sz="2800" i="1" kern="100" dirty="0" err="1">
                <a:latin typeface="Times New Roman"/>
                <a:ea typeface="华文细黑"/>
                <a:cs typeface="Courier New"/>
              </a:rPr>
              <a:t>CD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MH</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在三棱台</a:t>
            </a:r>
            <a:r>
              <a:rPr lang="en-US" altLang="zh-CN" sz="2800" i="1" kern="100" dirty="0" err="1">
                <a:latin typeface="Times New Roman"/>
                <a:ea typeface="华文细黑"/>
                <a:cs typeface="Courier New"/>
              </a:rPr>
              <a:t>DEF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DE</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DF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GC</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DF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CFDG</a:t>
            </a:r>
            <a:r>
              <a:rPr lang="zh-CN" altLang="zh-CN" sz="2800" kern="100" dirty="0">
                <a:latin typeface="Times New Roman"/>
                <a:ea typeface="华文细黑"/>
                <a:cs typeface="Times New Roman"/>
              </a:rPr>
              <a:t>是平行四边形，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MH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BD</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MH</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5" name="图片 4" descr="F:\2016赵瑊\同步\数学\创新 人A必修2\word\RJ2-150.TIF"/>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9343" y="1413569"/>
            <a:ext cx="4474848" cy="4256507"/>
          </a:xfrm>
          <a:prstGeom prst="rect">
            <a:avLst/>
          </a:prstGeom>
          <a:noFill/>
          <a:ln>
            <a:noFill/>
          </a:ln>
        </p:spPr>
      </p:pic>
    </p:spTree>
    <p:extLst>
      <p:ext uri="{BB962C8B-B14F-4D97-AF65-F5344CB8AC3E}">
        <p14:creationId xmlns:p14="http://schemas.microsoft.com/office/powerpoint/2010/main" val="5789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blinds(horizontal)">
                                      <p:cBhvr>
                                        <p:cTn id="14" dur="750"/>
                                        <p:tgtEl>
                                          <p:spTgt spid="6">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blinds(horizontal)">
                                      <p:cBhvr>
                                        <p:cTn id="18" dur="750"/>
                                        <p:tgtEl>
                                          <p:spTgt spid="6">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750"/>
                                        <p:tgtEl>
                                          <p:spTgt spid="6">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blinds(horizontal)">
                                      <p:cBhvr>
                                        <p:cTn id="26" dur="750"/>
                                        <p:tgtEl>
                                          <p:spTgt spid="6">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blinds(horizontal)">
                                      <p:cBhvr>
                                        <p:cTn id="30" dur="750"/>
                                        <p:tgtEl>
                                          <p:spTgt spid="6">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6">
                                            <p:txEl>
                                              <p:pRg st="6" end="6"/>
                                            </p:txEl>
                                          </p:spTgt>
                                        </p:tgtEl>
                                        <p:attrNameLst>
                                          <p:attrName>style.visibility</p:attrName>
                                        </p:attrNameLst>
                                      </p:cBhvr>
                                      <p:to>
                                        <p:strVal val="visible"/>
                                      </p:to>
                                    </p:set>
                                    <p:animEffect transition="in" filter="blinds(horizontal)">
                                      <p:cBhvr>
                                        <p:cTn id="34" dur="750"/>
                                        <p:tgtEl>
                                          <p:spTgt spid="6">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6">
                                            <p:txEl>
                                              <p:pRg st="7" end="7"/>
                                            </p:txEl>
                                          </p:spTgt>
                                        </p:tgtEl>
                                        <p:attrNameLst>
                                          <p:attrName>style.visibility</p:attrName>
                                        </p:attrNameLst>
                                      </p:cBhvr>
                                      <p:to>
                                        <p:strVal val="visible"/>
                                      </p:to>
                                    </p:set>
                                    <p:animEffect transition="in" filter="blinds(horizontal)">
                                      <p:cBhvr>
                                        <p:cTn id="38" dur="75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117426"/>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方法二　在三棱台</a:t>
            </a:r>
            <a:r>
              <a:rPr lang="en-US" altLang="zh-CN" sz="2800" i="1" kern="100" dirty="0" err="1">
                <a:latin typeface="Times New Roman"/>
                <a:ea typeface="华文细黑"/>
                <a:cs typeface="Courier New"/>
              </a:rPr>
              <a:t>DEF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DE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BH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BH</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BHFE</a:t>
            </a:r>
            <a:r>
              <a:rPr lang="zh-CN" altLang="zh-CN" sz="2800" kern="100" dirty="0">
                <a:latin typeface="Times New Roman"/>
                <a:ea typeface="华文细黑"/>
                <a:cs typeface="Times New Roman"/>
              </a:rPr>
              <a:t>是平行四边形，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GH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ABED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ABED</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018934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750"/>
                                        <p:tgtEl>
                                          <p:spTgt spid="6">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750"/>
                                        <p:tgtEl>
                                          <p:spTgt spid="6">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blinds(horizontal)">
                                      <p:cBhvr>
                                        <p:cTn id="39" dur="75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51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CF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，求证：平面</a:t>
            </a:r>
            <a:r>
              <a:rPr lang="en-US" altLang="zh-CN" sz="2800" i="1" kern="100" dirty="0">
                <a:latin typeface="Times New Roman"/>
                <a:ea typeface="华文细黑"/>
                <a:cs typeface="Courier New"/>
              </a:rPr>
              <a:t>BCD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689585"/>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EFCH</a:t>
            </a:r>
            <a:r>
              <a:rPr lang="zh-CN" altLang="zh-CN" sz="2800" kern="100" dirty="0">
                <a:latin typeface="Times New Roman"/>
                <a:ea typeface="华文细黑"/>
                <a:cs typeface="Times New Roman"/>
              </a:rPr>
              <a:t>是平行四边形，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HE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HE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EGH</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HE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EGH</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BC</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F:\2016赵瑊\同步\数学\创新 人A必修2\word\1-9.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7257687" y="867214"/>
            <a:ext cx="4536504" cy="4315155"/>
          </a:xfrm>
          <a:prstGeom prst="rect">
            <a:avLst/>
          </a:prstGeom>
          <a:noFill/>
          <a:ln>
            <a:noFill/>
          </a:ln>
        </p:spPr>
      </p:pic>
    </p:spTree>
    <p:extLst>
      <p:ext uri="{BB962C8B-B14F-4D97-AF65-F5344CB8AC3E}">
        <p14:creationId xmlns:p14="http://schemas.microsoft.com/office/powerpoint/2010/main" val="221154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linds(horizontal)">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blinds(horizontal)">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blinds(horizontal)">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7">
                                            <p:txEl>
                                              <p:pRg st="0" end="0"/>
                                            </p:txEl>
                                          </p:spTgt>
                                        </p:tgtEl>
                                      </p:cBhvr>
                                    </p:animEffect>
                                    <p:set>
                                      <p:cBhvr>
                                        <p:cTn id="52" dur="1" fill="hold">
                                          <p:stCondLst>
                                            <p:cond delay="499"/>
                                          </p:stCondLst>
                                        </p:cTn>
                                        <p:tgtEl>
                                          <p:spTgt spid="7">
                                            <p:txEl>
                                              <p:pRg st="0" end="0"/>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7">
                                            <p:txEl>
                                              <p:pRg st="1" end="1"/>
                                            </p:txEl>
                                          </p:spTgt>
                                        </p:tgtEl>
                                      </p:cBhvr>
                                    </p:animEffect>
                                    <p:set>
                                      <p:cBhvr>
                                        <p:cTn id="55" dur="1" fill="hold">
                                          <p:stCondLst>
                                            <p:cond delay="499"/>
                                          </p:stCondLst>
                                        </p:cTn>
                                        <p:tgtEl>
                                          <p:spTgt spid="7">
                                            <p:txEl>
                                              <p:pRg st="1" end="1"/>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7">
                                            <p:txEl>
                                              <p:pRg st="2" end="2"/>
                                            </p:txEl>
                                          </p:spTgt>
                                        </p:tgtEl>
                                      </p:cBhvr>
                                    </p:animEffect>
                                    <p:set>
                                      <p:cBhvr>
                                        <p:cTn id="58" dur="1" fill="hold">
                                          <p:stCondLst>
                                            <p:cond delay="499"/>
                                          </p:stCondLst>
                                        </p:cTn>
                                        <p:tgtEl>
                                          <p:spTgt spid="7">
                                            <p:txEl>
                                              <p:pRg st="2" end="2"/>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7">
                                            <p:txEl>
                                              <p:pRg st="3" end="3"/>
                                            </p:txEl>
                                          </p:spTgt>
                                        </p:tgtEl>
                                      </p:cBhvr>
                                    </p:animEffect>
                                    <p:set>
                                      <p:cBhvr>
                                        <p:cTn id="61" dur="1" fill="hold">
                                          <p:stCondLst>
                                            <p:cond delay="499"/>
                                          </p:stCondLst>
                                        </p:cTn>
                                        <p:tgtEl>
                                          <p:spTgt spid="7">
                                            <p:txEl>
                                              <p:pRg st="3" end="3"/>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7">
                                            <p:txEl>
                                              <p:pRg st="4" end="4"/>
                                            </p:txEl>
                                          </p:spTgt>
                                        </p:tgtEl>
                                      </p:cBhvr>
                                    </p:animEffect>
                                    <p:set>
                                      <p:cBhvr>
                                        <p:cTn id="64" dur="1" fill="hold">
                                          <p:stCondLst>
                                            <p:cond delay="499"/>
                                          </p:stCondLst>
                                        </p:cTn>
                                        <p:tgtEl>
                                          <p:spTgt spid="7">
                                            <p:txEl>
                                              <p:pRg st="4" end="4"/>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7">
                                            <p:txEl>
                                              <p:pRg st="5" end="5"/>
                                            </p:txEl>
                                          </p:spTgt>
                                        </p:tgtEl>
                                      </p:cBhvr>
                                    </p:animEffect>
                                    <p:set>
                                      <p:cBhvr>
                                        <p:cTn id="67" dur="1" fill="hold">
                                          <p:stCondLst>
                                            <p:cond delay="499"/>
                                          </p:stCondLst>
                                        </p:cTn>
                                        <p:tgtEl>
                                          <p:spTgt spid="7">
                                            <p:txEl>
                                              <p:pRg st="5" end="5"/>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7">
                                            <p:txEl>
                                              <p:pRg st="6" end="6"/>
                                            </p:txEl>
                                          </p:spTgt>
                                        </p:tgtEl>
                                      </p:cBhvr>
                                    </p:animEffect>
                                    <p:set>
                                      <p:cBhvr>
                                        <p:cTn id="70" dur="1" fill="hold">
                                          <p:stCondLst>
                                            <p:cond delay="499"/>
                                          </p:stCondLst>
                                        </p:cTn>
                                        <p:tgtEl>
                                          <p:spTgt spid="7">
                                            <p:txEl>
                                              <p:pRg st="6" end="6"/>
                                            </p:txEl>
                                          </p:spTgt>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7">
                                            <p:txEl>
                                              <p:pRg st="7" end="7"/>
                                            </p:txEl>
                                          </p:spTgt>
                                        </p:tgtEl>
                                      </p:cBhvr>
                                    </p:animEffect>
                                    <p:set>
                                      <p:cBhvr>
                                        <p:cTn id="73" dur="1" fill="hold">
                                          <p:stCondLst>
                                            <p:cond delay="499"/>
                                          </p:stCondLst>
                                        </p:cTn>
                                        <p:tgtEl>
                                          <p:spTgt spid="7">
                                            <p:txEl>
                                              <p:pRg st="7" end="7"/>
                                            </p:txEl>
                                          </p:spTgt>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7">
                                            <p:txEl>
                                              <p:pRg st="8" end="8"/>
                                            </p:txEl>
                                          </p:spTgt>
                                        </p:tgtEl>
                                      </p:cBhvr>
                                    </p:animEffect>
                                    <p:set>
                                      <p:cBhvr>
                                        <p:cTn id="76" dur="1" fill="hold">
                                          <p:stCondLst>
                                            <p:cond delay="499"/>
                                          </p:stCondLst>
                                        </p:cTn>
                                        <p:tgtEl>
                                          <p:spTgt spid="7">
                                            <p:txEl>
                                              <p:pRg st="8" end="8"/>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809906"/>
            <a:ext cx="12190413" cy="262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550590" y="2056275"/>
            <a:ext cx="11070182"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面面垂直的判定定理是证明面面垂直的常用方法，即要证面面垂直，只需转证线面垂直，关键是在其中一个平面内寻找一直线与另一个平面垂直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理解二面角的有关概念，会求简单的二面角的大小</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理解两平面垂直的定义</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掌握两平面垂直的判定定理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161975" y="180609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求证：不论</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为何值，总有平面</a:t>
            </a:r>
            <a:r>
              <a:rPr lang="en-US" altLang="zh-CN" sz="2800" i="1" kern="100" dirty="0" err="1">
                <a:latin typeface="Times New Roman"/>
                <a:ea typeface="华文细黑"/>
                <a:cs typeface="Courier New"/>
              </a:rPr>
              <a:t>BEF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43985676"/>
              </p:ext>
            </p:extLst>
          </p:nvPr>
        </p:nvGraphicFramePr>
        <p:xfrm>
          <a:off x="285750" y="239266"/>
          <a:ext cx="11782425" cy="1743075"/>
        </p:xfrm>
        <a:graphic>
          <a:graphicData uri="http://schemas.openxmlformats.org/presentationml/2006/ole">
            <mc:AlternateContent xmlns:mc="http://schemas.openxmlformats.org/markup-compatibility/2006">
              <mc:Choice xmlns:v="urn:schemas-microsoft-com:vml" Requires="v">
                <p:oleObj spid="_x0000_s136358" name="文档" r:id="rId5" imgW="11668570" imgH="1725091" progId="Word.Document.12">
                  <p:embed/>
                </p:oleObj>
              </mc:Choice>
              <mc:Fallback>
                <p:oleObj name="文档" r:id="rId5" imgW="11668570" imgH="1725091" progId="Word.Document.12">
                  <p:embed/>
                  <p:pic>
                    <p:nvPicPr>
                      <p:cNvPr id="0" name=""/>
                      <p:cNvPicPr/>
                      <p:nvPr/>
                    </p:nvPicPr>
                    <p:blipFill>
                      <a:blip r:embed="rId6"/>
                      <a:stretch>
                        <a:fillRect/>
                      </a:stretch>
                    </p:blipFill>
                    <p:spPr>
                      <a:xfrm>
                        <a:off x="285750" y="239266"/>
                        <a:ext cx="11782425" cy="1743075"/>
                      </a:xfrm>
                      <a:prstGeom prst="rect">
                        <a:avLst/>
                      </a:prstGeom>
                    </p:spPr>
                  </p:pic>
                </p:oleObj>
              </mc:Fallback>
            </mc:AlternateContent>
          </a:graphicData>
        </a:graphic>
      </p:graphicFrame>
      <p:pic>
        <p:nvPicPr>
          <p:cNvPr id="11" name="图片 10" descr="F:\2016赵瑊\同步\数学\创新 人A必修2\word\RJ2-151.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7666" y="2556173"/>
            <a:ext cx="3539599" cy="3933142"/>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5947201"/>
              </p:ext>
            </p:extLst>
          </p:nvPr>
        </p:nvGraphicFramePr>
        <p:xfrm>
          <a:off x="504825" y="2202583"/>
          <a:ext cx="7048500" cy="885825"/>
        </p:xfrm>
        <a:graphic>
          <a:graphicData uri="http://schemas.openxmlformats.org/presentationml/2006/ole">
            <mc:AlternateContent xmlns:mc="http://schemas.openxmlformats.org/markup-compatibility/2006">
              <mc:Choice xmlns:v="urn:schemas-microsoft-com:vml" Requires="v">
                <p:oleObj spid="_x0000_s137376" name="文档" r:id="rId4" imgW="6985725" imgH="876402" progId="Word.Document.12">
                  <p:embed/>
                </p:oleObj>
              </mc:Choice>
              <mc:Fallback>
                <p:oleObj name="文档" r:id="rId4" imgW="6985725" imgH="876402" progId="Word.Document.12">
                  <p:embed/>
                  <p:pic>
                    <p:nvPicPr>
                      <p:cNvPr id="0" name="对象 1"/>
                      <p:cNvPicPr>
                        <a:picLocks noChangeAspect="1" noChangeArrowheads="1"/>
                      </p:cNvPicPr>
                      <p:nvPr/>
                    </p:nvPicPr>
                    <p:blipFill>
                      <a:blip r:embed="rId5"/>
                      <a:srcRect/>
                      <a:stretch>
                        <a:fillRect/>
                      </a:stretch>
                    </p:blipFill>
                    <p:spPr bwMode="auto">
                      <a:xfrm>
                        <a:off x="504825" y="2202583"/>
                        <a:ext cx="70485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3025925"/>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故不论</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为何值，总有平面</a:t>
            </a:r>
            <a:r>
              <a:rPr lang="en-US" altLang="zh-CN" sz="2800" i="1" kern="100" dirty="0" err="1">
                <a:latin typeface="Times New Roman"/>
                <a:ea typeface="华文细黑"/>
                <a:cs typeface="Courier New"/>
              </a:rPr>
              <a:t>BEF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1879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blinds(horizontal)">
                                      <p:cBhvr>
                                        <p:cTn id="23" dur="750"/>
                                        <p:tgtEl>
                                          <p:spTgt spid="7">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blinds(horizontal)">
                                      <p:cBhvr>
                                        <p:cTn id="27" dur="750"/>
                                        <p:tgtEl>
                                          <p:spTgt spid="7">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Effect transition="in" filter="blinds(horizontal)">
                                      <p:cBhvr>
                                        <p:cTn id="31" dur="750"/>
                                        <p:tgtEl>
                                          <p:spTgt spid="7">
                                            <p:txEl>
                                              <p:pRg st="2" end="2"/>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Effect transition="in" filter="blinds(horizontal)">
                                      <p:cBhvr>
                                        <p:cTn id="35"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为何值时，平面</a:t>
            </a:r>
            <a:r>
              <a:rPr lang="en-US" altLang="zh-CN" sz="2800" i="1" kern="100" dirty="0" err="1">
                <a:latin typeface="Times New Roman"/>
                <a:ea typeface="华文细黑"/>
                <a:cs typeface="Courier New"/>
              </a:rPr>
              <a:t>BEF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i="1" kern="100" dirty="0">
                <a:latin typeface="Times New Roman"/>
                <a:ea typeface="华文细黑"/>
                <a:cs typeface="Courier New"/>
              </a:rPr>
              <a:t>?</a:t>
            </a:r>
            <a:endParaRPr lang="zh-CN" altLang="zh-CN" sz="2800" kern="100" dirty="0">
              <a:effectLst/>
              <a:latin typeface="宋体"/>
              <a:cs typeface="Courier New"/>
            </a:endParaRPr>
          </a:p>
        </p:txBody>
      </p:sp>
      <p:pic>
        <p:nvPicPr>
          <p:cNvPr id="9" name="图片 8" descr="F:\2016赵瑊\同步\数学\创新 人A必修2\word\RJ2-151.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7666" y="909514"/>
            <a:ext cx="3539599" cy="3933142"/>
          </a:xfrm>
          <a:prstGeom prst="rect">
            <a:avLst/>
          </a:prstGeom>
          <a:noFill/>
          <a:ln>
            <a:noFill/>
          </a:ln>
        </p:spPr>
      </p:pic>
    </p:spTree>
    <p:extLst>
      <p:ext uri="{BB962C8B-B14F-4D97-AF65-F5344CB8AC3E}">
        <p14:creationId xmlns:p14="http://schemas.microsoft.com/office/powerpoint/2010/main" val="4061370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2636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，得</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BE</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要使平面</a:t>
            </a:r>
            <a:r>
              <a:rPr lang="en-US" altLang="zh-CN" sz="2800" i="1" kern="100" dirty="0" err="1">
                <a:latin typeface="Times New Roman"/>
                <a:ea typeface="华文细黑"/>
                <a:cs typeface="Courier New"/>
              </a:rPr>
              <a:t>BEF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zh-CN" altLang="zh-CN" sz="2800" kern="100" dirty="0">
                <a:latin typeface="Times New Roman"/>
                <a:ea typeface="华文细黑"/>
                <a:cs typeface="Times New Roman"/>
              </a:rPr>
              <a:t>，只需</a:t>
            </a:r>
            <a:r>
              <a:rPr lang="en-US" altLang="zh-CN" sz="2800" i="1" kern="100" dirty="0" err="1">
                <a:latin typeface="Times New Roman"/>
                <a:ea typeface="华文细黑"/>
                <a:cs typeface="Courier New"/>
              </a:rPr>
              <a:t>BE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78833759"/>
              </p:ext>
            </p:extLst>
          </p:nvPr>
        </p:nvGraphicFramePr>
        <p:xfrm>
          <a:off x="495300" y="1514525"/>
          <a:ext cx="11125200" cy="571500"/>
        </p:xfrm>
        <a:graphic>
          <a:graphicData uri="http://schemas.openxmlformats.org/presentationml/2006/ole">
            <mc:AlternateContent xmlns:mc="http://schemas.openxmlformats.org/markup-compatibility/2006">
              <mc:Choice xmlns:v="urn:schemas-microsoft-com:vml" Requires="v">
                <p:oleObj spid="_x0000_s143852" name="文档" r:id="rId4" imgW="11129772" imgH="571191" progId="Word.Document.12">
                  <p:embed/>
                </p:oleObj>
              </mc:Choice>
              <mc:Fallback>
                <p:oleObj name="文档" r:id="rId4" imgW="11129772" imgH="571191" progId="Word.Document.12">
                  <p:embed/>
                  <p:pic>
                    <p:nvPicPr>
                      <p:cNvPr id="0" name=""/>
                      <p:cNvPicPr>
                        <a:picLocks noChangeAspect="1" noChangeArrowheads="1"/>
                      </p:cNvPicPr>
                      <p:nvPr/>
                    </p:nvPicPr>
                    <p:blipFill>
                      <a:blip r:embed="rId5"/>
                      <a:srcRect/>
                      <a:stretch>
                        <a:fillRect/>
                      </a:stretch>
                    </p:blipFill>
                    <p:spPr bwMode="auto">
                      <a:xfrm>
                        <a:off x="495300" y="1514525"/>
                        <a:ext cx="111252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203306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ADB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766170671"/>
              </p:ext>
            </p:extLst>
          </p:nvPr>
        </p:nvGraphicFramePr>
        <p:xfrm>
          <a:off x="495300" y="2935263"/>
          <a:ext cx="11125200" cy="571500"/>
        </p:xfrm>
        <a:graphic>
          <a:graphicData uri="http://schemas.openxmlformats.org/presentationml/2006/ole">
            <mc:AlternateContent xmlns:mc="http://schemas.openxmlformats.org/markup-compatibility/2006">
              <mc:Choice xmlns:v="urn:schemas-microsoft-com:vml" Requires="v">
                <p:oleObj spid="_x0000_s143853" name="文档" r:id="rId7" imgW="11129772" imgH="571551" progId="Word.Document.12">
                  <p:embed/>
                </p:oleObj>
              </mc:Choice>
              <mc:Fallback>
                <p:oleObj name="文档" r:id="rId7" imgW="11129772" imgH="571551" progId="Word.Document.12">
                  <p:embed/>
                  <p:pic>
                    <p:nvPicPr>
                      <p:cNvPr id="0" name=""/>
                      <p:cNvPicPr>
                        <a:picLocks noChangeAspect="1" noChangeArrowheads="1"/>
                      </p:cNvPicPr>
                      <p:nvPr/>
                    </p:nvPicPr>
                    <p:blipFill>
                      <a:blip r:embed="rId8"/>
                      <a:srcRect/>
                      <a:stretch>
                        <a:fillRect/>
                      </a:stretch>
                    </p:blipFill>
                    <p:spPr bwMode="auto">
                      <a:xfrm>
                        <a:off x="495300" y="2935263"/>
                        <a:ext cx="111252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49026118"/>
              </p:ext>
            </p:extLst>
          </p:nvPr>
        </p:nvGraphicFramePr>
        <p:xfrm>
          <a:off x="495300" y="3717826"/>
          <a:ext cx="11125200" cy="847725"/>
        </p:xfrm>
        <a:graphic>
          <a:graphicData uri="http://schemas.openxmlformats.org/presentationml/2006/ole">
            <mc:AlternateContent xmlns:mc="http://schemas.openxmlformats.org/markup-compatibility/2006">
              <mc:Choice xmlns:v="urn:schemas-microsoft-com:vml" Requires="v">
                <p:oleObj spid="_x0000_s143854" name="文档" r:id="rId10" imgW="11129772" imgH="853368" progId="Word.Document.12">
                  <p:embed/>
                </p:oleObj>
              </mc:Choice>
              <mc:Fallback>
                <p:oleObj name="文档" r:id="rId10" imgW="11129772" imgH="853368" progId="Word.Document.12">
                  <p:embed/>
                  <p:pic>
                    <p:nvPicPr>
                      <p:cNvPr id="0" name=""/>
                      <p:cNvPicPr>
                        <a:picLocks noChangeAspect="1" noChangeArrowheads="1"/>
                      </p:cNvPicPr>
                      <p:nvPr/>
                    </p:nvPicPr>
                    <p:blipFill>
                      <a:blip r:embed="rId11"/>
                      <a:srcRect/>
                      <a:stretch>
                        <a:fillRect/>
                      </a:stretch>
                    </p:blipFill>
                    <p:spPr bwMode="auto">
                      <a:xfrm>
                        <a:off x="495300" y="3717826"/>
                        <a:ext cx="1112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476794052"/>
              </p:ext>
            </p:extLst>
          </p:nvPr>
        </p:nvGraphicFramePr>
        <p:xfrm>
          <a:off x="495300" y="4776217"/>
          <a:ext cx="11125200" cy="828675"/>
        </p:xfrm>
        <a:graphic>
          <a:graphicData uri="http://schemas.openxmlformats.org/presentationml/2006/ole">
            <mc:AlternateContent xmlns:mc="http://schemas.openxmlformats.org/markup-compatibility/2006">
              <mc:Choice xmlns:v="urn:schemas-microsoft-com:vml" Requires="v">
                <p:oleObj spid="_x0000_s143855" name="文档" r:id="rId13" imgW="11129772" imgH="830333" progId="Word.Document.12">
                  <p:embed/>
                </p:oleObj>
              </mc:Choice>
              <mc:Fallback>
                <p:oleObj name="文档" r:id="rId13" imgW="11129772" imgH="830333" progId="Word.Document.12">
                  <p:embed/>
                  <p:pic>
                    <p:nvPicPr>
                      <p:cNvPr id="0" name=""/>
                      <p:cNvPicPr>
                        <a:picLocks noChangeAspect="1" noChangeArrowheads="1"/>
                      </p:cNvPicPr>
                      <p:nvPr/>
                    </p:nvPicPr>
                    <p:blipFill>
                      <a:blip r:embed="rId14"/>
                      <a:srcRect/>
                      <a:stretch>
                        <a:fillRect/>
                      </a:stretch>
                    </p:blipFill>
                    <p:spPr bwMode="auto">
                      <a:xfrm>
                        <a:off x="495300" y="4776217"/>
                        <a:ext cx="111252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72385219"/>
              </p:ext>
            </p:extLst>
          </p:nvPr>
        </p:nvGraphicFramePr>
        <p:xfrm>
          <a:off x="495300" y="5788521"/>
          <a:ext cx="11125200" cy="847725"/>
        </p:xfrm>
        <a:graphic>
          <a:graphicData uri="http://schemas.openxmlformats.org/presentationml/2006/ole">
            <mc:AlternateContent xmlns:mc="http://schemas.openxmlformats.org/markup-compatibility/2006">
              <mc:Choice xmlns:v="urn:schemas-microsoft-com:vml" Requires="v">
                <p:oleObj spid="_x0000_s143856" name="文档" r:id="rId16" imgW="11129772" imgH="853728" progId="Word.Document.12">
                  <p:embed/>
                </p:oleObj>
              </mc:Choice>
              <mc:Fallback>
                <p:oleObj name="文档" r:id="rId16" imgW="11129772" imgH="853728" progId="Word.Document.12">
                  <p:embed/>
                  <p:pic>
                    <p:nvPicPr>
                      <p:cNvPr id="0" name=""/>
                      <p:cNvPicPr>
                        <a:picLocks noChangeAspect="1" noChangeArrowheads="1"/>
                      </p:cNvPicPr>
                      <p:nvPr/>
                    </p:nvPicPr>
                    <p:blipFill>
                      <a:blip r:embed="rId17"/>
                      <a:srcRect/>
                      <a:stretch>
                        <a:fillRect/>
                      </a:stretch>
                    </p:blipFill>
                    <p:spPr bwMode="auto">
                      <a:xfrm>
                        <a:off x="495300" y="5788521"/>
                        <a:ext cx="1112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94374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750"/>
                                        <p:tgtEl>
                                          <p:spTgt spid="7">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750"/>
                                        <p:tgtEl>
                                          <p:spTgt spid="10"/>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750"/>
                                        <p:tgtEl>
                                          <p:spTgt spid="11"/>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750"/>
                                        <p:tgtEl>
                                          <p:spTgt spid="12"/>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与二面角有关的计算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如图，在正方体</a:t>
            </a:r>
            <a:r>
              <a:rPr lang="en-US" altLang="zh-CN" sz="2800" i="1" kern="100" dirty="0" err="1" smtClean="0">
                <a:latin typeface="Times New Roman"/>
                <a:ea typeface="华文细黑"/>
                <a:cs typeface="Courier New"/>
              </a:rPr>
              <a:t>ABCD</a:t>
            </a:r>
            <a:r>
              <a:rPr lang="zh-CN" altLang="zh-CN" sz="2800" kern="100" dirty="0" smtClean="0">
                <a:latin typeface="Times New Roman"/>
                <a:ea typeface="华文细黑"/>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D</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中，求二面角</a:t>
            </a:r>
            <a:r>
              <a:rPr lang="en-US" altLang="zh-CN" sz="2800" i="1" kern="100" dirty="0" smtClean="0">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的正切值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2-152.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009234" y="2021085"/>
            <a:ext cx="4176464" cy="3424933"/>
          </a:xfrm>
          <a:prstGeom prst="rect">
            <a:avLst/>
          </a:prstGeom>
          <a:noFill/>
          <a:ln>
            <a:noFill/>
          </a:ln>
        </p:spPr>
      </p:pic>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26590"/>
            <a:ext cx="11412000" cy="3696244"/>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取</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由题意知</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BA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BO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BOB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即是二面角</a:t>
            </a:r>
            <a:r>
              <a:rPr lang="en-US" altLang="zh-CN" sz="2800" i="1" kern="100" dirty="0" smtClean="0">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的平面角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OB</a:t>
            </a:r>
            <a:r>
              <a:rPr lang="en-US" altLang="zh-CN" sz="2800" kern="100" baseline="-25000" dirty="0" err="1">
                <a:latin typeface="Times New Roman"/>
                <a:ea typeface="华文细黑"/>
                <a:cs typeface="Courier New"/>
              </a:rPr>
              <a:t>1</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OB</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804386053"/>
              </p:ext>
            </p:extLst>
          </p:nvPr>
        </p:nvGraphicFramePr>
        <p:xfrm>
          <a:off x="495300" y="3664868"/>
          <a:ext cx="11125200" cy="885825"/>
        </p:xfrm>
        <a:graphic>
          <a:graphicData uri="http://schemas.openxmlformats.org/presentationml/2006/ole">
            <mc:AlternateContent xmlns:mc="http://schemas.openxmlformats.org/markup-compatibility/2006">
              <mc:Choice xmlns:v="urn:schemas-microsoft-com:vml" Requires="v">
                <p:oleObj spid="_x0000_s145551" name="文档" r:id="rId4" imgW="11129772" imgH="885760" progId="Word.Document.12">
                  <p:embed/>
                </p:oleObj>
              </mc:Choice>
              <mc:Fallback>
                <p:oleObj name="文档" r:id="rId4" imgW="11129772" imgH="885760" progId="Word.Document.12">
                  <p:embed/>
                  <p:pic>
                    <p:nvPicPr>
                      <p:cNvPr id="0" name=""/>
                      <p:cNvPicPr>
                        <a:picLocks noChangeAspect="1" noChangeArrowheads="1"/>
                      </p:cNvPicPr>
                      <p:nvPr/>
                    </p:nvPicPr>
                    <p:blipFill>
                      <a:blip r:embed="rId5"/>
                      <a:srcRect/>
                      <a:stretch>
                        <a:fillRect/>
                      </a:stretch>
                    </p:blipFill>
                    <p:spPr bwMode="auto">
                      <a:xfrm>
                        <a:off x="495300" y="3664868"/>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287156582"/>
              </p:ext>
            </p:extLst>
          </p:nvPr>
        </p:nvGraphicFramePr>
        <p:xfrm>
          <a:off x="495300" y="4610497"/>
          <a:ext cx="11125200" cy="1266825"/>
        </p:xfrm>
        <a:graphic>
          <a:graphicData uri="http://schemas.openxmlformats.org/presentationml/2006/ole">
            <mc:AlternateContent xmlns:mc="http://schemas.openxmlformats.org/markup-compatibility/2006">
              <mc:Choice xmlns:v="urn:schemas-microsoft-com:vml" Requires="v">
                <p:oleObj spid="_x0000_s145552" name="文档" r:id="rId7" imgW="11129772" imgH="1274833" progId="Word.Document.12">
                  <p:embed/>
                </p:oleObj>
              </mc:Choice>
              <mc:Fallback>
                <p:oleObj name="文档" r:id="rId7" imgW="11129772" imgH="1274833" progId="Word.Document.12">
                  <p:embed/>
                  <p:pic>
                    <p:nvPicPr>
                      <p:cNvPr id="0" name=""/>
                      <p:cNvPicPr>
                        <a:picLocks noChangeAspect="1" noChangeArrowheads="1"/>
                      </p:cNvPicPr>
                      <p:nvPr/>
                    </p:nvPicPr>
                    <p:blipFill>
                      <a:blip r:embed="rId8"/>
                      <a:srcRect/>
                      <a:stretch>
                        <a:fillRect/>
                      </a:stretch>
                    </p:blipFill>
                    <p:spPr bwMode="auto">
                      <a:xfrm>
                        <a:off x="495300" y="4610497"/>
                        <a:ext cx="111252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1" name="图片 10" descr="F:\2016赵瑊\同步\数学\创新 人A必修2\word\RJ2-153.TIF"/>
          <p:cNvPicPr/>
          <p:nvPr/>
        </p:nvPicPr>
        <p:blipFill>
          <a:blip r:embed="rId9" r:link="rId10" cstate="print">
            <a:extLst>
              <a:ext uri="{28A0092B-C50C-407E-A947-70E740481C1C}">
                <a14:useLocalDpi xmlns:a14="http://schemas.microsoft.com/office/drawing/2010/main" val="0"/>
              </a:ext>
            </a:extLst>
          </a:blip>
          <a:srcRect/>
          <a:stretch>
            <a:fillRect/>
          </a:stretch>
        </p:blipFill>
        <p:spPr bwMode="auto">
          <a:xfrm>
            <a:off x="7895406" y="242098"/>
            <a:ext cx="3898785" cy="3197221"/>
          </a:xfrm>
          <a:prstGeom prst="rect">
            <a:avLst/>
          </a:prstGeom>
          <a:noFill/>
          <a:ln>
            <a:noFill/>
          </a:ln>
        </p:spPr>
      </p:pic>
      <p:graphicFrame>
        <p:nvGraphicFramePr>
          <p:cNvPr id="14" name="对象 13"/>
          <p:cNvGraphicFramePr>
            <a:graphicFrameLocks noChangeAspect="1"/>
          </p:cNvGraphicFramePr>
          <p:nvPr>
            <p:extLst>
              <p:ext uri="{D42A27DB-BD31-4B8C-83A1-F6EECF244321}">
                <p14:modId xmlns:p14="http://schemas.microsoft.com/office/powerpoint/2010/main" val="522569096"/>
              </p:ext>
            </p:extLst>
          </p:nvPr>
        </p:nvGraphicFramePr>
        <p:xfrm>
          <a:off x="495300" y="5993507"/>
          <a:ext cx="11125200" cy="552450"/>
        </p:xfrm>
        <a:graphic>
          <a:graphicData uri="http://schemas.openxmlformats.org/presentationml/2006/ole">
            <mc:AlternateContent xmlns:mc="http://schemas.openxmlformats.org/markup-compatibility/2006">
              <mc:Choice xmlns:v="urn:schemas-microsoft-com:vml" Requires="v">
                <p:oleObj spid="_x0000_s145553" name="文档" r:id="rId12" imgW="11129772" imgH="552475" progId="Word.Document.12">
                  <p:embed/>
                </p:oleObj>
              </mc:Choice>
              <mc:Fallback>
                <p:oleObj name="文档" r:id="rId12" imgW="11129772" imgH="552475" progId="Word.Document.12">
                  <p:embed/>
                  <p:pic>
                    <p:nvPicPr>
                      <p:cNvPr id="0" name=""/>
                      <p:cNvPicPr>
                        <a:picLocks noChangeAspect="1" noChangeArrowheads="1"/>
                      </p:cNvPicPr>
                      <p:nvPr/>
                    </p:nvPicPr>
                    <p:blipFill>
                      <a:blip r:embed="rId13"/>
                      <a:srcRect/>
                      <a:stretch>
                        <a:fillRect/>
                      </a:stretch>
                    </p:blipFill>
                    <p:spPr bwMode="auto">
                      <a:xfrm>
                        <a:off x="495300" y="5993507"/>
                        <a:ext cx="11125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圆角矩形 14">
            <a:hlinkClick r:id="rId14"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31189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750"/>
                                        <p:tgtEl>
                                          <p:spTgt spid="11"/>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blinds(horizontal)">
                                      <p:cBhvr>
                                        <p:cTn id="14" dur="750"/>
                                        <p:tgtEl>
                                          <p:spTgt spid="5">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750"/>
                                        <p:tgtEl>
                                          <p:spTgt spid="5">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750"/>
                                        <p:tgtEl>
                                          <p:spTgt spid="5">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blinds(horizontal)">
                                      <p:cBhvr>
                                        <p:cTn id="26" dur="750"/>
                                        <p:tgtEl>
                                          <p:spTgt spid="5">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blinds(horizontal)">
                                      <p:cBhvr>
                                        <p:cTn id="30" dur="750"/>
                                        <p:tgtEl>
                                          <p:spTgt spid="5">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750"/>
                                        <p:tgtEl>
                                          <p:spTgt spid="9"/>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750"/>
                                        <p:tgtEl>
                                          <p:spTgt spid="13"/>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312987"/>
            <a:ext cx="12204000" cy="392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1553706"/>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求二面角的大小关键是要找出或作出平面角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再把平面角放在三角形中，利用解三角形得到平面角的大小或三角函数值，其步骤为作角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证明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计算</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为了能在适当位置作出平面角要注意观察二面角两个面的图形特点，如是否为等腰三角形等</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12577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的棱长为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求二面角</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的大小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4787"/>
            <a:ext cx="11412000" cy="3696244"/>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的垂线，垂足分别是</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EF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PE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PEF</a:t>
            </a:r>
            <a:r>
              <a:rPr lang="zh-CN" altLang="zh-CN" sz="2800" kern="100" dirty="0">
                <a:latin typeface="Times New Roman"/>
                <a:ea typeface="华文细黑"/>
                <a:cs typeface="Times New Roman"/>
              </a:rPr>
              <a:t>为所求二面角的平面角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4027784603"/>
              </p:ext>
            </p:extLst>
          </p:nvPr>
        </p:nvGraphicFramePr>
        <p:xfrm>
          <a:off x="495300" y="3780309"/>
          <a:ext cx="8143875" cy="847725"/>
        </p:xfrm>
        <a:graphic>
          <a:graphicData uri="http://schemas.openxmlformats.org/presentationml/2006/ole">
            <mc:AlternateContent xmlns:mc="http://schemas.openxmlformats.org/markup-compatibility/2006">
              <mc:Choice xmlns:v="urn:schemas-microsoft-com:vml" Requires="v">
                <p:oleObj spid="_x0000_s138598" name="文档" r:id="rId5" imgW="8145617" imgH="853728" progId="Word.Document.12">
                  <p:embed/>
                </p:oleObj>
              </mc:Choice>
              <mc:Fallback>
                <p:oleObj name="文档" r:id="rId5" imgW="8145617" imgH="853728" progId="Word.Document.12">
                  <p:embed/>
                  <p:pic>
                    <p:nvPicPr>
                      <p:cNvPr id="0" name=""/>
                      <p:cNvPicPr>
                        <a:picLocks noChangeAspect="1" noChangeArrowheads="1"/>
                      </p:cNvPicPr>
                      <p:nvPr/>
                    </p:nvPicPr>
                    <p:blipFill>
                      <a:blip r:embed="rId6"/>
                      <a:srcRect/>
                      <a:stretch>
                        <a:fillRect/>
                      </a:stretch>
                    </p:blipFill>
                    <p:spPr bwMode="auto">
                      <a:xfrm>
                        <a:off x="495300" y="3780309"/>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03687009"/>
              </p:ext>
            </p:extLst>
          </p:nvPr>
        </p:nvGraphicFramePr>
        <p:xfrm>
          <a:off x="495300" y="4739655"/>
          <a:ext cx="8143875" cy="847725"/>
        </p:xfrm>
        <a:graphic>
          <a:graphicData uri="http://schemas.openxmlformats.org/presentationml/2006/ole">
            <mc:AlternateContent xmlns:mc="http://schemas.openxmlformats.org/markup-compatibility/2006">
              <mc:Choice xmlns:v="urn:schemas-microsoft-com:vml" Requires="v">
                <p:oleObj spid="_x0000_s138599" name="文档" r:id="rId8" imgW="8145617" imgH="853728" progId="Word.Document.12">
                  <p:embed/>
                </p:oleObj>
              </mc:Choice>
              <mc:Fallback>
                <p:oleObj name="文档" r:id="rId8" imgW="8145617" imgH="853728" progId="Word.Document.12">
                  <p:embed/>
                  <p:pic>
                    <p:nvPicPr>
                      <p:cNvPr id="0" name=""/>
                      <p:cNvPicPr>
                        <a:picLocks noChangeAspect="1" noChangeArrowheads="1"/>
                      </p:cNvPicPr>
                      <p:nvPr/>
                    </p:nvPicPr>
                    <p:blipFill>
                      <a:blip r:embed="rId9"/>
                      <a:srcRect/>
                      <a:stretch>
                        <a:fillRect/>
                      </a:stretch>
                    </p:blipFill>
                    <p:spPr bwMode="auto">
                      <a:xfrm>
                        <a:off x="495300" y="4739655"/>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图片 12" descr="F:\2016赵瑊\同步\数学\创新 人A必修2\word\RJ2-154.TIF"/>
          <p:cNvPicPr/>
          <p:nvPr/>
        </p:nvPicPr>
        <p:blipFill>
          <a:blip r:embed="rId10" r:link="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65554" y="775023"/>
            <a:ext cx="3428637" cy="3360107"/>
          </a:xfrm>
          <a:prstGeom prst="rect">
            <a:avLst/>
          </a:prstGeom>
          <a:noFill/>
          <a:ln>
            <a:noFill/>
          </a:ln>
        </p:spPr>
      </p:pic>
      <p:graphicFrame>
        <p:nvGraphicFramePr>
          <p:cNvPr id="14" name="对象 13"/>
          <p:cNvGraphicFramePr>
            <a:graphicFrameLocks noChangeAspect="1"/>
          </p:cNvGraphicFramePr>
          <p:nvPr>
            <p:extLst>
              <p:ext uri="{D42A27DB-BD31-4B8C-83A1-F6EECF244321}">
                <p14:modId xmlns:p14="http://schemas.microsoft.com/office/powerpoint/2010/main" val="3129320412"/>
              </p:ext>
            </p:extLst>
          </p:nvPr>
        </p:nvGraphicFramePr>
        <p:xfrm>
          <a:off x="495300" y="5712321"/>
          <a:ext cx="8143875" cy="847725"/>
        </p:xfrm>
        <a:graphic>
          <a:graphicData uri="http://schemas.openxmlformats.org/presentationml/2006/ole">
            <mc:AlternateContent xmlns:mc="http://schemas.openxmlformats.org/markup-compatibility/2006">
              <mc:Choice xmlns:v="urn:schemas-microsoft-com:vml" Requires="v">
                <p:oleObj spid="_x0000_s138600" name="文档" r:id="rId13" imgW="8145617" imgH="853728" progId="Word.Document.12">
                  <p:embed/>
                </p:oleObj>
              </mc:Choice>
              <mc:Fallback>
                <p:oleObj name="文档" r:id="rId13" imgW="8145617" imgH="853728" progId="Word.Document.12">
                  <p:embed/>
                  <p:pic>
                    <p:nvPicPr>
                      <p:cNvPr id="0" name=""/>
                      <p:cNvPicPr>
                        <a:picLocks noChangeAspect="1" noChangeArrowheads="1"/>
                      </p:cNvPicPr>
                      <p:nvPr/>
                    </p:nvPicPr>
                    <p:blipFill>
                      <a:blip r:embed="rId14"/>
                      <a:srcRect/>
                      <a:stretch>
                        <a:fillRect/>
                      </a:stretch>
                    </p:blipFill>
                    <p:spPr bwMode="auto">
                      <a:xfrm>
                        <a:off x="495300" y="5712321"/>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07118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750"/>
                                        <p:tgtEl>
                                          <p:spTgt spid="13"/>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linds(horizontal)">
                                      <p:cBhvr>
                                        <p:cTn id="14" dur="750"/>
                                        <p:tgtEl>
                                          <p:spTgt spid="9">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blinds(horizontal)">
                                      <p:cBhvr>
                                        <p:cTn id="26" dur="750"/>
                                        <p:tgtEl>
                                          <p:spTgt spid="9">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blinds(horizontal)">
                                      <p:cBhvr>
                                        <p:cTn id="30" dur="750"/>
                                        <p:tgtEl>
                                          <p:spTgt spid="9">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750"/>
                                        <p:tgtEl>
                                          <p:spTgt spid="10"/>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750"/>
                                        <p:tgtEl>
                                          <p:spTgt spid="12"/>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82191" y="339200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PEF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二面角</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30°</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315918173"/>
              </p:ext>
            </p:extLst>
          </p:nvPr>
        </p:nvGraphicFramePr>
        <p:xfrm>
          <a:off x="495300" y="362025"/>
          <a:ext cx="8143875" cy="847725"/>
        </p:xfrm>
        <a:graphic>
          <a:graphicData uri="http://schemas.openxmlformats.org/presentationml/2006/ole">
            <mc:AlternateContent xmlns:mc="http://schemas.openxmlformats.org/markup-compatibility/2006">
              <mc:Choice xmlns:v="urn:schemas-microsoft-com:vml" Requires="v">
                <p:oleObj spid="_x0000_s141632" name="文档" r:id="rId4" imgW="8145617" imgH="853728" progId="Word.Document.12">
                  <p:embed/>
                </p:oleObj>
              </mc:Choice>
              <mc:Fallback>
                <p:oleObj name="文档" r:id="rId4" imgW="8145617" imgH="853728" progId="Word.Document.12">
                  <p:embed/>
                  <p:pic>
                    <p:nvPicPr>
                      <p:cNvPr id="0" name=""/>
                      <p:cNvPicPr>
                        <a:picLocks noChangeAspect="1" noChangeArrowheads="1"/>
                      </p:cNvPicPr>
                      <p:nvPr/>
                    </p:nvPicPr>
                    <p:blipFill>
                      <a:blip r:embed="rId5"/>
                      <a:srcRect/>
                      <a:stretch>
                        <a:fillRect/>
                      </a:stretch>
                    </p:blipFill>
                    <p:spPr bwMode="auto">
                      <a:xfrm>
                        <a:off x="495300" y="362025"/>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095608182"/>
              </p:ext>
            </p:extLst>
          </p:nvPr>
        </p:nvGraphicFramePr>
        <p:xfrm>
          <a:off x="495300" y="1428800"/>
          <a:ext cx="8143875" cy="847725"/>
        </p:xfrm>
        <a:graphic>
          <a:graphicData uri="http://schemas.openxmlformats.org/presentationml/2006/ole">
            <mc:AlternateContent xmlns:mc="http://schemas.openxmlformats.org/markup-compatibility/2006">
              <mc:Choice xmlns:v="urn:schemas-microsoft-com:vml" Requires="v">
                <p:oleObj spid="_x0000_s141633" name="文档" r:id="rId7" imgW="8145617" imgH="853728" progId="Word.Document.12">
                  <p:embed/>
                </p:oleObj>
              </mc:Choice>
              <mc:Fallback>
                <p:oleObj name="文档" r:id="rId7" imgW="8145617" imgH="853728" progId="Word.Document.12">
                  <p:embed/>
                  <p:pic>
                    <p:nvPicPr>
                      <p:cNvPr id="0" name=""/>
                      <p:cNvPicPr>
                        <a:picLocks noChangeAspect="1" noChangeArrowheads="1"/>
                      </p:cNvPicPr>
                      <p:nvPr/>
                    </p:nvPicPr>
                    <p:blipFill>
                      <a:blip r:embed="rId8"/>
                      <a:srcRect/>
                      <a:stretch>
                        <a:fillRect/>
                      </a:stretch>
                    </p:blipFill>
                    <p:spPr bwMode="auto">
                      <a:xfrm>
                        <a:off x="495300" y="1428800"/>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496169719"/>
              </p:ext>
            </p:extLst>
          </p:nvPr>
        </p:nvGraphicFramePr>
        <p:xfrm>
          <a:off x="495300" y="2510061"/>
          <a:ext cx="8143875" cy="847725"/>
        </p:xfrm>
        <a:graphic>
          <a:graphicData uri="http://schemas.openxmlformats.org/presentationml/2006/ole">
            <mc:AlternateContent xmlns:mc="http://schemas.openxmlformats.org/markup-compatibility/2006">
              <mc:Choice xmlns:v="urn:schemas-microsoft-com:vml" Requires="v">
                <p:oleObj spid="_x0000_s141634" name="文档" r:id="rId10" imgW="8145617" imgH="853728" progId="Word.Document.12">
                  <p:embed/>
                </p:oleObj>
              </mc:Choice>
              <mc:Fallback>
                <p:oleObj name="文档" r:id="rId10" imgW="8145617" imgH="853728" progId="Word.Document.12">
                  <p:embed/>
                  <p:pic>
                    <p:nvPicPr>
                      <p:cNvPr id="0" name=""/>
                      <p:cNvPicPr>
                        <a:picLocks noChangeAspect="1" noChangeArrowheads="1"/>
                      </p:cNvPicPr>
                      <p:nvPr/>
                    </p:nvPicPr>
                    <p:blipFill>
                      <a:blip r:embed="rId11"/>
                      <a:srcRect/>
                      <a:stretch>
                        <a:fillRect/>
                      </a:stretch>
                    </p:blipFill>
                    <p:spPr bwMode="auto">
                      <a:xfrm>
                        <a:off x="495300" y="2510061"/>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38690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750"/>
                                        <p:tgtEl>
                                          <p:spTgt spid="1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750"/>
                                        <p:tgtEl>
                                          <p:spTgt spid="1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blinds(horizontal)">
                                      <p:cBhvr>
                                        <p:cTn id="19" dur="750"/>
                                        <p:tgtEl>
                                          <p:spTgt spid="9">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blinds(horizontal)">
                                      <p:cBhvr>
                                        <p:cTn id="23" dur="75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4"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871414"/>
            <a:ext cx="11412000" cy="565998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折叠问题是指平面图形经过折叠成为立体图形后，在立体图形中解决有关问题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关于折叠问题，一定要抓住折叠前后的图形中的变量与不变量，这是解决问题的关键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在直角梯形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zh-CN" altLang="zh-CN" sz="2800" kern="100" spc="-5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en-US" altLang="zh-CN" sz="2800" kern="100" spc="-900" dirty="0">
                <a:latin typeface="Times New Roman"/>
                <a:ea typeface="华文细黑"/>
                <a:cs typeface="Courier New"/>
              </a:rPr>
              <a:t>°</a:t>
            </a:r>
            <a:r>
              <a:rPr lang="zh-CN" altLang="zh-CN" sz="2800" kern="100" spc="-900" dirty="0" smtClean="0">
                <a:latin typeface="Times New Roman"/>
                <a:ea typeface="华文细黑"/>
                <a:cs typeface="Times New Roman"/>
              </a:rPr>
              <a:t>，</a:t>
            </a:r>
            <a:endParaRPr lang="en-US" altLang="zh-CN" sz="2800" kern="100" spc="-900" dirty="0" smtClean="0">
              <a:latin typeface="Times New Roman"/>
              <a:ea typeface="华文细黑"/>
              <a:cs typeface="Times New Roman"/>
            </a:endParaRPr>
          </a:p>
          <a:p>
            <a:pPr algn="just">
              <a:lnSpc>
                <a:spcPct val="35000"/>
              </a:lnSpc>
              <a:spcAft>
                <a:spcPts val="0"/>
              </a:spcAft>
              <a:tabLst>
                <a:tab pos="2070735" algn="l"/>
              </a:tabLst>
            </a:pPr>
            <a:endParaRPr lang="en-US" altLang="zh-CN" sz="2800" i="1" kern="100" dirty="0" smtClean="0">
              <a:latin typeface="Times New Roman"/>
              <a:ea typeface="华文细黑"/>
              <a:cs typeface="Courier New"/>
            </a:endParaRPr>
          </a:p>
          <a:p>
            <a:pPr algn="just">
              <a:lnSpc>
                <a:spcPct val="150000"/>
              </a:lnSpc>
              <a:spcAft>
                <a:spcPts val="0"/>
              </a:spcAft>
              <a:tabLst>
                <a:tab pos="2070735" algn="l"/>
              </a:tabLst>
            </a:pPr>
            <a:r>
              <a:rPr lang="en-US" altLang="zh-CN" sz="2800" i="1" kern="100" dirty="0" smtClean="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DC</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，将</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ADC</a:t>
            </a:r>
            <a:r>
              <a:rPr lang="zh-CN" altLang="zh-CN" sz="2800" kern="100" dirty="0">
                <a:latin typeface="Times New Roman"/>
                <a:ea typeface="华文细黑"/>
                <a:cs typeface="Times New Roman"/>
              </a:rPr>
              <a:t>沿</a:t>
            </a:r>
            <a:r>
              <a:rPr lang="en-US" altLang="zh-CN" sz="2800" i="1" kern="100" dirty="0" smtClean="0">
                <a:latin typeface="Times New Roman"/>
                <a:ea typeface="华文细黑"/>
                <a:cs typeface="Courier New"/>
              </a:rPr>
              <a:t>AC</a:t>
            </a:r>
          </a:p>
          <a:p>
            <a:pPr algn="just">
              <a:lnSpc>
                <a:spcPct val="45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折</a:t>
            </a:r>
            <a:r>
              <a:rPr lang="zh-CN" altLang="zh-CN" sz="2800" kern="100" dirty="0">
                <a:latin typeface="Times New Roman"/>
                <a:ea typeface="华文细黑"/>
                <a:cs typeface="Times New Roman"/>
              </a:rPr>
              <a:t>起，将</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翻到</a:t>
            </a:r>
            <a:r>
              <a:rPr lang="en-US" altLang="zh-CN" sz="2800" i="1" kern="100" dirty="0">
                <a:latin typeface="Times New Roman"/>
                <a:ea typeface="华文细黑"/>
                <a:cs typeface="Courier New"/>
              </a:rPr>
              <a:t>D</a:t>
            </a:r>
            <a:r>
              <a:rPr lang="en-US" altLang="zh-CN" sz="2800" kern="100" spc="-500" dirty="0">
                <a:latin typeface="宋体"/>
                <a:ea typeface="华文细黑"/>
                <a:cs typeface="Times New Roman"/>
              </a:rPr>
              <a:t>′</a:t>
            </a:r>
            <a:r>
              <a:rPr lang="zh-CN" altLang="zh-CN" sz="2800" kern="100" dirty="0">
                <a:latin typeface="Times New Roman"/>
                <a:ea typeface="华文细黑"/>
                <a:cs typeface="Times New Roman"/>
              </a:rPr>
              <a:t>，记平面</a:t>
            </a:r>
            <a:r>
              <a:rPr lang="en-US" altLang="zh-CN" sz="2800" i="1" kern="100" dirty="0" err="1">
                <a:latin typeface="Times New Roman"/>
                <a:ea typeface="华文细黑"/>
                <a:cs typeface="Courier New"/>
              </a:rPr>
              <a:t>ACD</a:t>
            </a:r>
            <a:r>
              <a:rPr lang="en-US" altLang="zh-CN" sz="2800" kern="100" spc="-5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en-US" altLang="zh-CN" sz="2800" kern="100" spc="-5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若二面角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为直二面角，求二面角</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的大小；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若二面角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，求三棱锥</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圆角矩形 20">
            <a:hlinkClick r:id="rId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48637" y="157160"/>
            <a:ext cx="9782968"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平面图形的折叠问题</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8" name="矩形 17"/>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75775889"/>
              </p:ext>
            </p:extLst>
          </p:nvPr>
        </p:nvGraphicFramePr>
        <p:xfrm>
          <a:off x="2178199" y="3525872"/>
          <a:ext cx="387350" cy="1038225"/>
        </p:xfrm>
        <a:graphic>
          <a:graphicData uri="http://schemas.openxmlformats.org/presentationml/2006/ole">
            <mc:AlternateContent xmlns:mc="http://schemas.openxmlformats.org/markup-compatibility/2006">
              <mc:Choice xmlns:v="urn:schemas-microsoft-com:vml" Requires="v">
                <p:oleObj spid="_x0000_s144483" name="文档" r:id="rId7" imgW="388013" imgH="1037646" progId="Word.Document.12">
                  <p:embed/>
                </p:oleObj>
              </mc:Choice>
              <mc:Fallback>
                <p:oleObj name="文档" r:id="rId7" imgW="388013" imgH="1037646" progId="Word.Document.12">
                  <p:embed/>
                  <p:pic>
                    <p:nvPicPr>
                      <p:cNvPr id="0" name=""/>
                      <p:cNvPicPr/>
                      <p:nvPr/>
                    </p:nvPicPr>
                    <p:blipFill>
                      <a:blip r:embed="rId8"/>
                      <a:stretch>
                        <a:fillRect/>
                      </a:stretch>
                    </p:blipFill>
                    <p:spPr>
                      <a:xfrm>
                        <a:off x="2178199" y="3525872"/>
                        <a:ext cx="387350" cy="1038225"/>
                      </a:xfrm>
                      <a:prstGeom prst="rect">
                        <a:avLst/>
                      </a:prstGeom>
                    </p:spPr>
                  </p:pic>
                </p:oleObj>
              </mc:Fallback>
            </mc:AlternateContent>
          </a:graphicData>
        </a:graphic>
      </p:graphicFrame>
      <p:pic>
        <p:nvPicPr>
          <p:cNvPr id="13" name="图片 12" descr="F:\2016赵瑊\同步\数学\创新 人A必修2\word\RJ2-154a.TIF"/>
          <p:cNvPicPr/>
          <p:nvPr/>
        </p:nvPicPr>
        <p:blipFill>
          <a:blip r:embed="rId9" r:link="rId10" cstate="print">
            <a:extLst>
              <a:ext uri="{28A0092B-C50C-407E-A947-70E740481C1C}">
                <a14:useLocalDpi xmlns:a14="http://schemas.microsoft.com/office/drawing/2010/main" val="0"/>
              </a:ext>
            </a:extLst>
          </a:blip>
          <a:srcRect/>
          <a:stretch>
            <a:fillRect/>
          </a:stretch>
        </p:blipFill>
        <p:spPr bwMode="auto">
          <a:xfrm>
            <a:off x="8183438" y="2349674"/>
            <a:ext cx="3610753" cy="2008941"/>
          </a:xfrm>
          <a:prstGeom prst="rect">
            <a:avLst/>
          </a:prstGeom>
          <a:noFill/>
          <a:ln>
            <a:noFill/>
          </a:ln>
        </p:spPr>
      </p:pic>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63140" y="7318"/>
            <a:ext cx="11448000" cy="198128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本题是一个折叠问题，要弄清折叠前后哪些量不变，哪些量发生了变化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要求折叠后二面角</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的大小，要先找角，再求角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在直角梯形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中，由已知，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DAC</a:t>
            </a:r>
            <a:r>
              <a:rPr lang="zh-CN" altLang="zh-CN" sz="2800" kern="100" dirty="0">
                <a:latin typeface="Times New Roman"/>
                <a:ea typeface="华文细黑"/>
                <a:cs typeface="Times New Roman"/>
              </a:rPr>
              <a:t>为等腰直角三角形，</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 name="对象 1"/>
          <p:cNvGraphicFramePr>
            <a:graphicFrameLocks noChangeAspect="1"/>
          </p:cNvGraphicFramePr>
          <p:nvPr>
            <p:extLst>
              <p:ext uri="{D42A27DB-BD31-4B8C-83A1-F6EECF244321}">
                <p14:modId xmlns:p14="http://schemas.microsoft.com/office/powerpoint/2010/main" val="1471279987"/>
              </p:ext>
            </p:extLst>
          </p:nvPr>
        </p:nvGraphicFramePr>
        <p:xfrm>
          <a:off x="495300" y="2124125"/>
          <a:ext cx="7696200" cy="552450"/>
        </p:xfrm>
        <a:graphic>
          <a:graphicData uri="http://schemas.openxmlformats.org/presentationml/2006/ole">
            <mc:AlternateContent xmlns:mc="http://schemas.openxmlformats.org/markup-compatibility/2006">
              <mc:Choice xmlns:v="urn:schemas-microsoft-com:vml" Requires="v">
                <p:oleObj spid="_x0000_s127670" name="文档" r:id="rId6" imgW="7714167" imgH="552116" progId="Word.Document.12">
                  <p:embed/>
                </p:oleObj>
              </mc:Choice>
              <mc:Fallback>
                <p:oleObj name="文档" r:id="rId6" imgW="7714167" imgH="552116" progId="Word.Document.12">
                  <p:embed/>
                  <p:pic>
                    <p:nvPicPr>
                      <p:cNvPr id="0" name="对象 1"/>
                      <p:cNvPicPr>
                        <a:picLocks noChangeAspect="1" noChangeArrowheads="1"/>
                      </p:cNvPicPr>
                      <p:nvPr/>
                    </p:nvPicPr>
                    <p:blipFill>
                      <a:blip r:embed="rId7"/>
                      <a:srcRect/>
                      <a:stretch>
                        <a:fillRect/>
                      </a:stretch>
                    </p:blipFill>
                    <p:spPr bwMode="auto">
                      <a:xfrm>
                        <a:off x="495300" y="2124125"/>
                        <a:ext cx="7696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63140" y="2609131"/>
            <a:ext cx="11448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如</a:t>
            </a:r>
            <a:r>
              <a:rPr lang="zh-CN" altLang="zh-CN" sz="2800" kern="100" spc="-100" dirty="0">
                <a:latin typeface="Times New Roman"/>
                <a:ea typeface="华文细黑"/>
                <a:cs typeface="Times New Roman"/>
              </a:rPr>
              <a:t>图所示</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过</a:t>
            </a:r>
            <a:r>
              <a:rPr lang="en-US" altLang="zh-CN" sz="2800" i="1" kern="100" spc="-100" dirty="0">
                <a:latin typeface="Times New Roman"/>
                <a:ea typeface="华文细黑"/>
                <a:cs typeface="Courier New"/>
              </a:rPr>
              <a:t>C</a:t>
            </a:r>
            <a:r>
              <a:rPr lang="zh-CN" altLang="zh-CN" sz="2800" kern="100" spc="-100" dirty="0">
                <a:latin typeface="Times New Roman"/>
                <a:ea typeface="华文细黑"/>
                <a:cs typeface="Times New Roman"/>
              </a:rPr>
              <a:t>作</a:t>
            </a:r>
            <a:r>
              <a:rPr lang="en-US" altLang="zh-CN" sz="2800" i="1" kern="100" spc="-100" dirty="0" err="1">
                <a:latin typeface="Times New Roman"/>
                <a:ea typeface="华文细黑"/>
                <a:cs typeface="Courier New"/>
              </a:rPr>
              <a:t>CH</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AB</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垂足为</a:t>
            </a:r>
            <a:r>
              <a:rPr lang="en-US" altLang="zh-CN" sz="2800" i="1" kern="100" spc="-100" dirty="0">
                <a:latin typeface="Times New Roman"/>
                <a:ea typeface="华文细黑"/>
                <a:cs typeface="Courier New"/>
              </a:rPr>
              <a:t>H</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则</a:t>
            </a:r>
            <a:r>
              <a:rPr lang="en-US" altLang="zh-CN" sz="2800" i="1" kern="100" spc="-100" dirty="0">
                <a:latin typeface="Times New Roman"/>
                <a:ea typeface="华文细黑"/>
                <a:cs typeface="Courier New"/>
              </a:rPr>
              <a:t>AH</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CH</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a</a:t>
            </a:r>
            <a:r>
              <a:rPr lang="en-US" altLang="zh-CN" sz="2800" kern="100" spc="-100" dirty="0">
                <a:latin typeface="Times New Roman"/>
                <a:ea typeface="华文细黑"/>
                <a:cs typeface="Courier New"/>
              </a:rPr>
              <a:t>.</a:t>
            </a:r>
            <a:endParaRPr lang="zh-CN" altLang="zh-CN" sz="2800" kern="100" spc="-100" dirty="0">
              <a:effectLst/>
              <a:latin typeface="宋体"/>
              <a:cs typeface="Courier New"/>
            </a:endParaRPr>
          </a:p>
        </p:txBody>
      </p:sp>
      <p:pic>
        <p:nvPicPr>
          <p:cNvPr id="12" name="图片 11" descr="F:\2016赵瑊\同步\数学\创新 人A必修2\word\RJ2-155.TIF"/>
          <p:cNvPicPr/>
          <p:nvPr/>
        </p:nvPicPr>
        <p:blipFill rotWithShape="1">
          <a:blip r:embed="rId8" r:link="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2386"/>
          <a:stretch/>
        </p:blipFill>
        <p:spPr bwMode="auto">
          <a:xfrm>
            <a:off x="8410574" y="2240567"/>
            <a:ext cx="3400565" cy="2667133"/>
          </a:xfrm>
          <a:prstGeom prst="rect">
            <a:avLst/>
          </a:prstGeom>
          <a:noFill/>
          <a:ln>
            <a:noFill/>
          </a:ln>
        </p:spPr>
      </p:pic>
      <p:graphicFrame>
        <p:nvGraphicFramePr>
          <p:cNvPr id="13" name="对象 12"/>
          <p:cNvGraphicFramePr>
            <a:graphicFrameLocks noChangeAspect="1"/>
          </p:cNvGraphicFramePr>
          <p:nvPr>
            <p:extLst>
              <p:ext uri="{D42A27DB-BD31-4B8C-83A1-F6EECF244321}">
                <p14:modId xmlns:p14="http://schemas.microsoft.com/office/powerpoint/2010/main" val="1333443035"/>
              </p:ext>
            </p:extLst>
          </p:nvPr>
        </p:nvGraphicFramePr>
        <p:xfrm>
          <a:off x="495300" y="3429794"/>
          <a:ext cx="7696200" cy="552450"/>
        </p:xfrm>
        <a:graphic>
          <a:graphicData uri="http://schemas.openxmlformats.org/presentationml/2006/ole">
            <mc:AlternateContent xmlns:mc="http://schemas.openxmlformats.org/markup-compatibility/2006">
              <mc:Choice xmlns:v="urn:schemas-microsoft-com:vml" Requires="v">
                <p:oleObj spid="_x0000_s127671" name="文档" r:id="rId11" imgW="7714167" imgH="552475" progId="Word.Document.12">
                  <p:embed/>
                </p:oleObj>
              </mc:Choice>
              <mc:Fallback>
                <p:oleObj name="文档" r:id="rId11" imgW="7714167" imgH="552475" progId="Word.Document.12">
                  <p:embed/>
                  <p:pic>
                    <p:nvPicPr>
                      <p:cNvPr id="0" name=""/>
                      <p:cNvPicPr>
                        <a:picLocks noChangeAspect="1" noChangeArrowheads="1"/>
                      </p:cNvPicPr>
                      <p:nvPr/>
                    </p:nvPicPr>
                    <p:blipFill>
                      <a:blip r:embed="rId12"/>
                      <a:srcRect/>
                      <a:stretch>
                        <a:fillRect/>
                      </a:stretch>
                    </p:blipFill>
                    <p:spPr bwMode="auto">
                      <a:xfrm>
                        <a:off x="495300" y="3429794"/>
                        <a:ext cx="7696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63140" y="3861842"/>
            <a:ext cx="11448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二面角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为直二面角，</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1395758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blinds(horizontal)">
                                      <p:cBhvr>
                                        <p:cTn id="19" dur="750"/>
                                        <p:tgtEl>
                                          <p:spTgt spid="11">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750"/>
                                        <p:tgtEl>
                                          <p:spTgt spid="1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750"/>
                                        <p:tgtEl>
                                          <p:spTgt spid="13"/>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blinds(horizontal)">
                                      <p:cBhvr>
                                        <p:cTn id="30" dur="750"/>
                                        <p:tgtEl>
                                          <p:spTgt spid="14">
                                            <p:txEl>
                                              <p:pRg st="0" end="0"/>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4">
                                            <p:txEl>
                                              <p:pRg st="1" end="1"/>
                                            </p:txEl>
                                          </p:spTgt>
                                        </p:tgtEl>
                                        <p:attrNameLst>
                                          <p:attrName>style.visibility</p:attrName>
                                        </p:attrNameLst>
                                      </p:cBhvr>
                                      <p:to>
                                        <p:strVal val="visible"/>
                                      </p:to>
                                    </p:set>
                                    <p:animEffect transition="in" filter="blinds(horizontal)">
                                      <p:cBhvr>
                                        <p:cTn id="34" dur="750"/>
                                        <p:tgtEl>
                                          <p:spTgt spid="14">
                                            <p:txEl>
                                              <p:pRg st="1" end="1"/>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4">
                                            <p:txEl>
                                              <p:pRg st="2" end="2"/>
                                            </p:txEl>
                                          </p:spTgt>
                                        </p:tgtEl>
                                        <p:attrNameLst>
                                          <p:attrName>style.visibility</p:attrName>
                                        </p:attrNameLst>
                                      </p:cBhvr>
                                      <p:to>
                                        <p:strVal val="visible"/>
                                      </p:to>
                                    </p:set>
                                    <p:animEffect transition="in" filter="blinds(horizontal)">
                                      <p:cBhvr>
                                        <p:cTn id="38" dur="750"/>
                                        <p:tgtEl>
                                          <p:spTgt spid="14">
                                            <p:txEl>
                                              <p:pRg st="2" end="2"/>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4">
                                            <p:txEl>
                                              <p:pRg st="3" end="3"/>
                                            </p:txEl>
                                          </p:spTgt>
                                        </p:tgtEl>
                                        <p:attrNameLst>
                                          <p:attrName>style.visibility</p:attrName>
                                        </p:attrNameLst>
                                      </p:cBhvr>
                                      <p:to>
                                        <p:strVal val="visible"/>
                                      </p:to>
                                    </p:set>
                                    <p:animEffect transition="in" filter="blinds(horizontal)">
                                      <p:cBhvr>
                                        <p:cTn id="42" dur="75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63140" y="7318"/>
            <a:ext cx="11448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而</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a:t>
            </a:r>
            <a:r>
              <a:rPr lang="zh-CN" altLang="zh-CN" sz="2800" kern="100" dirty="0">
                <a:latin typeface="Times New Roman"/>
                <a:ea typeface="华文细黑"/>
                <a:cs typeface="Times New Roman"/>
              </a:rPr>
              <a:t>为二面角</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的平面角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由于</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二面角</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45°.</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spc="-100" dirty="0">
                <a:latin typeface="Times New Roman"/>
                <a:ea typeface="华文细黑"/>
                <a:cs typeface="Times New Roman"/>
              </a:rPr>
              <a:t>如图所示</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过</a:t>
            </a:r>
            <a:r>
              <a:rPr lang="en-US" altLang="zh-CN" sz="2800" i="1" kern="100" spc="-100" dirty="0">
                <a:latin typeface="Times New Roman"/>
                <a:ea typeface="华文细黑"/>
                <a:cs typeface="Courier New"/>
              </a:rPr>
              <a:t>D</a:t>
            </a:r>
            <a:r>
              <a:rPr lang="en-US" altLang="zh-CN" sz="2800" kern="100" spc="-700" dirty="0">
                <a:latin typeface="宋体"/>
                <a:ea typeface="华文细黑"/>
                <a:cs typeface="Times New Roman"/>
              </a:rPr>
              <a:t>′</a:t>
            </a:r>
            <a:r>
              <a:rPr lang="zh-CN" altLang="zh-CN" sz="2800" kern="100" spc="-100" dirty="0">
                <a:latin typeface="Times New Roman"/>
                <a:ea typeface="华文细黑"/>
                <a:cs typeface="Times New Roman"/>
              </a:rPr>
              <a:t>作</a:t>
            </a:r>
            <a:r>
              <a:rPr lang="en-US" altLang="zh-CN" sz="2800" i="1" kern="100" spc="-100" dirty="0" err="1">
                <a:latin typeface="Times New Roman"/>
                <a:ea typeface="华文细黑"/>
                <a:cs typeface="Courier New"/>
              </a:rPr>
              <a:t>D</a:t>
            </a:r>
            <a:r>
              <a:rPr lang="en-US" altLang="zh-CN" sz="2800" kern="100" spc="-700" dirty="0" err="1">
                <a:latin typeface="宋体"/>
                <a:ea typeface="华文细黑"/>
                <a:cs typeface="Times New Roman"/>
              </a:rPr>
              <a:t>′</a:t>
            </a:r>
            <a:r>
              <a:rPr lang="en-US" altLang="zh-CN" sz="2800" i="1" kern="100" spc="-100" dirty="0" err="1">
                <a:latin typeface="Times New Roman"/>
                <a:ea typeface="华文细黑"/>
                <a:cs typeface="Courier New"/>
              </a:rPr>
              <a:t>O</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β</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垂足为</a:t>
            </a:r>
            <a:r>
              <a:rPr lang="en-US" altLang="zh-CN" sz="2800" i="1" kern="100" spc="-100" dirty="0">
                <a:latin typeface="Times New Roman"/>
                <a:ea typeface="华文细黑"/>
                <a:cs typeface="Courier New"/>
              </a:rPr>
              <a:t>O</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连接</a:t>
            </a:r>
            <a:r>
              <a:rPr lang="en-US" altLang="zh-CN" sz="2800" i="1" kern="100" spc="-100" dirty="0" err="1">
                <a:latin typeface="Times New Roman"/>
                <a:ea typeface="华文细黑"/>
                <a:cs typeface="Courier New"/>
              </a:rPr>
              <a:t>OE</a:t>
            </a:r>
            <a:r>
              <a:rPr lang="zh-CN" altLang="zh-CN" sz="2800" kern="100" spc="-700" dirty="0">
                <a:latin typeface="Times New Roman"/>
                <a:ea typeface="华文细黑"/>
                <a:cs typeface="Times New Roman"/>
              </a:rPr>
              <a:t>，</a:t>
            </a:r>
            <a:endParaRPr lang="zh-CN" altLang="zh-CN" sz="2800" kern="100" spc="-7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可知</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相交于点</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EO</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OE</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9" name="图片 18" descr="F:\2016赵瑊\同步\数学\创新 人A必修2\word\RJ2-156.TIF"/>
          <p:cNvPicPr/>
          <p:nvPr/>
        </p:nvPicPr>
        <p:blipFill rotWithShape="1">
          <a:blip r:embed="rId4" r:link="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965" r="2122"/>
          <a:stretch/>
        </p:blipFill>
        <p:spPr bwMode="auto">
          <a:xfrm>
            <a:off x="8162925" y="2359199"/>
            <a:ext cx="3648215" cy="2736018"/>
          </a:xfrm>
          <a:prstGeom prst="rect">
            <a:avLst/>
          </a:prstGeom>
          <a:noFill/>
          <a:ln>
            <a:noFill/>
          </a:ln>
        </p:spPr>
      </p:pic>
    </p:spTree>
    <p:extLst>
      <p:ext uri="{BB962C8B-B14F-4D97-AF65-F5344CB8AC3E}">
        <p14:creationId xmlns:p14="http://schemas.microsoft.com/office/powerpoint/2010/main" val="1884968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blinds(horizontal)">
                                      <p:cBhvr>
                                        <p:cTn id="23" dur="750"/>
                                        <p:tgtEl>
                                          <p:spTgt spid="9">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750"/>
                                        <p:tgtEl>
                                          <p:spTgt spid="9">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blinds(horizontal)">
                                      <p:cBhvr>
                                        <p:cTn id="31" dur="750"/>
                                        <p:tgtEl>
                                          <p:spTgt spid="9">
                                            <p:txEl>
                                              <p:pRg st="6" end="6"/>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linds(horizontal)">
                                      <p:cBhvr>
                                        <p:cTn id="34" dur="750"/>
                                        <p:tgtEl>
                                          <p:spTgt spid="19"/>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xEl>
                                              <p:pRg st="7" end="7"/>
                                            </p:txEl>
                                          </p:spTgt>
                                        </p:tgtEl>
                                        <p:attrNameLst>
                                          <p:attrName>style.visibility</p:attrName>
                                        </p:attrNameLst>
                                      </p:cBhvr>
                                      <p:to>
                                        <p:strVal val="visible"/>
                                      </p:to>
                                    </p:set>
                                    <p:animEffect transition="in" filter="blinds(horizontal)">
                                      <p:cBhvr>
                                        <p:cTn id="38" dur="750"/>
                                        <p:tgtEl>
                                          <p:spTgt spid="9">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9">
                                            <p:txEl>
                                              <p:pRg st="8" end="8"/>
                                            </p:txEl>
                                          </p:spTgt>
                                        </p:tgtEl>
                                        <p:attrNameLst>
                                          <p:attrName>style.visibility</p:attrName>
                                        </p:attrNameLst>
                                      </p:cBhvr>
                                      <p:to>
                                        <p:strVal val="visible"/>
                                      </p:to>
                                    </p:set>
                                    <p:animEffect transition="in" filter="blinds(horizontal)">
                                      <p:cBhvr>
                                        <p:cTn id="42" dur="750"/>
                                        <p:tgtEl>
                                          <p:spTgt spid="9">
                                            <p:txEl>
                                              <p:pRg st="8" end="8"/>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9">
                                            <p:txEl>
                                              <p:pRg st="9" end="9"/>
                                            </p:txEl>
                                          </p:spTgt>
                                        </p:tgtEl>
                                        <p:attrNameLst>
                                          <p:attrName>style.visibility</p:attrName>
                                        </p:attrNameLst>
                                      </p:cBhvr>
                                      <p:to>
                                        <p:strVal val="visible"/>
                                      </p:to>
                                    </p:set>
                                    <p:animEffect transition="in" filter="blinds(horizontal)">
                                      <p:cBhvr>
                                        <p:cTn id="46" dur="75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EO</a:t>
            </a:r>
            <a:r>
              <a:rPr lang="zh-CN" altLang="zh-CN" sz="2800" kern="100" dirty="0">
                <a:latin typeface="Times New Roman"/>
                <a:ea typeface="华文细黑"/>
                <a:cs typeface="Times New Roman"/>
              </a:rPr>
              <a:t>为二面角</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的平面角，</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OE</a:t>
            </a:r>
            <a:r>
              <a:rPr lang="zh-CN" altLang="zh-CN" sz="2800" kern="100" dirty="0">
                <a:latin typeface="Times New Roman"/>
                <a:ea typeface="华文细黑"/>
                <a:cs typeface="Times New Roman"/>
              </a:rPr>
              <a:t>中，</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 name="对象 1"/>
          <p:cNvGraphicFramePr>
            <a:graphicFrameLocks noChangeAspect="1"/>
          </p:cNvGraphicFramePr>
          <p:nvPr>
            <p:extLst>
              <p:ext uri="{D42A27DB-BD31-4B8C-83A1-F6EECF244321}">
                <p14:modId xmlns:p14="http://schemas.microsoft.com/office/powerpoint/2010/main" val="4269405698"/>
              </p:ext>
            </p:extLst>
          </p:nvPr>
        </p:nvGraphicFramePr>
        <p:xfrm>
          <a:off x="495300" y="2295525"/>
          <a:ext cx="7696200" cy="866775"/>
        </p:xfrm>
        <a:graphic>
          <a:graphicData uri="http://schemas.openxmlformats.org/presentationml/2006/ole">
            <mc:AlternateContent xmlns:mc="http://schemas.openxmlformats.org/markup-compatibility/2006">
              <mc:Choice xmlns:v="urn:schemas-microsoft-com:vml" Requires="v">
                <p:oleObj spid="_x0000_s128453" name="文档" r:id="rId5" imgW="7714167" imgH="876043" progId="Word.Document.12">
                  <p:embed/>
                </p:oleObj>
              </mc:Choice>
              <mc:Fallback>
                <p:oleObj name="文档" r:id="rId5" imgW="7714167" imgH="876043" progId="Word.Document.12">
                  <p:embed/>
                  <p:pic>
                    <p:nvPicPr>
                      <p:cNvPr id="0" name="对象 9"/>
                      <p:cNvPicPr>
                        <a:picLocks noChangeAspect="1" noChangeArrowheads="1"/>
                      </p:cNvPicPr>
                      <p:nvPr/>
                    </p:nvPicPr>
                    <p:blipFill>
                      <a:blip r:embed="rId6"/>
                      <a:srcRect/>
                      <a:stretch>
                        <a:fillRect/>
                      </a:stretch>
                    </p:blipFill>
                    <p:spPr bwMode="auto">
                      <a:xfrm>
                        <a:off x="495300" y="2295525"/>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47537249"/>
              </p:ext>
            </p:extLst>
          </p:nvPr>
        </p:nvGraphicFramePr>
        <p:xfrm>
          <a:off x="495300" y="3311674"/>
          <a:ext cx="7696200" cy="866775"/>
        </p:xfrm>
        <a:graphic>
          <a:graphicData uri="http://schemas.openxmlformats.org/presentationml/2006/ole">
            <mc:AlternateContent xmlns:mc="http://schemas.openxmlformats.org/markup-compatibility/2006">
              <mc:Choice xmlns:v="urn:schemas-microsoft-com:vml" Requires="v">
                <p:oleObj spid="_x0000_s128454" name="文档" r:id="rId8" imgW="7714167" imgH="876043" progId="Word.Document.12">
                  <p:embed/>
                </p:oleObj>
              </mc:Choice>
              <mc:Fallback>
                <p:oleObj name="文档" r:id="rId8" imgW="7714167" imgH="876043" progId="Word.Document.12">
                  <p:embed/>
                  <p:pic>
                    <p:nvPicPr>
                      <p:cNvPr id="0" name=""/>
                      <p:cNvPicPr>
                        <a:picLocks noChangeAspect="1" noChangeArrowheads="1"/>
                      </p:cNvPicPr>
                      <p:nvPr/>
                    </p:nvPicPr>
                    <p:blipFill>
                      <a:blip r:embed="rId9"/>
                      <a:srcRect/>
                      <a:stretch>
                        <a:fillRect/>
                      </a:stretch>
                    </p:blipFill>
                    <p:spPr bwMode="auto">
                      <a:xfrm>
                        <a:off x="495300" y="3311674"/>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49936258"/>
              </p:ext>
            </p:extLst>
          </p:nvPr>
        </p:nvGraphicFramePr>
        <p:xfrm>
          <a:off x="495300" y="4363219"/>
          <a:ext cx="7696200" cy="866775"/>
        </p:xfrm>
        <a:graphic>
          <a:graphicData uri="http://schemas.openxmlformats.org/presentationml/2006/ole">
            <mc:AlternateContent xmlns:mc="http://schemas.openxmlformats.org/markup-compatibility/2006">
              <mc:Choice xmlns:v="urn:schemas-microsoft-com:vml" Requires="v">
                <p:oleObj spid="_x0000_s128455" name="文档" r:id="rId11" imgW="7714167" imgH="876043" progId="Word.Document.12">
                  <p:embed/>
                </p:oleObj>
              </mc:Choice>
              <mc:Fallback>
                <p:oleObj name="文档" r:id="rId11" imgW="7714167" imgH="876043" progId="Word.Document.12">
                  <p:embed/>
                  <p:pic>
                    <p:nvPicPr>
                      <p:cNvPr id="0" name=""/>
                      <p:cNvPicPr>
                        <a:picLocks noChangeAspect="1" noChangeArrowheads="1"/>
                      </p:cNvPicPr>
                      <p:nvPr/>
                    </p:nvPicPr>
                    <p:blipFill>
                      <a:blip r:embed="rId12"/>
                      <a:srcRect/>
                      <a:stretch>
                        <a:fillRect/>
                      </a:stretch>
                    </p:blipFill>
                    <p:spPr bwMode="auto">
                      <a:xfrm>
                        <a:off x="495300" y="4363219"/>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8986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394520"/>
            <a:ext cx="12190413" cy="392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1638501"/>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从本题中可以进一步看出，折叠问题实质上是由平面到空间，再由空间到平面的一种转化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本题的解题过程中，反复对照、比较平面图和立体图，不仅仅是由平面到空间，由折叠前到折叠后，很多情况下，尤其是思路不通畅时，经常由空间回到平面，以平面中相应的关系解决空间的问题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1240"/>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，则过</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垂直的平面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有无数个</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不存在</a:t>
            </a:r>
            <a:endParaRPr lang="zh-CN" altLang="zh-CN" sz="2800" kern="100" dirty="0">
              <a:effectLst/>
              <a:latin typeface="宋体"/>
              <a:cs typeface="Courier New"/>
            </a:endParaRPr>
          </a:p>
        </p:txBody>
      </p:sp>
      <p:sp>
        <p:nvSpPr>
          <p:cNvPr id="15" name="矩形 14"/>
          <p:cNvSpPr/>
          <p:nvPr/>
        </p:nvSpPr>
        <p:spPr>
          <a:xfrm>
            <a:off x="382191" y="2643352"/>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由面面垂直的判定定理知，凡过</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的平面都垂直于平面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，这样的平面有无数个</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5818390" y="855242"/>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p:bldP spid="15" grpId="1"/>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87574"/>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对于直线</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，能得出</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的一个条件是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D.</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endParaRPr lang="zh-CN" altLang="zh-CN" sz="2800" kern="100" dirty="0">
              <a:effectLst/>
              <a:latin typeface="宋体"/>
              <a:cs typeface="Courier New"/>
            </a:endParaRPr>
          </a:p>
        </p:txBody>
      </p:sp>
      <p:sp>
        <p:nvSpPr>
          <p:cNvPr id="4" name="矩形 3"/>
          <p:cNvSpPr/>
          <p:nvPr/>
        </p:nvSpPr>
        <p:spPr>
          <a:xfrm>
            <a:off x="9241729" y="780242"/>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sz="2800" b="1" dirty="0">
              <a:solidFill>
                <a:srgbClr val="C00000"/>
              </a:solidFill>
            </a:endParaRPr>
          </a:p>
        </p:txBody>
      </p:sp>
      <p:sp>
        <p:nvSpPr>
          <p:cNvPr id="16" name="矩形 15"/>
          <p:cNvSpPr/>
          <p:nvPr/>
        </p:nvSpPr>
        <p:spPr>
          <a:xfrm>
            <a:off x="382191" y="258474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又</a:t>
            </a:r>
            <a:r>
              <a:rPr lang="en-US" altLang="zh-CN" sz="2800" i="1" kern="100" dirty="0">
                <a:latin typeface="Times New Roman"/>
                <a:ea typeface="华文细黑"/>
                <a:cs typeface="Courier New"/>
              </a:rPr>
              <a:t>m</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，由面面垂直的判定定理，</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3"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4"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5"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7"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6">
                                            <p:txEl>
                                              <p:pRg st="0" end="0"/>
                                            </p:txEl>
                                          </p:spTgt>
                                        </p:tgtEl>
                                      </p:cBhvr>
                                    </p:animEffect>
                                    <p:set>
                                      <p:cBhvr>
                                        <p:cTn id="22" dur="1" fill="hold">
                                          <p:stCondLst>
                                            <p:cond delay="499"/>
                                          </p:stCondLst>
                                        </p:cTn>
                                        <p:tgtEl>
                                          <p:spTgt spid="1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6">
                                            <p:txEl>
                                              <p:pRg st="1" end="1"/>
                                            </p:txEl>
                                          </p:spTgt>
                                        </p:tgtEl>
                                      </p:cBhvr>
                                    </p:animEffect>
                                    <p:set>
                                      <p:cBhvr>
                                        <p:cTn id="25" dur="1" fill="hold">
                                          <p:stCondLst>
                                            <p:cond delay="499"/>
                                          </p:stCondLst>
                                        </p:cTn>
                                        <p:tgtEl>
                                          <p:spTgt spid="16">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771878257"/>
              </p:ext>
            </p:extLst>
          </p:nvPr>
        </p:nvGraphicFramePr>
        <p:xfrm>
          <a:off x="476250" y="765498"/>
          <a:ext cx="11372850" cy="1809750"/>
        </p:xfrm>
        <a:graphic>
          <a:graphicData uri="http://schemas.openxmlformats.org/presentationml/2006/ole">
            <mc:AlternateContent xmlns:mc="http://schemas.openxmlformats.org/markup-compatibility/2006">
              <mc:Choice xmlns:v="urn:schemas-microsoft-com:vml" Requires="v">
                <p:oleObj spid="_x0000_s146519" name="文档" r:id="rId4" imgW="11144888" imgH="1773680" progId="Word.Document.12">
                  <p:embed/>
                </p:oleObj>
              </mc:Choice>
              <mc:Fallback>
                <p:oleObj name="文档" r:id="rId4" imgW="11144888" imgH="1773680" progId="Word.Document.12">
                  <p:embed/>
                  <p:pic>
                    <p:nvPicPr>
                      <p:cNvPr id="0" name="对象 20"/>
                      <p:cNvPicPr>
                        <a:picLocks noChangeAspect="1" noChangeArrowheads="1"/>
                      </p:cNvPicPr>
                      <p:nvPr/>
                    </p:nvPicPr>
                    <p:blipFill>
                      <a:blip r:embed="rId5"/>
                      <a:srcRect/>
                      <a:stretch>
                        <a:fillRect/>
                      </a:stretch>
                    </p:blipFill>
                    <p:spPr bwMode="auto">
                      <a:xfrm>
                        <a:off x="476250" y="765498"/>
                        <a:ext cx="1137285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Rectangle 21">
            <a:hlinkClick r:id="rId6"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7"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8"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9"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10"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2340149"/>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相等</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互补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相等或互补</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既不相等也不互补</a:t>
            </a:r>
            <a:endParaRPr lang="zh-CN" altLang="zh-CN" sz="2800" kern="100" dirty="0">
              <a:effectLst/>
              <a:latin typeface="宋体"/>
              <a:cs typeface="Courier New"/>
            </a:endParaRPr>
          </a:p>
        </p:txBody>
      </p:sp>
      <p:sp>
        <p:nvSpPr>
          <p:cNvPr id="3" name="矩形 2"/>
          <p:cNvSpPr/>
          <p:nvPr/>
        </p:nvSpPr>
        <p:spPr>
          <a:xfrm>
            <a:off x="7275909" y="1816929"/>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A</a:t>
            </a:r>
            <a:endParaRPr lang="zh-CN" altLang="en-US" dirty="0"/>
          </a:p>
        </p:txBody>
      </p:sp>
      <p:sp>
        <p:nvSpPr>
          <p:cNvPr id="20" name="矩形 19"/>
          <p:cNvSpPr/>
          <p:nvPr/>
        </p:nvSpPr>
        <p:spPr>
          <a:xfrm>
            <a:off x="382191" y="368360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画出图象易得到</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相等或互补</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1" name="对象 20"/>
          <p:cNvGraphicFramePr>
            <a:graphicFrameLocks noChangeAspect="1"/>
          </p:cNvGraphicFramePr>
          <p:nvPr>
            <p:extLst>
              <p:ext uri="{D42A27DB-BD31-4B8C-83A1-F6EECF244321}">
                <p14:modId xmlns:p14="http://schemas.microsoft.com/office/powerpoint/2010/main" val="649807472"/>
              </p:ext>
            </p:extLst>
          </p:nvPr>
        </p:nvGraphicFramePr>
        <p:xfrm>
          <a:off x="476250" y="4581922"/>
          <a:ext cx="11363325" cy="904875"/>
        </p:xfrm>
        <a:graphic>
          <a:graphicData uri="http://schemas.openxmlformats.org/presentationml/2006/ole">
            <mc:AlternateContent xmlns:mc="http://schemas.openxmlformats.org/markup-compatibility/2006">
              <mc:Choice xmlns:v="urn:schemas-microsoft-com:vml" Requires="v">
                <p:oleObj spid="_x0000_s146520" name="文档" r:id="rId12" imgW="11144888" imgH="886480" progId="Word.Document.12">
                  <p:embed/>
                </p:oleObj>
              </mc:Choice>
              <mc:Fallback>
                <p:oleObj name="文档" r:id="rId12" imgW="11144888" imgH="886480" progId="Word.Document.12">
                  <p:embed/>
                  <p:pic>
                    <p:nvPicPr>
                      <p:cNvPr id="0" name=""/>
                      <p:cNvPicPr>
                        <a:picLocks noChangeAspect="1" noChangeArrowheads="1"/>
                      </p:cNvPicPr>
                      <p:nvPr/>
                    </p:nvPicPr>
                    <p:blipFill>
                      <a:blip r:embed="rId13"/>
                      <a:srcRect/>
                      <a:stretch>
                        <a:fillRect/>
                      </a:stretch>
                    </p:blipFill>
                    <p:spPr bwMode="auto">
                      <a:xfrm>
                        <a:off x="476250" y="4581922"/>
                        <a:ext cx="113633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P spid="20" grpId="0"/>
      <p:bldP spid="20"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5"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6"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7"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矩形 18"/>
          <p:cNvSpPr/>
          <p:nvPr/>
        </p:nvSpPr>
        <p:spPr>
          <a:xfrm>
            <a:off x="382191" y="587574"/>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spc="-130" dirty="0">
                <a:latin typeface="Times New Roman"/>
                <a:ea typeface="华文细黑"/>
                <a:cs typeface="Times New Roman"/>
              </a:rPr>
              <a:t>已</a:t>
            </a:r>
            <a:r>
              <a:rPr lang="zh-CN" altLang="zh-CN" sz="2800" kern="100" spc="-90" dirty="0">
                <a:latin typeface="Times New Roman"/>
                <a:ea typeface="华文细黑"/>
                <a:cs typeface="Times New Roman"/>
              </a:rPr>
              <a:t>知</a:t>
            </a:r>
            <a:r>
              <a:rPr lang="en-US" altLang="zh-CN" sz="2800" i="1" kern="100" spc="-90" dirty="0">
                <a:latin typeface="Times New Roman"/>
                <a:ea typeface="华文细黑"/>
                <a:cs typeface="Courier New"/>
              </a:rPr>
              <a:t>P</a:t>
            </a:r>
            <a:r>
              <a:rPr lang="en-US" altLang="zh-CN" sz="2800" i="1" kern="100" spc="-130" dirty="0">
                <a:latin typeface="Times New Roman"/>
                <a:ea typeface="华文细黑"/>
                <a:cs typeface="Courier New"/>
              </a:rPr>
              <a:t>A</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矩</a:t>
            </a:r>
            <a:r>
              <a:rPr lang="zh-CN" altLang="zh-CN" sz="2800" kern="100" spc="-90" dirty="0">
                <a:latin typeface="Times New Roman"/>
                <a:ea typeface="华文细黑"/>
                <a:cs typeface="Times New Roman"/>
              </a:rPr>
              <a:t>形</a:t>
            </a:r>
            <a:r>
              <a:rPr lang="en-US" altLang="zh-CN" sz="2800" i="1" kern="100" spc="-90" dirty="0" err="1">
                <a:latin typeface="Times New Roman"/>
                <a:ea typeface="华文细黑"/>
                <a:cs typeface="Courier New"/>
              </a:rPr>
              <a:t>ABCD</a:t>
            </a:r>
            <a:r>
              <a:rPr lang="zh-CN" altLang="zh-CN" sz="2800" kern="100" spc="-130" dirty="0">
                <a:latin typeface="Times New Roman"/>
                <a:ea typeface="华文细黑"/>
                <a:cs typeface="Times New Roman"/>
              </a:rPr>
              <a:t>所在的平面</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如图所示</a:t>
            </a:r>
            <a:r>
              <a:rPr lang="en-US" altLang="zh-CN" sz="2800" kern="100" spc="-130" dirty="0">
                <a:latin typeface="Times New Roman"/>
                <a:ea typeface="华文细黑"/>
                <a:cs typeface="Courier New"/>
              </a:rPr>
              <a:t>)</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图中互相垂直的平面有</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　　</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A.1</a:t>
            </a: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B.2</a:t>
            </a: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a:latin typeface="Times New Roman"/>
                <a:ea typeface="华文细黑"/>
                <a:cs typeface="Courier New"/>
              </a:rPr>
              <a:t>C.3</a:t>
            </a: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D.5</a:t>
            </a:r>
            <a:r>
              <a:rPr lang="zh-CN" altLang="zh-CN" sz="2800" kern="100" dirty="0">
                <a:latin typeface="Times New Roman"/>
                <a:ea typeface="华文细黑"/>
                <a:cs typeface="Times New Roman"/>
              </a:rPr>
              <a:t>对</a:t>
            </a:r>
            <a:endParaRPr lang="zh-CN" altLang="zh-CN" sz="2800" kern="100" dirty="0">
              <a:effectLst/>
              <a:latin typeface="宋体"/>
              <a:cs typeface="Courier New"/>
            </a:endParaRPr>
          </a:p>
        </p:txBody>
      </p:sp>
      <p:sp>
        <p:nvSpPr>
          <p:cNvPr id="20" name="矩形 19"/>
          <p:cNvSpPr/>
          <p:nvPr/>
        </p:nvSpPr>
        <p:spPr>
          <a:xfrm>
            <a:off x="382191" y="189857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PAB</a:t>
            </a:r>
            <a:r>
              <a:rPr lang="zh-CN" altLang="zh-CN" sz="2800" kern="100" dirty="0">
                <a:latin typeface="Times New Roman"/>
                <a:ea typeface="华文细黑"/>
                <a:cs typeface="Times New Roman"/>
              </a:rPr>
              <a:t>，同理</a:t>
            </a:r>
            <a:r>
              <a:rPr lang="en-US" altLang="zh-CN" sz="2800" i="1" kern="100" dirty="0">
                <a:latin typeface="Times New Roman"/>
                <a:ea typeface="华文细黑"/>
                <a:cs typeface="Courier New"/>
              </a:rPr>
              <a:t>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又易知</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PAB</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PAB</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PDC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0835430" y="784968"/>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b="1" dirty="0">
              <a:solidFill>
                <a:srgbClr val="C00000"/>
              </a:solidFill>
            </a:endParaRPr>
          </a:p>
        </p:txBody>
      </p:sp>
      <p:pic>
        <p:nvPicPr>
          <p:cNvPr id="12" name="图片 11" descr="F:\2016赵瑊\同步\数学\创新 人A必修2\word\RJ2-157.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9422" y="1404045"/>
            <a:ext cx="3754769" cy="2449490"/>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blinds(horizontal)">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blinds(horizontal)">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blinds(horizontal)">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0">
                                            <p:txEl>
                                              <p:pRg st="0" end="0"/>
                                            </p:txEl>
                                          </p:spTgt>
                                        </p:tgtEl>
                                      </p:cBhvr>
                                    </p:animEffect>
                                    <p:set>
                                      <p:cBhvr>
                                        <p:cTn id="32" dur="1" fill="hold">
                                          <p:stCondLst>
                                            <p:cond delay="499"/>
                                          </p:stCondLst>
                                        </p:cTn>
                                        <p:tgtEl>
                                          <p:spTgt spid="20">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0">
                                            <p:txEl>
                                              <p:pRg st="1" end="1"/>
                                            </p:txEl>
                                          </p:spTgt>
                                        </p:tgtEl>
                                      </p:cBhvr>
                                    </p:animEffect>
                                    <p:set>
                                      <p:cBhvr>
                                        <p:cTn id="35" dur="1" fill="hold">
                                          <p:stCondLst>
                                            <p:cond delay="499"/>
                                          </p:stCondLst>
                                        </p:cTn>
                                        <p:tgtEl>
                                          <p:spTgt spid="20">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0">
                                            <p:txEl>
                                              <p:pRg st="2" end="2"/>
                                            </p:txEl>
                                          </p:spTgt>
                                        </p:tgtEl>
                                      </p:cBhvr>
                                    </p:animEffect>
                                    <p:set>
                                      <p:cBhvr>
                                        <p:cTn id="38" dur="1" fill="hold">
                                          <p:stCondLst>
                                            <p:cond delay="499"/>
                                          </p:stCondLst>
                                        </p:cTn>
                                        <p:tgtEl>
                                          <p:spTgt spid="20">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0">
                                            <p:txEl>
                                              <p:pRg st="3" end="3"/>
                                            </p:txEl>
                                          </p:spTgt>
                                        </p:tgtEl>
                                      </p:cBhvr>
                                    </p:animEffect>
                                    <p:set>
                                      <p:cBhvr>
                                        <p:cTn id="41" dur="1" fill="hold">
                                          <p:stCondLst>
                                            <p:cond delay="499"/>
                                          </p:stCondLst>
                                        </p:cTn>
                                        <p:tgtEl>
                                          <p:spTgt spid="20">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20" grpId="0" uiExpand="1" build="allAtOnce"/>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87574"/>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三棱锥</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PC</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，则二面角</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的大小为</a:t>
            </a:r>
            <a:r>
              <a:rPr lang="en-US" altLang="zh-CN" sz="2800" kern="100" dirty="0">
                <a:latin typeface="Times New Roman"/>
                <a:ea typeface="华文细黑"/>
                <a:cs typeface="Courier New"/>
              </a:rPr>
              <a:t>________.</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1599348083"/>
              </p:ext>
            </p:extLst>
          </p:nvPr>
        </p:nvGraphicFramePr>
        <p:xfrm>
          <a:off x="6125294" y="708348"/>
          <a:ext cx="790575" cy="638175"/>
        </p:xfrm>
        <a:graphic>
          <a:graphicData uri="http://schemas.openxmlformats.org/presentationml/2006/ole">
            <mc:AlternateContent xmlns:mc="http://schemas.openxmlformats.org/markup-compatibility/2006">
              <mc:Choice xmlns:v="urn:schemas-microsoft-com:vml" Requires="v">
                <p:oleObj spid="_x0000_s142509" name="文档" r:id="rId10" imgW="781425" imgH="625179" progId="Word.Document.12">
                  <p:embed/>
                </p:oleObj>
              </mc:Choice>
              <mc:Fallback>
                <p:oleObj name="文档" r:id="rId10" imgW="781425" imgH="625179" progId="Word.Document.12">
                  <p:embed/>
                  <p:pic>
                    <p:nvPicPr>
                      <p:cNvPr id="0" name=""/>
                      <p:cNvPicPr>
                        <a:picLocks noChangeAspect="1" noChangeArrowheads="1"/>
                      </p:cNvPicPr>
                      <p:nvPr/>
                    </p:nvPicPr>
                    <p:blipFill>
                      <a:blip r:embed="rId11"/>
                      <a:srcRect/>
                      <a:stretch>
                        <a:fillRect/>
                      </a:stretch>
                    </p:blipFill>
                    <p:spPr bwMode="auto">
                      <a:xfrm>
                        <a:off x="6125294" y="708348"/>
                        <a:ext cx="790575" cy="638175"/>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9349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二面角</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175978098"/>
              </p:ext>
            </p:extLst>
          </p:nvPr>
        </p:nvGraphicFramePr>
        <p:xfrm>
          <a:off x="516454" y="1591494"/>
          <a:ext cx="11123368" cy="4680520"/>
        </p:xfrm>
        <a:graphic>
          <a:graphicData uri="http://schemas.openxmlformats.org/drawingml/2006/table">
            <a:tbl>
              <a:tblPr/>
              <a:tblGrid>
                <a:gridCol w="1026160"/>
                <a:gridCol w="10097208"/>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概念</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平</a:t>
                      </a:r>
                      <a:r>
                        <a:rPr lang="zh-CN" sz="2800" kern="100" spc="-100" baseline="0" dirty="0">
                          <a:effectLst/>
                          <a:latin typeface="Times New Roman"/>
                          <a:ea typeface="华文细黑"/>
                          <a:cs typeface="Times New Roman"/>
                        </a:rPr>
                        <a:t>面内的一条直线把平面分成两部分</a:t>
                      </a:r>
                      <a:r>
                        <a:rPr lang="zh-CN" sz="2800" kern="100" spc="-500" baseline="0" dirty="0">
                          <a:effectLst/>
                          <a:latin typeface="Times New Roman"/>
                          <a:ea typeface="华文细黑"/>
                          <a:cs typeface="Times New Roman"/>
                        </a:rPr>
                        <a:t>，</a:t>
                      </a:r>
                      <a:r>
                        <a:rPr lang="zh-CN" sz="2800" kern="100" spc="-100" baseline="0" dirty="0">
                          <a:effectLst/>
                          <a:latin typeface="Times New Roman"/>
                          <a:ea typeface="华文细黑"/>
                          <a:cs typeface="Times New Roman"/>
                        </a:rPr>
                        <a:t>这两部分通常</a:t>
                      </a:r>
                      <a:r>
                        <a:rPr lang="zh-CN" sz="2800" kern="100" spc="-100" baseline="0" dirty="0" smtClean="0">
                          <a:effectLst/>
                          <a:latin typeface="Times New Roman"/>
                          <a:ea typeface="华文细黑"/>
                          <a:cs typeface="Times New Roman"/>
                        </a:rPr>
                        <a:t>称</a:t>
                      </a:r>
                      <a:r>
                        <a:rPr lang="zh-CN" sz="2800" kern="100" dirty="0" smtClean="0">
                          <a:effectLst/>
                          <a:latin typeface="Times New Roman"/>
                          <a:ea typeface="华文细黑"/>
                          <a:cs typeface="Times New Roman"/>
                        </a:rPr>
                        <a:t>为</a:t>
                      </a:r>
                      <a:r>
                        <a:rPr lang="en-US" altLang="zh-CN" sz="2800" u="sng" kern="100" dirty="0" smtClean="0">
                          <a:effectLst/>
                          <a:latin typeface="Times New Roman"/>
                          <a:ea typeface="华文细黑"/>
                          <a:cs typeface="Times New Roman"/>
                        </a:rPr>
                        <a:t>             </a:t>
                      </a:r>
                      <a:r>
                        <a:rPr lang="en-US"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从这一条直线出发</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所</a:t>
                      </a:r>
                      <a:r>
                        <a:rPr lang="zh-CN" sz="2800" kern="100" dirty="0">
                          <a:effectLst/>
                          <a:latin typeface="Times New Roman"/>
                          <a:ea typeface="华文细黑"/>
                          <a:cs typeface="Times New Roman"/>
                        </a:rPr>
                        <a:t>组成的图形叫做二面角</a:t>
                      </a:r>
                      <a:r>
                        <a:rPr lang="en-US" sz="2800" kern="100" dirty="0">
                          <a:effectLst/>
                          <a:latin typeface="Times New Roman"/>
                          <a:ea typeface="华文细黑"/>
                          <a:cs typeface="Times New Roman"/>
                        </a:rPr>
                        <a:t>.</a:t>
                      </a:r>
                      <a:r>
                        <a:rPr lang="zh-CN" sz="2800" kern="100" dirty="0">
                          <a:effectLst/>
                          <a:latin typeface="Times New Roman"/>
                          <a:ea typeface="华文细黑"/>
                          <a:cs typeface="Times New Roman"/>
                        </a:rPr>
                        <a:t>这条直线叫做二面角</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这两个半平面叫做二面角</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en-US" sz="2800" kern="100" dirty="0" smtClean="0">
                          <a:effectLst/>
                          <a:latin typeface="Times New Roman"/>
                          <a:ea typeface="华文细黑"/>
                          <a:cs typeface="Times New Roman"/>
                        </a:rPr>
                        <a:t>.</a:t>
                      </a:r>
                      <a:endParaRPr lang="zh-CN" sz="28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028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图示</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0050" name="图片 18" descr="说明: F:\2016赵瑊\同步\数学\创新 人A必修2\word\RJ2-143.TIF"/>
          <p:cNvPicPr>
            <a:picLocks noChangeAspect="1" noChangeArrowheads="1"/>
          </p:cNvPicPr>
          <p:nvPr/>
        </p:nvPicPr>
        <p:blipFill rotWithShape="1">
          <a:blip r:embed="rId2">
            <a:extLst>
              <a:ext uri="{28A0092B-C50C-407E-A947-70E740481C1C}">
                <a14:useLocalDpi xmlns:a14="http://schemas.microsoft.com/office/drawing/2010/main" val="0"/>
              </a:ext>
            </a:extLst>
          </a:blip>
          <a:srcRect l="2886" t="7436" b="2909"/>
          <a:stretch/>
        </p:blipFill>
        <p:spPr bwMode="auto">
          <a:xfrm>
            <a:off x="4836655" y="3736876"/>
            <a:ext cx="3418791" cy="23241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9460532" y="2919473"/>
            <a:ext cx="864096"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面</a:t>
            </a:r>
            <a:endParaRPr lang="zh-CN" altLang="en-US" dirty="0">
              <a:solidFill>
                <a:srgbClr val="C00000"/>
              </a:solidFill>
            </a:endParaRPr>
          </a:p>
        </p:txBody>
      </p:sp>
      <p:sp>
        <p:nvSpPr>
          <p:cNvPr id="9" name="矩形 8"/>
          <p:cNvSpPr/>
          <p:nvPr/>
        </p:nvSpPr>
        <p:spPr>
          <a:xfrm>
            <a:off x="10161914" y="1610544"/>
            <a:ext cx="1261884"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半平面</a:t>
            </a:r>
          </a:p>
        </p:txBody>
      </p:sp>
      <p:sp>
        <p:nvSpPr>
          <p:cNvPr id="10" name="矩形 9"/>
          <p:cNvSpPr/>
          <p:nvPr/>
        </p:nvSpPr>
        <p:spPr>
          <a:xfrm>
            <a:off x="4827637" y="2258616"/>
            <a:ext cx="1980029"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两个半平面</a:t>
            </a:r>
          </a:p>
        </p:txBody>
      </p:sp>
      <p:sp>
        <p:nvSpPr>
          <p:cNvPr id="14" name="矩形 13"/>
          <p:cNvSpPr/>
          <p:nvPr/>
        </p:nvSpPr>
        <p:spPr>
          <a:xfrm>
            <a:off x="4399339" y="2897049"/>
            <a:ext cx="543739"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棱</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p:bldP spid="5" grpId="1"/>
      <p:bldP spid="9" grpId="0"/>
      <p:bldP spid="9" grpId="1"/>
      <p:bldP spid="10" grpId="0"/>
      <p:bldP spid="10" grpId="1"/>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679226662"/>
              </p:ext>
            </p:extLst>
          </p:nvPr>
        </p:nvGraphicFramePr>
        <p:xfrm>
          <a:off x="476250" y="3761259"/>
          <a:ext cx="11363325" cy="904875"/>
        </p:xfrm>
        <a:graphic>
          <a:graphicData uri="http://schemas.openxmlformats.org/presentationml/2006/ole">
            <mc:AlternateContent xmlns:mc="http://schemas.openxmlformats.org/markup-compatibility/2006">
              <mc:Choice xmlns:v="urn:schemas-microsoft-com:vml" Requires="v">
                <p:oleObj spid="_x0000_s147501" name="文档" r:id="rId4" imgW="11144888" imgH="886480" progId="Word.Document.12">
                  <p:embed/>
                </p:oleObj>
              </mc:Choice>
              <mc:Fallback>
                <p:oleObj name="文档" r:id="rId4" imgW="11144888" imgH="886480" progId="Word.Document.12">
                  <p:embed/>
                  <p:pic>
                    <p:nvPicPr>
                      <p:cNvPr id="0" name=""/>
                      <p:cNvPicPr>
                        <a:picLocks noChangeAspect="1" noChangeArrowheads="1"/>
                      </p:cNvPicPr>
                      <p:nvPr/>
                    </p:nvPicPr>
                    <p:blipFill>
                      <a:blip r:embed="rId5"/>
                      <a:srcRect/>
                      <a:stretch>
                        <a:fillRect/>
                      </a:stretch>
                    </p:blipFill>
                    <p:spPr bwMode="auto">
                      <a:xfrm>
                        <a:off x="476250" y="3761259"/>
                        <a:ext cx="113633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14312"/>
            <a:ext cx="11412000" cy="3696244"/>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由题意易得点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上的射影</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kern="100" dirty="0" smtClean="0">
                <a:latin typeface="Times New Roman"/>
                <a:ea typeface="华文细黑"/>
                <a:cs typeface="Courier New"/>
              </a:rPr>
              <a:t>.</a:t>
            </a:r>
          </a:p>
          <a:p>
            <a:pPr algn="just">
              <a:lnSpc>
                <a:spcPct val="141000"/>
              </a:lnSpc>
              <a:spcAft>
                <a:spcPts val="0"/>
              </a:spcAft>
              <a:tabLst>
                <a:tab pos="2070735" algn="l"/>
              </a:tabLst>
            </a:pPr>
            <a:r>
              <a:rPr lang="zh-CN" altLang="zh-CN" sz="2800" kern="100" dirty="0" smtClean="0">
                <a:latin typeface="Times New Roman"/>
                <a:ea typeface="华文细黑"/>
                <a:cs typeface="Times New Roman"/>
              </a:rPr>
              <a:t>取</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OQ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易得</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是直角三角形，且</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AQO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OQ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1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PQO</a:t>
            </a:r>
            <a:r>
              <a:rPr lang="zh-CN" altLang="zh-CN" sz="2800" kern="100" dirty="0">
                <a:latin typeface="Times New Roman"/>
                <a:ea typeface="华文细黑"/>
                <a:cs typeface="Times New Roman"/>
              </a:rPr>
              <a:t>即是二面角</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的平面角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223123617"/>
              </p:ext>
            </p:extLst>
          </p:nvPr>
        </p:nvGraphicFramePr>
        <p:xfrm>
          <a:off x="476250" y="4672980"/>
          <a:ext cx="11363325" cy="895350"/>
        </p:xfrm>
        <a:graphic>
          <a:graphicData uri="http://schemas.openxmlformats.org/presentationml/2006/ole">
            <mc:AlternateContent xmlns:mc="http://schemas.openxmlformats.org/markup-compatibility/2006">
              <mc:Choice xmlns:v="urn:schemas-microsoft-com:vml" Requires="v">
                <p:oleObj spid="_x0000_s147502" name="文档" r:id="rId7" imgW="11144888" imgH="885760" progId="Word.Document.12">
                  <p:embed/>
                </p:oleObj>
              </mc:Choice>
              <mc:Fallback>
                <p:oleObj name="文档" r:id="rId7" imgW="11144888" imgH="885760" progId="Word.Document.12">
                  <p:embed/>
                  <p:pic>
                    <p:nvPicPr>
                      <p:cNvPr id="0" name=""/>
                      <p:cNvPicPr>
                        <a:picLocks noChangeAspect="1" noChangeArrowheads="1"/>
                      </p:cNvPicPr>
                      <p:nvPr/>
                    </p:nvPicPr>
                    <p:blipFill>
                      <a:blip r:embed="rId8"/>
                      <a:srcRect/>
                      <a:stretch>
                        <a:fillRect/>
                      </a:stretch>
                    </p:blipFill>
                    <p:spPr bwMode="auto">
                      <a:xfrm>
                        <a:off x="476250" y="4672980"/>
                        <a:ext cx="113633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5446018"/>
            <a:ext cx="11412000" cy="1267118"/>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PQO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endParaRPr lang="zh-CN" altLang="zh-CN" sz="2800" kern="100" dirty="0">
              <a:latin typeface="宋体"/>
              <a:cs typeface="Courier New"/>
            </a:endParaRPr>
          </a:p>
          <a:p>
            <a:pPr algn="just">
              <a:lnSpc>
                <a:spcPct val="141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Times New Roman"/>
                <a:ea typeface="华文细黑"/>
                <a:cs typeface="Courier New"/>
              </a:rPr>
              <a:t>60°</a:t>
            </a:r>
            <a:endParaRPr lang="zh-CN" altLang="zh-CN" sz="2800" kern="100" dirty="0">
              <a:effectLst/>
              <a:latin typeface="宋体"/>
              <a:cs typeface="Courier New"/>
            </a:endParaRPr>
          </a:p>
        </p:txBody>
      </p:sp>
      <p:pic>
        <p:nvPicPr>
          <p:cNvPr id="18" name="图片 17" descr="F:\2016赵瑊\同步\数学\创新 人A必修2\word\RJ2-158.TIF"/>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95407" y="693490"/>
            <a:ext cx="3898784" cy="3800051"/>
          </a:xfrm>
          <a:prstGeom prst="rect">
            <a:avLst/>
          </a:prstGeom>
          <a:noFill/>
          <a:ln>
            <a:noFill/>
          </a:ln>
        </p:spPr>
      </p:pic>
      <p:sp>
        <p:nvSpPr>
          <p:cNvPr id="20" name="Rectangle 21">
            <a:hlinkClick r:id="rId10"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1" name="Rectangle 21">
            <a:hlinkClick r:id="rId11"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2" name="Rectangle 21">
            <a:hlinkClick r:id="rId12"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3" name="Rectangle 21">
            <a:hlinkClick r:id="rId13"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14"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1222741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linds(horizontal)">
                                      <p:cBhvr>
                                        <p:cTn id="14" dur="750"/>
                                        <p:tgtEl>
                                          <p:spTgt spid="18"/>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
                                            <p:txEl>
                                              <p:pRg st="2" end="2"/>
                                            </p:txEl>
                                          </p:spTgt>
                                        </p:tgtEl>
                                        <p:attrNameLst>
                                          <p:attrName>style.visibility</p:attrName>
                                        </p:attrNameLst>
                                      </p:cBhvr>
                                      <p:to>
                                        <p:strVal val="visible"/>
                                      </p:to>
                                    </p:set>
                                    <p:animEffect transition="in" filter="blinds(horizontal)">
                                      <p:cBhvr>
                                        <p:cTn id="18" dur="750"/>
                                        <p:tgtEl>
                                          <p:spTgt spid="12">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750"/>
                                        <p:tgtEl>
                                          <p:spTgt spid="12">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2">
                                            <p:txEl>
                                              <p:pRg st="4" end="4"/>
                                            </p:txEl>
                                          </p:spTgt>
                                        </p:tgtEl>
                                        <p:attrNameLst>
                                          <p:attrName>style.visibility</p:attrName>
                                        </p:attrNameLst>
                                      </p:cBhvr>
                                      <p:to>
                                        <p:strVal val="visible"/>
                                      </p:to>
                                    </p:set>
                                    <p:animEffect transition="in" filter="blinds(horizontal)">
                                      <p:cBhvr>
                                        <p:cTn id="26" dur="750"/>
                                        <p:tgtEl>
                                          <p:spTgt spid="12">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2">
                                            <p:txEl>
                                              <p:pRg st="5" end="5"/>
                                            </p:txEl>
                                          </p:spTgt>
                                        </p:tgtEl>
                                        <p:attrNameLst>
                                          <p:attrName>style.visibility</p:attrName>
                                        </p:attrNameLst>
                                      </p:cBhvr>
                                      <p:to>
                                        <p:strVal val="visible"/>
                                      </p:to>
                                    </p:set>
                                    <p:animEffect transition="in" filter="blinds(horizontal)">
                                      <p:cBhvr>
                                        <p:cTn id="30" dur="750"/>
                                        <p:tgtEl>
                                          <p:spTgt spid="12">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750"/>
                                        <p:tgtEl>
                                          <p:spTgt spid="11"/>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750"/>
                                        <p:tgtEl>
                                          <p:spTgt spid="13"/>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7">
                                            <p:txEl>
                                              <p:pRg st="0" end="0"/>
                                            </p:txEl>
                                          </p:spTgt>
                                        </p:tgtEl>
                                        <p:attrNameLst>
                                          <p:attrName>style.visibility</p:attrName>
                                        </p:attrNameLst>
                                      </p:cBhvr>
                                      <p:to>
                                        <p:strVal val="visible"/>
                                      </p:to>
                                    </p:set>
                                    <p:animEffect transition="in" filter="blinds(horizontal)">
                                      <p:cBhvr>
                                        <p:cTn id="42" dur="750"/>
                                        <p:tgtEl>
                                          <p:spTgt spid="17">
                                            <p:txEl>
                                              <p:pRg st="0" end="0"/>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17">
                                            <p:txEl>
                                              <p:pRg st="1" end="1"/>
                                            </p:txEl>
                                          </p:spTgt>
                                        </p:tgtEl>
                                        <p:attrNameLst>
                                          <p:attrName>style.visibility</p:attrName>
                                        </p:attrNameLst>
                                      </p:cBhvr>
                                      <p:to>
                                        <p:strVal val="visible"/>
                                      </p:to>
                                    </p:set>
                                    <p:animEffect transition="in" filter="blinds(horizontal)">
                                      <p:cBhvr>
                                        <p:cTn id="46" dur="75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82175"/>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证明两个平面垂直的主要途径：</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利用面面垂直的定义；</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面面垂直的判定定理，即如果一个平面经过另一个平面的一条垂线，那么这两个平面互相垂直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证明两个平面垂直，通常是通过证明线线垂直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线面垂直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面面垂直来实现的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因此，在关于垂直问题的论证中要注意线线垂直、线面垂直、面面垂直的相互转化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每一垂直的判定都是从某一垂直开始转向另一垂直，最终达到目的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1363"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下面的结论，有助于判断面面垂直：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β</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γ</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99490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3" descr="C:\Users\Administrator\Desktop\创新图片\数学创新 2-1\2771897_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3413" y="4002088"/>
            <a:ext cx="2667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523585539"/>
              </p:ext>
            </p:extLst>
          </p:nvPr>
        </p:nvGraphicFramePr>
        <p:xfrm>
          <a:off x="348595" y="228568"/>
          <a:ext cx="11454293" cy="6114909"/>
        </p:xfrm>
        <a:graphic>
          <a:graphicData uri="http://schemas.openxmlformats.org/drawingml/2006/table">
            <a:tbl>
              <a:tblPr/>
              <a:tblGrid>
                <a:gridCol w="670560"/>
                <a:gridCol w="1026160"/>
                <a:gridCol w="9757573"/>
              </a:tblGrid>
              <a:tr h="0">
                <a:tc rowSpan="4">
                  <a:txBody>
                    <a:bodyPr/>
                    <a:lstStyle/>
                    <a:p>
                      <a:pPr algn="ctr">
                        <a:lnSpc>
                          <a:spcPct val="141000"/>
                        </a:lnSpc>
                        <a:spcAft>
                          <a:spcPts val="0"/>
                        </a:spcAft>
                        <a:tabLst>
                          <a:tab pos="2070735" algn="l"/>
                        </a:tabLst>
                      </a:pPr>
                      <a:r>
                        <a:rPr lang="zh-CN" sz="2800" kern="100" dirty="0">
                          <a:effectLst/>
                          <a:latin typeface="Times New Roman"/>
                          <a:ea typeface="华文细黑"/>
                          <a:cs typeface="Times New Roman"/>
                        </a:rPr>
                        <a:t>平</a:t>
                      </a:r>
                      <a:endParaRPr lang="zh-CN" sz="2800" kern="100" dirty="0">
                        <a:effectLst/>
                        <a:latin typeface="宋体"/>
                        <a:cs typeface="Courier New"/>
                      </a:endParaRPr>
                    </a:p>
                    <a:p>
                      <a:pPr algn="ctr">
                        <a:lnSpc>
                          <a:spcPct val="141000"/>
                        </a:lnSpc>
                        <a:spcAft>
                          <a:spcPts val="0"/>
                        </a:spcAft>
                        <a:tabLst>
                          <a:tab pos="2070735" algn="l"/>
                        </a:tabLst>
                      </a:pPr>
                      <a:r>
                        <a:rPr lang="zh-CN" sz="2800" kern="100" dirty="0">
                          <a:effectLst/>
                          <a:latin typeface="Times New Roman"/>
                          <a:ea typeface="华文细黑"/>
                          <a:cs typeface="Times New Roman"/>
                        </a:rPr>
                        <a:t>面</a:t>
                      </a:r>
                      <a:endParaRPr lang="zh-CN" sz="2800" kern="100" dirty="0">
                        <a:effectLst/>
                        <a:latin typeface="宋体"/>
                        <a:cs typeface="Courier New"/>
                      </a:endParaRPr>
                    </a:p>
                    <a:p>
                      <a:pPr algn="ctr">
                        <a:lnSpc>
                          <a:spcPct val="141000"/>
                        </a:lnSpc>
                        <a:spcAft>
                          <a:spcPts val="0"/>
                        </a:spcAft>
                        <a:tabLst>
                          <a:tab pos="2070735" algn="l"/>
                        </a:tabLst>
                      </a:pPr>
                      <a:r>
                        <a:rPr lang="zh-CN" sz="2800" kern="100" dirty="0">
                          <a:effectLst/>
                          <a:latin typeface="Times New Roman"/>
                          <a:ea typeface="华文细黑"/>
                          <a:cs typeface="Times New Roman"/>
                        </a:rPr>
                        <a:t>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r>
                        <a:rPr lang="zh-CN" sz="2800" kern="100">
                          <a:effectLst/>
                          <a:latin typeface="Times New Roman"/>
                          <a:ea typeface="华文细黑"/>
                          <a:cs typeface="Times New Roman"/>
                        </a:rPr>
                        <a:t>文字</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1000"/>
                        </a:lnSpc>
                        <a:spcAft>
                          <a:spcPts val="0"/>
                        </a:spcAft>
                        <a:tabLst>
                          <a:tab pos="2070735" algn="l"/>
                        </a:tabLst>
                      </a:pPr>
                      <a:r>
                        <a:rPr lang="zh-CN" sz="2800" kern="100" dirty="0">
                          <a:effectLst/>
                          <a:latin typeface="Times New Roman"/>
                          <a:ea typeface="华文细黑"/>
                          <a:cs typeface="Times New Roman"/>
                        </a:rPr>
                        <a:t>在二面角的棱上任取一点，以该点为垂足，在两个半平面内分别作垂直</a:t>
                      </a:r>
                      <a:r>
                        <a:rPr lang="zh-CN" sz="2800" kern="100" dirty="0" smtClean="0">
                          <a:effectLst/>
                          <a:latin typeface="Times New Roman"/>
                          <a:ea typeface="华文细黑"/>
                          <a:cs typeface="Times New Roman"/>
                        </a:rPr>
                        <a:t>于</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射线，则这两条射线构成</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叫做</a:t>
                      </a:r>
                      <a:r>
                        <a:rPr lang="zh-CN" sz="2800" kern="100" dirty="0">
                          <a:effectLst/>
                          <a:latin typeface="Times New Roman"/>
                          <a:ea typeface="华文细黑"/>
                          <a:cs typeface="Times New Roman"/>
                        </a:rPr>
                        <a:t>这个二面角的平面角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4933">
                <a:tc vMerge="1">
                  <a:txBody>
                    <a:bodyPr/>
                    <a:lstStyle/>
                    <a:p>
                      <a:endParaRPr lang="zh-CN" altLang="en-US"/>
                    </a:p>
                  </a:txBody>
                  <a:tcPr/>
                </a:tc>
                <a:tc>
                  <a:txBody>
                    <a:bodyPr/>
                    <a:lstStyle/>
                    <a:p>
                      <a:pPr algn="ctr">
                        <a:lnSpc>
                          <a:spcPct val="141000"/>
                        </a:lnSpc>
                        <a:spcAft>
                          <a:spcPts val="0"/>
                        </a:spcAft>
                        <a:tabLst>
                          <a:tab pos="2070735" algn="l"/>
                        </a:tabLst>
                      </a:pPr>
                      <a:r>
                        <a:rPr lang="zh-CN" sz="2800" kern="100">
                          <a:effectLst/>
                          <a:latin typeface="Times New Roman"/>
                          <a:ea typeface="华文细黑"/>
                          <a:cs typeface="Times New Roman"/>
                        </a:rPr>
                        <a:t>图示</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endParaRPr lang="en-US" sz="2800" kern="100" dirty="0">
                        <a:effectLst/>
                        <a:latin typeface="Times New Roman"/>
                        <a:ea typeface="华文细黑"/>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41000"/>
                        </a:lnSpc>
                        <a:spcAft>
                          <a:spcPts val="0"/>
                        </a:spcAft>
                        <a:tabLst>
                          <a:tab pos="2070735" algn="l"/>
                        </a:tabLst>
                      </a:pPr>
                      <a:r>
                        <a:rPr lang="zh-CN" sz="2800" kern="100">
                          <a:effectLst/>
                          <a:latin typeface="Times New Roman"/>
                          <a:ea typeface="华文细黑"/>
                          <a:cs typeface="Times New Roman"/>
                        </a:rPr>
                        <a:t>符号</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1000"/>
                        </a:lnSpc>
                        <a:spcAft>
                          <a:spcPts val="0"/>
                        </a:spcAft>
                        <a:tabLst>
                          <a:tab pos="2070735" algn="l"/>
                        </a:tabLst>
                      </a:pPr>
                      <a:r>
                        <a:rPr lang="en-US" sz="2800" i="1" kern="100" dirty="0">
                          <a:effectLst/>
                          <a:latin typeface="Times New Roman"/>
                          <a:ea typeface="华文细黑"/>
                          <a:cs typeface="Courier New"/>
                        </a:rPr>
                        <a:t>OA</a:t>
                      </a:r>
                      <a:r>
                        <a:rPr lang="en-US" sz="2800" kern="100" dirty="0">
                          <a:effectLst/>
                          <a:latin typeface="Cambria Math"/>
                          <a:ea typeface="华文细黑"/>
                          <a:cs typeface="Cambria Math"/>
                        </a:rPr>
                        <a:t>⊂</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OB</a:t>
                      </a:r>
                      <a:r>
                        <a:rPr lang="en-US" sz="2800" kern="100" dirty="0">
                          <a:effectLst/>
                          <a:latin typeface="Cambria Math"/>
                          <a:ea typeface="华文细黑"/>
                          <a:cs typeface="Cambria Math"/>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O</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OA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OB</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en-US" sz="2800" kern="100" dirty="0">
                          <a:effectLst/>
                          <a:latin typeface="Cambria Math"/>
                          <a:ea typeface="华文细黑"/>
                          <a:cs typeface="Cambria Math"/>
                        </a:rPr>
                        <a:t>⇒</a:t>
                      </a:r>
                      <a:r>
                        <a:rPr lang="en-US" sz="2800" kern="100" dirty="0">
                          <a:effectLst/>
                          <a:latin typeface="宋体"/>
                          <a:ea typeface="华文细黑"/>
                          <a:cs typeface="Times New Roman"/>
                        </a:rPr>
                        <a:t>∠</a:t>
                      </a:r>
                      <a:r>
                        <a:rPr lang="en-US" sz="2800" i="1" kern="100" dirty="0" err="1">
                          <a:effectLst/>
                          <a:latin typeface="Times New Roman"/>
                          <a:ea typeface="华文细黑"/>
                          <a:cs typeface="Courier New"/>
                        </a:rPr>
                        <a:t>AOB</a:t>
                      </a:r>
                      <a:r>
                        <a:rPr lang="zh-CN" sz="2800" kern="100" dirty="0">
                          <a:effectLst/>
                          <a:latin typeface="Times New Roman"/>
                          <a:ea typeface="华文细黑"/>
                          <a:cs typeface="Times New Roman"/>
                        </a:rPr>
                        <a:t>是二面角的平面角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41000"/>
                        </a:lnSpc>
                        <a:spcAft>
                          <a:spcPts val="0"/>
                        </a:spcAft>
                        <a:tabLst>
                          <a:tab pos="2070735" algn="l"/>
                        </a:tabLst>
                      </a:pPr>
                      <a:r>
                        <a:rPr lang="zh-CN" sz="2800" kern="100">
                          <a:effectLst/>
                          <a:latin typeface="Times New Roman"/>
                          <a:ea typeface="华文细黑"/>
                          <a:cs typeface="Times New Roman"/>
                        </a:rPr>
                        <a:t>范围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r>
                        <a:rPr lang="en-US" sz="2800" u="none" kern="100" dirty="0" smtClean="0">
                          <a:effectLst/>
                          <a:latin typeface="Times New Roman" pitchFamily="18" charset="0"/>
                          <a:ea typeface="华文细黑"/>
                          <a:cs typeface="Times New Roman" pitchFamily="18" charset="0"/>
                        </a:rPr>
                        <a:t>______</a:t>
                      </a:r>
                      <a:endParaRPr lang="zh-CN" sz="2800" u="none" kern="100" dirty="0">
                        <a:effectLst/>
                        <a:latin typeface="Times New Roman" pitchFamily="18" charset="0"/>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1074" name="图片 17" descr="说明: F:\2016赵瑊\同步\数学\创新 人A必修2\word\RJ2-144.T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7677" y="2105075"/>
            <a:ext cx="3456384" cy="235809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9040107" y="846917"/>
            <a:ext cx="703124"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角</a:t>
            </a:r>
            <a:endParaRPr lang="zh-CN" altLang="en-US" dirty="0">
              <a:solidFill>
                <a:srgbClr val="C00000"/>
              </a:solidFill>
            </a:endParaRPr>
          </a:p>
        </p:txBody>
      </p:sp>
      <p:sp>
        <p:nvSpPr>
          <p:cNvPr id="6" name="矩形 5"/>
          <p:cNvSpPr/>
          <p:nvPr/>
        </p:nvSpPr>
        <p:spPr>
          <a:xfrm>
            <a:off x="6349330" y="5753100"/>
            <a:ext cx="1144865" cy="523220"/>
          </a:xfrm>
          <a:prstGeom prst="rect">
            <a:avLst/>
          </a:prstGeom>
        </p:spPr>
        <p:txBody>
          <a:bodyPr wrap="none">
            <a:spAutoFit/>
          </a:bodyPr>
          <a:lstStyle/>
          <a:p>
            <a:r>
              <a:rPr lang="en-US" altLang="zh-CN" sz="2800" kern="100" dirty="0">
                <a:solidFill>
                  <a:srgbClr val="C00000"/>
                </a:solidFill>
                <a:latin typeface="Times New Roman" pitchFamily="18" charset="0"/>
                <a:ea typeface="华文细黑"/>
                <a:cs typeface="Times New Roman" pitchFamily="18" charset="0"/>
              </a:rPr>
              <a:t>[0</a:t>
            </a:r>
            <a:r>
              <a:rPr lang="zh-CN" altLang="en-US" sz="2800" kern="100" dirty="0">
                <a:solidFill>
                  <a:srgbClr val="C00000"/>
                </a:solidFill>
                <a:latin typeface="Times New Roman" pitchFamily="18" charset="0"/>
                <a:ea typeface="华文细黑"/>
                <a:cs typeface="Times New Roman" pitchFamily="18" charset="0"/>
              </a:rPr>
              <a:t>，</a:t>
            </a:r>
            <a:r>
              <a:rPr lang="en-US" altLang="zh-CN" sz="2800" kern="100" dirty="0">
                <a:solidFill>
                  <a:srgbClr val="C00000"/>
                </a:solidFill>
                <a:latin typeface="Times New Roman" pitchFamily="18" charset="0"/>
                <a:ea typeface="华文细黑"/>
                <a:cs typeface="Times New Roman" pitchFamily="18" charset="0"/>
              </a:rPr>
              <a:t>π]</a:t>
            </a:r>
            <a:endParaRPr lang="zh-CN" altLang="en-US" dirty="0">
              <a:solidFill>
                <a:srgbClr val="C00000"/>
              </a:solidFill>
            </a:endParaRPr>
          </a:p>
        </p:txBody>
      </p:sp>
      <p:sp>
        <p:nvSpPr>
          <p:cNvPr id="7" name="矩形 6"/>
          <p:cNvSpPr/>
          <p:nvPr/>
        </p:nvSpPr>
        <p:spPr>
          <a:xfrm>
            <a:off x="3866708" y="827867"/>
            <a:ext cx="543739"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棱</a:t>
            </a:r>
          </a:p>
        </p:txBody>
      </p:sp>
    </p:spTree>
    <p:extLst>
      <p:ext uri="{BB962C8B-B14F-4D97-AF65-F5344CB8AC3E}">
        <p14:creationId xmlns:p14="http://schemas.microsoft.com/office/powerpoint/2010/main" val="4039748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p:bldP spid="5" grpId="1"/>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875413364"/>
              </p:ext>
            </p:extLst>
          </p:nvPr>
        </p:nvGraphicFramePr>
        <p:xfrm>
          <a:off x="478582" y="333450"/>
          <a:ext cx="11233248" cy="6042280"/>
        </p:xfrm>
        <a:graphic>
          <a:graphicData uri="http://schemas.openxmlformats.org/drawingml/2006/table">
            <a:tbl>
              <a:tblPr/>
              <a:tblGrid>
                <a:gridCol w="670560"/>
                <a:gridCol w="670560"/>
                <a:gridCol w="9892128"/>
              </a:tblGrid>
              <a:tr h="0">
                <a:tc>
                  <a:txBody>
                    <a:bodyPr/>
                    <a:lstStyle/>
                    <a:p>
                      <a:pPr algn="ctr">
                        <a:lnSpc>
                          <a:spcPct val="141000"/>
                        </a:lnSpc>
                        <a:spcAft>
                          <a:spcPts val="0"/>
                        </a:spcAft>
                        <a:tabLst>
                          <a:tab pos="2070735" algn="l"/>
                        </a:tabLst>
                      </a:pPr>
                      <a:r>
                        <a:rPr lang="zh-CN" sz="2800" kern="100" dirty="0">
                          <a:effectLst/>
                          <a:latin typeface="Times New Roman"/>
                          <a:ea typeface="华文细黑"/>
                          <a:cs typeface="Times New Roman"/>
                        </a:rPr>
                        <a:t>平</a:t>
                      </a:r>
                      <a:endParaRPr lang="zh-CN" sz="2800" kern="100" dirty="0">
                        <a:effectLst/>
                        <a:latin typeface="宋体"/>
                        <a:cs typeface="Courier New"/>
                      </a:endParaRPr>
                    </a:p>
                    <a:p>
                      <a:pPr algn="ctr">
                        <a:lnSpc>
                          <a:spcPct val="141000"/>
                        </a:lnSpc>
                        <a:spcAft>
                          <a:spcPts val="0"/>
                        </a:spcAft>
                        <a:tabLst>
                          <a:tab pos="2070735" algn="l"/>
                        </a:tabLst>
                      </a:pPr>
                      <a:r>
                        <a:rPr lang="zh-CN" sz="2800" kern="100" dirty="0">
                          <a:effectLst/>
                          <a:latin typeface="Times New Roman"/>
                          <a:ea typeface="华文细黑"/>
                          <a:cs typeface="Times New Roman"/>
                        </a:rPr>
                        <a:t>面</a:t>
                      </a:r>
                      <a:endParaRPr lang="zh-CN" sz="2800" kern="100" dirty="0">
                        <a:effectLst/>
                        <a:latin typeface="宋体"/>
                        <a:cs typeface="Courier New"/>
                      </a:endParaRPr>
                    </a:p>
                    <a:p>
                      <a:pPr algn="ctr">
                        <a:lnSpc>
                          <a:spcPct val="141000"/>
                        </a:lnSpc>
                        <a:spcAft>
                          <a:spcPts val="0"/>
                        </a:spcAft>
                        <a:tabLst>
                          <a:tab pos="2070735" algn="l"/>
                        </a:tabLst>
                      </a:pPr>
                      <a:r>
                        <a:rPr lang="zh-CN" sz="2800" kern="100" dirty="0">
                          <a:effectLst/>
                          <a:latin typeface="Times New Roman"/>
                          <a:ea typeface="华文细黑"/>
                          <a:cs typeface="Times New Roman"/>
                        </a:rPr>
                        <a:t>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r>
                        <a:rPr lang="zh-CN" sz="2800" kern="100" dirty="0" smtClean="0">
                          <a:effectLst/>
                          <a:latin typeface="Times New Roman"/>
                          <a:ea typeface="华文细黑"/>
                          <a:cs typeface="Times New Roman"/>
                        </a:rPr>
                        <a:t>规</a:t>
                      </a:r>
                      <a:endParaRPr lang="en-US" altLang="zh-CN" sz="2800" kern="100" dirty="0" smtClean="0">
                        <a:effectLst/>
                        <a:latin typeface="Times New Roman"/>
                        <a:ea typeface="华文细黑"/>
                        <a:cs typeface="Times New Roman"/>
                      </a:endParaRPr>
                    </a:p>
                    <a:p>
                      <a:pPr algn="ctr">
                        <a:lnSpc>
                          <a:spcPct val="141000"/>
                        </a:lnSpc>
                        <a:spcAft>
                          <a:spcPts val="0"/>
                        </a:spcAft>
                        <a:tabLst>
                          <a:tab pos="2070735" algn="l"/>
                        </a:tabLst>
                      </a:pPr>
                      <a:r>
                        <a:rPr lang="zh-CN" sz="2800" kern="100" dirty="0" smtClean="0">
                          <a:effectLst/>
                          <a:latin typeface="Times New Roman"/>
                          <a:ea typeface="华文细黑"/>
                          <a:cs typeface="Times New Roman"/>
                        </a:rPr>
                        <a:t>定</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1000"/>
                        </a:lnSpc>
                        <a:spcAft>
                          <a:spcPts val="0"/>
                        </a:spcAft>
                        <a:tabLst>
                          <a:tab pos="2070735" algn="l"/>
                        </a:tabLst>
                      </a:pPr>
                      <a:r>
                        <a:rPr lang="zh-CN" sz="2800" kern="100" dirty="0">
                          <a:effectLst/>
                          <a:latin typeface="Times New Roman"/>
                          <a:ea typeface="华文细黑"/>
                          <a:cs typeface="Times New Roman"/>
                        </a:rPr>
                        <a:t>二面角的大小可以用它</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来</a:t>
                      </a:r>
                      <a:r>
                        <a:rPr lang="zh-CN" sz="2800" kern="100" dirty="0">
                          <a:effectLst/>
                          <a:latin typeface="Times New Roman"/>
                          <a:ea typeface="华文细黑"/>
                          <a:cs typeface="Times New Roman"/>
                        </a:rPr>
                        <a:t>度量，二面角的平面角是多少度，就说这个二面角是多少度</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平面角</a:t>
                      </a:r>
                      <a:r>
                        <a:rPr lang="zh-CN" sz="2800" kern="100" dirty="0" smtClean="0">
                          <a:effectLst/>
                          <a:latin typeface="Times New Roman"/>
                          <a:ea typeface="华文细黑"/>
                          <a:cs typeface="Times New Roman"/>
                        </a:rPr>
                        <a:t>是</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二面角叫做直二面角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2288">
                <a:tc gridSpan="2">
                  <a:txBody>
                    <a:bodyPr/>
                    <a:lstStyle/>
                    <a:p>
                      <a:pPr algn="ctr">
                        <a:lnSpc>
                          <a:spcPct val="141000"/>
                        </a:lnSpc>
                        <a:spcAft>
                          <a:spcPts val="0"/>
                        </a:spcAft>
                        <a:tabLst>
                          <a:tab pos="2070735" algn="l"/>
                        </a:tabLst>
                      </a:pPr>
                      <a:r>
                        <a:rPr lang="zh-CN" sz="2800" kern="100" dirty="0">
                          <a:effectLst/>
                          <a:latin typeface="Times New Roman"/>
                          <a:ea typeface="华文细黑"/>
                          <a:cs typeface="Times New Roman"/>
                        </a:rPr>
                        <a:t>记法</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41000"/>
                        </a:lnSpc>
                        <a:spcAft>
                          <a:spcPts val="0"/>
                        </a:spcAft>
                        <a:tabLst>
                          <a:tab pos="2070735" algn="l"/>
                        </a:tabLst>
                      </a:pPr>
                      <a:r>
                        <a:rPr lang="zh-CN" sz="2800" kern="100" dirty="0">
                          <a:effectLst/>
                          <a:latin typeface="Times New Roman"/>
                          <a:ea typeface="华文细黑"/>
                          <a:cs typeface="Times New Roman"/>
                        </a:rPr>
                        <a:t>棱为</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、面分别为</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的二面角记</a:t>
                      </a:r>
                      <a:r>
                        <a:rPr lang="zh-CN" sz="2800" kern="100" dirty="0" smtClean="0">
                          <a:effectLst/>
                          <a:latin typeface="Times New Roman"/>
                          <a:ea typeface="华文细黑"/>
                          <a:cs typeface="Times New Roman"/>
                        </a:rPr>
                        <a:t>为</a:t>
                      </a:r>
                      <a:r>
                        <a:rPr lang="en-US" sz="2800" i="1" u="sng" kern="100" dirty="0" smtClean="0">
                          <a:effectLst/>
                          <a:latin typeface="Times New Roman"/>
                          <a:ea typeface="华文细黑"/>
                          <a:cs typeface="Courier New"/>
                        </a:rPr>
                        <a:t>              </a:t>
                      </a:r>
                      <a:r>
                        <a:rPr lang="en-US" sz="2800" kern="100" dirty="0" smtClean="0">
                          <a:effectLst/>
                          <a:latin typeface="Times New Roman"/>
                          <a:ea typeface="华文细黑"/>
                          <a:cs typeface="Courier New"/>
                        </a:rPr>
                        <a:t>.</a:t>
                      </a:r>
                      <a:r>
                        <a:rPr lang="zh-CN" sz="2800" kern="100" dirty="0">
                          <a:effectLst/>
                          <a:latin typeface="Times New Roman"/>
                          <a:ea typeface="华文细黑"/>
                          <a:cs typeface="Times New Roman"/>
                        </a:rPr>
                        <a:t>如图所示，也可在</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内</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棱以外的半平面部分</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分别取点</a:t>
                      </a:r>
                      <a:r>
                        <a:rPr lang="en-US" sz="2800" i="1" kern="100" dirty="0">
                          <a:effectLst/>
                          <a:latin typeface="Times New Roman"/>
                          <a:ea typeface="华文细黑"/>
                          <a:cs typeface="Courier New"/>
                        </a:rPr>
                        <a:t>P</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Q</a:t>
                      </a:r>
                      <a:r>
                        <a:rPr lang="zh-CN" sz="2800" kern="100" dirty="0">
                          <a:effectLst/>
                          <a:latin typeface="Times New Roman"/>
                          <a:ea typeface="华文细黑"/>
                          <a:cs typeface="Times New Roman"/>
                        </a:rPr>
                        <a:t>，将这个二面角记作</a:t>
                      </a:r>
                      <a:r>
                        <a:rPr lang="zh-CN" sz="2800" kern="100" dirty="0" smtClean="0">
                          <a:effectLst/>
                          <a:latin typeface="Times New Roman"/>
                          <a:ea typeface="华文细黑"/>
                          <a:cs typeface="Times New Roman"/>
                        </a:rPr>
                        <a:t>二面角</a:t>
                      </a:r>
                      <a:r>
                        <a:rPr lang="en-US" sz="2800" i="1" u="sng" kern="100" dirty="0" smtClean="0">
                          <a:effectLst/>
                          <a:latin typeface="Times New Roman"/>
                          <a:ea typeface="华文细黑"/>
                          <a:cs typeface="Courier New"/>
                        </a:rPr>
                        <a:t>                 </a:t>
                      </a:r>
                      <a:r>
                        <a:rPr lang="en-US" sz="2800" kern="100" dirty="0" smtClean="0">
                          <a:effectLst/>
                          <a:latin typeface="Times New Roman"/>
                          <a:ea typeface="华文细黑"/>
                          <a:cs typeface="Courier New"/>
                        </a:rPr>
                        <a:t>.</a:t>
                      </a:r>
                    </a:p>
                    <a:p>
                      <a:pPr algn="just">
                        <a:lnSpc>
                          <a:spcPct val="190000"/>
                        </a:lnSpc>
                        <a:spcAft>
                          <a:spcPts val="0"/>
                        </a:spcAft>
                        <a:tabLst>
                          <a:tab pos="2070735" algn="l"/>
                        </a:tabLst>
                      </a:pPr>
                      <a:endParaRPr lang="en-US" altLang="zh-CN" sz="2800" kern="100" dirty="0" smtClean="0">
                        <a:effectLst/>
                        <a:latin typeface="Times New Roman"/>
                        <a:ea typeface="华文细黑"/>
                        <a:cs typeface="Courier New"/>
                      </a:endParaRPr>
                    </a:p>
                    <a:p>
                      <a:pPr algn="just">
                        <a:lnSpc>
                          <a:spcPct val="190000"/>
                        </a:lnSpc>
                        <a:spcAft>
                          <a:spcPts val="0"/>
                        </a:spcAft>
                        <a:tabLst>
                          <a:tab pos="2070735" algn="l"/>
                        </a:tabLst>
                      </a:pPr>
                      <a:endParaRPr lang="en-US" altLang="zh-CN" sz="2800" kern="100" dirty="0" smtClean="0">
                        <a:effectLst/>
                        <a:latin typeface="Times New Roman"/>
                        <a:ea typeface="华文细黑"/>
                        <a:cs typeface="Courier New"/>
                      </a:endParaRPr>
                    </a:p>
                    <a:p>
                      <a:pPr algn="just">
                        <a:lnSpc>
                          <a:spcPct val="190000"/>
                        </a:lnSpc>
                        <a:spcAft>
                          <a:spcPts val="0"/>
                        </a:spcAft>
                        <a:tabLst>
                          <a:tab pos="2070735" algn="l"/>
                        </a:tabLs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3122" name="图片 16" descr="说明: F:\2016赵瑊\同步\数学\创新 人A必修2\word\RJ2-145.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0052" y="3716683"/>
            <a:ext cx="3744416" cy="253094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468047" y="957139"/>
            <a:ext cx="1237084"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直角</a:t>
            </a:r>
            <a:endParaRPr lang="zh-CN" altLang="en-US" dirty="0">
              <a:solidFill>
                <a:srgbClr val="C00000"/>
              </a:solidFill>
            </a:endParaRPr>
          </a:p>
        </p:txBody>
      </p:sp>
      <p:sp>
        <p:nvSpPr>
          <p:cNvPr id="6" name="矩形 5"/>
          <p:cNvSpPr/>
          <p:nvPr/>
        </p:nvSpPr>
        <p:spPr>
          <a:xfrm>
            <a:off x="3315891" y="3338736"/>
            <a:ext cx="2049710" cy="523220"/>
          </a:xfrm>
          <a:prstGeom prst="rect">
            <a:avLst/>
          </a:prstGeom>
        </p:spPr>
        <p:txBody>
          <a:bodyPr wrap="square">
            <a:spAutoFit/>
          </a:bodyPr>
          <a:lstStyle/>
          <a:p>
            <a:pPr lvl="0"/>
            <a:r>
              <a:rPr lang="en-US" altLang="zh-CN" sz="2800" i="1" kern="100" dirty="0" smtClean="0">
                <a:solidFill>
                  <a:srgbClr val="C00000"/>
                </a:solidFill>
                <a:latin typeface="Times New Roman"/>
                <a:ea typeface="华文细黑"/>
                <a:cs typeface="Courier New"/>
              </a:rPr>
              <a:t>P</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l</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Q</a:t>
            </a:r>
            <a:endParaRPr lang="zh-CN" altLang="en-US" dirty="0">
              <a:solidFill>
                <a:srgbClr val="C00000"/>
              </a:solidFill>
            </a:endParaRPr>
          </a:p>
        </p:txBody>
      </p:sp>
      <p:sp>
        <p:nvSpPr>
          <p:cNvPr id="7" name="矩形 6"/>
          <p:cNvSpPr/>
          <p:nvPr/>
        </p:nvSpPr>
        <p:spPr>
          <a:xfrm>
            <a:off x="5769426" y="333336"/>
            <a:ext cx="1261884"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平面角</a:t>
            </a:r>
          </a:p>
        </p:txBody>
      </p:sp>
      <p:sp>
        <p:nvSpPr>
          <p:cNvPr id="10" name="矩形 9"/>
          <p:cNvSpPr/>
          <p:nvPr/>
        </p:nvSpPr>
        <p:spPr>
          <a:xfrm>
            <a:off x="7314009" y="2148508"/>
            <a:ext cx="1370888" cy="523220"/>
          </a:xfrm>
          <a:prstGeom prst="rect">
            <a:avLst/>
          </a:prstGeom>
        </p:spPr>
        <p:txBody>
          <a:bodyPr wrap="none">
            <a:spAutoFit/>
          </a:bodyPr>
          <a:lstStyle/>
          <a:p>
            <a:pPr lvl="0"/>
            <a:r>
              <a:rPr lang="en-US" altLang="zh-CN" sz="2800" i="1" kern="100" dirty="0">
                <a:solidFill>
                  <a:srgbClr val="C00000"/>
                </a:solidFill>
                <a:latin typeface="Times New Roman"/>
                <a:ea typeface="华文细黑"/>
                <a:cs typeface="Courier New"/>
              </a:rPr>
              <a:t>α</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l</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β</a:t>
            </a:r>
          </a:p>
        </p:txBody>
      </p:sp>
    </p:spTree>
    <p:extLst>
      <p:ext uri="{BB962C8B-B14F-4D97-AF65-F5344CB8AC3E}">
        <p14:creationId xmlns:p14="http://schemas.microsoft.com/office/powerpoint/2010/main" val="1825630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p:bldP spid="5" grpId="1"/>
      <p:bldP spid="6" grpId="0"/>
      <p:bldP spid="6" grpId="1"/>
      <p:bldP spid="7" grpId="0"/>
      <p:bldP spid="7"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二面角的平面角的大小，是否与角的顶点在棱上的位置有关？</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80359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无关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如图，根据等角定理可知，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AOB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，即二面角平面角的大小与角的顶点的位置无关，只与二面角的大小有关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6" name="图片 5" descr="F:\2016赵瑊\同步\数学\创新 人A必修2\word\RJ2-146.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73230" y="2321023"/>
            <a:ext cx="4248472" cy="2135933"/>
          </a:xfrm>
          <a:prstGeom prst="rect">
            <a:avLst/>
          </a:prstGeom>
          <a:noFill/>
          <a:ln>
            <a:noFill/>
          </a:ln>
        </p:spPr>
      </p:pic>
    </p:spTree>
    <p:extLst>
      <p:ext uri="{BB962C8B-B14F-4D97-AF65-F5344CB8AC3E}">
        <p14:creationId xmlns:p14="http://schemas.microsoft.com/office/powerpoint/2010/main" val="350600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8">
                                            <p:txEl>
                                              <p:pRg st="0" end="0"/>
                                            </p:txEl>
                                          </p:spTgt>
                                        </p:tgtEl>
                                      </p:cBhvr>
                                    </p:animEffect>
                                    <p:set>
                                      <p:cBhvr>
                                        <p:cTn id="15" dur="1" fill="hold">
                                          <p:stCondLst>
                                            <p:cond delay="499"/>
                                          </p:stCondLst>
                                        </p:cTn>
                                        <p:tgtEl>
                                          <p:spTgt spid="8">
                                            <p:txEl>
                                              <p:pRg st="0" end="0"/>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平面与平面垂直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定义：两个平面相交，如果它们所成的二面角</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就说这两个平面互相垂直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垂直，记</a:t>
            </a:r>
            <a:r>
              <a:rPr lang="zh-CN" altLang="zh-CN" sz="2800" kern="100" dirty="0" smtClean="0">
                <a:latin typeface="Times New Roman"/>
                <a:ea typeface="华文细黑"/>
                <a:cs typeface="Times New Roman"/>
              </a:rPr>
              <a:t>作</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画法：两个互相垂直的平面通常把直立平面的竖边画成与水平平面</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_____</a:t>
            </a:r>
            <a:r>
              <a:rPr lang="zh-CN" altLang="zh-CN" sz="2800" kern="100" dirty="0" smtClean="0">
                <a:latin typeface="Times New Roman"/>
                <a:ea typeface="华文细黑"/>
                <a:cs typeface="Times New Roman"/>
              </a:rPr>
              <a:t>垂直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9" name="图片 8" descr="F:\2016赵瑊\同步\数学\创新 人A必修2\word\RJ2-147.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1824" y="3511326"/>
            <a:ext cx="5871283" cy="2376265"/>
          </a:xfrm>
          <a:prstGeom prst="rect">
            <a:avLst/>
          </a:prstGeom>
          <a:noFill/>
          <a:ln>
            <a:noFill/>
          </a:ln>
        </p:spPr>
      </p:pic>
      <p:sp>
        <p:nvSpPr>
          <p:cNvPr id="2" name="矩形 1"/>
          <p:cNvSpPr/>
          <p:nvPr/>
        </p:nvSpPr>
        <p:spPr>
          <a:xfrm>
            <a:off x="488107" y="2791247"/>
            <a:ext cx="1368152"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横</a:t>
            </a:r>
            <a:r>
              <a:rPr lang="zh-CN" altLang="zh-CN" sz="2800" kern="100" dirty="0">
                <a:solidFill>
                  <a:srgbClr val="C00000"/>
                </a:solidFill>
                <a:latin typeface="Times New Roman"/>
                <a:ea typeface="华文细黑"/>
                <a:cs typeface="Times New Roman"/>
              </a:rPr>
              <a:t>边</a:t>
            </a:r>
            <a:endParaRPr lang="zh-CN" altLang="en-US" dirty="0">
              <a:solidFill>
                <a:srgbClr val="C00000"/>
              </a:solidFill>
            </a:endParaRPr>
          </a:p>
        </p:txBody>
      </p:sp>
      <p:sp>
        <p:nvSpPr>
          <p:cNvPr id="6" name="矩形 5"/>
          <p:cNvSpPr/>
          <p:nvPr/>
        </p:nvSpPr>
        <p:spPr>
          <a:xfrm>
            <a:off x="8281148" y="856556"/>
            <a:ext cx="162095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直二面角</a:t>
            </a:r>
          </a:p>
        </p:txBody>
      </p:sp>
      <p:sp>
        <p:nvSpPr>
          <p:cNvPr id="7" name="矩形 6"/>
          <p:cNvSpPr/>
          <p:nvPr/>
        </p:nvSpPr>
        <p:spPr>
          <a:xfrm>
            <a:off x="6958594" y="1485578"/>
            <a:ext cx="912429" cy="523220"/>
          </a:xfrm>
          <a:prstGeom prst="rect">
            <a:avLst/>
          </a:prstGeom>
        </p:spPr>
        <p:txBody>
          <a:bodyPr wrap="none">
            <a:spAutoFit/>
          </a:bodyPr>
          <a:lstStyle/>
          <a:p>
            <a:pPr lvl="0"/>
            <a:r>
              <a:rPr lang="en-US" altLang="zh-CN" sz="2800" i="1" kern="100" dirty="0">
                <a:solidFill>
                  <a:srgbClr val="C00000"/>
                </a:solidFill>
                <a:latin typeface="Times New Roman"/>
                <a:ea typeface="华文细黑"/>
                <a:cs typeface="Courier New"/>
              </a:rPr>
              <a:t>α</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Courier New"/>
              </a:rPr>
              <a:t>β</a:t>
            </a:r>
          </a:p>
        </p:txBody>
      </p:sp>
    </p:spTree>
    <p:extLst>
      <p:ext uri="{BB962C8B-B14F-4D97-AF65-F5344CB8AC3E}">
        <p14:creationId xmlns:p14="http://schemas.microsoft.com/office/powerpoint/2010/main" val="1066773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6" grpId="0"/>
      <p:bldP spid="6"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平面与平面垂直的判定定理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630287242"/>
              </p:ext>
            </p:extLst>
          </p:nvPr>
        </p:nvGraphicFramePr>
        <p:xfrm>
          <a:off x="541064" y="1053530"/>
          <a:ext cx="10954742" cy="4160810"/>
        </p:xfrm>
        <a:graphic>
          <a:graphicData uri="http://schemas.openxmlformats.org/drawingml/2006/table">
            <a:tbl>
              <a:tblPr/>
              <a:tblGrid>
                <a:gridCol w="1910029"/>
                <a:gridCol w="9044713"/>
              </a:tblGrid>
              <a:tr h="638382">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文字语言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一个平面过另一个平面</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则这两个平面垂直</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65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图形语言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8382">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l</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r>
                        <a:rPr lang="zh-CN" sz="2800" kern="100" dirty="0" smtClean="0">
                          <a:effectLst/>
                          <a:latin typeface="Times New Roman"/>
                          <a:ea typeface="华文细黑"/>
                          <a:cs typeface="Times New Roman"/>
                        </a:rPr>
                        <a:t>，</a:t>
                      </a:r>
                      <a:r>
                        <a:rPr lang="en-US" sz="2800" i="1" u="sng" kern="100" dirty="0" smtClean="0">
                          <a:effectLst/>
                          <a:latin typeface="Times New Roman"/>
                          <a:ea typeface="华文细黑"/>
                          <a:cs typeface="Courier New"/>
                        </a:rPr>
                        <a:t>        </a:t>
                      </a:r>
                      <a:r>
                        <a:rPr lang="en-US" sz="2800" kern="100" dirty="0" smtClean="0">
                          <a:effectLst/>
                          <a:latin typeface="Cambria Math"/>
                          <a:ea typeface="华文细黑"/>
                          <a:cs typeface="Cambria Math"/>
                        </a:rPr>
                        <a:t>⇒</a:t>
                      </a: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4146" name="图片 13" descr="说明: F:\2016赵瑊\同步\数学\创新 人A必修2\word\RJ2-14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0635" y="1832255"/>
            <a:ext cx="3240360" cy="260565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867629" y="1087324"/>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垂线</a:t>
            </a:r>
            <a:endParaRPr lang="zh-CN" altLang="en-US" dirty="0">
              <a:solidFill>
                <a:srgbClr val="C00000"/>
              </a:solidFill>
            </a:endParaRPr>
          </a:p>
        </p:txBody>
      </p:sp>
      <p:sp>
        <p:nvSpPr>
          <p:cNvPr id="5" name="矩形 4"/>
          <p:cNvSpPr/>
          <p:nvPr/>
        </p:nvSpPr>
        <p:spPr>
          <a:xfrm>
            <a:off x="6559477" y="4610497"/>
            <a:ext cx="731290"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l</a:t>
            </a:r>
            <a:r>
              <a:rPr lang="en-US" altLang="zh-CN" sz="2800" kern="100" dirty="0">
                <a:solidFill>
                  <a:srgbClr val="C00000"/>
                </a:solidFill>
                <a:latin typeface="Cambria Math"/>
                <a:ea typeface="华文细黑"/>
                <a:cs typeface="Cambria Math"/>
              </a:rPr>
              <a:t>⊂</a:t>
            </a:r>
            <a:r>
              <a:rPr lang="en-US" altLang="zh-CN" sz="2800" i="1" kern="100" dirty="0">
                <a:solidFill>
                  <a:srgbClr val="C00000"/>
                </a:solidFill>
                <a:latin typeface="Times New Roman"/>
                <a:ea typeface="华文细黑"/>
                <a:cs typeface="Courier New"/>
              </a:rPr>
              <a:t>β</a:t>
            </a:r>
            <a:endParaRPr lang="zh-CN" altLang="en-US" dirty="0">
              <a:solidFill>
                <a:srgbClr val="C00000"/>
              </a:solidFill>
            </a:endParaRPr>
          </a:p>
        </p:txBody>
      </p:sp>
    </p:spTree>
    <p:extLst>
      <p:ext uri="{BB962C8B-B14F-4D97-AF65-F5344CB8AC3E}">
        <p14:creationId xmlns:p14="http://schemas.microsoft.com/office/powerpoint/2010/main" val="2649378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P spid="5" grpId="0"/>
      <p:bldP spid="5"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3451</TotalTime>
  <Words>1454</Words>
  <Application>Microsoft Office PowerPoint</Application>
  <PresentationFormat>自定义</PresentationFormat>
  <Paragraphs>292</Paragraphs>
  <Slides>43</Slides>
  <Notes>0</Notes>
  <HiddenSlides>16</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2460</cp:revision>
  <dcterms:created xsi:type="dcterms:W3CDTF">2014-10-15T07:25:01Z</dcterms:created>
  <dcterms:modified xsi:type="dcterms:W3CDTF">2016-07-21T06:58:05Z</dcterms:modified>
</cp:coreProperties>
</file>