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2" r:id="rId6"/>
    <p:sldId id="532" r:id="rId7"/>
    <p:sldId id="514" r:id="rId8"/>
    <p:sldId id="278" r:id="rId9"/>
    <p:sldId id="503" r:id="rId10"/>
    <p:sldId id="309" r:id="rId11"/>
    <p:sldId id="457" r:id="rId12"/>
    <p:sldId id="459" r:id="rId13"/>
    <p:sldId id="541" r:id="rId14"/>
    <p:sldId id="534" r:id="rId15"/>
    <p:sldId id="461" r:id="rId16"/>
    <p:sldId id="462" r:id="rId17"/>
    <p:sldId id="523" r:id="rId18"/>
    <p:sldId id="504" r:id="rId19"/>
    <p:sldId id="536" r:id="rId20"/>
    <p:sldId id="542" r:id="rId21"/>
    <p:sldId id="543" r:id="rId22"/>
    <p:sldId id="466" r:id="rId23"/>
    <p:sldId id="468" r:id="rId24"/>
    <p:sldId id="538" r:id="rId25"/>
    <p:sldId id="544" r:id="rId26"/>
    <p:sldId id="539" r:id="rId27"/>
    <p:sldId id="537" r:id="rId28"/>
    <p:sldId id="545" r:id="rId29"/>
    <p:sldId id="546" r:id="rId30"/>
    <p:sldId id="482" r:id="rId31"/>
    <p:sldId id="361" r:id="rId32"/>
    <p:sldId id="424" r:id="rId33"/>
    <p:sldId id="447" r:id="rId34"/>
    <p:sldId id="448" r:id="rId35"/>
    <p:sldId id="423" r:id="rId36"/>
    <p:sldId id="475" r:id="rId37"/>
    <p:sldId id="451" r:id="rId3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4"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4"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4"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96.TIF"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97.TIF" TargetMode="Externa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1-5.TIF"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package" Target="../embeddings/Microsoft_Word___6.docx"/><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oleObject" Target="../embeddings/oleObject6.bin"/><Relationship Id="rId2" Type="http://schemas.openxmlformats.org/officeDocument/2006/relationships/slideLayout" Target="../slideLayouts/slideLayout1.xml"/><Relationship Id="rId16" Type="http://schemas.openxmlformats.org/officeDocument/2006/relationships/image" Target="file:///F:\2016&#36213;&#29770;\&#21516;&#27493;\&#25968;&#23398;\&#21019;&#26032;%20&#20154;A&#24517;&#20462;2\word\RJ2-98.TIF" TargetMode="Externa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4.emf"/><Relationship Id="rId5" Type="http://schemas.openxmlformats.org/officeDocument/2006/relationships/image" Target="../media/image12.emf"/><Relationship Id="rId15" Type="http://schemas.openxmlformats.org/officeDocument/2006/relationships/image" Target="../media/image16.png"/><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 Id="rId1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9.xml"/><Relationship Id="rId1" Type="http://schemas.openxmlformats.org/officeDocument/2006/relationships/slideLayout" Target="../slideLayouts/slideLayout1.xml"/><Relationship Id="rId5" Type="http://schemas.openxmlformats.org/officeDocument/2006/relationships/slide" Target="slide21.xml"/><Relationship Id="rId4" Type="http://schemas.openxmlformats.org/officeDocument/2006/relationships/image" Target="file:///F:\2016&#36213;&#29770;\&#21516;&#27493;\&#25968;&#23398;\&#21019;&#26032;%20&#20154;A&#24517;&#20462;2\word\RJ2-99A.TIF" TargetMode="Externa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slide" Target="slide21.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image" Target="../media/image18.emf"/><Relationship Id="rId4" Type="http://schemas.openxmlformats.org/officeDocument/2006/relationships/package" Target="../embeddings/Microsoft_Word___7.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image" Target="../media/image22.wmf"/><Relationship Id="rId3" Type="http://schemas.openxmlformats.org/officeDocument/2006/relationships/oleObject" Target="../embeddings/oleObject8.bin"/><Relationship Id="rId7" Type="http://schemas.openxmlformats.org/officeDocument/2006/relationships/package" Target="../embeddings/Microsoft_Word___9.docx"/><Relationship Id="rId12"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9.bin"/><Relationship Id="rId11" Type="http://schemas.openxmlformats.org/officeDocument/2006/relationships/image" Target="../media/image21.emf"/><Relationship Id="rId5" Type="http://schemas.openxmlformats.org/officeDocument/2006/relationships/image" Target="../media/image19.emf"/><Relationship Id="rId10" Type="http://schemas.openxmlformats.org/officeDocument/2006/relationships/package" Target="../embeddings/Microsoft_Word___10.docx"/><Relationship Id="rId4" Type="http://schemas.openxmlformats.org/officeDocument/2006/relationships/package" Target="../embeddings/Microsoft_Word___8.docx"/><Relationship Id="rId9" Type="http://schemas.openxmlformats.org/officeDocument/2006/relationships/oleObject" Target="../embeddings/oleObject10.bin"/><Relationship Id="rId14" Type="http://schemas.openxmlformats.org/officeDocument/2006/relationships/slide" Target="slide21.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100.TIF" TargetMode="External"/><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101.TIF" TargetMode="Externa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104.TIF" TargetMode="Externa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package" Target="../embeddings/Microsoft_Word___14.docx"/><Relationship Id="rId18" Type="http://schemas.openxmlformats.org/officeDocument/2006/relationships/slide" Target="slide34.xml"/><Relationship Id="rId3" Type="http://schemas.openxmlformats.org/officeDocument/2006/relationships/oleObject" Target="../embeddings/oleObject12.bin"/><Relationship Id="rId7" Type="http://schemas.openxmlformats.org/officeDocument/2006/relationships/package" Target="../embeddings/Microsoft_Word___12.docx"/><Relationship Id="rId12" Type="http://schemas.openxmlformats.org/officeDocument/2006/relationships/oleObject" Target="../embeddings/oleObject15.bin"/><Relationship Id="rId17" Type="http://schemas.openxmlformats.org/officeDocument/2006/relationships/slide" Target="slide33.xml"/><Relationship Id="rId2" Type="http://schemas.openxmlformats.org/officeDocument/2006/relationships/slideLayout" Target="../slideLayouts/slideLayout1.xml"/><Relationship Id="rId16" Type="http://schemas.openxmlformats.org/officeDocument/2006/relationships/slide" Target="slide32.xml"/><Relationship Id="rId1" Type="http://schemas.openxmlformats.org/officeDocument/2006/relationships/vmlDrawing" Target="../drawings/vmlDrawing6.vml"/><Relationship Id="rId6" Type="http://schemas.openxmlformats.org/officeDocument/2006/relationships/oleObject" Target="../embeddings/oleObject13.bin"/><Relationship Id="rId11" Type="http://schemas.openxmlformats.org/officeDocument/2006/relationships/image" Target="../media/image30.emf"/><Relationship Id="rId5" Type="http://schemas.openxmlformats.org/officeDocument/2006/relationships/image" Target="../media/image28.emf"/><Relationship Id="rId15" Type="http://schemas.openxmlformats.org/officeDocument/2006/relationships/slide" Target="slide31.xml"/><Relationship Id="rId10" Type="http://schemas.openxmlformats.org/officeDocument/2006/relationships/package" Target="../embeddings/Microsoft_Word___13.docx"/><Relationship Id="rId19" Type="http://schemas.openxmlformats.org/officeDocument/2006/relationships/slide" Target="slide35.xml"/><Relationship Id="rId4" Type="http://schemas.openxmlformats.org/officeDocument/2006/relationships/package" Target="../embeddings/Microsoft_Word___11.docx"/><Relationship Id="rId9" Type="http://schemas.openxmlformats.org/officeDocument/2006/relationships/oleObject" Target="../embeddings/oleObject14.bin"/><Relationship Id="rId14" Type="http://schemas.openxmlformats.org/officeDocument/2006/relationships/image" Target="../media/image31.emf"/></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33.emf"/><Relationship Id="rId3" Type="http://schemas.openxmlformats.org/officeDocument/2006/relationships/slide" Target="slide31.xml"/><Relationship Id="rId7" Type="http://schemas.openxmlformats.org/officeDocument/2006/relationships/slide" Target="slide35.xml"/><Relationship Id="rId12" Type="http://schemas.openxmlformats.org/officeDocument/2006/relationships/package" Target="../embeddings/Microsoft_Word___16.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34.xml"/><Relationship Id="rId11" Type="http://schemas.openxmlformats.org/officeDocument/2006/relationships/oleObject" Target="../embeddings/oleObject17.bin"/><Relationship Id="rId5" Type="http://schemas.openxmlformats.org/officeDocument/2006/relationships/slide" Target="slide33.xml"/><Relationship Id="rId10" Type="http://schemas.openxmlformats.org/officeDocument/2006/relationships/image" Target="../media/image32.emf"/><Relationship Id="rId4" Type="http://schemas.openxmlformats.org/officeDocument/2006/relationships/slide" Target="slide32.xml"/><Relationship Id="rId9" Type="http://schemas.openxmlformats.org/officeDocument/2006/relationships/package" Target="../embeddings/Microsoft_Word___15.docx"/><Relationship Id="rId1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1-4.TIF" TargetMode="Externa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0.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95.TI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Administrator\Desktop\创新图片\数学创新 2-1\9109795_7.jpg"/>
          <p:cNvPicPr>
            <a:picLocks noChangeAspect="1" noChangeArrowheads="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r="4620" b="6784"/>
          <a:stretch/>
        </p:blipFill>
        <p:spPr bwMode="auto">
          <a:xfrm>
            <a:off x="9839622" y="4151888"/>
            <a:ext cx="2350791" cy="27077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a:spLocks noChangeArrowheads="1"/>
          </p:cNvSpPr>
          <p:nvPr/>
        </p:nvSpPr>
        <p:spPr bwMode="auto">
          <a:xfrm>
            <a:off x="1046336" y="1773610"/>
            <a:ext cx="5596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第二章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2.2</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直线</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平面平行的判定及其性质</a:t>
            </a:r>
            <a:endParaRPr lang="zh-CN" altLang="en-US" sz="1600" i="1" dirty="0">
              <a:solidFill>
                <a:srgbClr val="F79646">
                  <a:lumMod val="75000"/>
                </a:srgbClr>
              </a:solidFill>
              <a:latin typeface="Times New Roman" pitchFamily="18" charset="0"/>
              <a:ea typeface="微软雅黑" pitchFamily="34" charset="-122"/>
              <a:cs typeface="Times New Roman" pitchFamily="18" charset="0"/>
            </a:endParaRPr>
          </a:p>
        </p:txBody>
      </p:sp>
      <p:sp>
        <p:nvSpPr>
          <p:cNvPr id="7" name="TextBox 6"/>
          <p:cNvSpPr txBox="1"/>
          <p:nvPr/>
        </p:nvSpPr>
        <p:spPr>
          <a:xfrm>
            <a:off x="1045121" y="2178775"/>
            <a:ext cx="10892258" cy="2488566"/>
          </a:xfrm>
          <a:prstGeom prst="rect">
            <a:avLst/>
          </a:prstGeom>
          <a:noFill/>
        </p:spPr>
        <p:txBody>
          <a:bodyPr wrap="square" rtlCol="0">
            <a:spAutoFit/>
          </a:bodyPr>
          <a:lstStyle/>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2.2.3</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直线与平面平行的性质</a:t>
            </a:r>
          </a:p>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2.2.4</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平面与平面平行的性质</a:t>
            </a: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927151"/>
            <a:ext cx="12190413" cy="262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graphicFrame>
        <p:nvGraphicFramePr>
          <p:cNvPr id="2" name="对象 1"/>
          <p:cNvGraphicFramePr>
            <a:graphicFrameLocks noChangeAspect="1"/>
          </p:cNvGraphicFramePr>
          <p:nvPr>
            <p:extLst>
              <p:ext uri="{D42A27DB-BD31-4B8C-83A1-F6EECF244321}">
                <p14:modId xmlns:p14="http://schemas.microsoft.com/office/powerpoint/2010/main" val="1878160686"/>
              </p:ext>
            </p:extLst>
          </p:nvPr>
        </p:nvGraphicFramePr>
        <p:xfrm>
          <a:off x="552450" y="2362200"/>
          <a:ext cx="11125200" cy="1943100"/>
        </p:xfrm>
        <a:graphic>
          <a:graphicData uri="http://schemas.openxmlformats.org/presentationml/2006/ole">
            <mc:AlternateContent xmlns:mc="http://schemas.openxmlformats.org/markup-compatibility/2006">
              <mc:Choice xmlns:v="urn:schemas-microsoft-com:vml" Requires="v">
                <p:oleObj spid="_x0000_s109741" name="文档" r:id="rId5" imgW="11129772" imgH="1942842" progId="Word.Document.12">
                  <p:embed/>
                </p:oleObj>
              </mc:Choice>
              <mc:Fallback>
                <p:oleObj name="文档" r:id="rId5" imgW="11129772" imgH="1942842" progId="Word.Document.12">
                  <p:embed/>
                  <p:pic>
                    <p:nvPicPr>
                      <p:cNvPr id="0" name=""/>
                      <p:cNvPicPr/>
                      <p:nvPr/>
                    </p:nvPicPr>
                    <p:blipFill>
                      <a:blip r:embed="rId6"/>
                      <a:stretch>
                        <a:fillRect/>
                      </a:stretch>
                    </p:blipFill>
                    <p:spPr>
                      <a:xfrm>
                        <a:off x="552450" y="2362200"/>
                        <a:ext cx="11125200" cy="1943100"/>
                      </a:xfrm>
                      <a:prstGeom prst="rect">
                        <a:avLst/>
                      </a:prstGeom>
                    </p:spPr>
                  </p:pic>
                </p:oleObj>
              </mc:Fallback>
            </mc:AlternateContent>
          </a:graphicData>
        </a:graphic>
      </p:graphicFrame>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7308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如图，在正方体</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A</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C</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中，</a:t>
            </a:r>
            <a:r>
              <a:rPr lang="en-US" altLang="zh-CN" sz="2800" i="1" kern="100" spc="-100" dirty="0">
                <a:latin typeface="Times New Roman"/>
                <a:ea typeface="华文细黑"/>
                <a:cs typeface="Courier New"/>
              </a:rPr>
              <a:t>E</a:t>
            </a:r>
            <a:r>
              <a:rPr lang="zh-CN" altLang="zh-CN" sz="2800" kern="100" spc="-100" dirty="0">
                <a:latin typeface="Times New Roman"/>
                <a:ea typeface="华文细黑"/>
                <a:cs typeface="Times New Roman"/>
              </a:rPr>
              <a:t>是</a:t>
            </a:r>
            <a:r>
              <a:rPr lang="en-US" altLang="zh-CN" sz="2800" i="1" kern="100" spc="-100" dirty="0" err="1">
                <a:latin typeface="Times New Roman"/>
                <a:ea typeface="华文细黑"/>
                <a:cs typeface="Courier New"/>
              </a:rPr>
              <a:t>BB</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上不同于</a:t>
            </a:r>
            <a:r>
              <a:rPr lang="en-US" altLang="zh-CN" sz="2800" i="1" kern="100" spc="-100" dirty="0">
                <a:latin typeface="Times New Roman"/>
                <a:ea typeface="华文细黑"/>
                <a:cs typeface="Courier New"/>
              </a:rPr>
              <a:t>B</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的任一点，</a:t>
            </a:r>
            <a:r>
              <a:rPr lang="en-US" altLang="zh-CN" sz="2800" i="1" kern="100" spc="-100" dirty="0" err="1">
                <a:latin typeface="Times New Roman"/>
                <a:ea typeface="华文细黑"/>
                <a:cs typeface="Courier New"/>
              </a:rPr>
              <a:t>AB</a:t>
            </a:r>
            <a:r>
              <a:rPr lang="en-US" altLang="zh-CN" sz="2800" kern="100" spc="-100" baseline="-25000" dirty="0" err="1">
                <a:latin typeface="Times New Roman"/>
                <a:ea typeface="华文细黑"/>
                <a:cs typeface="Courier New"/>
              </a:rPr>
              <a:t>1</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A</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E</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F</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C</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C</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E</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G</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求证：</a:t>
            </a:r>
            <a:r>
              <a:rPr lang="en-US" altLang="zh-CN" sz="2800" i="1" kern="100" spc="-100" dirty="0" err="1">
                <a:latin typeface="Times New Roman"/>
                <a:ea typeface="华文细黑"/>
                <a:cs typeface="Courier New"/>
              </a:rPr>
              <a:t>AC</a:t>
            </a:r>
            <a:r>
              <a:rPr lang="en-US" altLang="zh-CN" sz="2800" kern="100" spc="-100" dirty="0" err="1">
                <a:latin typeface="宋体"/>
                <a:ea typeface="华文细黑"/>
                <a:cs typeface="Times New Roman"/>
              </a:rPr>
              <a:t>∥</a:t>
            </a:r>
            <a:r>
              <a:rPr lang="en-US" altLang="zh-CN" sz="2800" i="1" kern="100" dirty="0" err="1">
                <a:latin typeface="Times New Roman"/>
                <a:ea typeface="华文细黑"/>
                <a:cs typeface="Courier New"/>
              </a:rPr>
              <a:t>FG</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77999" y="2205658"/>
            <a:ext cx="7308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EC</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FG</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FG</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1" name="图片 10" descr="F:\2016赵瑊\同步\数学\创新 人A必修2\word\RJ2-96.TIF"/>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641"/>
          <a:stretch/>
        </p:blipFill>
        <p:spPr bwMode="auto">
          <a:xfrm>
            <a:off x="7753349" y="333450"/>
            <a:ext cx="4036649" cy="4125818"/>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0" end="0"/>
                                            </p:txEl>
                                          </p:spTgt>
                                        </p:tgtEl>
                                      </p:cBhvr>
                                    </p:animEffect>
                                    <p:set>
                                      <p:cBhvr>
                                        <p:cTn id="27" dur="1" fill="hold">
                                          <p:stCondLst>
                                            <p:cond delay="499"/>
                                          </p:stCondLst>
                                        </p:cTn>
                                        <p:tgtEl>
                                          <p:spTgt spid="7">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1" end="1"/>
                                            </p:txEl>
                                          </p:spTgt>
                                        </p:tgtEl>
                                      </p:cBhvr>
                                    </p:animEffect>
                                    <p:set>
                                      <p:cBhvr>
                                        <p:cTn id="30" dur="1" fill="hold">
                                          <p:stCondLst>
                                            <p:cond delay="499"/>
                                          </p:stCondLst>
                                        </p:cTn>
                                        <p:tgtEl>
                                          <p:spTgt spid="7">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2" end="2"/>
                                            </p:txEl>
                                          </p:spTgt>
                                        </p:tgtEl>
                                      </p:cBhvr>
                                    </p:animEffect>
                                    <p:set>
                                      <p:cBhvr>
                                        <p:cTn id="33" dur="1" fill="hold">
                                          <p:stCondLst>
                                            <p:cond delay="499"/>
                                          </p:stCondLst>
                                        </p:cTn>
                                        <p:tgtEl>
                                          <p:spTgt spid="7">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3" end="3"/>
                                            </p:txEl>
                                          </p:spTgt>
                                        </p:tgtEl>
                                      </p:cBhvr>
                                    </p:animEffect>
                                    <p:set>
                                      <p:cBhvr>
                                        <p:cTn id="36"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面面平行性质定理的应用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是夹在两个平行平面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之间的线段，</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的中点，求证：</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①</a:t>
            </a:r>
            <a:r>
              <a:rPr lang="zh-CN" altLang="zh-CN" sz="2800" kern="100" spc="-100" dirty="0">
                <a:latin typeface="Times New Roman"/>
                <a:ea typeface="华文细黑"/>
                <a:cs typeface="Times New Roman"/>
              </a:rPr>
              <a:t>若</a:t>
            </a:r>
            <a:r>
              <a:rPr lang="en-US" altLang="zh-CN" sz="2800" i="1" kern="100" spc="-100" dirty="0">
                <a:latin typeface="Times New Roman"/>
                <a:ea typeface="华文细黑"/>
                <a:cs typeface="Courier New"/>
              </a:rPr>
              <a:t>AB</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CD</a:t>
            </a:r>
            <a:r>
              <a:rPr lang="zh-CN" altLang="zh-CN" sz="2800" kern="100" spc="-100" dirty="0">
                <a:latin typeface="Times New Roman"/>
                <a:ea typeface="华文细黑"/>
                <a:cs typeface="Times New Roman"/>
              </a:rPr>
              <a:t>在同一平面内</a:t>
            </a:r>
            <a:r>
              <a:rPr lang="zh-CN" altLang="zh-CN" sz="2800" kern="100" spc="-370" dirty="0">
                <a:latin typeface="Times New Roman"/>
                <a:ea typeface="华文细黑"/>
                <a:cs typeface="Times New Roman"/>
              </a:rPr>
              <a:t>，</a:t>
            </a:r>
            <a:r>
              <a:rPr lang="zh-CN" altLang="zh-CN" sz="2800" kern="100" spc="-100" dirty="0">
                <a:latin typeface="Times New Roman"/>
                <a:ea typeface="华文细黑"/>
                <a:cs typeface="Times New Roman"/>
              </a:rPr>
              <a:t>则平面</a:t>
            </a:r>
            <a:r>
              <a:rPr lang="en-US" altLang="zh-CN" sz="2800" i="1" kern="100" spc="-100" dirty="0" err="1">
                <a:latin typeface="Times New Roman"/>
                <a:ea typeface="华文细黑"/>
                <a:cs typeface="Courier New"/>
              </a:rPr>
              <a:t>ABDC</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α</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β</a:t>
            </a:r>
            <a:r>
              <a:rPr lang="zh-CN" altLang="zh-CN" sz="2800" kern="100" spc="-100" dirty="0">
                <a:latin typeface="Times New Roman"/>
                <a:ea typeface="华文细黑"/>
                <a:cs typeface="Times New Roman"/>
              </a:rPr>
              <a:t>的交线为</a:t>
            </a:r>
            <a:r>
              <a:rPr lang="en-US" altLang="zh-CN" sz="2800" i="1" kern="100" spc="-100" dirty="0">
                <a:latin typeface="Times New Roman"/>
                <a:ea typeface="华文细黑"/>
                <a:cs typeface="Courier New"/>
              </a:rPr>
              <a:t>BD</a:t>
            </a:r>
            <a:r>
              <a:rPr lang="zh-CN" altLang="zh-CN" sz="2800" kern="100" spc="-370" dirty="0">
                <a:latin typeface="Times New Roman"/>
                <a:ea typeface="华文细黑"/>
                <a:cs typeface="Times New Roman"/>
              </a:rPr>
              <a:t>、</a:t>
            </a:r>
            <a:r>
              <a:rPr lang="en-US" altLang="zh-CN" sz="2800" i="1" kern="100" spc="-100" dirty="0">
                <a:latin typeface="Times New Roman"/>
                <a:ea typeface="华文细黑"/>
                <a:cs typeface="Courier New"/>
              </a:rPr>
              <a:t>AC</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BD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异面，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如图，过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AE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交</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于</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P</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连接</a:t>
            </a:r>
            <a:r>
              <a:rPr lang="en-US" altLang="zh-CN" sz="2800" i="1" kern="100" dirty="0">
                <a:latin typeface="Times New Roman"/>
                <a:ea typeface="华文细黑"/>
                <a:cs typeface="Courier New"/>
              </a:rPr>
              <a:t>MP</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确定平面</a:t>
            </a:r>
            <a:r>
              <a:rPr lang="en-US" altLang="zh-CN" sz="2800" i="1" kern="100" dirty="0" err="1">
                <a:latin typeface="Times New Roman"/>
                <a:ea typeface="华文细黑"/>
                <a:cs typeface="Courier New"/>
              </a:rPr>
              <a:t>AEDC</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2-97.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7967414" y="1125536"/>
            <a:ext cx="3826777" cy="4795865"/>
          </a:xfrm>
          <a:prstGeom prst="rect">
            <a:avLst/>
          </a:prstGeom>
          <a:noFill/>
          <a:ln>
            <a:noFill/>
          </a:ln>
        </p:spPr>
      </p:pic>
    </p:spTree>
    <p:extLst>
      <p:ext uri="{BB962C8B-B14F-4D97-AF65-F5344CB8AC3E}">
        <p14:creationId xmlns:p14="http://schemas.microsoft.com/office/powerpoint/2010/main" val="1592255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blinds(horizontal)">
                                      <p:cBhvr>
                                        <p:cTn id="30" dur="750"/>
                                        <p:tgtEl>
                                          <p:spTgt spid="6">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750"/>
                                        <p:tgtEl>
                                          <p:spTgt spid="7"/>
                                        </p:tgtEl>
                                      </p:cBhvr>
                                    </p:animEffect>
                                  </p:childTnLst>
                                </p:cTn>
                              </p:par>
                            </p:childTnLst>
                          </p:cTn>
                        </p:par>
                        <p:par>
                          <p:cTn id="34" fill="hold">
                            <p:stCondLst>
                              <p:cond delay="4500"/>
                            </p:stCondLst>
                            <p:childTnLst>
                              <p:par>
                                <p:cTn id="35" presetID="3" presetClass="entr" presetSubtype="10" fill="hold" nodeType="after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blinds(horizontal)">
                                      <p:cBhvr>
                                        <p:cTn id="37" dur="750"/>
                                        <p:tgtEl>
                                          <p:spTgt spid="6">
                                            <p:txEl>
                                              <p:pRg st="7" end="7"/>
                                            </p:txEl>
                                          </p:spTgt>
                                        </p:tgtEl>
                                      </p:cBhvr>
                                    </p:animEffect>
                                  </p:childTnLst>
                                </p:cTn>
                              </p:par>
                            </p:childTnLst>
                          </p:cTn>
                        </p:par>
                        <p:par>
                          <p:cTn id="38" fill="hold">
                            <p:stCondLst>
                              <p:cond delay="5250"/>
                            </p:stCondLst>
                            <p:childTnLst>
                              <p:par>
                                <p:cTn id="39" presetID="3" presetClass="entr" presetSubtype="10" fill="hold" nodeType="afterEffect">
                                  <p:stCondLst>
                                    <p:cond delay="0"/>
                                  </p:stCondLst>
                                  <p:childTnLst>
                                    <p:set>
                                      <p:cBhvr>
                                        <p:cTn id="40" dur="1" fill="hold">
                                          <p:stCondLst>
                                            <p:cond delay="0"/>
                                          </p:stCondLst>
                                        </p:cTn>
                                        <p:tgtEl>
                                          <p:spTgt spid="6">
                                            <p:txEl>
                                              <p:pRg st="8" end="8"/>
                                            </p:txEl>
                                          </p:spTgt>
                                        </p:tgtEl>
                                        <p:attrNameLst>
                                          <p:attrName>style.visibility</p:attrName>
                                        </p:attrNameLst>
                                      </p:cBhvr>
                                      <p:to>
                                        <p:strVal val="visible"/>
                                      </p:to>
                                    </p:set>
                                    <p:animEffect transition="in" filter="blinds(horizontal)">
                                      <p:cBhvr>
                                        <p:cTn id="41" dur="75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82191" y="122040"/>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则平面</a:t>
            </a:r>
            <a:r>
              <a:rPr lang="en-US" altLang="zh-CN" sz="2800" i="1" kern="100" dirty="0" err="1">
                <a:latin typeface="Times New Roman"/>
                <a:ea typeface="华文细黑"/>
                <a:cs typeface="Courier New"/>
              </a:rPr>
              <a:t>AEDC</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的交线分别为</a:t>
            </a:r>
            <a:r>
              <a:rPr lang="en-US" altLang="zh-CN" sz="2800" i="1" kern="100" dirty="0">
                <a:latin typeface="Times New Roman"/>
                <a:ea typeface="华文细黑"/>
                <a:cs typeface="Courier New"/>
              </a:rPr>
              <a:t>ED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ED</a:t>
            </a: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ED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PN</a:t>
            </a:r>
            <a:r>
              <a:rPr lang="en-US" altLang="zh-CN" sz="2800" kern="100" dirty="0">
                <a:latin typeface="Cambria Math"/>
                <a:ea typeface="华文细黑"/>
                <a:cs typeface="MS Gothic"/>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同理可证</a:t>
            </a:r>
            <a:r>
              <a:rPr lang="en-US" altLang="zh-CN" sz="2800" i="1" kern="100" dirty="0" err="1">
                <a:latin typeface="Times New Roman"/>
                <a:ea typeface="华文细黑"/>
                <a:cs typeface="Courier New"/>
              </a:rPr>
              <a:t>MP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MP</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异面，</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NP</a:t>
            </a:r>
            <a:r>
              <a:rPr lang="zh-CN" altLang="zh-CN" sz="2800" kern="100" dirty="0">
                <a:latin typeface="Times New Roman"/>
                <a:ea typeface="华文细黑"/>
                <a:cs typeface="Times New Roman"/>
              </a:rPr>
              <a:t>相交</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MPN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MN</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MPN</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blinds(horizontal)">
                                      <p:cBhvr>
                                        <p:cTn id="11" dur="750"/>
                                        <p:tgtEl>
                                          <p:spTgt spid="1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blinds(horizontal)">
                                      <p:cBhvr>
                                        <p:cTn id="15" dur="750"/>
                                        <p:tgtEl>
                                          <p:spTgt spid="1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animEffect transition="in" filter="blinds(horizontal)">
                                      <p:cBhvr>
                                        <p:cTn id="19" dur="750"/>
                                        <p:tgtEl>
                                          <p:spTgt spid="1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blinds(horizontal)">
                                      <p:cBhvr>
                                        <p:cTn id="23" dur="750"/>
                                        <p:tgtEl>
                                          <p:spTgt spid="13">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animEffect transition="in" filter="blinds(horizontal)">
                                      <p:cBhvr>
                                        <p:cTn id="27" dur="750"/>
                                        <p:tgtEl>
                                          <p:spTgt spid="13">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animEffect transition="in" filter="blinds(horizontal)">
                                      <p:cBhvr>
                                        <p:cTn id="31" dur="750"/>
                                        <p:tgtEl>
                                          <p:spTgt spid="13">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animEffect transition="in" filter="blinds(horizontal)">
                                      <p:cBhvr>
                                        <p:cTn id="35" dur="750"/>
                                        <p:tgtEl>
                                          <p:spTgt spid="13">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animEffect transition="in" filter="blinds(horizontal)">
                                      <p:cBhvr>
                                        <p:cTn id="39" dur="75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13570"/>
            <a:ext cx="12190413" cy="392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639909"/>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利用面面平行的性质定理证明线线平行的关键是把要证明的直线看作是平面的交线，往往需要有三个平面，即有两平面平行，再构造第三个面与两平行平面都相交</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面面平行</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线线平行，体现了转化思想与判定定理的交替使用，可实现线线、线面及面面平行的相互转化</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如图，平面</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，两条直线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分别与平面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相交于点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和点</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 cm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DE</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 cm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的长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1-5.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4297266" y="2268141"/>
            <a:ext cx="3600400" cy="3649947"/>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45418"/>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如图，连接</a:t>
            </a:r>
            <a:r>
              <a:rPr lang="en-US" altLang="zh-CN" sz="2800" i="1" kern="100" dirty="0">
                <a:latin typeface="Times New Roman"/>
                <a:ea typeface="华文细黑"/>
                <a:cs typeface="Courier New"/>
              </a:rPr>
              <a:t>AF</a:t>
            </a:r>
            <a:r>
              <a:rPr lang="zh-CN" altLang="zh-CN" sz="2800" kern="100" dirty="0">
                <a:latin typeface="Times New Roman"/>
                <a:ea typeface="华文细黑"/>
                <a:cs typeface="Times New Roman"/>
              </a:rPr>
              <a:t>，交</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BG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因为平面</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BG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56445696"/>
              </p:ext>
            </p:extLst>
          </p:nvPr>
        </p:nvGraphicFramePr>
        <p:xfrm>
          <a:off x="495300" y="2795017"/>
          <a:ext cx="11125200" cy="885825"/>
        </p:xfrm>
        <a:graphic>
          <a:graphicData uri="http://schemas.openxmlformats.org/presentationml/2006/ole">
            <mc:AlternateContent xmlns:mc="http://schemas.openxmlformats.org/markup-compatibility/2006">
              <mc:Choice xmlns:v="urn:schemas-microsoft-com:vml" Requires="v">
                <p:oleObj spid="_x0000_s111093" name="文档" r:id="rId4" imgW="11129772" imgH="885400" progId="Word.Document.12">
                  <p:embed/>
                </p:oleObj>
              </mc:Choice>
              <mc:Fallback>
                <p:oleObj name="文档" r:id="rId4" imgW="11129772" imgH="885400" progId="Word.Document.12">
                  <p:embed/>
                  <p:pic>
                    <p:nvPicPr>
                      <p:cNvPr id="0" name="对象 1"/>
                      <p:cNvPicPr>
                        <a:picLocks noChangeAspect="1" noChangeArrowheads="1"/>
                      </p:cNvPicPr>
                      <p:nvPr/>
                    </p:nvPicPr>
                    <p:blipFill>
                      <a:blip r:embed="rId5"/>
                      <a:srcRect/>
                      <a:stretch>
                        <a:fillRect/>
                      </a:stretch>
                    </p:blipFill>
                    <p:spPr bwMode="auto">
                      <a:xfrm>
                        <a:off x="495300" y="2795017"/>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64136938"/>
              </p:ext>
            </p:extLst>
          </p:nvPr>
        </p:nvGraphicFramePr>
        <p:xfrm>
          <a:off x="495300" y="3755926"/>
          <a:ext cx="11125200" cy="914400"/>
        </p:xfrm>
        <a:graphic>
          <a:graphicData uri="http://schemas.openxmlformats.org/presentationml/2006/ole">
            <mc:AlternateContent xmlns:mc="http://schemas.openxmlformats.org/markup-compatibility/2006">
              <mc:Choice xmlns:v="urn:schemas-microsoft-com:vml" Requires="v">
                <p:oleObj spid="_x0000_s111094" name="文档" r:id="rId7" imgW="11129772" imgH="920313" progId="Word.Document.12">
                  <p:embed/>
                </p:oleObj>
              </mc:Choice>
              <mc:Fallback>
                <p:oleObj name="文档" r:id="rId7" imgW="11129772" imgH="920313" progId="Word.Document.12">
                  <p:embed/>
                  <p:pic>
                    <p:nvPicPr>
                      <p:cNvPr id="0" name=""/>
                      <p:cNvPicPr>
                        <a:picLocks noChangeAspect="1" noChangeArrowheads="1"/>
                      </p:cNvPicPr>
                      <p:nvPr/>
                    </p:nvPicPr>
                    <p:blipFill>
                      <a:blip r:embed="rId8"/>
                      <a:srcRect/>
                      <a:stretch>
                        <a:fillRect/>
                      </a:stretch>
                    </p:blipFill>
                    <p:spPr bwMode="auto">
                      <a:xfrm>
                        <a:off x="495300" y="3755926"/>
                        <a:ext cx="11125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238465793"/>
              </p:ext>
            </p:extLst>
          </p:nvPr>
        </p:nvGraphicFramePr>
        <p:xfrm>
          <a:off x="495300" y="4797946"/>
          <a:ext cx="11125200" cy="885825"/>
        </p:xfrm>
        <a:graphic>
          <a:graphicData uri="http://schemas.openxmlformats.org/presentationml/2006/ole">
            <mc:AlternateContent xmlns:mc="http://schemas.openxmlformats.org/markup-compatibility/2006">
              <mc:Choice xmlns:v="urn:schemas-microsoft-com:vml" Requires="v">
                <p:oleObj spid="_x0000_s111095" name="文档" r:id="rId10" imgW="11129772" imgH="885760" progId="Word.Document.12">
                  <p:embed/>
                </p:oleObj>
              </mc:Choice>
              <mc:Fallback>
                <p:oleObj name="文档" r:id="rId10" imgW="11129772" imgH="885760" progId="Word.Document.12">
                  <p:embed/>
                  <p:pic>
                    <p:nvPicPr>
                      <p:cNvPr id="0" name=""/>
                      <p:cNvPicPr>
                        <a:picLocks noChangeAspect="1" noChangeArrowheads="1"/>
                      </p:cNvPicPr>
                      <p:nvPr/>
                    </p:nvPicPr>
                    <p:blipFill>
                      <a:blip r:embed="rId11"/>
                      <a:srcRect/>
                      <a:stretch>
                        <a:fillRect/>
                      </a:stretch>
                    </p:blipFill>
                    <p:spPr bwMode="auto">
                      <a:xfrm>
                        <a:off x="495300" y="4797946"/>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696575646"/>
              </p:ext>
            </p:extLst>
          </p:nvPr>
        </p:nvGraphicFramePr>
        <p:xfrm>
          <a:off x="495300" y="5757292"/>
          <a:ext cx="11125200" cy="866775"/>
        </p:xfrm>
        <a:graphic>
          <a:graphicData uri="http://schemas.openxmlformats.org/presentationml/2006/ole">
            <mc:AlternateContent xmlns:mc="http://schemas.openxmlformats.org/markup-compatibility/2006">
              <mc:Choice xmlns:v="urn:schemas-microsoft-com:vml" Requires="v">
                <p:oleObj spid="_x0000_s111096" name="文档" r:id="rId13" imgW="11129772" imgH="866325" progId="Word.Document.12">
                  <p:embed/>
                </p:oleObj>
              </mc:Choice>
              <mc:Fallback>
                <p:oleObj name="文档" r:id="rId13" imgW="11129772" imgH="866325" progId="Word.Document.12">
                  <p:embed/>
                  <p:pic>
                    <p:nvPicPr>
                      <p:cNvPr id="0" name=""/>
                      <p:cNvPicPr>
                        <a:picLocks noChangeAspect="1" noChangeArrowheads="1"/>
                      </p:cNvPicPr>
                      <p:nvPr/>
                    </p:nvPicPr>
                    <p:blipFill>
                      <a:blip r:embed="rId14"/>
                      <a:srcRect/>
                      <a:stretch>
                        <a:fillRect/>
                      </a:stretch>
                    </p:blipFill>
                    <p:spPr bwMode="auto">
                      <a:xfrm>
                        <a:off x="495300" y="5757292"/>
                        <a:ext cx="11125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图片 8" descr="F:\2016赵瑊\同步\数学\创新 人A必修2\word\RJ2-98.TIF"/>
          <p:cNvPicPr/>
          <p:nvPr/>
        </p:nvPicPr>
        <p:blipFill>
          <a:blip r:embed="rId15" r:link="rId16" cstate="print">
            <a:extLst>
              <a:ext uri="{28A0092B-C50C-407E-A947-70E740481C1C}">
                <a14:useLocalDpi xmlns:a14="http://schemas.microsoft.com/office/drawing/2010/main" val="0"/>
              </a:ext>
            </a:extLst>
          </a:blip>
          <a:srcRect/>
          <a:stretch>
            <a:fillRect/>
          </a:stretch>
        </p:blipFill>
        <p:spPr bwMode="auto">
          <a:xfrm>
            <a:off x="7895406" y="261442"/>
            <a:ext cx="3480496" cy="3528392"/>
          </a:xfrm>
          <a:prstGeom prst="rect">
            <a:avLst/>
          </a:prstGeom>
          <a:noFill/>
          <a:ln>
            <a:noFill/>
          </a:ln>
        </p:spPr>
      </p:pic>
    </p:spTree>
    <p:extLst>
      <p:ext uri="{BB962C8B-B14F-4D97-AF65-F5344CB8AC3E}">
        <p14:creationId xmlns:p14="http://schemas.microsoft.com/office/powerpoint/2010/main" val="211008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750"/>
                                        <p:tgtEl>
                                          <p:spTgt spid="9"/>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blinds(horizontal)">
                                      <p:cBhvr>
                                        <p:cTn id="14" dur="750"/>
                                        <p:tgtEl>
                                          <p:spTgt spid="8">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blinds(horizontal)">
                                      <p:cBhvr>
                                        <p:cTn id="18" dur="750"/>
                                        <p:tgtEl>
                                          <p:spTgt spid="8">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750"/>
                                        <p:tgtEl>
                                          <p:spTgt spid="8">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750"/>
                                        <p:tgtEl>
                                          <p:spTgt spid="2"/>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750"/>
                                        <p:tgtEl>
                                          <p:spTgt spid="5"/>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750"/>
                                        <p:tgtEl>
                                          <p:spTgt spid="6"/>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linds(horizontal)">
                                      <p:cBhvr>
                                        <p:cTn id="3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平行关系的综合应用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如图所示，在棱长为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的中点是</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作与截面</a:t>
            </a:r>
            <a:r>
              <a:rPr lang="en-US" altLang="zh-CN" sz="2800" i="1" kern="100" dirty="0" err="1">
                <a:latin typeface="Times New Roman"/>
                <a:ea typeface="华文细黑"/>
                <a:cs typeface="Courier New"/>
              </a:rPr>
              <a:t>PBC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平行的截面，能否确定截面的形状？如果能，求出截面的面积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9" name="图片 8" descr="F:\2016赵瑊\同步\数学\创新 人A必修2\word\RJ2-99A.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4239537" y="2772197"/>
            <a:ext cx="3697307" cy="3648483"/>
          </a:xfrm>
          <a:prstGeom prst="rect">
            <a:avLst/>
          </a:prstGeom>
          <a:noFill/>
          <a:ln>
            <a:noFill/>
          </a:ln>
        </p:spPr>
      </p:pic>
      <p:sp>
        <p:nvSpPr>
          <p:cNvPr id="13" name="圆角矩形 12">
            <a:hlinkClick r:id="rId5"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117426"/>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能，如图，取</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NA</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A</a:t>
            </a:r>
            <a:r>
              <a:rPr lang="en-US" altLang="zh-CN" sz="2800" kern="100" spc="-130" baseline="-25000" dirty="0" err="1">
                <a:latin typeface="Times New Roman"/>
                <a:ea typeface="华文细黑"/>
                <a:cs typeface="Courier New"/>
              </a:rPr>
              <a:t>1</a:t>
            </a:r>
            <a:r>
              <a:rPr lang="en-US" altLang="zh-CN" sz="2800" i="1" kern="100" spc="-130" dirty="0" err="1">
                <a:latin typeface="Times New Roman"/>
                <a:ea typeface="华文细黑"/>
                <a:cs typeface="Courier New"/>
              </a:rPr>
              <a:t>C</a:t>
            </a:r>
            <a:r>
              <a:rPr lang="en-US" altLang="zh-CN" sz="2800" kern="100" spc="-130" baseline="-25000" dirty="0" err="1">
                <a:latin typeface="Times New Roman"/>
                <a:ea typeface="华文细黑"/>
                <a:cs typeface="Courier New"/>
              </a:rPr>
              <a:t>1</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a:latin typeface="Times New Roman"/>
                <a:ea typeface="华文细黑"/>
                <a:cs typeface="Courier New"/>
              </a:rPr>
              <a:t>AC</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A</a:t>
            </a:r>
            <a:r>
              <a:rPr lang="en-US" altLang="zh-CN" sz="2800" kern="100" spc="-130" baseline="-25000" dirty="0" err="1">
                <a:latin typeface="Times New Roman"/>
                <a:ea typeface="华文细黑"/>
                <a:cs typeface="Courier New"/>
              </a:rPr>
              <a:t>1</a:t>
            </a:r>
            <a:r>
              <a:rPr lang="en-US" altLang="zh-CN" sz="2800" i="1" kern="100" spc="-130" dirty="0" err="1">
                <a:latin typeface="Times New Roman"/>
                <a:ea typeface="华文细黑"/>
                <a:cs typeface="Courier New"/>
              </a:rPr>
              <a:t>C</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A</a:t>
            </a:r>
            <a:r>
              <a:rPr lang="en-US" altLang="zh-CN" sz="2800" kern="100" spc="-130" baseline="-25000" dirty="0" err="1">
                <a:latin typeface="Times New Roman"/>
                <a:ea typeface="华文细黑"/>
                <a:cs typeface="Courier New"/>
              </a:rPr>
              <a:t>1</a:t>
            </a:r>
            <a:r>
              <a:rPr lang="en-US" altLang="zh-CN" sz="2800" i="1" kern="100" spc="-130" dirty="0" err="1">
                <a:latin typeface="Times New Roman"/>
                <a:ea typeface="华文细黑"/>
                <a:cs typeface="Courier New"/>
              </a:rPr>
              <a:t>C</a:t>
            </a:r>
            <a:r>
              <a:rPr lang="en-US" altLang="zh-CN" sz="2800" kern="100" spc="-130" baseline="-25000" dirty="0" err="1">
                <a:latin typeface="Times New Roman"/>
                <a:ea typeface="华文细黑"/>
                <a:cs typeface="Courier New"/>
              </a:rPr>
              <a:t>1</a:t>
            </a:r>
            <a:r>
              <a:rPr lang="zh-CN" altLang="zh-CN" sz="2800" kern="100" spc="-130" dirty="0">
                <a:latin typeface="Times New Roman"/>
                <a:ea typeface="华文细黑"/>
                <a:cs typeface="Times New Roman"/>
              </a:rPr>
              <a:t>＝</a:t>
            </a:r>
            <a:r>
              <a:rPr lang="en-US" altLang="zh-CN" sz="2800" i="1" kern="100" spc="-130" dirty="0" err="1">
                <a:latin typeface="Times New Roman"/>
                <a:ea typeface="华文细黑"/>
                <a:cs typeface="Courier New"/>
              </a:rPr>
              <a:t>A</a:t>
            </a:r>
            <a:r>
              <a:rPr lang="en-US" altLang="zh-CN" sz="2800" kern="100" spc="-130" baseline="-25000" dirty="0" err="1">
                <a:latin typeface="Times New Roman"/>
                <a:ea typeface="华文细黑"/>
                <a:cs typeface="Courier New"/>
              </a:rPr>
              <a:t>1</a:t>
            </a:r>
            <a:r>
              <a:rPr lang="en-US" altLang="zh-CN" sz="2800" i="1" kern="100" spc="-130" dirty="0" err="1">
                <a:latin typeface="Times New Roman"/>
                <a:ea typeface="华文细黑"/>
                <a:cs typeface="Courier New"/>
              </a:rPr>
              <a:t>N</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a:latin typeface="Times New Roman"/>
                <a:ea typeface="华文细黑"/>
                <a:cs typeface="Courier New"/>
              </a:rPr>
              <a:t>AC</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err="1">
                <a:latin typeface="Times New Roman"/>
                <a:ea typeface="华文细黑"/>
                <a:cs typeface="Courier New"/>
              </a:rPr>
              <a:t>A</a:t>
            </a:r>
            <a:r>
              <a:rPr lang="en-US" altLang="zh-CN" sz="2800" kern="100" spc="-130" baseline="-25000" dirty="0" err="1">
                <a:latin typeface="Times New Roman"/>
                <a:ea typeface="华文细黑"/>
                <a:cs typeface="Courier New"/>
              </a:rPr>
              <a:t>1</a:t>
            </a:r>
            <a:r>
              <a:rPr lang="en-US" altLang="zh-CN" sz="2800" i="1" kern="100" spc="-130" dirty="0" err="1">
                <a:latin typeface="Times New Roman"/>
                <a:ea typeface="华文细黑"/>
                <a:cs typeface="Courier New"/>
              </a:rPr>
              <a:t>C</a:t>
            </a:r>
            <a:r>
              <a:rPr lang="zh-CN" altLang="zh-CN" sz="2800" kern="100" spc="-130" dirty="0">
                <a:latin typeface="Times New Roman"/>
                <a:ea typeface="华文细黑"/>
                <a:cs typeface="Times New Roman"/>
              </a:rPr>
              <a:t>＝</a:t>
            </a:r>
            <a:r>
              <a:rPr lang="en-US" altLang="zh-CN" sz="2800" i="1" kern="100" spc="-130" dirty="0">
                <a:latin typeface="Times New Roman"/>
                <a:ea typeface="华文细黑"/>
                <a:cs typeface="Courier New"/>
              </a:rPr>
              <a:t>MC</a:t>
            </a:r>
            <a:r>
              <a:rPr lang="zh-CN" altLang="zh-CN" sz="2800" kern="100" spc="-700" dirty="0">
                <a:latin typeface="Times New Roman"/>
                <a:ea typeface="华文细黑"/>
                <a:cs typeface="Times New Roman"/>
              </a:rPr>
              <a:t>，</a:t>
            </a:r>
            <a:endParaRPr lang="zh-CN" altLang="zh-CN" sz="2800" kern="100" spc="-7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MCN</a:t>
            </a:r>
            <a:r>
              <a:rPr lang="zh-CN" altLang="zh-CN" sz="2800" kern="100" dirty="0">
                <a:latin typeface="Times New Roman"/>
                <a:ea typeface="华文细黑"/>
                <a:cs typeface="Times New Roman"/>
              </a:rPr>
              <a:t>是平行四边形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223221391"/>
              </p:ext>
            </p:extLst>
          </p:nvPr>
        </p:nvGraphicFramePr>
        <p:xfrm>
          <a:off x="495300" y="2925738"/>
          <a:ext cx="11125200" cy="885825"/>
        </p:xfrm>
        <a:graphic>
          <a:graphicData uri="http://schemas.openxmlformats.org/presentationml/2006/ole">
            <mc:AlternateContent xmlns:mc="http://schemas.openxmlformats.org/markup-compatibility/2006">
              <mc:Choice xmlns:v="urn:schemas-microsoft-com:vml" Requires="v">
                <p:oleObj spid="_x0000_s111736" name="文档" r:id="rId4" imgW="11129772" imgH="885760" progId="Word.Document.12">
                  <p:embed/>
                </p:oleObj>
              </mc:Choice>
              <mc:Fallback>
                <p:oleObj name="文档" r:id="rId4" imgW="11129772" imgH="885760" progId="Word.Document.12">
                  <p:embed/>
                  <p:pic>
                    <p:nvPicPr>
                      <p:cNvPr id="0" name=""/>
                      <p:cNvPicPr>
                        <a:picLocks noChangeAspect="1" noChangeArrowheads="1"/>
                      </p:cNvPicPr>
                      <p:nvPr/>
                    </p:nvPicPr>
                    <p:blipFill>
                      <a:blip r:embed="rId5"/>
                      <a:srcRect/>
                      <a:stretch>
                        <a:fillRect/>
                      </a:stretch>
                    </p:blipFill>
                    <p:spPr bwMode="auto">
                      <a:xfrm>
                        <a:off x="495300" y="2925738"/>
                        <a:ext cx="111252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82191" y="3727351"/>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是平行四边形，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BP</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BP</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12" name="圆角矩形 11">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1189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750"/>
                                        <p:tgtEl>
                                          <p:spTgt spid="6"/>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750"/>
                                        <p:tgtEl>
                                          <p:spTgt spid="11">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blinds(horizontal)">
                                      <p:cBhvr>
                                        <p:cTn id="31" dur="750"/>
                                        <p:tgtEl>
                                          <p:spTgt spid="11">
                                            <p:txEl>
                                              <p:pRg st="1" end="1"/>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1">
                                            <p:txEl>
                                              <p:pRg st="2" end="2"/>
                                            </p:txEl>
                                          </p:spTgt>
                                        </p:tgtEl>
                                        <p:attrNameLst>
                                          <p:attrName>style.visibility</p:attrName>
                                        </p:attrNameLst>
                                      </p:cBhvr>
                                      <p:to>
                                        <p:strVal val="visible"/>
                                      </p:to>
                                    </p:set>
                                    <p:animEffect transition="in" filter="blinds(horizontal)">
                                      <p:cBhvr>
                                        <p:cTn id="35" dur="750"/>
                                        <p:tgtEl>
                                          <p:spTgt spid="11">
                                            <p:txEl>
                                              <p:pRg st="2" end="2"/>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1">
                                            <p:txEl>
                                              <p:pRg st="3" end="3"/>
                                            </p:txEl>
                                          </p:spTgt>
                                        </p:tgtEl>
                                        <p:attrNameLst>
                                          <p:attrName>style.visibility</p:attrName>
                                        </p:attrNameLst>
                                      </p:cBhvr>
                                      <p:to>
                                        <p:strVal val="visible"/>
                                      </p:to>
                                    </p:set>
                                    <p:animEffect transition="in" filter="blinds(horizontal)">
                                      <p:cBhvr>
                                        <p:cTn id="39" dur="75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能应用文字语言、符号语言、图形语言准确描述直线与平面平行，两平面平行的性质定理</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能用两个性质定理，证明一些空间线面平行关系的简单问题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MCN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故过点</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与截面</a:t>
            </a:r>
            <a:r>
              <a:rPr lang="en-US" altLang="zh-CN" sz="2800" i="1" kern="100" dirty="0" err="1">
                <a:latin typeface="Times New Roman"/>
                <a:ea typeface="华文细黑"/>
                <a:cs typeface="Courier New"/>
              </a:rPr>
              <a:t>PBC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平行的截面是</a:t>
            </a:r>
            <a:r>
              <a:rPr lang="zh-CN" altLang="zh-CN" sz="2800" kern="100" dirty="0">
                <a:latin typeface="宋体"/>
                <a:ea typeface="MS Mincho"/>
                <a:cs typeface="MS Mincho"/>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MCN</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MN</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214622935"/>
              </p:ext>
            </p:extLst>
          </p:nvPr>
        </p:nvGraphicFramePr>
        <p:xfrm>
          <a:off x="495300" y="2267372"/>
          <a:ext cx="11125200" cy="552450"/>
        </p:xfrm>
        <a:graphic>
          <a:graphicData uri="http://schemas.openxmlformats.org/presentationml/2006/ole">
            <mc:AlternateContent xmlns:mc="http://schemas.openxmlformats.org/markup-compatibility/2006">
              <mc:Choice xmlns:v="urn:schemas-microsoft-com:vml" Requires="v">
                <p:oleObj spid="_x0000_s113086" name="文档" r:id="rId4" imgW="11129772" imgH="552116" progId="Word.Document.12">
                  <p:embed/>
                </p:oleObj>
              </mc:Choice>
              <mc:Fallback>
                <p:oleObj name="文档" r:id="rId4" imgW="11129772" imgH="552116" progId="Word.Document.12">
                  <p:embed/>
                  <p:pic>
                    <p:nvPicPr>
                      <p:cNvPr id="0" name=""/>
                      <p:cNvPicPr>
                        <a:picLocks noChangeAspect="1" noChangeArrowheads="1"/>
                      </p:cNvPicPr>
                      <p:nvPr/>
                    </p:nvPicPr>
                    <p:blipFill>
                      <a:blip r:embed="rId5"/>
                      <a:srcRect/>
                      <a:stretch>
                        <a:fillRect/>
                      </a:stretch>
                    </p:blipFill>
                    <p:spPr bwMode="auto">
                      <a:xfrm>
                        <a:off x="495300" y="2267372"/>
                        <a:ext cx="11125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42136524"/>
              </p:ext>
            </p:extLst>
          </p:nvPr>
        </p:nvGraphicFramePr>
        <p:xfrm>
          <a:off x="495300" y="3030910"/>
          <a:ext cx="11125200" cy="552450"/>
        </p:xfrm>
        <a:graphic>
          <a:graphicData uri="http://schemas.openxmlformats.org/presentationml/2006/ole">
            <mc:AlternateContent xmlns:mc="http://schemas.openxmlformats.org/markup-compatibility/2006">
              <mc:Choice xmlns:v="urn:schemas-microsoft-com:vml" Requires="v">
                <p:oleObj spid="_x0000_s113087" name="文档" r:id="rId7" imgW="11129772" imgH="552475" progId="Word.Document.12">
                  <p:embed/>
                </p:oleObj>
              </mc:Choice>
              <mc:Fallback>
                <p:oleObj name="文档" r:id="rId7" imgW="11129772" imgH="552475" progId="Word.Document.12">
                  <p:embed/>
                  <p:pic>
                    <p:nvPicPr>
                      <p:cNvPr id="0" name=""/>
                      <p:cNvPicPr>
                        <a:picLocks noChangeAspect="1" noChangeArrowheads="1"/>
                      </p:cNvPicPr>
                      <p:nvPr/>
                    </p:nvPicPr>
                    <p:blipFill>
                      <a:blip r:embed="rId8"/>
                      <a:srcRect/>
                      <a:stretch>
                        <a:fillRect/>
                      </a:stretch>
                    </p:blipFill>
                    <p:spPr bwMode="auto">
                      <a:xfrm>
                        <a:off x="495300" y="3030910"/>
                        <a:ext cx="11125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36584675"/>
              </p:ext>
            </p:extLst>
          </p:nvPr>
        </p:nvGraphicFramePr>
        <p:xfrm>
          <a:off x="495300" y="3762772"/>
          <a:ext cx="11125200" cy="828675"/>
        </p:xfrm>
        <a:graphic>
          <a:graphicData uri="http://schemas.openxmlformats.org/presentationml/2006/ole">
            <mc:AlternateContent xmlns:mc="http://schemas.openxmlformats.org/markup-compatibility/2006">
              <mc:Choice xmlns:v="urn:schemas-microsoft-com:vml" Requires="v">
                <p:oleObj spid="_x0000_s113088" name="文档" r:id="rId10" imgW="11129772" imgH="830333" progId="Word.Document.12">
                  <p:embed/>
                </p:oleObj>
              </mc:Choice>
              <mc:Fallback>
                <p:oleObj name="文档" r:id="rId10" imgW="11129772" imgH="830333" progId="Word.Document.12">
                  <p:embed/>
                  <p:pic>
                    <p:nvPicPr>
                      <p:cNvPr id="0" name=""/>
                      <p:cNvPicPr>
                        <a:picLocks noChangeAspect="1" noChangeArrowheads="1"/>
                      </p:cNvPicPr>
                      <p:nvPr/>
                    </p:nvPicPr>
                    <p:blipFill>
                      <a:blip r:embed="rId11"/>
                      <a:srcRect/>
                      <a:stretch>
                        <a:fillRect/>
                      </a:stretch>
                    </p:blipFill>
                    <p:spPr bwMode="auto">
                      <a:xfrm>
                        <a:off x="495300" y="3762772"/>
                        <a:ext cx="111252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609852604"/>
              </p:ext>
            </p:extLst>
          </p:nvPr>
        </p:nvGraphicFramePr>
        <p:xfrm>
          <a:off x="876722" y="3976539"/>
          <a:ext cx="2514600" cy="552450"/>
        </p:xfrm>
        <a:graphic>
          <a:graphicData uri="http://schemas.openxmlformats.org/presentationml/2006/ole">
            <mc:AlternateContent xmlns:mc="http://schemas.openxmlformats.org/markup-compatibility/2006">
              <mc:Choice xmlns:v="urn:schemas-microsoft-com:vml" Requires="v">
                <p:oleObj spid="_x0000_s113089" name="Equation" r:id="rId12" imgW="1079032" imgH="241195" progId="Equation.DSMT4">
                  <p:embed/>
                </p:oleObj>
              </mc:Choice>
              <mc:Fallback>
                <p:oleObj name="Equation" r:id="rId12" imgW="1079032" imgH="241195" progId="Equation.DSMT4">
                  <p:embed/>
                  <p:pic>
                    <p:nvPicPr>
                      <p:cNvPr id="0" name="Object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6722" y="3976539"/>
                        <a:ext cx="2514600"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4"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528263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750"/>
                                        <p:tgtEl>
                                          <p:spTgt spid="8"/>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par>
                                <p:cTn id="28" presetID="3" presetClass="entr" presetSubtype="1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2105075"/>
            <a:ext cx="12204000" cy="204479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2355320"/>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在将线面平行转化为线线平行时，注意观察图形中是不是性质定理中符合条件的平面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12577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130" dirty="0" smtClean="0">
                <a:latin typeface="Times New Roman"/>
                <a:ea typeface="华文细黑"/>
                <a:cs typeface="Times New Roman"/>
              </a:rPr>
              <a:t>如</a:t>
            </a:r>
            <a:r>
              <a:rPr lang="zh-CN" altLang="zh-CN" sz="2800" kern="100" spc="-130" dirty="0">
                <a:latin typeface="Times New Roman"/>
                <a:ea typeface="华文细黑"/>
                <a:cs typeface="Times New Roman"/>
              </a:rPr>
              <a:t>图</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三棱锥</a:t>
            </a:r>
            <a:r>
              <a:rPr lang="en-US" altLang="zh-CN" sz="2800" i="1" kern="100" spc="-130" dirty="0">
                <a:latin typeface="Times New Roman"/>
                <a:ea typeface="华文细黑"/>
                <a:cs typeface="Courier New"/>
              </a:rPr>
              <a:t>A</a:t>
            </a:r>
            <a:r>
              <a:rPr lang="zh-CN" altLang="zh-CN" sz="2800" kern="100" spc="-130" dirty="0">
                <a:latin typeface="Times New Roman"/>
                <a:ea typeface="华文细黑"/>
                <a:cs typeface="Times New Roman"/>
              </a:rPr>
              <a:t>－</a:t>
            </a:r>
            <a:r>
              <a:rPr lang="en-US" altLang="zh-CN" sz="2800" i="1" kern="100" spc="-130" dirty="0" smtClean="0">
                <a:latin typeface="Times New Roman"/>
                <a:ea typeface="华文细黑"/>
                <a:cs typeface="Courier New"/>
              </a:rPr>
              <a:t>BCD</a:t>
            </a:r>
            <a:r>
              <a:rPr lang="zh-CN" altLang="zh-CN" sz="2800" kern="100" spc="-130" dirty="0">
                <a:latin typeface="Times New Roman"/>
                <a:ea typeface="华文细黑"/>
                <a:cs typeface="Times New Roman"/>
              </a:rPr>
              <a:t>被一平面所截</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截面为平行四边形</a:t>
            </a:r>
            <a:r>
              <a:rPr lang="en-US" altLang="zh-CN" sz="2800" i="1" kern="100" spc="-130" dirty="0" err="1">
                <a:latin typeface="Times New Roman"/>
                <a:ea typeface="华文细黑"/>
                <a:cs typeface="Courier New"/>
              </a:rPr>
              <a:t>EFGH</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382191" y="1423095"/>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是平行四边形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1" name="图片 10" descr="F:\2016赵瑊\同步\数学\创新 人A必修2\word\RJ2-100.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8183438" y="905081"/>
            <a:ext cx="3610753" cy="3513775"/>
          </a:xfrm>
          <a:prstGeom prst="rect">
            <a:avLst/>
          </a:prstGeom>
          <a:noFill/>
          <a:ln>
            <a:noFill/>
          </a:ln>
        </p:spPr>
      </p:pic>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blinds(horizontal)">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blinds(horizontal)">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9">
                                            <p:txEl>
                                              <p:pRg st="0" end="0"/>
                                            </p:txEl>
                                          </p:spTgt>
                                        </p:tgtEl>
                                      </p:cBhvr>
                                    </p:animEffect>
                                    <p:set>
                                      <p:cBhvr>
                                        <p:cTn id="42" dur="1" fill="hold">
                                          <p:stCondLst>
                                            <p:cond delay="499"/>
                                          </p:stCondLst>
                                        </p:cTn>
                                        <p:tgtEl>
                                          <p:spTgt spid="9">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9">
                                            <p:txEl>
                                              <p:pRg st="1" end="1"/>
                                            </p:txEl>
                                          </p:spTgt>
                                        </p:tgtEl>
                                      </p:cBhvr>
                                    </p:animEffect>
                                    <p:set>
                                      <p:cBhvr>
                                        <p:cTn id="45" dur="1" fill="hold">
                                          <p:stCondLst>
                                            <p:cond delay="499"/>
                                          </p:stCondLst>
                                        </p:cTn>
                                        <p:tgtEl>
                                          <p:spTgt spid="9">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9">
                                            <p:txEl>
                                              <p:pRg st="2" end="2"/>
                                            </p:txEl>
                                          </p:spTgt>
                                        </p:tgtEl>
                                      </p:cBhvr>
                                    </p:animEffect>
                                    <p:set>
                                      <p:cBhvr>
                                        <p:cTn id="48" dur="1" fill="hold">
                                          <p:stCondLst>
                                            <p:cond delay="499"/>
                                          </p:stCondLst>
                                        </p:cTn>
                                        <p:tgtEl>
                                          <p:spTgt spid="9">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9">
                                            <p:txEl>
                                              <p:pRg st="3" end="3"/>
                                            </p:txEl>
                                          </p:spTgt>
                                        </p:tgtEl>
                                      </p:cBhvr>
                                    </p:animEffect>
                                    <p:set>
                                      <p:cBhvr>
                                        <p:cTn id="51" dur="1" fill="hold">
                                          <p:stCondLst>
                                            <p:cond delay="499"/>
                                          </p:stCondLst>
                                        </p:cTn>
                                        <p:tgtEl>
                                          <p:spTgt spid="9">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9">
                                            <p:txEl>
                                              <p:pRg st="4" end="4"/>
                                            </p:txEl>
                                          </p:spTgt>
                                        </p:tgtEl>
                                      </p:cBhvr>
                                    </p:animEffect>
                                    <p:set>
                                      <p:cBhvr>
                                        <p:cTn id="54" dur="1" fill="hold">
                                          <p:stCondLst>
                                            <p:cond delay="499"/>
                                          </p:stCondLst>
                                        </p:cTn>
                                        <p:tgtEl>
                                          <p:spTgt spid="9">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9">
                                            <p:txEl>
                                              <p:pRg st="5" end="5"/>
                                            </p:txEl>
                                          </p:spTgt>
                                        </p:tgtEl>
                                      </p:cBhvr>
                                    </p:animEffect>
                                    <p:set>
                                      <p:cBhvr>
                                        <p:cTn id="57" dur="1" fill="hold">
                                          <p:stCondLst>
                                            <p:cond delay="499"/>
                                          </p:stCondLst>
                                        </p:cTn>
                                        <p:tgtEl>
                                          <p:spTgt spid="9">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9">
                                            <p:txEl>
                                              <p:pRg st="6" end="6"/>
                                            </p:txEl>
                                          </p:spTgt>
                                        </p:tgtEl>
                                      </p:cBhvr>
                                    </p:animEffect>
                                    <p:set>
                                      <p:cBhvr>
                                        <p:cTn id="60" dur="1" fill="hold">
                                          <p:stCondLst>
                                            <p:cond delay="499"/>
                                          </p:stCondLst>
                                        </p:cTn>
                                        <p:tgtEl>
                                          <p:spTgt spid="9">
                                            <p:txEl>
                                              <p:pRg st="6" end="6"/>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782968" cy="76941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转化与化归思想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35667"/>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a:t>
            </a:r>
            <a:r>
              <a:rPr lang="zh-CN" altLang="zh-CN" sz="2800" kern="100" dirty="0">
                <a:latin typeface="宋体"/>
                <a:cs typeface="Courier New"/>
              </a:rPr>
              <a:t> </a:t>
            </a:r>
            <a:r>
              <a:rPr lang="zh-CN" altLang="zh-CN" sz="2800" kern="100" dirty="0">
                <a:latin typeface="Times New Roman"/>
                <a:ea typeface="华文细黑"/>
                <a:cs typeface="Times New Roman"/>
              </a:rPr>
              <a:t>如图所示，已知</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是</a:t>
            </a:r>
            <a:r>
              <a:rPr lang="zh-CN" altLang="zh-CN" sz="2800" kern="100" dirty="0">
                <a:latin typeface="Cambria Math" pitchFamily="18" charset="0"/>
                <a:ea typeface="MS Mincho"/>
                <a:cs typeface="MS Mincho"/>
              </a:rPr>
              <a:t>▱</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所在平面外一点，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的中点，平面</a:t>
            </a:r>
            <a:r>
              <a:rPr lang="en-US" altLang="zh-CN" sz="2800" i="1" kern="100" dirty="0">
                <a:latin typeface="Times New Roman"/>
                <a:ea typeface="华文细黑"/>
                <a:cs typeface="Courier New"/>
              </a:rPr>
              <a:t>PAD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求证：</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PAD</a:t>
            </a:r>
            <a:r>
              <a:rPr lang="zh-CN" altLang="zh-CN" sz="2800" kern="100" dirty="0">
                <a:latin typeface="Times New Roman"/>
                <a:ea typeface="华文细黑"/>
                <a:cs typeface="Times New Roman"/>
              </a:rPr>
              <a:t>是否平行？试证明你的结论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1" name="图片 10" descr="F:\2016赵瑊\同步\数学\创新 人A必修2\word\RJ2-101.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8111430" y="1787635"/>
            <a:ext cx="3240360" cy="3578149"/>
          </a:xfrm>
          <a:prstGeom prst="rect">
            <a:avLst/>
          </a:prstGeom>
          <a:noFill/>
          <a:ln>
            <a:noFill/>
          </a:ln>
        </p:spPr>
      </p:pic>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欲证明线线平行可考虑线面平行的性质，欲证明线面平行可考虑线面平行的判定或面面平行的性质</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Cambria Math" pitchFamily="18" charset="0"/>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a:latin typeface="Times New Roman"/>
                <a:ea typeface="华文细黑"/>
                <a:cs typeface="Courier New"/>
              </a:rPr>
              <a:t>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又因为平面</a:t>
            </a:r>
            <a:r>
              <a:rPr lang="en-US" altLang="zh-CN" sz="2800" i="1" kern="100" dirty="0" err="1">
                <a:latin typeface="Times New Roman"/>
                <a:ea typeface="华文细黑"/>
                <a:cs typeface="Courier New"/>
              </a:rPr>
              <a:t>PBC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圆角矩形 19">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07976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75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1" name="矩形 10"/>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证明如下：如图，</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NQ</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MQ</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MQ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NQ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MQ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所以平面</a:t>
            </a:r>
            <a:r>
              <a:rPr lang="en-US" altLang="zh-CN" sz="2800" i="1" kern="100" dirty="0" err="1">
                <a:latin typeface="Times New Roman"/>
                <a:ea typeface="华文细黑"/>
                <a:cs typeface="Courier New"/>
              </a:rPr>
              <a:t>MNQ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MN</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MNQ</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PAD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5" name="图片 4" descr="F:\2016赵瑊\同步\数学\创新 人A必修2\word\RJ2-102.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7375" y="243188"/>
            <a:ext cx="4186816" cy="3815628"/>
          </a:xfrm>
          <a:prstGeom prst="rect">
            <a:avLst/>
          </a:prstGeom>
          <a:noFill/>
          <a:ln>
            <a:noFill/>
          </a:ln>
        </p:spPr>
      </p:pic>
    </p:spTree>
    <p:extLst>
      <p:ext uri="{BB962C8B-B14F-4D97-AF65-F5344CB8AC3E}">
        <p14:creationId xmlns:p14="http://schemas.microsoft.com/office/powerpoint/2010/main" val="137166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blinds(horizontal)">
                                      <p:cBhvr>
                                        <p:cTn id="14" dur="750"/>
                                        <p:tgtEl>
                                          <p:spTgt spid="11">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blinds(horizontal)">
                                      <p:cBhvr>
                                        <p:cTn id="18" dur="750"/>
                                        <p:tgtEl>
                                          <p:spTgt spid="11">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750"/>
                                        <p:tgtEl>
                                          <p:spTgt spid="11">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1">
                                            <p:txEl>
                                              <p:pRg st="4" end="4"/>
                                            </p:txEl>
                                          </p:spTgt>
                                        </p:tgtEl>
                                        <p:attrNameLst>
                                          <p:attrName>style.visibility</p:attrName>
                                        </p:attrNameLst>
                                      </p:cBhvr>
                                      <p:to>
                                        <p:strVal val="visible"/>
                                      </p:to>
                                    </p:set>
                                    <p:animEffect transition="in" filter="blinds(horizontal)">
                                      <p:cBhvr>
                                        <p:cTn id="26" dur="750"/>
                                        <p:tgtEl>
                                          <p:spTgt spid="11">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1">
                                            <p:txEl>
                                              <p:pRg st="5" end="5"/>
                                            </p:txEl>
                                          </p:spTgt>
                                        </p:tgtEl>
                                        <p:attrNameLst>
                                          <p:attrName>style.visibility</p:attrName>
                                        </p:attrNameLst>
                                      </p:cBhvr>
                                      <p:to>
                                        <p:strVal val="visible"/>
                                      </p:to>
                                    </p:set>
                                    <p:animEffect transition="in" filter="blinds(horizontal)">
                                      <p:cBhvr>
                                        <p:cTn id="30" dur="750"/>
                                        <p:tgtEl>
                                          <p:spTgt spid="11">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1">
                                            <p:txEl>
                                              <p:pRg st="6" end="6"/>
                                            </p:txEl>
                                          </p:spTgt>
                                        </p:tgtEl>
                                        <p:attrNameLst>
                                          <p:attrName>style.visibility</p:attrName>
                                        </p:attrNameLst>
                                      </p:cBhvr>
                                      <p:to>
                                        <p:strVal val="visible"/>
                                      </p:to>
                                    </p:set>
                                    <p:animEffect transition="in" filter="blinds(horizontal)">
                                      <p:cBhvr>
                                        <p:cTn id="34" dur="75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9" name="矩形 8"/>
          <p:cNvSpPr/>
          <p:nvPr/>
        </p:nvSpPr>
        <p:spPr>
          <a:xfrm>
            <a:off x="2095" y="1845922"/>
            <a:ext cx="12190413" cy="273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118700"/>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常见的平行关系有线线平行、线面平行和面面平行，三种平行关系不是孤立的，而是相互联系的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面面平行问题常常转化为线面平行问题，而线面平行问题又可转化为线线平行问题，所以要注意转化思想的应用</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038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94373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6</a:t>
            </a:r>
            <a:r>
              <a:rPr lang="zh-CN" altLang="zh-CN" sz="2800" kern="100" dirty="0">
                <a:latin typeface="Times New Roman"/>
                <a:ea typeface="华文细黑"/>
                <a:cs typeface="Times New Roman"/>
              </a:rPr>
              <a:t>　如图，已知</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的棱</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的中点，求证：四边形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是平行四边形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2" name="矩形 1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忽视定理的条件</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4" name="矩形 13"/>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pic>
        <p:nvPicPr>
          <p:cNvPr id="17" name="图片 16" descr="F:\2016赵瑊\同步\数学\创新 人A必修2\word\RJ2-103.T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7026" y="2412157"/>
            <a:ext cx="3762330" cy="3638750"/>
          </a:xfrm>
          <a:prstGeom prst="rect">
            <a:avLst/>
          </a:prstGeom>
          <a:noFill/>
          <a:ln>
            <a:noFill/>
          </a:ln>
        </p:spPr>
      </p:pic>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6843"/>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两点为正方体棱的中点，若证四边形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为平行四边形，则先证</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四点共面，再证四边形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如图，连接</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，交点为</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，交点为</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OO</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i="1" kern="100" dirty="0" err="1">
                <a:latin typeface="Times New Roman"/>
                <a:ea typeface="华文细黑"/>
                <a:cs typeface="Courier New"/>
              </a:rPr>
              <a:t>OO</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的中点为</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由正方体的性质可得四边形</a:t>
            </a:r>
            <a:r>
              <a:rPr lang="en-US" altLang="zh-CN" sz="2800" i="1" kern="100" dirty="0" err="1">
                <a:latin typeface="Times New Roman"/>
                <a:ea typeface="华文细黑"/>
                <a:cs typeface="Courier New"/>
              </a:rPr>
              <a:t>ACC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为矩形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spc="-100" dirty="0">
                <a:latin typeface="Times New Roman"/>
                <a:ea typeface="华文细黑"/>
                <a:cs typeface="Times New Roman"/>
              </a:rPr>
              <a:t>所以</a:t>
            </a:r>
            <a:r>
              <a:rPr lang="en-US" altLang="zh-CN" sz="2800" i="1" kern="100" spc="-100" dirty="0" err="1">
                <a:latin typeface="Times New Roman"/>
                <a:ea typeface="华文细黑"/>
                <a:cs typeface="Courier New"/>
              </a:rPr>
              <a:t>EF</a:t>
            </a:r>
            <a:r>
              <a:rPr lang="zh-CN" altLang="zh-CN" sz="2800" kern="100" spc="-100" dirty="0">
                <a:latin typeface="Times New Roman"/>
                <a:ea typeface="华文细黑"/>
                <a:cs typeface="Times New Roman"/>
              </a:rPr>
              <a:t>过</a:t>
            </a:r>
            <a:r>
              <a:rPr lang="en-US" altLang="zh-CN" sz="2800" i="1" kern="100" spc="-100" dirty="0" err="1">
                <a:latin typeface="Times New Roman"/>
                <a:ea typeface="华文细黑"/>
                <a:cs typeface="Courier New"/>
              </a:rPr>
              <a:t>OO</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的中点</a:t>
            </a:r>
            <a:r>
              <a:rPr lang="en-US" altLang="zh-CN" sz="2800" i="1" kern="100" spc="-100" dirty="0">
                <a:latin typeface="Times New Roman"/>
                <a:ea typeface="华文细黑"/>
                <a:cs typeface="Courier New"/>
              </a:rPr>
              <a:t>M</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同理四边形</a:t>
            </a:r>
            <a:r>
              <a:rPr lang="en-US" altLang="zh-CN" sz="2800" i="1" kern="100" spc="-100" dirty="0" err="1">
                <a:latin typeface="Times New Roman"/>
                <a:ea typeface="华文细黑"/>
                <a:cs typeface="Courier New"/>
              </a:rPr>
              <a:t>BDD</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为矩形</a:t>
            </a:r>
            <a:r>
              <a:rPr lang="zh-CN" altLang="zh-CN" sz="2800" kern="100" spc="-700" dirty="0">
                <a:latin typeface="Times New Roman"/>
                <a:ea typeface="华文细黑"/>
                <a:cs typeface="Times New Roman"/>
              </a:rPr>
              <a:t>，</a:t>
            </a:r>
            <a:endParaRPr lang="zh-CN" altLang="zh-CN" sz="2800" kern="100" spc="-7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过</a:t>
            </a:r>
            <a:r>
              <a:rPr lang="en-US" altLang="zh-CN" sz="2800" i="1" kern="100" dirty="0" err="1">
                <a:latin typeface="Times New Roman"/>
                <a:ea typeface="华文细黑"/>
                <a:cs typeface="Courier New"/>
              </a:rPr>
              <a:t>OO</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BD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相交于点</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8" name="图片 17" descr="F:\2016赵瑊\同步\数学\创新 人A必修2\word\RJ2-104.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8327454" y="2186607"/>
            <a:ext cx="3466737" cy="3394330"/>
          </a:xfrm>
          <a:prstGeom prst="rect">
            <a:avLst/>
          </a:prstGeom>
          <a:noFill/>
          <a:ln>
            <a:noFill/>
          </a:ln>
        </p:spPr>
      </p:pic>
    </p:spTree>
    <p:extLst>
      <p:ext uri="{BB962C8B-B14F-4D97-AF65-F5344CB8AC3E}">
        <p14:creationId xmlns:p14="http://schemas.microsoft.com/office/powerpoint/2010/main" val="1395758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linds(horizontal)">
                                      <p:cBhvr>
                                        <p:cTn id="14" dur="750"/>
                                        <p:tgtEl>
                                          <p:spTgt spid="18"/>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blinds(horizontal)">
                                      <p:cBhvr>
                                        <p:cTn id="26" dur="750"/>
                                        <p:tgtEl>
                                          <p:spTgt spid="9">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blinds(horizontal)">
                                      <p:cBhvr>
                                        <p:cTn id="30" dur="750"/>
                                        <p:tgtEl>
                                          <p:spTgt spid="9">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9">
                                            <p:txEl>
                                              <p:pRg st="6" end="6"/>
                                            </p:txEl>
                                          </p:spTgt>
                                        </p:tgtEl>
                                        <p:attrNameLst>
                                          <p:attrName>style.visibility</p:attrName>
                                        </p:attrNameLst>
                                      </p:cBhvr>
                                      <p:to>
                                        <p:strVal val="visible"/>
                                      </p:to>
                                    </p:set>
                                    <p:animEffect transition="in" filter="blinds(horizontal)">
                                      <p:cBhvr>
                                        <p:cTn id="34" dur="750"/>
                                        <p:tgtEl>
                                          <p:spTgt spid="9">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xEl>
                                              <p:pRg st="7" end="7"/>
                                            </p:txEl>
                                          </p:spTgt>
                                        </p:tgtEl>
                                        <p:attrNameLst>
                                          <p:attrName>style.visibility</p:attrName>
                                        </p:attrNameLst>
                                      </p:cBhvr>
                                      <p:to>
                                        <p:strVal val="visible"/>
                                      </p:to>
                                    </p:set>
                                    <p:animEffect transition="in" filter="blinds(horizontal)">
                                      <p:cBhvr>
                                        <p:cTn id="38" dur="75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四点共面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EBFD</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EBFD</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ED</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EB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是平行四边形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318986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blinds(horizontal)">
                                      <p:cBhvr>
                                        <p:cTn id="23" dur="750"/>
                                        <p:tgtEl>
                                          <p:spTgt spid="9">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750"/>
                                        <p:tgtEl>
                                          <p:spTgt spid="9">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blinds(horizontal)">
                                      <p:cBhvr>
                                        <p:cTn id="31" dur="75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332037"/>
            <a:ext cx="12190413" cy="392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1576016"/>
            <a:ext cx="11305256"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本例中常见的错误是没有证明</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四点共面，而是想当然地认为这四点共面，然后由平面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，且这两个平面与平面</a:t>
            </a:r>
            <a:r>
              <a:rPr lang="en-US" altLang="zh-CN" sz="2800" i="1" kern="100" dirty="0" err="1">
                <a:latin typeface="Times New Roman"/>
                <a:ea typeface="华文细黑"/>
                <a:cs typeface="Courier New"/>
              </a:rPr>
              <a:t>EBFD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的交线分别为</a:t>
            </a:r>
            <a:r>
              <a:rPr lang="en-US" altLang="zh-CN" sz="2800" i="1" kern="100" dirty="0" err="1">
                <a:latin typeface="Times New Roman"/>
                <a:ea typeface="华文细黑"/>
                <a:cs typeface="Courier New"/>
              </a:rPr>
              <a:t>ED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BF</a:t>
            </a:r>
            <a:r>
              <a:rPr lang="zh-CN" altLang="zh-CN" sz="2800" kern="100" dirty="0">
                <a:latin typeface="Times New Roman"/>
                <a:ea typeface="华文细黑"/>
                <a:cs typeface="Times New Roman"/>
              </a:rPr>
              <a:t>，故而得出</a:t>
            </a:r>
            <a:r>
              <a:rPr lang="en-US" altLang="zh-CN" sz="2800" i="1" kern="100" dirty="0" err="1">
                <a:latin typeface="Times New Roman"/>
                <a:ea typeface="华文细黑"/>
                <a:cs typeface="Courier New"/>
              </a:rPr>
              <a:t>ED</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这种证法的错误根源在于忽视了立体几何中定理的要求条件，人为地假设条件存在，缺乏严谨性</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如果一条直线和一个平面平行，那么这条直线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只和这个平面内的一条直线平行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只和这个平面内两条相交直线不相交</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和这个平面内的任何一条直线都平行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和这个平面内的任何一条直线都不相交</a:t>
            </a:r>
            <a:endParaRPr lang="zh-CN" altLang="zh-CN" sz="2800" kern="100" dirty="0">
              <a:effectLst/>
              <a:latin typeface="宋体"/>
              <a:cs typeface="Courier New"/>
            </a:endParaRPr>
          </a:p>
        </p:txBody>
      </p:sp>
      <p:sp>
        <p:nvSpPr>
          <p:cNvPr id="15" name="矩形 14"/>
          <p:cNvSpPr/>
          <p:nvPr/>
        </p:nvSpPr>
        <p:spPr>
          <a:xfrm>
            <a:off x="382191" y="3943375"/>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一条直线和一个平面平行，则这条直线和这个平面没有公共点，那么这条直线与这个平面内的任何一条直线都没有公共点，所以这条直线和这个平面内的直线都不相交</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8089601" y="85655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0" end="0"/>
                                            </p:txEl>
                                          </p:spTgt>
                                        </p:tgtEl>
                                      </p:cBhvr>
                                    </p:animEffect>
                                    <p:set>
                                      <p:cBhvr>
                                        <p:cTn id="17" dur="1" fill="hold">
                                          <p:stCondLst>
                                            <p:cond delay="499"/>
                                          </p:stCondLst>
                                        </p:cTn>
                                        <p:tgtEl>
                                          <p:spTgt spid="15">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build="allAtOnce"/>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492324"/>
            <a:ext cx="11412000" cy="3006761"/>
          </a:xfrm>
          <a:prstGeom prst="rect">
            <a:avLst/>
          </a:prstGeom>
        </p:spPr>
        <p:txBody>
          <a:bodyPr wrap="square" lIns="121898" tIns="60948" rIns="121898" bIns="60948">
            <a:spAutoFit/>
          </a:bodyPr>
          <a:lstStyle/>
          <a:p>
            <a:pPr algn="just">
              <a:lnSpc>
                <a:spcPct val="138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表示直线，</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表示平面，下列推理正确的是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8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endParaRPr lang="zh-CN" altLang="zh-CN" sz="2800" kern="100" dirty="0">
              <a:latin typeface="宋体"/>
              <a:cs typeface="Courier New"/>
            </a:endParaRPr>
          </a:p>
          <a:p>
            <a:pPr algn="just">
              <a:lnSpc>
                <a:spcPct val="138000"/>
              </a:lnSpc>
              <a:spcAft>
                <a:spcPts val="0"/>
              </a:spcAft>
              <a:tabLst>
                <a:tab pos="2070735" algn="l"/>
              </a:tabLst>
            </a:pPr>
            <a:r>
              <a:rPr lang="en-US" altLang="zh-CN" sz="2800" kern="100" dirty="0">
                <a:latin typeface="Times New Roman"/>
                <a:ea typeface="华文细黑"/>
                <a:cs typeface="Courier New"/>
              </a:rPr>
              <a:t>B.</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endParaRPr lang="zh-CN" altLang="zh-CN" sz="2800" kern="100" dirty="0">
              <a:latin typeface="宋体"/>
              <a:cs typeface="Courier New"/>
            </a:endParaRPr>
          </a:p>
          <a:p>
            <a:pPr algn="just">
              <a:lnSpc>
                <a:spcPct val="138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endParaRPr lang="zh-CN" altLang="zh-CN" sz="2800" kern="100" dirty="0">
              <a:latin typeface="宋体"/>
              <a:cs typeface="Courier New"/>
            </a:endParaRPr>
          </a:p>
          <a:p>
            <a:pPr algn="just">
              <a:lnSpc>
                <a:spcPct val="138000"/>
              </a:lnSpc>
              <a:spcAft>
                <a:spcPts val="0"/>
              </a:spcAft>
              <a:tabLst>
                <a:tab pos="2070735" algn="l"/>
              </a:tabLst>
            </a:pPr>
            <a:r>
              <a:rPr lang="en-US" altLang="zh-CN" sz="2800" kern="100" dirty="0">
                <a:latin typeface="Times New Roman"/>
                <a:ea typeface="华文细黑"/>
                <a:cs typeface="Courier New"/>
              </a:rPr>
              <a:t>D.</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endParaRPr lang="zh-CN" altLang="zh-CN" sz="2800" kern="100" dirty="0">
              <a:effectLst/>
              <a:latin typeface="宋体"/>
              <a:cs typeface="Courier New"/>
            </a:endParaRPr>
          </a:p>
        </p:txBody>
      </p:sp>
      <p:sp>
        <p:nvSpPr>
          <p:cNvPr id="4" name="矩形 3"/>
          <p:cNvSpPr/>
          <p:nvPr/>
        </p:nvSpPr>
        <p:spPr>
          <a:xfrm>
            <a:off x="10033489" y="650057"/>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16" name="矩形 15"/>
          <p:cNvSpPr/>
          <p:nvPr/>
        </p:nvSpPr>
        <p:spPr>
          <a:xfrm>
            <a:off x="382191" y="3467894"/>
            <a:ext cx="11412000" cy="3006761"/>
          </a:xfrm>
          <a:prstGeom prst="rect">
            <a:avLst/>
          </a:prstGeom>
        </p:spPr>
        <p:txBody>
          <a:bodyPr wrap="square" lIns="121898" tIns="60948" rIns="121898" bIns="60948">
            <a:spAutoFit/>
          </a:bodyPr>
          <a:lstStyle/>
          <a:p>
            <a:pPr algn="just">
              <a:lnSpc>
                <a:spcPct val="138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可能平行也可能相交</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8000"/>
              </a:lnSpc>
              <a:spcAft>
                <a:spcPts val="0"/>
              </a:spcAft>
              <a:tabLst>
                <a:tab pos="2070735" algn="l"/>
              </a:tabLs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，则可能</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，也可能</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8000"/>
              </a:lnSpc>
              <a:spcAft>
                <a:spcPts val="0"/>
              </a:spcAft>
              <a:tabLst>
                <a:tab pos="2070735" algn="l"/>
              </a:tabLs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，根据面面平行的判定定理，若再加上条件</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，才能得出</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8000"/>
              </a:lnSpc>
              <a:spcAft>
                <a:spcPts val="0"/>
              </a:spcAft>
              <a:tabLst>
                <a:tab pos="2070735" algn="l"/>
              </a:tabLs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为面面平行的性质定理的符号语言，正确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D.</a:t>
            </a:r>
            <a:endParaRPr lang="zh-CN" altLang="zh-CN" sz="2800" kern="100" dirty="0">
              <a:effectLst/>
              <a:latin typeface="宋体"/>
              <a:cs typeface="Courier New"/>
            </a:endParaRPr>
          </a:p>
        </p:txBody>
      </p:sp>
      <p:sp>
        <p:nvSpPr>
          <p:cNvPr id="12"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3"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4"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5"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7"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linds(horizont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6">
                                            <p:txEl>
                                              <p:pRg st="0" end="0"/>
                                            </p:txEl>
                                          </p:spTgt>
                                        </p:tgtEl>
                                      </p:cBhvr>
                                    </p:animEffect>
                                    <p:set>
                                      <p:cBhvr>
                                        <p:cTn id="32" dur="1" fill="hold">
                                          <p:stCondLst>
                                            <p:cond delay="499"/>
                                          </p:stCondLst>
                                        </p:cTn>
                                        <p:tgtEl>
                                          <p:spTgt spid="1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6">
                                            <p:txEl>
                                              <p:pRg st="1" end="1"/>
                                            </p:txEl>
                                          </p:spTgt>
                                        </p:tgtEl>
                                      </p:cBhvr>
                                    </p:animEffect>
                                    <p:set>
                                      <p:cBhvr>
                                        <p:cTn id="35" dur="1" fill="hold">
                                          <p:stCondLst>
                                            <p:cond delay="499"/>
                                          </p:stCondLst>
                                        </p:cTn>
                                        <p:tgtEl>
                                          <p:spTgt spid="1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6">
                                            <p:txEl>
                                              <p:pRg st="2" end="2"/>
                                            </p:txEl>
                                          </p:spTgt>
                                        </p:tgtEl>
                                      </p:cBhvr>
                                    </p:animEffect>
                                    <p:set>
                                      <p:cBhvr>
                                        <p:cTn id="38" dur="1" fill="hold">
                                          <p:stCondLst>
                                            <p:cond delay="499"/>
                                          </p:stCondLst>
                                        </p:cTn>
                                        <p:tgtEl>
                                          <p:spTgt spid="1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6">
                                            <p:txEl>
                                              <p:pRg st="3" end="3"/>
                                            </p:txEl>
                                          </p:spTgt>
                                        </p:tgtEl>
                                      </p:cBhvr>
                                    </p:animEffect>
                                    <p:set>
                                      <p:cBhvr>
                                        <p:cTn id="41" dur="1" fill="hold">
                                          <p:stCondLst>
                                            <p:cond delay="499"/>
                                          </p:stCondLst>
                                        </p:cTn>
                                        <p:tgtEl>
                                          <p:spTgt spid="16">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spc="-100" dirty="0">
                <a:latin typeface="Times New Roman"/>
                <a:ea typeface="华文细黑"/>
                <a:cs typeface="Times New Roman"/>
              </a:rPr>
              <a:t>若不在同一直线上的三点</a:t>
            </a:r>
            <a:r>
              <a:rPr lang="en-US" altLang="zh-CN" sz="2800" i="1" kern="100" spc="-100" dirty="0">
                <a:latin typeface="Times New Roman"/>
                <a:ea typeface="华文细黑"/>
                <a:cs typeface="Courier New"/>
              </a:rPr>
              <a:t>A</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B</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C</a:t>
            </a:r>
            <a:r>
              <a:rPr lang="zh-CN" altLang="zh-CN" sz="2800" kern="100" spc="-100" dirty="0">
                <a:latin typeface="Times New Roman"/>
                <a:ea typeface="华文细黑"/>
                <a:cs typeface="Times New Roman"/>
              </a:rPr>
              <a:t>到平面</a:t>
            </a:r>
            <a:r>
              <a:rPr lang="en-US" altLang="zh-CN" sz="2800" i="1" kern="100" spc="-100" dirty="0">
                <a:latin typeface="Times New Roman"/>
                <a:ea typeface="华文细黑"/>
                <a:cs typeface="Courier New"/>
              </a:rPr>
              <a:t>α</a:t>
            </a:r>
            <a:r>
              <a:rPr lang="zh-CN" altLang="zh-CN" sz="2800" kern="100" spc="-100" dirty="0">
                <a:latin typeface="Times New Roman"/>
                <a:ea typeface="华文细黑"/>
                <a:cs typeface="Times New Roman"/>
              </a:rPr>
              <a:t>的距离相等</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且</a:t>
            </a:r>
            <a:r>
              <a:rPr lang="en-US" altLang="zh-CN" sz="2800" i="1" kern="100" spc="-100" dirty="0">
                <a:latin typeface="Times New Roman"/>
                <a:ea typeface="华文细黑"/>
                <a:cs typeface="Courier New"/>
              </a:rPr>
              <a:t>A</a:t>
            </a:r>
            <a:r>
              <a:rPr lang="zh-CN" altLang="zh-CN" sz="2800" kern="100" spc="-100" dirty="0">
                <a:latin typeface="Cambria Math" pitchFamily="18" charset="0"/>
                <a:ea typeface="MS Mincho"/>
                <a:cs typeface="MS Mincho"/>
              </a:rPr>
              <a:t>∉</a:t>
            </a:r>
            <a:r>
              <a:rPr lang="en-US" altLang="zh-CN" sz="2800" i="1" kern="100" spc="-100" dirty="0">
                <a:latin typeface="Times New Roman"/>
                <a:ea typeface="华文细黑"/>
                <a:cs typeface="Courier New"/>
              </a:rPr>
              <a:t>α</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则</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　　</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ABC</a:t>
            </a:r>
            <a:r>
              <a:rPr lang="zh-CN" altLang="zh-CN" sz="2800" kern="100" dirty="0">
                <a:latin typeface="Times New Roman"/>
                <a:ea typeface="华文细黑"/>
                <a:cs typeface="Times New Roman"/>
              </a:rPr>
              <a:t>中至少有一边平行于</a:t>
            </a:r>
            <a:r>
              <a:rPr lang="en-US" altLang="zh-CN" sz="2800" i="1" kern="100" dirty="0">
                <a:latin typeface="Times New Roman"/>
                <a:ea typeface="华文细黑"/>
                <a:cs typeface="Courier New"/>
              </a:rPr>
              <a:t>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ABC</a:t>
            </a:r>
            <a:r>
              <a:rPr lang="zh-CN" altLang="zh-CN" sz="2800" kern="100" dirty="0">
                <a:latin typeface="Times New Roman"/>
                <a:ea typeface="华文细黑"/>
                <a:cs typeface="Times New Roman"/>
              </a:rPr>
              <a:t>中至多有两边平行于</a:t>
            </a:r>
            <a:r>
              <a:rPr lang="en-US" altLang="zh-CN" sz="2800" i="1" kern="100" dirty="0">
                <a:latin typeface="Times New Roman"/>
                <a:ea typeface="华文细黑"/>
                <a:cs typeface="Courier New"/>
              </a:rPr>
              <a:t>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ABC</a:t>
            </a:r>
            <a:r>
              <a:rPr lang="zh-CN" altLang="zh-CN" sz="2800" kern="100" dirty="0">
                <a:latin typeface="Times New Roman"/>
                <a:ea typeface="华文细黑"/>
                <a:cs typeface="Times New Roman"/>
              </a:rPr>
              <a:t>中只可能有一边与</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a:t>
            </a:r>
            <a:endParaRPr lang="zh-CN" altLang="zh-CN" sz="2800" kern="100" dirty="0">
              <a:effectLst/>
              <a:latin typeface="宋体"/>
              <a:cs typeface="Courier New"/>
            </a:endParaRPr>
          </a:p>
        </p:txBody>
      </p:sp>
      <p:sp>
        <p:nvSpPr>
          <p:cNvPr id="22" name="矩形 21"/>
          <p:cNvSpPr/>
          <p:nvPr/>
        </p:nvSpPr>
        <p:spPr>
          <a:xfrm>
            <a:off x="382191" y="3833267"/>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若三点在平面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的同侧，则</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，有三边平行于</a:t>
            </a:r>
            <a:r>
              <a:rPr lang="en-US" altLang="zh-CN" sz="2800" i="1" kern="100" dirty="0">
                <a:latin typeface="Times New Roman"/>
                <a:ea typeface="华文细黑"/>
                <a:cs typeface="Courier New"/>
              </a:rPr>
              <a:t>α</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若</a:t>
            </a:r>
            <a:r>
              <a:rPr lang="zh-CN" altLang="zh-CN" sz="2800" kern="100" dirty="0">
                <a:latin typeface="Times New Roman"/>
                <a:ea typeface="华文细黑"/>
                <a:cs typeface="Times New Roman"/>
              </a:rPr>
              <a:t>一点在平面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的一侧，另两点在平面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的另一侧，则有两边与平面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相交，有一边平行于</a:t>
            </a:r>
            <a:r>
              <a:rPr lang="en-US" altLang="zh-CN" sz="2800" i="1" kern="100" dirty="0">
                <a:latin typeface="Times New Roman"/>
                <a:ea typeface="华文细黑"/>
                <a:cs typeface="Courier New"/>
              </a:rPr>
              <a:t>α</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中至少有一边平行于</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10765210" y="794073"/>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B</a:t>
            </a:r>
            <a:endParaRPr lang="zh-CN" altLang="en-US" dirty="0"/>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blinds(horizontal)">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blinds(horizontal)">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2">
                                            <p:txEl>
                                              <p:pRg st="0" end="0"/>
                                            </p:txEl>
                                          </p:spTgt>
                                        </p:tgtEl>
                                      </p:cBhvr>
                                    </p:animEffect>
                                    <p:set>
                                      <p:cBhvr>
                                        <p:cTn id="27" dur="1" fill="hold">
                                          <p:stCondLst>
                                            <p:cond delay="499"/>
                                          </p:stCondLst>
                                        </p:cTn>
                                        <p:tgtEl>
                                          <p:spTgt spid="22">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22">
                                            <p:txEl>
                                              <p:pRg st="1" end="1"/>
                                            </p:txEl>
                                          </p:spTgt>
                                        </p:tgtEl>
                                      </p:cBhvr>
                                    </p:animEffect>
                                    <p:set>
                                      <p:cBhvr>
                                        <p:cTn id="30" dur="1" fill="hold">
                                          <p:stCondLst>
                                            <p:cond delay="499"/>
                                          </p:stCondLst>
                                        </p:cTn>
                                        <p:tgtEl>
                                          <p:spTgt spid="22">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22">
                                            <p:txEl>
                                              <p:pRg st="2" end="2"/>
                                            </p:txEl>
                                          </p:spTgt>
                                        </p:tgtEl>
                                      </p:cBhvr>
                                    </p:animEffect>
                                    <p:set>
                                      <p:cBhvr>
                                        <p:cTn id="33" dur="1" fill="hold">
                                          <p:stCondLst>
                                            <p:cond delay="499"/>
                                          </p:stCondLst>
                                        </p:cTn>
                                        <p:tgtEl>
                                          <p:spTgt spid="22">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2" grpId="0" uiExpand="1" build="allAtOnce"/>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443846" y="414983"/>
            <a:ext cx="11197804" cy="2966942"/>
          </a:xfrm>
          <a:prstGeom prst="rect">
            <a:avLst/>
          </a:prstGeom>
        </p:spPr>
        <p:txBody>
          <a:bodyPr wrap="square" lIns="121898" tIns="60948" rIns="121898" bIns="60948">
            <a:spAutoFit/>
          </a:bodyPr>
          <a:lstStyle/>
          <a:p>
            <a:pPr algn="just">
              <a:lnSpc>
                <a:spcPct val="20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在棱长为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分别是棱</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zh-CN" altLang="zh-CN" sz="2800" kern="100" spc="-41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是棱</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上一点</a:t>
            </a:r>
            <a:r>
              <a:rPr lang="zh-CN" altLang="zh-CN" sz="2800" kern="100" spc="-410" dirty="0">
                <a:latin typeface="Times New Roman"/>
                <a:ea typeface="华文细黑"/>
                <a:cs typeface="Times New Roman"/>
              </a:rPr>
              <a:t>，</a:t>
            </a:r>
            <a:r>
              <a:rPr lang="en-US" altLang="zh-CN" sz="2800" i="1" kern="100" dirty="0">
                <a:latin typeface="Times New Roman"/>
                <a:ea typeface="华文细黑"/>
                <a:cs typeface="Courier New"/>
              </a:rPr>
              <a:t>AP</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spc="-410" dirty="0" smtClean="0">
                <a:latin typeface="Times New Roman"/>
                <a:ea typeface="华文细黑"/>
                <a:cs typeface="Times New Roman"/>
              </a:rPr>
              <a:t>，</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P</a:t>
            </a:r>
            <a:r>
              <a:rPr lang="zh-CN" altLang="zh-CN" sz="2800" kern="100" spc="-41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spc="-41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的平面与棱</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交于</a:t>
            </a:r>
            <a:r>
              <a:rPr lang="en-US" altLang="zh-CN" sz="2800" i="1" kern="100" dirty="0">
                <a:latin typeface="Times New Roman"/>
                <a:ea typeface="华文细黑"/>
                <a:cs typeface="Courier New"/>
              </a:rPr>
              <a:t>Q</a:t>
            </a:r>
            <a:r>
              <a:rPr lang="zh-CN" altLang="zh-CN" sz="2800" kern="100" spc="-410" dirty="0" smtClean="0">
                <a:latin typeface="Times New Roman"/>
                <a:ea typeface="华文细黑"/>
                <a:cs typeface="Times New Roman"/>
              </a:rPr>
              <a:t>，</a:t>
            </a:r>
            <a:endParaRPr lang="en-US" altLang="zh-CN" sz="2800" kern="100" spc="-410" dirty="0" smtClean="0">
              <a:latin typeface="Times New Roman"/>
              <a:ea typeface="华文细黑"/>
              <a:cs typeface="Times New Roman"/>
            </a:endParaRPr>
          </a:p>
          <a:p>
            <a:pPr algn="just">
              <a:lnSpc>
                <a:spcPct val="60000"/>
              </a:lnSpc>
              <a:spcAft>
                <a:spcPts val="0"/>
              </a:spcAft>
              <a:tabLst>
                <a:tab pos="2070735" algn="l"/>
              </a:tabLst>
            </a:pPr>
            <a:endParaRPr lang="en-US" altLang="zh-CN" sz="2800" kern="100" dirty="0">
              <a:latin typeface="Times New Roman"/>
              <a:ea typeface="华文细黑"/>
              <a:cs typeface="Times New Roman"/>
            </a:endParaRPr>
          </a:p>
          <a:p>
            <a:pPr algn="just">
              <a:lnSpc>
                <a:spcPct val="200000"/>
              </a:lnSpc>
              <a:spcAft>
                <a:spcPts val="0"/>
              </a:spcAft>
              <a:tabLst>
                <a:tab pos="2070735" algn="l"/>
              </a:tabLst>
            </a:pPr>
            <a:r>
              <a:rPr lang="zh-CN" altLang="zh-CN" sz="2800" kern="100" dirty="0" smtClean="0">
                <a:latin typeface="Times New Roman"/>
                <a:ea typeface="华文细黑"/>
                <a:cs typeface="Times New Roman"/>
              </a:rPr>
              <a:t>则</a:t>
            </a:r>
            <a:r>
              <a:rPr lang="en-US" altLang="zh-CN" sz="2800" i="1" kern="100" dirty="0">
                <a:latin typeface="Times New Roman"/>
                <a:ea typeface="华文细黑"/>
                <a:cs typeface="Courier New"/>
              </a:rPr>
              <a:t>PQ</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79283718"/>
              </p:ext>
            </p:extLst>
          </p:nvPr>
        </p:nvGraphicFramePr>
        <p:xfrm>
          <a:off x="566480" y="4190428"/>
          <a:ext cx="9020175" cy="828675"/>
        </p:xfrm>
        <a:graphic>
          <a:graphicData uri="http://schemas.openxmlformats.org/presentationml/2006/ole">
            <mc:AlternateContent xmlns:mc="http://schemas.openxmlformats.org/markup-compatibility/2006">
              <mc:Choice xmlns:v="urn:schemas-microsoft-com:vml" Requires="v">
                <p:oleObj spid="_x0000_s103747" name="文档" r:id="rId4" imgW="9024966" imgH="830333" progId="Word.Document.12">
                  <p:embed/>
                </p:oleObj>
              </mc:Choice>
              <mc:Fallback>
                <p:oleObj name="文档" r:id="rId4" imgW="9024966" imgH="830333" progId="Word.Document.12">
                  <p:embed/>
                  <p:pic>
                    <p:nvPicPr>
                      <p:cNvPr id="0" name="对象 3"/>
                      <p:cNvPicPr>
                        <a:picLocks noChangeAspect="1" noChangeArrowheads="1"/>
                      </p:cNvPicPr>
                      <p:nvPr/>
                    </p:nvPicPr>
                    <p:blipFill>
                      <a:blip r:embed="rId5"/>
                      <a:srcRect/>
                      <a:stretch>
                        <a:fillRect/>
                      </a:stretch>
                    </p:blipFill>
                    <p:spPr bwMode="auto">
                      <a:xfrm>
                        <a:off x="566480" y="4190428"/>
                        <a:ext cx="90201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443846" y="329530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易知</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PQ</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328407104"/>
              </p:ext>
            </p:extLst>
          </p:nvPr>
        </p:nvGraphicFramePr>
        <p:xfrm>
          <a:off x="566480" y="5228256"/>
          <a:ext cx="9020175" cy="923925"/>
        </p:xfrm>
        <a:graphic>
          <a:graphicData uri="http://schemas.openxmlformats.org/presentationml/2006/ole">
            <mc:AlternateContent xmlns:mc="http://schemas.openxmlformats.org/markup-compatibility/2006">
              <mc:Choice xmlns:v="urn:schemas-microsoft-com:vml" Requires="v">
                <p:oleObj spid="_x0000_s103748" name="文档" r:id="rId7" imgW="9024966" imgH="923552" progId="Word.Document.12">
                  <p:embed/>
                </p:oleObj>
              </mc:Choice>
              <mc:Fallback>
                <p:oleObj name="文档" r:id="rId7" imgW="9024966" imgH="923552" progId="Word.Document.12">
                  <p:embed/>
                  <p:pic>
                    <p:nvPicPr>
                      <p:cNvPr id="0" name=""/>
                      <p:cNvPicPr>
                        <a:picLocks noChangeAspect="1" noChangeArrowheads="1"/>
                      </p:cNvPicPr>
                      <p:nvPr/>
                    </p:nvPicPr>
                    <p:blipFill>
                      <a:blip r:embed="rId8"/>
                      <a:srcRect/>
                      <a:stretch>
                        <a:fillRect/>
                      </a:stretch>
                    </p:blipFill>
                    <p:spPr bwMode="auto">
                      <a:xfrm>
                        <a:off x="566480" y="5228256"/>
                        <a:ext cx="90201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413235091"/>
              </p:ext>
            </p:extLst>
          </p:nvPr>
        </p:nvGraphicFramePr>
        <p:xfrm>
          <a:off x="1901205" y="2251745"/>
          <a:ext cx="819150" cy="990600"/>
        </p:xfrm>
        <a:graphic>
          <a:graphicData uri="http://schemas.openxmlformats.org/presentationml/2006/ole">
            <mc:AlternateContent xmlns:mc="http://schemas.openxmlformats.org/markup-compatibility/2006">
              <mc:Choice xmlns:v="urn:schemas-microsoft-com:vml" Requires="v">
                <p:oleObj spid="_x0000_s103749" name="文档" r:id="rId10" imgW="826058" imgH="990497" progId="Word.Document.12">
                  <p:embed/>
                </p:oleObj>
              </mc:Choice>
              <mc:Fallback>
                <p:oleObj name="文档" r:id="rId10" imgW="826058" imgH="990497" progId="Word.Document.12">
                  <p:embed/>
                  <p:pic>
                    <p:nvPicPr>
                      <p:cNvPr id="0" name=""/>
                      <p:cNvPicPr>
                        <a:picLocks noChangeAspect="1" noChangeArrowheads="1"/>
                      </p:cNvPicPr>
                      <p:nvPr/>
                    </p:nvPicPr>
                    <p:blipFill>
                      <a:blip r:embed="rId11"/>
                      <a:srcRect/>
                      <a:stretch>
                        <a:fillRect/>
                      </a:stretch>
                    </p:blipFill>
                    <p:spPr bwMode="auto">
                      <a:xfrm>
                        <a:off x="1901205" y="2251745"/>
                        <a:ext cx="8191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4271074826"/>
              </p:ext>
            </p:extLst>
          </p:nvPr>
        </p:nvGraphicFramePr>
        <p:xfrm>
          <a:off x="5460082" y="1375470"/>
          <a:ext cx="409575" cy="990600"/>
        </p:xfrm>
        <a:graphic>
          <a:graphicData uri="http://schemas.openxmlformats.org/presentationml/2006/ole">
            <mc:AlternateContent xmlns:mc="http://schemas.openxmlformats.org/markup-compatibility/2006">
              <mc:Choice xmlns:v="urn:schemas-microsoft-com:vml" Requires="v">
                <p:oleObj spid="_x0000_s103750" name="文档" r:id="rId13" imgW="416448" imgH="990497" progId="Word.Document.12">
                  <p:embed/>
                </p:oleObj>
              </mc:Choice>
              <mc:Fallback>
                <p:oleObj name="文档" r:id="rId13" imgW="416448" imgH="990497" progId="Word.Document.12">
                  <p:embed/>
                  <p:pic>
                    <p:nvPicPr>
                      <p:cNvPr id="0" name=""/>
                      <p:cNvPicPr>
                        <a:picLocks noChangeAspect="1" noChangeArrowheads="1"/>
                      </p:cNvPicPr>
                      <p:nvPr/>
                    </p:nvPicPr>
                    <p:blipFill>
                      <a:blip r:embed="rId14"/>
                      <a:srcRect/>
                      <a:stretch>
                        <a:fillRect/>
                      </a:stretch>
                    </p:blipFill>
                    <p:spPr bwMode="auto">
                      <a:xfrm>
                        <a:off x="5460082" y="1375470"/>
                        <a:ext cx="4095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Rectangle 21">
            <a:hlinkClick r:id="rId15"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6" name="Rectangle 21">
            <a:hlinkClick r:id="rId16"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7" name="Rectangle 21">
            <a:hlinkClick r:id="rId17"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8" name="Rectangle 21">
            <a:hlinkClick r:id="rId18"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19"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2" grpId="0"/>
      <p:bldP spid="1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0" y="590676"/>
            <a:ext cx="7884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spc="-130" dirty="0">
                <a:latin typeface="Times New Roman"/>
                <a:ea typeface="华文细黑"/>
                <a:cs typeface="Times New Roman"/>
              </a:rPr>
              <a:t>如图所示的正方体的棱长为</a:t>
            </a:r>
            <a:r>
              <a:rPr lang="en-US" altLang="zh-CN" sz="2800" kern="100" spc="-130" dirty="0">
                <a:latin typeface="Times New Roman"/>
                <a:ea typeface="华文细黑"/>
                <a:cs typeface="Courier New"/>
              </a:rPr>
              <a:t>4</a:t>
            </a:r>
            <a:r>
              <a:rPr lang="zh-CN" altLang="zh-CN" sz="2800" kern="100" spc="-500" dirty="0">
                <a:latin typeface="Times New Roman"/>
                <a:ea typeface="华文细黑"/>
                <a:cs typeface="Times New Roman"/>
              </a:rPr>
              <a:t>，</a:t>
            </a:r>
            <a:r>
              <a:rPr lang="en-US" altLang="zh-CN" sz="2800" i="1" kern="100" spc="-130" dirty="0">
                <a:latin typeface="Times New Roman"/>
                <a:ea typeface="华文细黑"/>
                <a:cs typeface="Courier New"/>
              </a:rPr>
              <a:t>E</a:t>
            </a:r>
            <a:r>
              <a:rPr lang="zh-CN" altLang="zh-CN" sz="2800" kern="100" spc="-500" dirty="0">
                <a:latin typeface="Times New Roman"/>
                <a:ea typeface="华文细黑"/>
                <a:cs typeface="Times New Roman"/>
              </a:rPr>
              <a:t>，</a:t>
            </a:r>
            <a:r>
              <a:rPr lang="en-US" altLang="zh-CN" sz="2800" i="1" kern="100" spc="-130" dirty="0">
                <a:latin typeface="Times New Roman"/>
                <a:ea typeface="华文细黑"/>
                <a:cs typeface="Courier New"/>
              </a:rPr>
              <a:t>F</a:t>
            </a:r>
            <a:r>
              <a:rPr lang="zh-CN" altLang="zh-CN" sz="2800" kern="100" spc="-130" dirty="0">
                <a:latin typeface="Times New Roman"/>
                <a:ea typeface="华文细黑"/>
                <a:cs typeface="Times New Roman"/>
              </a:rPr>
              <a:t>分别为</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D</a:t>
            </a:r>
            <a:r>
              <a:rPr lang="en-US" altLang="zh-CN" sz="2800" kern="100" baseline="-25000" dirty="0">
                <a:latin typeface="Times New Roman"/>
                <a:ea typeface="华文细黑"/>
                <a:cs typeface="Courier New"/>
              </a:rPr>
              <a:t>1</a:t>
            </a:r>
            <a:r>
              <a:rPr lang="zh-CN" altLang="zh-CN" sz="2800" kern="100" spc="-700" dirty="0">
                <a:latin typeface="Times New Roman"/>
                <a:ea typeface="华文细黑"/>
                <a:cs typeface="Times New Roman"/>
              </a:rPr>
              <a:t>，</a:t>
            </a:r>
            <a:r>
              <a:rPr lang="en-US" altLang="zh-CN" sz="2800" i="1" kern="100" spc="-130" dirty="0" err="1">
                <a:latin typeface="Times New Roman"/>
                <a:ea typeface="华文细黑"/>
                <a:cs typeface="Courier New"/>
              </a:rPr>
              <a:t>AA</a:t>
            </a:r>
            <a:r>
              <a:rPr lang="en-US" altLang="zh-CN" sz="2800" kern="100" spc="-130" baseline="-25000" dirty="0" err="1">
                <a:latin typeface="Times New Roman"/>
                <a:ea typeface="华文细黑"/>
                <a:cs typeface="Courier New"/>
              </a:rPr>
              <a:t>1</a:t>
            </a:r>
            <a:r>
              <a:rPr lang="zh-CN" altLang="zh-CN" sz="2800" kern="100" spc="-130" dirty="0">
                <a:latin typeface="Times New Roman"/>
                <a:ea typeface="华文细黑"/>
                <a:cs typeface="Times New Roman"/>
              </a:rPr>
              <a:t>的中点</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过</a:t>
            </a:r>
            <a:r>
              <a:rPr lang="en-US" altLang="zh-CN" sz="2800" i="1" kern="100" spc="-130" dirty="0" err="1">
                <a:latin typeface="Times New Roman"/>
                <a:ea typeface="华文细黑"/>
                <a:cs typeface="Courier New"/>
              </a:rPr>
              <a:t>C</a:t>
            </a:r>
            <a:r>
              <a:rPr lang="en-US" altLang="zh-CN" sz="2800" kern="100" spc="-130" baseline="-25000" dirty="0" err="1">
                <a:latin typeface="Times New Roman"/>
                <a:ea typeface="华文细黑"/>
                <a:cs typeface="Courier New"/>
              </a:rPr>
              <a:t>1</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E</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F</a:t>
            </a:r>
            <a:r>
              <a:rPr lang="zh-CN" altLang="zh-CN" sz="2800" kern="100" spc="-130" dirty="0">
                <a:latin typeface="Times New Roman"/>
                <a:ea typeface="华文细黑"/>
                <a:cs typeface="Times New Roman"/>
              </a:rPr>
              <a:t>的截面的周长为</a:t>
            </a:r>
            <a:r>
              <a:rPr lang="en-US" altLang="zh-CN" sz="2800" kern="100" dirty="0" smtClean="0">
                <a:latin typeface="Times New Roman"/>
                <a:ea typeface="华文细黑"/>
                <a:cs typeface="Courier New"/>
              </a:rPr>
              <a:t>_________.</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3386454371"/>
              </p:ext>
            </p:extLst>
          </p:nvPr>
        </p:nvGraphicFramePr>
        <p:xfrm>
          <a:off x="504825" y="4024908"/>
          <a:ext cx="8401050" cy="571500"/>
        </p:xfrm>
        <a:graphic>
          <a:graphicData uri="http://schemas.openxmlformats.org/presentationml/2006/ole">
            <mc:AlternateContent xmlns:mc="http://schemas.openxmlformats.org/markup-compatibility/2006">
              <mc:Choice xmlns:v="urn:schemas-microsoft-com:vml" Requires="v">
                <p:oleObj spid="_x0000_s106737" name="文档" r:id="rId9" imgW="8231040" imgH="559674" progId="Word.Document.12">
                  <p:embed/>
                </p:oleObj>
              </mc:Choice>
              <mc:Fallback>
                <p:oleObj name="文档" r:id="rId9" imgW="8231040" imgH="559674" progId="Word.Document.12">
                  <p:embed/>
                  <p:pic>
                    <p:nvPicPr>
                      <p:cNvPr id="0" name=""/>
                      <p:cNvPicPr>
                        <a:picLocks noChangeAspect="1" noChangeArrowheads="1"/>
                      </p:cNvPicPr>
                      <p:nvPr/>
                    </p:nvPicPr>
                    <p:blipFill>
                      <a:blip r:embed="rId10"/>
                      <a:srcRect/>
                      <a:stretch>
                        <a:fillRect/>
                      </a:stretch>
                    </p:blipFill>
                    <p:spPr bwMode="auto">
                      <a:xfrm>
                        <a:off x="504825" y="4024908"/>
                        <a:ext cx="84010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0" y="1906114"/>
            <a:ext cx="7884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a:t>
            </a:r>
            <a:r>
              <a:rPr lang="en-US" altLang="zh-CN" sz="2800" i="1" kern="100" dirty="0" err="1">
                <a:latin typeface="Times New Roman"/>
                <a:ea typeface="华文细黑"/>
                <a:cs typeface="Courier New"/>
              </a:rPr>
              <a:t>EF</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可知平面</a:t>
            </a:r>
            <a:r>
              <a:rPr lang="en-US" altLang="zh-CN" sz="2800" i="1" kern="100" dirty="0" err="1">
                <a:latin typeface="Times New Roman"/>
                <a:ea typeface="华文细黑"/>
                <a:cs typeface="Courier New"/>
              </a:rPr>
              <a:t>BCC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smtClean="0">
                <a:latin typeface="Times New Roman"/>
                <a:ea typeface="华文细黑"/>
                <a:cs typeface="Times New Roman"/>
              </a:rPr>
              <a:t>与</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平面</a:t>
            </a:r>
            <a:r>
              <a:rPr lang="en-US" altLang="zh-CN" sz="2800" i="1" kern="100" dirty="0" err="1">
                <a:latin typeface="Times New Roman"/>
                <a:ea typeface="华文细黑"/>
                <a:cs typeface="Courier New"/>
              </a:rPr>
              <a:t>EFC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的交线为</a:t>
            </a:r>
            <a:r>
              <a:rPr lang="en-US" altLang="zh-CN" sz="2800" i="1" kern="100" dirty="0" err="1">
                <a:latin typeface="Times New Roman"/>
                <a:ea typeface="华文细黑"/>
                <a:cs typeface="Courier New"/>
              </a:rPr>
              <a:t>BC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ABB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的交线为</a:t>
            </a:r>
            <a:r>
              <a:rPr lang="en-US" altLang="zh-CN" sz="2800" i="1" kern="100" dirty="0">
                <a:latin typeface="Times New Roman"/>
                <a:ea typeface="华文细黑"/>
                <a:cs typeface="Courier New"/>
              </a:rPr>
              <a:t>BF</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1505947125"/>
              </p:ext>
            </p:extLst>
          </p:nvPr>
        </p:nvGraphicFramePr>
        <p:xfrm>
          <a:off x="6282655" y="1298501"/>
          <a:ext cx="1638300" cy="600075"/>
        </p:xfrm>
        <a:graphic>
          <a:graphicData uri="http://schemas.openxmlformats.org/presentationml/2006/ole">
            <mc:AlternateContent xmlns:mc="http://schemas.openxmlformats.org/markup-compatibility/2006">
              <mc:Choice xmlns:v="urn:schemas-microsoft-com:vml" Requires="v">
                <p:oleObj spid="_x0000_s106738" name="文档" r:id="rId12" imgW="1607401" imgH="594226" progId="Word.Document.12">
                  <p:embed/>
                </p:oleObj>
              </mc:Choice>
              <mc:Fallback>
                <p:oleObj name="文档" r:id="rId12" imgW="1607401" imgH="594226" progId="Word.Document.12">
                  <p:embed/>
                  <p:pic>
                    <p:nvPicPr>
                      <p:cNvPr id="0" name=""/>
                      <p:cNvPicPr>
                        <a:picLocks noChangeAspect="1" noChangeArrowheads="1"/>
                      </p:cNvPicPr>
                      <p:nvPr/>
                    </p:nvPicPr>
                    <p:blipFill>
                      <a:blip r:embed="rId13"/>
                      <a:srcRect/>
                      <a:stretch>
                        <a:fillRect/>
                      </a:stretch>
                    </p:blipFill>
                    <p:spPr bwMode="auto">
                      <a:xfrm>
                        <a:off x="6282655" y="1298501"/>
                        <a:ext cx="1638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2" name="图片 21" descr="F:\2016赵瑊\同步\数学\创新 人A必修2\word\RJ2-105.TIF"/>
          <p:cNvPicPr/>
          <p:nvPr/>
        </p:nvPicPr>
        <p:blipFill rotWithShape="1">
          <a:blip r:embed="rId14" cstate="print">
            <a:extLst>
              <a:ext uri="{28A0092B-C50C-407E-A947-70E740481C1C}">
                <a14:useLocalDpi xmlns:a14="http://schemas.microsoft.com/office/drawing/2010/main" val="0"/>
              </a:ext>
            </a:extLst>
          </a:blip>
          <a:srcRect l="2015" r="2948"/>
          <a:stretch/>
        </p:blipFill>
        <p:spPr bwMode="auto">
          <a:xfrm>
            <a:off x="8610600" y="775022"/>
            <a:ext cx="3177971" cy="3202695"/>
          </a:xfrm>
          <a:prstGeom prst="rect">
            <a:avLst/>
          </a:prstGeom>
          <a:noFill/>
          <a:ln>
            <a:noFill/>
          </a:ln>
        </p:spPr>
      </p:pic>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7">
                                            <p:txEl>
                                              <p:pRg st="0" end="0"/>
                                            </p:txEl>
                                          </p:spTgt>
                                        </p:tgtEl>
                                      </p:cBhvr>
                                    </p:animEffect>
                                    <p:set>
                                      <p:cBhvr>
                                        <p:cTn id="22" dur="1" fill="hold">
                                          <p:stCondLst>
                                            <p:cond delay="499"/>
                                          </p:stCondLst>
                                        </p:cTn>
                                        <p:tgtEl>
                                          <p:spTgt spid="17">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75597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三种平行关系可以任意转化，其相互转化关系如图所示：</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13" name="图片 12" descr="F:\2016赵瑊\同步\数学\创新 人A必修2\word\RJ2-106.TIF"/>
          <p:cNvPicPr/>
          <p:nvPr/>
        </p:nvPicPr>
        <p:blipFill rotWithShape="1">
          <a:blip r:embed="rId3" cstate="print">
            <a:extLst>
              <a:ext uri="{28A0092B-C50C-407E-A947-70E740481C1C}">
                <a14:useLocalDpi xmlns:a14="http://schemas.microsoft.com/office/drawing/2010/main" val="0"/>
              </a:ext>
            </a:extLst>
          </a:blip>
          <a:srcRect b="3462"/>
          <a:stretch/>
        </p:blipFill>
        <p:spPr bwMode="auto">
          <a:xfrm>
            <a:off x="2847003" y="1466528"/>
            <a:ext cx="6480720" cy="3279817"/>
          </a:xfrm>
          <a:prstGeom prst="rect">
            <a:avLst/>
          </a:prstGeom>
          <a:noFill/>
          <a:ln>
            <a:noFill/>
          </a:ln>
        </p:spPr>
      </p:pic>
      <p:sp>
        <p:nvSpPr>
          <p:cNvPr id="18" name="矩形 17"/>
          <p:cNvSpPr/>
          <p:nvPr/>
        </p:nvSpPr>
        <p:spPr>
          <a:xfrm>
            <a:off x="381363" y="4725938"/>
            <a:ext cx="11412000" cy="1802521"/>
          </a:xfrm>
          <a:prstGeom prst="rect">
            <a:avLst/>
          </a:prstGeom>
        </p:spPr>
        <p:txBody>
          <a:bodyPr wrap="square" lIns="121898" tIns="60948" rIns="121898" bIns="60948">
            <a:spAutoFit/>
          </a:bodyPr>
          <a:lstStyle/>
          <a:p>
            <a:pPr algn="just">
              <a:lnSpc>
                <a:spcPct val="135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证明线与线、线与面的平行关系的一般规律是：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由已知想性质，由求证想判定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，是分析和解决问题的一般思维方法，而作辅助线和辅助面往往是沟通已知和未知的有效手段</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7" descr="C:\Users\Administrator\Desktop\创新图片\数学创新 2-1\9109795_7.jpg"/>
          <p:cNvPicPr>
            <a:picLocks noChangeAspect="1" noChangeArrowheads="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r="4620" b="6784"/>
          <a:stretch/>
        </p:blipFill>
        <p:spPr bwMode="auto">
          <a:xfrm>
            <a:off x="9839622" y="4151888"/>
            <a:ext cx="2350791" cy="270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2148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直线与平面平行的性质定理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82356138"/>
              </p:ext>
            </p:extLst>
          </p:nvPr>
        </p:nvGraphicFramePr>
        <p:xfrm>
          <a:off x="507157" y="1449615"/>
          <a:ext cx="11132665" cy="4860499"/>
        </p:xfrm>
        <a:graphic>
          <a:graphicData uri="http://schemas.openxmlformats.org/drawingml/2006/table">
            <a:tbl>
              <a:tblPr/>
              <a:tblGrid>
                <a:gridCol w="1737360"/>
                <a:gridCol w="9395305"/>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文字语言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一条直线与一个平面平行，则过这条直线的任一平面与此平面</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与</a:t>
                      </a:r>
                      <a:r>
                        <a:rPr lang="zh-CN" sz="2800" kern="100" dirty="0">
                          <a:effectLst/>
                          <a:latin typeface="Times New Roman"/>
                          <a:ea typeface="华文细黑"/>
                          <a:cs typeface="Times New Roman"/>
                        </a:rPr>
                        <a:t>该直线平行</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16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smtClean="0">
                          <a:effectLst/>
                          <a:latin typeface="Cambria Math"/>
                          <a:ea typeface="华文细黑"/>
                          <a:cs typeface="Cambria Math"/>
                        </a:rPr>
                        <a:t>               ⇒</a:t>
                      </a: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0179">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图形语言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7522" name="图片 13" descr="说明: F:\2016赵瑊\同步\数学\创新 人A必修2\word\RJ2-93.TIF"/>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4756" y="4428381"/>
            <a:ext cx="2736131" cy="18240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对象 4"/>
          <p:cNvGraphicFramePr>
            <a:graphicFrameLocks noChangeAspect="1"/>
          </p:cNvGraphicFramePr>
          <p:nvPr>
            <p:extLst>
              <p:ext uri="{D42A27DB-BD31-4B8C-83A1-F6EECF244321}">
                <p14:modId xmlns:p14="http://schemas.microsoft.com/office/powerpoint/2010/main" val="2631949464"/>
              </p:ext>
            </p:extLst>
          </p:nvPr>
        </p:nvGraphicFramePr>
        <p:xfrm>
          <a:off x="5034136" y="2800772"/>
          <a:ext cx="2162175" cy="1657350"/>
        </p:xfrm>
        <a:graphic>
          <a:graphicData uri="http://schemas.openxmlformats.org/presentationml/2006/ole">
            <mc:AlternateContent xmlns:mc="http://schemas.openxmlformats.org/markup-compatibility/2006">
              <mc:Choice xmlns:v="urn:schemas-microsoft-com:vml" Requires="v">
                <p:oleObj spid="_x0000_s107721" name="文档" r:id="rId5" imgW="2161821" imgH="1656707" progId="Word.Document.12">
                  <p:embed/>
                </p:oleObj>
              </mc:Choice>
              <mc:Fallback>
                <p:oleObj name="文档" r:id="rId5" imgW="2161821" imgH="1656707" progId="Word.Document.12">
                  <p:embed/>
                  <p:pic>
                    <p:nvPicPr>
                      <p:cNvPr id="0" name=""/>
                      <p:cNvPicPr/>
                      <p:nvPr/>
                    </p:nvPicPr>
                    <p:blipFill>
                      <a:blip r:embed="rId6"/>
                      <a:stretch>
                        <a:fillRect/>
                      </a:stretch>
                    </p:blipFill>
                    <p:spPr>
                      <a:xfrm>
                        <a:off x="5034136" y="2800772"/>
                        <a:ext cx="2162175" cy="1657350"/>
                      </a:xfrm>
                      <a:prstGeom prst="rect">
                        <a:avLst/>
                      </a:prstGeom>
                    </p:spPr>
                  </p:pic>
                </p:oleObj>
              </mc:Fallback>
            </mc:AlternateContent>
          </a:graphicData>
        </a:graphic>
      </p:graphicFrame>
      <p:sp>
        <p:nvSpPr>
          <p:cNvPr id="9" name="矩形 8"/>
          <p:cNvSpPr/>
          <p:nvPr/>
        </p:nvSpPr>
        <p:spPr>
          <a:xfrm>
            <a:off x="5322168" y="2846412"/>
            <a:ext cx="2016224" cy="1424301"/>
          </a:xfrm>
          <a:prstGeom prst="rect">
            <a:avLst/>
          </a:prstGeom>
        </p:spPr>
        <p:txBody>
          <a:bodyPr wrap="square">
            <a:spAutoFit/>
          </a:bodyPr>
          <a:lstStyle/>
          <a:p>
            <a:pPr algn="just">
              <a:lnSpc>
                <a:spcPct val="105000"/>
              </a:lnSpc>
              <a:spcAft>
                <a:spcPts val="0"/>
              </a:spcAft>
            </a:pPr>
            <a:r>
              <a:rPr lang="en-US" altLang="zh-CN" sz="2800" i="1" kern="100" dirty="0">
                <a:solidFill>
                  <a:srgbClr val="C00000"/>
                </a:solidFill>
                <a:latin typeface="Times New Roman"/>
                <a:ea typeface="华文细黑"/>
                <a:cs typeface="Times New Roman"/>
              </a:rPr>
              <a:t>a</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Times New Roman"/>
              </a:rPr>
              <a:t>α</a:t>
            </a:r>
            <a:endParaRPr lang="zh-CN" altLang="zh-CN" sz="1050" kern="100" dirty="0">
              <a:solidFill>
                <a:srgbClr val="C00000"/>
              </a:solidFill>
              <a:cs typeface="Times New Roman"/>
            </a:endParaRPr>
          </a:p>
          <a:p>
            <a:pPr algn="just">
              <a:lnSpc>
                <a:spcPct val="105000"/>
              </a:lnSpc>
              <a:spcAft>
                <a:spcPts val="0"/>
              </a:spcAft>
            </a:pPr>
            <a:endParaRPr lang="en-US" altLang="zh-CN" sz="2800" i="1" kern="100" dirty="0" smtClean="0">
              <a:solidFill>
                <a:srgbClr val="C00000"/>
              </a:solidFill>
              <a:latin typeface="Times New Roman"/>
              <a:ea typeface="华文细黑"/>
              <a:cs typeface="Times New Roman"/>
            </a:endParaRPr>
          </a:p>
          <a:p>
            <a:pPr algn="just">
              <a:lnSpc>
                <a:spcPct val="105000"/>
              </a:lnSpc>
              <a:spcAft>
                <a:spcPts val="0"/>
              </a:spcAft>
            </a:pPr>
            <a:r>
              <a:rPr lang="en-US" altLang="zh-CN" sz="2800" i="1" kern="100" dirty="0" smtClean="0">
                <a:solidFill>
                  <a:srgbClr val="C00000"/>
                </a:solidFill>
                <a:latin typeface="Times New Roman"/>
                <a:ea typeface="华文细黑"/>
                <a:cs typeface="Times New Roman"/>
              </a:rPr>
              <a:t>α</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Times New Roman"/>
              </a:rPr>
              <a:t>β</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Times New Roman"/>
              </a:rPr>
              <a:t>b</a:t>
            </a:r>
            <a:endParaRPr lang="zh-CN" altLang="zh-CN" sz="1050" kern="100" dirty="0">
              <a:solidFill>
                <a:srgbClr val="C00000"/>
              </a:solidFill>
              <a:cs typeface="Times New Roman"/>
            </a:endParaRPr>
          </a:p>
        </p:txBody>
      </p:sp>
      <p:sp>
        <p:nvSpPr>
          <p:cNvPr id="10" name="矩形 9"/>
          <p:cNvSpPr/>
          <p:nvPr/>
        </p:nvSpPr>
        <p:spPr>
          <a:xfrm>
            <a:off x="2970287" y="2124125"/>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交线</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9" grpId="0"/>
      <p:bldP spid="9"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spc="-130" dirty="0">
                <a:latin typeface="Times New Roman"/>
                <a:ea typeface="华文细黑"/>
                <a:cs typeface="Times New Roman"/>
              </a:rPr>
              <a:t>若直线</a:t>
            </a:r>
            <a:r>
              <a:rPr lang="en-US" altLang="zh-CN" sz="2800" i="1" kern="100" spc="-130" dirty="0">
                <a:latin typeface="Times New Roman"/>
                <a:ea typeface="华文细黑"/>
                <a:cs typeface="Courier New"/>
              </a:rPr>
              <a:t>a</a:t>
            </a:r>
            <a:r>
              <a:rPr lang="en-US" altLang="zh-CN" sz="2800" kern="100" spc="-130" dirty="0">
                <a:latin typeface="宋体"/>
                <a:ea typeface="华文细黑"/>
                <a:cs typeface="Times New Roman"/>
              </a:rPr>
              <a:t>∥</a:t>
            </a:r>
            <a:r>
              <a:rPr lang="zh-CN" altLang="zh-CN" sz="2800" kern="100" spc="-130" dirty="0">
                <a:latin typeface="Times New Roman"/>
                <a:ea typeface="华文细黑"/>
                <a:cs typeface="Times New Roman"/>
              </a:rPr>
              <a:t>平面</a:t>
            </a:r>
            <a:r>
              <a:rPr lang="en-US" altLang="zh-CN" sz="2800" i="1" kern="100" spc="-130" dirty="0">
                <a:latin typeface="Times New Roman"/>
                <a:ea typeface="华文细黑"/>
                <a:cs typeface="Courier New"/>
              </a:rPr>
              <a:t>α</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则直线</a:t>
            </a:r>
            <a:r>
              <a:rPr lang="en-US" altLang="zh-CN" sz="2800" i="1" kern="100" spc="-130" dirty="0">
                <a:latin typeface="Times New Roman"/>
                <a:ea typeface="华文细黑"/>
                <a:cs typeface="Courier New"/>
              </a:rPr>
              <a:t>a</a:t>
            </a:r>
            <a:r>
              <a:rPr lang="zh-CN" altLang="zh-CN" sz="2800" kern="100" spc="-130" dirty="0">
                <a:latin typeface="Times New Roman"/>
                <a:ea typeface="华文细黑"/>
                <a:cs typeface="Times New Roman"/>
              </a:rPr>
              <a:t>平行于平面</a:t>
            </a:r>
            <a:r>
              <a:rPr lang="en-US" altLang="zh-CN" sz="2800" i="1" kern="100" spc="-130" dirty="0">
                <a:latin typeface="Times New Roman"/>
                <a:ea typeface="华文细黑"/>
                <a:cs typeface="Courier New"/>
              </a:rPr>
              <a:t>α</a:t>
            </a:r>
            <a:r>
              <a:rPr lang="zh-CN" altLang="zh-CN" sz="2800" kern="100" spc="-130" dirty="0">
                <a:latin typeface="Times New Roman"/>
                <a:ea typeface="华文细黑"/>
                <a:cs typeface="Times New Roman"/>
              </a:rPr>
              <a:t>内的任意一条直线</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对吗</a:t>
            </a:r>
            <a:r>
              <a:rPr lang="zh-CN" altLang="zh-CN" sz="2800" kern="100" spc="-700" dirty="0">
                <a:latin typeface="Times New Roman"/>
                <a:ea typeface="华文细黑"/>
                <a:cs typeface="Times New Roman"/>
              </a:rPr>
              <a:t>？</a:t>
            </a:r>
            <a:endParaRPr lang="zh-CN" altLang="zh-CN" sz="2800" kern="100" spc="-7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3" name="矩形 22"/>
          <p:cNvSpPr/>
          <p:nvPr/>
        </p:nvSpPr>
        <p:spPr>
          <a:xfrm>
            <a:off x="382191" y="81557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，则由线面平行的性质定理可知直线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内的一组直线平行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5" name="矩形 24"/>
          <p:cNvSpPr/>
          <p:nvPr/>
        </p:nvSpPr>
        <p:spPr>
          <a:xfrm>
            <a:off x="382191" y="2162225"/>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不平行，则直线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就与平面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内的任一直线都不平行，对吗？</a:t>
            </a:r>
            <a:endParaRPr lang="zh-CN" altLang="zh-CN" sz="2800" kern="100" dirty="0">
              <a:effectLst/>
              <a:latin typeface="宋体"/>
              <a:cs typeface="Courier New"/>
            </a:endParaRPr>
          </a:p>
        </p:txBody>
      </p:sp>
      <p:sp>
        <p:nvSpPr>
          <p:cNvPr id="26" name="矩形 25"/>
          <p:cNvSpPr/>
          <p:nvPr/>
        </p:nvSpPr>
        <p:spPr>
          <a:xfrm>
            <a:off x="382191" y="3501802"/>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不平行，则直线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相交或</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内有无数条直线与直线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84333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blinds(horizontal)">
                                      <p:cBhvr>
                                        <p:cTn id="12" dur="5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3">
                                            <p:txEl>
                                              <p:pRg st="0" end="0"/>
                                            </p:txEl>
                                          </p:spTgt>
                                        </p:tgtEl>
                                      </p:cBhvr>
                                    </p:animEffect>
                                    <p:set>
                                      <p:cBhvr>
                                        <p:cTn id="17" dur="1" fill="hold">
                                          <p:stCondLst>
                                            <p:cond delay="499"/>
                                          </p:stCondLst>
                                        </p:cTn>
                                        <p:tgtEl>
                                          <p:spTgt spid="2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6">
                                            <p:txEl>
                                              <p:pRg st="0" end="0"/>
                                            </p:txEl>
                                          </p:spTgt>
                                        </p:tgtEl>
                                      </p:cBhvr>
                                    </p:animEffect>
                                    <p:set>
                                      <p:cBhvr>
                                        <p:cTn id="20"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build="allAtOnce"/>
      <p:bldP spid="2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平面与平面平行的性质</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2479784039"/>
              </p:ext>
            </p:extLst>
          </p:nvPr>
        </p:nvGraphicFramePr>
        <p:xfrm>
          <a:off x="516682" y="1068114"/>
          <a:ext cx="11195148" cy="5025976"/>
        </p:xfrm>
        <a:graphic>
          <a:graphicData uri="http://schemas.openxmlformats.org/drawingml/2006/table">
            <a:tbl>
              <a:tblPr/>
              <a:tblGrid>
                <a:gridCol w="1737360"/>
                <a:gridCol w="9457788"/>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文字语言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如果两个平行平面同时和第三个平面相交，那么它们的</a:t>
                      </a:r>
                      <a:r>
                        <a:rPr lang="zh-CN" sz="2800" kern="100" dirty="0" smtClean="0">
                          <a:effectLst/>
                          <a:latin typeface="Times New Roman"/>
                          <a:ea typeface="华文细黑"/>
                          <a:cs typeface="Times New Roman"/>
                        </a:rPr>
                        <a:t>交线</a:t>
                      </a:r>
                      <a:endParaRPr lang="en-US" altLang="zh-CN" sz="2800" kern="100" dirty="0" smtClean="0">
                        <a:effectLst/>
                        <a:latin typeface="Times New Roman"/>
                        <a:ea typeface="华文细黑"/>
                        <a:cs typeface="Times New Roman"/>
                      </a:endParaRPr>
                    </a:p>
                    <a:p>
                      <a:pPr algn="just">
                        <a:lnSpc>
                          <a:spcPct val="150000"/>
                        </a:lnSpc>
                        <a:spcAft>
                          <a:spcPts val="0"/>
                        </a:spcAft>
                        <a:tabLst>
                          <a:tab pos="2070735" algn="l"/>
                        </a:tabLst>
                      </a:pPr>
                      <a:r>
                        <a:rPr lang="en-US" altLang="zh-CN" sz="2800" u="sng" kern="100" dirty="0" smtClean="0">
                          <a:effectLst/>
                          <a:latin typeface="Times New Roman"/>
                          <a:ea typeface="华文细黑"/>
                          <a:cs typeface="Times New Roman"/>
                        </a:rPr>
                        <a:t>           </a:t>
                      </a:r>
                      <a:r>
                        <a:rPr lang="en-US" sz="2800" kern="100" dirty="0" smtClean="0">
                          <a:effectLst/>
                          <a:latin typeface="Times New Roman"/>
                          <a:ea typeface="华文细黑"/>
                          <a:cs typeface="Times New Roman"/>
                        </a:rPr>
                        <a:t>.</a:t>
                      </a:r>
                      <a:endParaRPr lang="zh-CN" sz="28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γ</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β</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γ</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en-US" sz="2800" kern="100" dirty="0" smtClean="0">
                          <a:effectLst/>
                          <a:latin typeface="Cambria Math"/>
                          <a:ea typeface="华文细黑"/>
                          <a:cs typeface="Cambria Math"/>
                        </a:rPr>
                        <a:t>⇒</a:t>
                      </a:r>
                      <a:r>
                        <a:rPr lang="en-US" sz="2800" i="1" u="sng" kern="100" dirty="0" smtClean="0">
                          <a:effectLst/>
                          <a:latin typeface="Times New Roman"/>
                          <a:ea typeface="华文细黑"/>
                          <a:cs typeface="Courier New"/>
                        </a:rPr>
                        <a:t>           </a:t>
                      </a:r>
                      <a:r>
                        <a:rPr lang="en-US" sz="2800" kern="100" dirty="0" smtClean="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5736">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图形语言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8546" name="图片 12" descr="说明: F:\2016赵瑊\同步\数学\创新 人A必修2\word\RJ2-94.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081" y="3131968"/>
            <a:ext cx="3483988" cy="287106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321600" y="1735396"/>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平行</a:t>
            </a:r>
            <a:endParaRPr lang="zh-CN" altLang="en-US" dirty="0">
              <a:solidFill>
                <a:srgbClr val="C00000"/>
              </a:solidFill>
            </a:endParaRPr>
          </a:p>
        </p:txBody>
      </p:sp>
      <p:sp>
        <p:nvSpPr>
          <p:cNvPr id="11" name="矩形 10"/>
          <p:cNvSpPr/>
          <p:nvPr/>
        </p:nvSpPr>
        <p:spPr>
          <a:xfrm>
            <a:off x="8543479" y="2421568"/>
            <a:ext cx="902811"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a</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endParaRPr lang="zh-CN" altLang="en-US" dirty="0">
              <a:solidFill>
                <a:srgbClr val="C00000"/>
              </a:solidFill>
            </a:endParaRPr>
          </a:p>
        </p:txBody>
      </p:sp>
    </p:spTree>
    <p:extLst>
      <p:ext uri="{BB962C8B-B14F-4D97-AF65-F5344CB8AC3E}">
        <p14:creationId xmlns:p14="http://schemas.microsoft.com/office/powerpoint/2010/main" val="1061463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3" name="矩形 12"/>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两个平面平行，那么两个平面内的所有直线都相互平行吗？</a:t>
            </a:r>
            <a:endParaRPr lang="zh-CN" altLang="zh-CN" sz="2800" kern="100" dirty="0">
              <a:effectLst/>
              <a:latin typeface="宋体"/>
              <a:cs typeface="Courier New"/>
            </a:endParaRPr>
          </a:p>
        </p:txBody>
      </p:sp>
      <p:sp>
        <p:nvSpPr>
          <p:cNvPr id="14" name="矩形 13"/>
          <p:cNvSpPr/>
          <p:nvPr/>
        </p:nvSpPr>
        <p:spPr>
          <a:xfrm>
            <a:off x="382191" y="81557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因为两个平面平行，所以这两条直线无公共点，它们平行或异面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82191" y="216222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两个平面平行，其中一个平面内直线必平行于另一个平面吗？</a:t>
            </a:r>
            <a:endParaRPr lang="zh-CN" altLang="zh-CN" sz="2800" kern="100" dirty="0">
              <a:effectLst/>
              <a:latin typeface="宋体"/>
              <a:cs typeface="Courier New"/>
            </a:endParaRPr>
          </a:p>
        </p:txBody>
      </p:sp>
      <p:sp>
        <p:nvSpPr>
          <p:cNvPr id="16" name="矩形 15"/>
          <p:cNvSpPr/>
          <p:nvPr/>
        </p:nvSpPr>
        <p:spPr>
          <a:xfrm>
            <a:off x="382191" y="285373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因为两个平面平行，则两个平面无公共点，则其中一个平面内的直线必和另一个平面无公共点，所以它们平行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040721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blinds(horizontal)">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6">
                                            <p:txEl>
                                              <p:pRg st="0" end="0"/>
                                            </p:txEl>
                                          </p:spTgt>
                                        </p:tgtEl>
                                      </p:cBhvr>
                                    </p:animEffect>
                                    <p:set>
                                      <p:cBhvr>
                                        <p:cTn id="20" dur="1" fill="hold">
                                          <p:stCondLst>
                                            <p:cond delay="499"/>
                                          </p:stCondLst>
                                        </p:cTn>
                                        <p:tgtEl>
                                          <p:spTgt spid="16">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4" grpId="0" build="allAtOnce"/>
      <p:bldP spid="1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83382"/>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线面平行性质定理的应用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如图所示，在四棱锥</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中，底面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是平行四边形，</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交于点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的中点，在</a:t>
            </a:r>
            <a:r>
              <a:rPr lang="en-US" altLang="zh-CN" sz="2800" i="1" kern="100" dirty="0" err="1">
                <a:latin typeface="Times New Roman"/>
                <a:ea typeface="华文细黑"/>
                <a:cs typeface="Courier New"/>
              </a:rPr>
              <a:t>DM</a:t>
            </a:r>
            <a:r>
              <a:rPr lang="zh-CN" altLang="zh-CN" sz="2800" kern="100" dirty="0">
                <a:latin typeface="Times New Roman"/>
                <a:ea typeface="华文细黑"/>
                <a:cs typeface="Times New Roman"/>
              </a:rPr>
              <a:t>上取一点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，过</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AP</a:t>
            </a:r>
            <a:r>
              <a:rPr lang="zh-CN" altLang="zh-CN" sz="2800" kern="100" dirty="0">
                <a:latin typeface="Times New Roman"/>
                <a:ea typeface="华文细黑"/>
                <a:cs typeface="Times New Roman"/>
              </a:rPr>
              <a:t>作平面交平面</a:t>
            </a:r>
            <a:r>
              <a:rPr lang="en-US" altLang="zh-CN" sz="2800" i="1" kern="100" dirty="0">
                <a:latin typeface="Times New Roman"/>
                <a:ea typeface="华文细黑"/>
                <a:cs typeface="Courier New"/>
              </a:rPr>
              <a:t>BDM</a:t>
            </a:r>
            <a:r>
              <a:rPr lang="zh-CN" altLang="zh-CN" sz="2800" kern="100" dirty="0">
                <a:latin typeface="Times New Roman"/>
                <a:ea typeface="华文细黑"/>
                <a:cs typeface="Times New Roman"/>
              </a:rPr>
              <a:t>于</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，求证：</a:t>
            </a:r>
            <a:r>
              <a:rPr lang="en-US" altLang="zh-CN" sz="2800" i="1" kern="100" dirty="0" err="1">
                <a:latin typeface="Times New Roman"/>
                <a:ea typeface="华文细黑"/>
                <a:cs typeface="Courier New"/>
              </a:rPr>
              <a:t>AP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1-4.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319803" y="3218179"/>
            <a:ext cx="3528392" cy="3260334"/>
          </a:xfrm>
          <a:prstGeom prst="rect">
            <a:avLst/>
          </a:prstGeom>
          <a:noFill/>
          <a:ln>
            <a:noFill/>
          </a:ln>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0" name="矩形 9"/>
          <p:cNvSpPr/>
          <p:nvPr/>
        </p:nvSpPr>
        <p:spPr>
          <a:xfrm>
            <a:off x="381363" y="117426"/>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MO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是平行四边形，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AP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AP</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OM</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AP</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AP</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APGH</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APGH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AP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5" name="图片 4" descr="F:\2016赵瑊\同步\数学\创新 人A必修2\word\RJ2-95.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039422" y="261442"/>
            <a:ext cx="3609924" cy="3335672"/>
          </a:xfrm>
          <a:prstGeom prst="rect">
            <a:avLst/>
          </a:prstGeom>
          <a:noFill/>
          <a:ln>
            <a:noFill/>
          </a:ln>
        </p:spPr>
      </p:pic>
    </p:spTree>
    <p:extLst>
      <p:ext uri="{BB962C8B-B14F-4D97-AF65-F5344CB8AC3E}">
        <p14:creationId xmlns:p14="http://schemas.microsoft.com/office/powerpoint/2010/main" val="2093337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blinds(horizontal)">
                                      <p:cBhvr>
                                        <p:cTn id="14" dur="750"/>
                                        <p:tgtEl>
                                          <p:spTgt spid="10">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blinds(horizontal)">
                                      <p:cBhvr>
                                        <p:cTn id="18" dur="750"/>
                                        <p:tgtEl>
                                          <p:spTgt spid="10">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750"/>
                                        <p:tgtEl>
                                          <p:spTgt spid="10">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0">
                                            <p:txEl>
                                              <p:pRg st="4" end="4"/>
                                            </p:txEl>
                                          </p:spTgt>
                                        </p:tgtEl>
                                        <p:attrNameLst>
                                          <p:attrName>style.visibility</p:attrName>
                                        </p:attrNameLst>
                                      </p:cBhvr>
                                      <p:to>
                                        <p:strVal val="visible"/>
                                      </p:to>
                                    </p:set>
                                    <p:animEffect transition="in" filter="blinds(horizontal)">
                                      <p:cBhvr>
                                        <p:cTn id="26" dur="750"/>
                                        <p:tgtEl>
                                          <p:spTgt spid="10">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0">
                                            <p:txEl>
                                              <p:pRg st="5" end="5"/>
                                            </p:txEl>
                                          </p:spTgt>
                                        </p:tgtEl>
                                        <p:attrNameLst>
                                          <p:attrName>style.visibility</p:attrName>
                                        </p:attrNameLst>
                                      </p:cBhvr>
                                      <p:to>
                                        <p:strVal val="visible"/>
                                      </p:to>
                                    </p:set>
                                    <p:animEffect transition="in" filter="blinds(horizontal)">
                                      <p:cBhvr>
                                        <p:cTn id="30" dur="750"/>
                                        <p:tgtEl>
                                          <p:spTgt spid="10">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0">
                                            <p:txEl>
                                              <p:pRg st="6" end="6"/>
                                            </p:txEl>
                                          </p:spTgt>
                                        </p:tgtEl>
                                        <p:attrNameLst>
                                          <p:attrName>style.visibility</p:attrName>
                                        </p:attrNameLst>
                                      </p:cBhvr>
                                      <p:to>
                                        <p:strVal val="visible"/>
                                      </p:to>
                                    </p:set>
                                    <p:animEffect transition="in" filter="blinds(horizontal)">
                                      <p:cBhvr>
                                        <p:cTn id="34" dur="750"/>
                                        <p:tgtEl>
                                          <p:spTgt spid="10">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0">
                                            <p:txEl>
                                              <p:pRg st="7" end="7"/>
                                            </p:txEl>
                                          </p:spTgt>
                                        </p:tgtEl>
                                        <p:attrNameLst>
                                          <p:attrName>style.visibility</p:attrName>
                                        </p:attrNameLst>
                                      </p:cBhvr>
                                      <p:to>
                                        <p:strVal val="visible"/>
                                      </p:to>
                                    </p:set>
                                    <p:animEffect transition="in" filter="blinds(horizontal)">
                                      <p:cBhvr>
                                        <p:cTn id="38" dur="750"/>
                                        <p:tgtEl>
                                          <p:spTgt spid="10">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0">
                                            <p:txEl>
                                              <p:pRg st="8" end="8"/>
                                            </p:txEl>
                                          </p:spTgt>
                                        </p:tgtEl>
                                        <p:attrNameLst>
                                          <p:attrName>style.visibility</p:attrName>
                                        </p:attrNameLst>
                                      </p:cBhvr>
                                      <p:to>
                                        <p:strVal val="visible"/>
                                      </p:to>
                                    </p:set>
                                    <p:animEffect transition="in" filter="blinds(horizontal)">
                                      <p:cBhvr>
                                        <p:cTn id="42" dur="75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3082</TotalTime>
  <Words>1128</Words>
  <Application>Microsoft Office PowerPoint</Application>
  <PresentationFormat>自定义</PresentationFormat>
  <Paragraphs>250</Paragraphs>
  <Slides>37</Slides>
  <Notes>0</Notes>
  <HiddenSlides>15</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37</vt:i4>
      </vt:variant>
    </vt:vector>
  </HeadingPairs>
  <TitlesOfParts>
    <vt:vector size="40" baseType="lpstr">
      <vt:lpstr>Office 主题</vt:lpstr>
      <vt:lpstr>文档</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2057</cp:revision>
  <dcterms:created xsi:type="dcterms:W3CDTF">2014-10-15T07:25:01Z</dcterms:created>
  <dcterms:modified xsi:type="dcterms:W3CDTF">2016-07-21T06:52:30Z</dcterms:modified>
</cp:coreProperties>
</file>