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74" r:id="rId2"/>
    <p:sldId id="263" r:id="rId3"/>
    <p:sldId id="264" r:id="rId4"/>
    <p:sldId id="317" r:id="rId5"/>
    <p:sldId id="350" r:id="rId6"/>
    <p:sldId id="267" r:id="rId7"/>
    <p:sldId id="268" r:id="rId8"/>
    <p:sldId id="295" r:id="rId9"/>
    <p:sldId id="335" r:id="rId10"/>
    <p:sldId id="336" r:id="rId11"/>
    <p:sldId id="337" r:id="rId12"/>
    <p:sldId id="265" r:id="rId13"/>
    <p:sldId id="340" r:id="rId14"/>
    <p:sldId id="341" r:id="rId15"/>
    <p:sldId id="342" r:id="rId16"/>
    <p:sldId id="266" r:id="rId17"/>
    <p:sldId id="269" r:id="rId18"/>
    <p:sldId id="339" r:id="rId19"/>
    <p:sldId id="344" r:id="rId20"/>
    <p:sldId id="270" r:id="rId21"/>
    <p:sldId id="345" r:id="rId22"/>
    <p:sldId id="346" r:id="rId23"/>
    <p:sldId id="271" r:id="rId24"/>
    <p:sldId id="348" r:id="rId25"/>
    <p:sldId id="349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2017-03-01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7" Type="http://schemas.openxmlformats.org/officeDocument/2006/relationships/slide" Target="../slides/slide20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2.xml"/><Relationship Id="rId5" Type="http://schemas.openxmlformats.org/officeDocument/2006/relationships/slide" Target="../slides/slide3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20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2.xml"/><Relationship Id="rId5" Type="http://schemas.openxmlformats.org/officeDocument/2006/relationships/slide" Target="../slides/slide3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20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2.xml"/><Relationship Id="rId5" Type="http://schemas.openxmlformats.org/officeDocument/2006/relationships/image" Target="../media/image5.png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20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2.xml"/><Relationship Id="rId4" Type="http://schemas.openxmlformats.org/officeDocument/2006/relationships/slide" Target="../slides/slide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10" name="TextBox 16">
            <a:hlinkClick r:id="rId5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TextBox 34">
            <a:hlinkClick r:id="rId6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TextBox 40">
            <a:hlinkClick r:id="rId7" action="ppaction://hlinksldjump"/>
          </p:cNvPr>
          <p:cNvSpPr txBox="1"/>
          <p:nvPr userDrawn="1"/>
        </p:nvSpPr>
        <p:spPr>
          <a:xfrm>
            <a:off x="7753097" y="21029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5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 userDrawn="1"/>
        </p:nvGrpSpPr>
        <p:grpSpPr>
          <a:xfrm>
            <a:off x="4852164" y="-27379"/>
            <a:ext cx="1443037" cy="880111"/>
            <a:chOff x="4852164" y="-27379"/>
            <a:chExt cx="1443037" cy="880111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52164" y="-27379"/>
              <a:ext cx="1443037" cy="880111"/>
            </a:xfrm>
            <a:prstGeom prst="rect">
              <a:avLst/>
            </a:prstGeom>
          </p:spPr>
        </p:pic>
        <p:sp>
          <p:nvSpPr>
            <p:cNvPr id="26" name="TextBox 16">
              <a:hlinkClick r:id="rId5" action="ppaction://hlinksldjump"/>
            </p:cNvPr>
            <p:cNvSpPr txBox="1"/>
            <p:nvPr userDrawn="1"/>
          </p:nvSpPr>
          <p:spPr>
            <a:xfrm>
              <a:off x="5037341" y="213252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预习导引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1" name="TextBox 34">
            <a:hlinkClick r:id="rId6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TextBox 40">
            <a:hlinkClick r:id="rId7" action="ppaction://hlinksldjump"/>
          </p:cNvPr>
          <p:cNvSpPr txBox="1"/>
          <p:nvPr userDrawn="1"/>
        </p:nvSpPr>
        <p:spPr>
          <a:xfrm>
            <a:off x="7753097" y="21029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8" name="TextBox 16">
            <a:hlinkClick r:id="rId4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9" name="组合 28"/>
          <p:cNvGrpSpPr/>
          <p:nvPr userDrawn="1"/>
        </p:nvGrpSpPr>
        <p:grpSpPr>
          <a:xfrm>
            <a:off x="6197901" y="-27384"/>
            <a:ext cx="1443037" cy="880109"/>
            <a:chOff x="6197901" y="-27384"/>
            <a:chExt cx="1443037" cy="880109"/>
          </a:xfrm>
        </p:grpSpPr>
        <p:pic>
          <p:nvPicPr>
            <p:cNvPr id="30" name="图片 29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7901" y="-27384"/>
              <a:ext cx="1443037" cy="880109"/>
            </a:xfrm>
            <a:prstGeom prst="rect">
              <a:avLst/>
            </a:prstGeom>
          </p:spPr>
        </p:pic>
        <p:sp>
          <p:nvSpPr>
            <p:cNvPr id="31" name="TextBox 34">
              <a:hlinkClick r:id="rId6" action="ppaction://hlinksldjump"/>
            </p:cNvPr>
            <p:cNvSpPr txBox="1"/>
            <p:nvPr userDrawn="1"/>
          </p:nvSpPr>
          <p:spPr>
            <a:xfrm>
              <a:off x="6405493" y="210299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3" name="TextBox 40">
            <a:hlinkClick r:id="rId7" action="ppaction://hlinksldjump"/>
          </p:cNvPr>
          <p:cNvSpPr txBox="1"/>
          <p:nvPr userDrawn="1"/>
        </p:nvSpPr>
        <p:spPr>
          <a:xfrm>
            <a:off x="7753097" y="21029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3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5" name="TextBox 16">
            <a:hlinkClick r:id="rId4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TextBox 34">
            <a:hlinkClick r:id="rId5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8" name="组合 27"/>
          <p:cNvGrpSpPr/>
          <p:nvPr userDrawn="1"/>
        </p:nvGrpSpPr>
        <p:grpSpPr>
          <a:xfrm>
            <a:off x="7543337" y="-27384"/>
            <a:ext cx="1443037" cy="880109"/>
            <a:chOff x="7543337" y="-27384"/>
            <a:chExt cx="1443037" cy="880109"/>
          </a:xfrm>
        </p:grpSpPr>
        <p:pic>
          <p:nvPicPr>
            <p:cNvPr id="29" name="图片 28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3337" y="-27384"/>
              <a:ext cx="1443037" cy="880109"/>
            </a:xfrm>
            <a:prstGeom prst="rect">
              <a:avLst/>
            </a:prstGeom>
          </p:spPr>
        </p:pic>
        <p:sp>
          <p:nvSpPr>
            <p:cNvPr id="30" name="TextBox 40">
              <a:hlinkClick r:id="rId7" action="ppaction://hlinksldjump"/>
            </p:cNvPr>
            <p:cNvSpPr txBox="1"/>
            <p:nvPr userDrawn="1"/>
          </p:nvSpPr>
          <p:spPr>
            <a:xfrm>
              <a:off x="7753097" y="210298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7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/>
              <a:t>2</a:t>
            </a:r>
            <a:r>
              <a:rPr lang="zh-CN" altLang="zh-CN" sz="1600" dirty="0" smtClean="0"/>
              <a:t>　故都的秋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8.xml"/><Relationship Id="rId4" Type="http://schemas.openxmlformats.org/officeDocument/2006/relationships/slide" Target="slide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8.xml"/><Relationship Id="rId4" Type="http://schemas.openxmlformats.org/officeDocument/2006/relationships/slide" Target="slide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8.xml"/><Relationship Id="rId4" Type="http://schemas.openxmlformats.org/officeDocument/2006/relationships/slide" Target="slide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8.xml"/><Relationship Id="rId4" Type="http://schemas.openxmlformats.org/officeDocument/2006/relationships/slide" Target="slide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8.xml"/><Relationship Id="rId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5" Type="http://schemas.openxmlformats.org/officeDocument/2006/relationships/slide" Target="slide18.xml"/><Relationship Id="rId4" Type="http://schemas.openxmlformats.org/officeDocument/2006/relationships/slide" Target="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8.xml"/><Relationship Id="rId4" Type="http://schemas.openxmlformats.org/officeDocument/2006/relationships/slide" Target="sl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8.xml"/><Relationship Id="rId4" Type="http://schemas.openxmlformats.org/officeDocument/2006/relationships/slide" Target="slide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1.docx"/><Relationship Id="rId5" Type="http://schemas.openxmlformats.org/officeDocument/2006/relationships/oleObject" Target="../embeddings/oleObject1.bin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oleObject" Target="../embeddings/oleObject2.bin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2</a:t>
            </a:r>
            <a:r>
              <a:rPr lang="zh-CN" altLang="zh-CN" dirty="0"/>
              <a:t>　故都的秋</a:t>
            </a:r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不能自已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不由自主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捧得金球奖的海伦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没有像其他明星那样激动到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不能自已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、热泪盈眶、语无伦次的地步。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传媒改变了现代生活方式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文学也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不由自主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地受传媒文化的影响而发生变化。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两者都有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不能控制自己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的意思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但使用的范围略有不同。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不能自已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自己控制不住自己的感情。多用在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激动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的场合。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不由自主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由不得自己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控制不了自己。使用的范围较宽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可用在高兴时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也可用在悲伤时。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798628" y="2154890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31427" y="2963901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614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pull dir="lu"/>
      </p:transition>
    </mc:Choice>
    <mc:Fallback xmlns=""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萧索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萧条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萧索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的晚秋景象总会引起人们伤感的情绪。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每当危机来临的时候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萧条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市场冷落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大量的工人失业。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两者都是形容词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均可表示冷落而无生气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不兴旺。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萧索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侧重于强调缺乏生机、不热闹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多用于自然景物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或人对自然景物的感觉。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萧条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侧重于强调冷寂、不兴旺。另外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萧条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在表示经济上的衰落意义时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萧索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没有同义关系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不能替用。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59684" y="2564904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97051" y="2974918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984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cover dir="u"/>
      </p:transition>
    </mc:Choice>
    <mc:Fallback xmlns="">
      <p:transition spd="slow">
        <p:cover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北国的秋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却特别地来得清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来得静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来得悲凉。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此句是文章的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。全文紧扣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悲凉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来写。这既是文中景物的特点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也是作者的情感基调。我们在反复诵读中可以体会到作者对北国的秋爱得深沉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作者不仅喜爱它的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也喜爱它的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悲凉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这反映出作者独特的审美情趣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表达了作者以悲凉为美的独特的追求。当然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这种审美追求也折射出作者当时心情的苦闷、忧愁。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/>
      </p:transition>
    </mc:Choice>
    <mc:Fallback xmlns="">
      <p:transition spd="slow">
        <p:randomBa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632197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就是在皇城人海之中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紫黑色次之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淡红者最下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这是一幅巨大的画面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带有立体的美感。碧绿寥廓的天空是画的背景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地面上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五颜六色的牵牛花荟萃成流光溢彩的野花圃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天与地之间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间或出现一两只驯鸽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点缀在一大片的空白中间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显得疏密得体、浓淡相宜。坐在院子里的人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手捧茶碗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仰望碧空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俯身撷牵牛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耳边不时传来驯鸽的飞声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画面有静有动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绘声绘色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秋的美、秋的情趣完全融合在蓝天、飞鸽、日光与牵牛花之中。这种清淡中略带一点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野味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的情调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体现出故都的秋的质朴美和原始美。这幅画面选用的大多是些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冷色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以此来显示深沉、淡泊的特征。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1521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 dir="d"/>
      </p:transition>
    </mc:Choice>
    <mc:Fallback xmlns=""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这嘶叫的秋蝉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在北平可和蟋蟀耗子一样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简直像是家家户户都养在家里的家虫。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这句话可从两个方面理解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作者认为秋蝉的残声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是北国的特产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在烘托北国秋意中是必不可少的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到处都能听见它们的啼唱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说明了它们是北国悲凉的秋声中的主角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因而称之为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家虫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另一方面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把秋蝉当作家家户户都养在家里的家虫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暗示了作者对它们的喜爱之情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对北国秋声中这一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的情有独钟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也体现了秋的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悲凉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9122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rd"/>
      </p:transition>
    </mc:Choice>
    <mc:Fallback xmlns="">
      <p:transition spd="slow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61712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不单是诗人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就是被关闭在牢狱里的囚犯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到了秋天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我想也一定会感到一种不能自已的深情。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这一说法应源于中国古代的刑罚制度。明、清时出现朝审、秋审制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清代朝审是对刑部在押死刑犯的复审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秋审于每年秋季举行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是对各省上报的死刑犯的复审。分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情实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缓决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留养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由刑部总其成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具奏皇帝以待敕裁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判决即行确定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依类处理。故而秋季对狱中囚犯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尤其是死刑犯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的确具有特殊的意义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故产生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一种不能自已的深情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也是自然的了。作者引此例意在说明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秋之于人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何尝有国别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更何尝有人种阶级的区别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人与一切动物一样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在秋季到来时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感受到的是深沉、幽远、严厉、萧索。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554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37905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故都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北平有很多风景名胜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作者为什么不详写故都秋天的著名风景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而写这萧瑟的秋风秋雨、飘零的槐叶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作者对北平秋天那些著名的风景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只是点到为止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而主要描写普遍存在于家家户户街头巷尾的那些景象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原因有三点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这是由作家的思想决定的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他追求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并笼罩着淡淡的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悲凉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那些著名风景区都是游人云集、热闹非凡的地方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那里的景色难以表达作者的这种思想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那些著名的风景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是古往今来文人墨客吟咏北平秋天常用的题材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虽富于秋的特色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但不容易道出新意来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不识庐山真面目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只缘身在此山中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对那些常见的景象人们虽然很熟悉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却往往忽略了它们的特殊意味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作者把它们挖掘出来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集中起来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使人们更加深刻地体味到北平的秋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over dir="ld"/>
      </p:transition>
    </mc:Choice>
    <mc:Fallback xmlns=""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16M03.eps" descr="id:2147494487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1187624" y="1515758"/>
            <a:ext cx="6091620" cy="4577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317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374857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以情驭景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形散神聚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《故都的秋》是郁达夫的写景名篇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也是现代散文中的名篇。文章感情浓厚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意味隽永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文辞优美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写景状物细腻深沉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语言清新淡远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蕴含着色彩感和韵律美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体现了郁达夫散文的独特个性和美学价值。在这篇脍炙人口的文章中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最为人称道的是以情驭景、形散神聚的写作手法。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作者开篇点题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明确提出自己饱尝到的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故都的秋味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悲凉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从第三段开始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作者集中笔力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描写了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庭院秋景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秋槐落蕊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秋蝉残声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秋雨话凉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风沙秋果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这几幅画面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而这几幅画面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准确地诠释了散文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形散而神不散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的特点。首先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作者刻意描绘的五种景物之间没有明显的时空联系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也没有按照什么顺序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小院、槐树、秋蝉、秋雨和秋果都是零散琐碎的材料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这是第一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060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fade thruBlk="1"/>
      </p:transition>
    </mc:Choice>
    <mc:Fallback xmlns=""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209239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除了写到北国之秋常见的五种景物之外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作者又分别在文章开头第二段和倒数第二段写了南国之秋的特点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这是第二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。再次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在文章的倒数第三段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作者又加上了一段关于中外文人在诗文中对秋引起的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幽远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严厉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萧索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的感触的文字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这一段的内容与前文的景物描写显然不同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这是第三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作者始终没忘文章的主题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表现故都的秋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悲凉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的特点。五幅画面集中体现了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悲凉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与南国之秋的对比也体现了北国之秋的特点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就是在倒数第三段的议论中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作者也是紧紧围绕世人对秋引起的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幽远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严厉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萧索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的感触来写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这正是作者眼中之境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悲凉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的原因。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从表达方式上看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有叙述、描写、抒情、议论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这一切都是为了突出故都之秋的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悲凉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。在作者笔下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秋味、秋色、秋的意境和姿态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皆着我之色彩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笼上了一层深沉的忧虑和悲凉之情。本文充分体现了以情驭景、形散神聚的特点。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6446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ll dir="rd"/>
      </p:transition>
    </mc:Choice>
    <mc:Fallback xmlns="">
      <p:transition spd="slow">
        <p:pull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不同经历、不同心境的人对秋天会有不同的感受。既有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轻寒正是可人天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的惬意、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我言秋日胜春朝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的昂扬、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长风万里送秋雁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对此可以酣高楼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的畅快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悲哉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秋之为气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的萧瑟、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秋风秋雨愁煞人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的哀怨、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却道天凉好个秋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的无奈。现代著名作家郁达夫则以自己独特的视角、与众不同的体会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悲凉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入手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咏赞了故都的秋天。以情驭景、以景显情的写法是学习本文应掌握的重点。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96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889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写给秋天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寂然的夜万籁无声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将睡未睡之际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窗外忽然响起了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唧唧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的虫鸣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不似白昼的蝉鸣那么尖锐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也不像傍晚的蛙鼓那么嘈杂。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唧唧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唧唧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的虫声此起彼伏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婉转柔和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富有节奏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它们是秋天的精灵。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暗夜中我想象不出它们的模样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据说这种秋虫生命十分短暂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朝生暮死。若真是这样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今夜的鸣叫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该是一曲挽歌了。这些小可爱让人无端生出怜惜和一丝敬意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它们唱着歌和这个世界告别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同时用歌声告知这个世界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秋天到了。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万物有灵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而这灵一定是被一颗心包裹着的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即使草芥一般的秋虫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也有属于自己的心灵之歌。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2430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是秋天了。清晨的风带着宜人的清爽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阳光不似前些日子火辣辣、亮晃晃地让人四处躲闪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而是蜜一般透过窗户上的栅栏涂抹在雪白的墙壁上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给人亲近的愿望。洗漱间被这金色的阳光照得通体透亮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垂直挂着的发梳底端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几根落发挂在肩头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摇摇欲坠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它们是另一个秋天的见证。林荫小道上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一片落叶以和落发同样的姿势飘摇而下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借着风力不偏不倚落在我的手上。落叶锯齿的边缘是枯褐色的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像痊愈过后细细的伤痕。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杂志上一个中年人的感悟短文十分漂亮、隽永。中年人的心境其实就像这浅浅的秋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热烈中有一抹妥协和内敛。像一条出了山涧的溪流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注入平原的河道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不再跌跌撞撞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不再奔突跳跃。视野变得很宽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心胸变得豁达。行走在秋天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对于生活和事业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有了一份释怀的从容。对于心爱的人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不求全责备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唯在心里祈祷平安幸福。对于所得不求完美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对于付出不问结果。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509885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08655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不是每一棵秋天的树都有果实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沉甸甸的记忆以及哪怕不是十分明晰的觉悟不也一样属于秋天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不也一样是收获吗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回忆一朵荷花在夏日池塘打开的惊喜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回忆漂泊的云朵在心湖投影的甜蜜。和智者一起体会真和善的含义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知人之艰难却不退化为物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知神之无所不能却不梦想成仙。让爱和思念在心头燃烧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用理性把它置换成温暖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走在秋意蔓延的长路上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不言后悔也不诉离殇。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摘自《南湖晚报》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品读提示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这是一篇富有哲思的随笔散文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文章的最大特点是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形散而神不散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。作者选取了窗外的虫声、木梳上的落发、林荫道上的落叶、杂志上中年人的文章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来体悟秋的静美、恬淡、安详。这些看似毫无关联的材料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在作者情感的贯串下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有机地成为一体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绘成了一幅温润的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秋景图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6004390"/>
      </p:ext>
    </p:extLst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在我国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作为一个特殊的季节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曾给羁旅行人带来无尽的乡思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也给善感的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带来无限的感伤。她以其独有的自然魅力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让思妇、游子、迁客骚人乃至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南冠楚囚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迎风陨泪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睹景断肠。本文的有关语句和下面的材料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可以用在以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铭记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等为立意的作文中。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6592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在《故都的秋》中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郁达夫用饱蘸深情的笔触描绘了故都北平的秋天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表达了对故都的殷殷思念。如他写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我的不远千里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要从杭州赶上青岛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更要从青岛赶上北平来的理由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也不过想饱尝一尝这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这故都的秋味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对北国之秋的深厚之情溢于言表。他还选择了具有代表性和富有特色的秋花、秋草、秋蝉、秋雨、秋实等景物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对故都之秋进行了烘托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那清静且悲凉的情韵、含蓄且坚忍的品格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自然而然地拨动了思念的心弦。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廿四桥的明月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钱塘江的秋潮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普陀山的凉雾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荔枝湾的残荷等等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色彩不浓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回味不永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但哪一点不流露出赤子对故都家园的依恋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不流露出作者对大好河山的热爱和颂扬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102433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这是一个引人生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的字眼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不记得是谁一语道破了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的天机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在中国自古至今的诗文中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就有了刘禹锡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自古逢秋悲寂寥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的惆怅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有了李商隐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君问归期未有期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巴山夜雨涨秋池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的落寞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有了范仲淹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浊酒一杯家万里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燕然未勒归无计。羌管悠悠霜满地。人不寐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将军白发征夫泪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的无奈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有了马致远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夕阳西下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断肠人在天涯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的感喟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有了秋瑾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秋风秋雨愁煞人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的怅惘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有了余光中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大寒流从那块土地上弥天卷来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这种酷冷吾与古大陆分担。不能扑进她怀里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被她的裾边扫一扫吧也算是安慰孺慕之情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的期盼。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1183278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1712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《故都的秋》写于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年。由于国民党白色恐怖的威胁等原因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郁达夫于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月由上海迁居杭州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并在杭州居住近三年。在这段时间里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他思想苦闷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创作枯竭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过的是一种闲散安逸的生活。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在家吃点精制的菜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喝点芳醇的酒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睡睡午觉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看看闲书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不愿意将行动和平时有所移易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总之是懒得动。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引自郁达夫《住所的话》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在这二三年间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郁达夫花了很多时间游山玩水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在一定程度上也是为了排遣现实带给他的苦闷和离群索居的寂寞。他在游山玩水的过程中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写了许多游记。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郁达夫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不远千里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从杭州经青岛去北平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再次饱尝了故都的秋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并于同年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月写下了这篇优美的散文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《故都的秋》。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Y17.eps" descr="id:2147494400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491880" y="1268759"/>
            <a:ext cx="2016224" cy="2864581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508000" y="4178293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郁达夫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(1896—1945),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原名郁文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浙江富阳人。现代小说家、散文家。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1913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年赴日本留学。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年与郭沫若、成仿吾等人发起成立创造社。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月发起成立中国左翼作家联盟。抗战爆发后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他积极投入抗日救亡运动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后流亡苏门答腊。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月被日本宪兵秘密杀害。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年被中央人民政府追认为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为民族解放殉难的烈士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。代表作有《沉沦》《春风沉醉的晚上》《迟桂花》等。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963800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中国左翼作家联盟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是中国共产党于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年在上海领导创建的一个文学组织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代表人物是鲁迅、蒋光慈、郁达夫等。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为了建立文艺界抗日民族统一战线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自动解散。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2455067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46726"/>
            <a:ext cx="13211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4418213"/>
              </p:ext>
            </p:extLst>
          </p:nvPr>
        </p:nvGraphicFramePr>
        <p:xfrm>
          <a:off x="508000" y="1738124"/>
          <a:ext cx="8128000" cy="54573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3" name="文档" r:id="rId6" imgW="3893887" imgH="2613868" progId="Word.Document.12">
                  <p:embed/>
                </p:oleObj>
              </mc:Choice>
              <mc:Fallback>
                <p:oleObj name="文档" r:id="rId6" imgW="3893887" imgH="261386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738124"/>
                        <a:ext cx="8128000" cy="54573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844824"/>
            <a:ext cx="13211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汉字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1448358"/>
              </p:ext>
            </p:extLst>
          </p:nvPr>
        </p:nvGraphicFramePr>
        <p:xfrm>
          <a:off x="508000" y="2420888"/>
          <a:ext cx="8128000" cy="34128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1" name="文档" r:id="rId6" imgW="3893887" imgH="1635422" progId="Word.Document.12">
                  <p:embed/>
                </p:oleObj>
              </mc:Choice>
              <mc:Fallback>
                <p:oleObj name="文档" r:id="rId6" imgW="3893887" imgH="163542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420888"/>
                        <a:ext cx="8128000" cy="34128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4052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1712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不远千里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不以千里为远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形容不怕路途遥远。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混混沌沌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不清楚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不明白。文中指无知无识的样子。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疏疏落落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稀疏零落。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落蕊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落花。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一叶知秋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一叶落而知天下秋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。看见一片落叶就知道秋天的来临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比喻发现一点儿预兆就料到事物发展的趋向。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潜意识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心理学上指不知不觉、没有意识的心理活动。是机体对外界刺激的本能反应。也说下意识。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平平仄仄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泛指由平仄构成的诗文的韵律。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580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fade thruBlk="1"/>
      </p:transition>
    </mc:Choice>
    <mc:Fallback xmlns=""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辨用法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自然而然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理所当然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中国传统艺术的创新是一个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自然而然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花开本无心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水到渠自成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自由退货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在国外被看作是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理所当然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的事。退换货现象无论对顾客还是对商家来说都习以为常。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两者都有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十分正常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不足为奇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的意思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但词义的侧重点有所不同。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自然而然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不经外力作用而如此。强调的是正常性。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理所当然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从道理上说应当这样。多指在现实生活中没有按道理上说的做。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21183" y="2370914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72052" y="3173339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180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strips dir="ld"/>
      </p:transition>
    </mc:Choice>
    <mc:Fallback xmlns=""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274</TotalTime>
  <Words>2823</Words>
  <Application>Microsoft Office PowerPoint</Application>
  <PresentationFormat>全屏显示(4:3)</PresentationFormat>
  <Paragraphs>119</Paragraphs>
  <Slides>25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NEU-BZ-S92</vt:lpstr>
      <vt:lpstr>方正书宋_GBK</vt:lpstr>
      <vt:lpstr>方正宋黑_GBK</vt:lpstr>
      <vt:lpstr>方正艺黑简体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2　故都的秋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  用事实说话</dc:title>
  <dc:creator>阳光暖暖</dc:creator>
  <cp:lastModifiedBy>dbc</cp:lastModifiedBy>
  <cp:revision>35</cp:revision>
  <dcterms:created xsi:type="dcterms:W3CDTF">2015-04-23T00:36:31Z</dcterms:created>
  <dcterms:modified xsi:type="dcterms:W3CDTF">2017-03-01T08:20:22Z</dcterms:modified>
</cp:coreProperties>
</file>